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9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9" r:id="rId26"/>
    <p:sldId id="291" r:id="rId27"/>
    <p:sldId id="283" r:id="rId28"/>
    <p:sldId id="284" r:id="rId29"/>
    <p:sldId id="285" r:id="rId30"/>
    <p:sldId id="288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601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6070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6623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448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3408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7201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51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585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96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0991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55771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17665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12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5593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44105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4468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546D6-F956-4A9A-AE01-563B99612147}" type="datetimeFigureOut">
              <a:rPr lang="cs-CZ" smtClean="0"/>
              <a:t>15.09.2023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846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  <p:sldLayoutId id="2147483890" r:id="rId13"/>
    <p:sldLayoutId id="2147483891" r:id="rId14"/>
    <p:sldLayoutId id="2147483892" r:id="rId15"/>
    <p:sldLayoutId id="21474838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propagaceNNO@mze.cz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h.cz/images/Dokumenty/Vnitroorganizacni/Uplny_vypis_z_ESM.pdf" TargetMode="External"/><Relationship Id="rId2" Type="http://schemas.openxmlformats.org/officeDocument/2006/relationships/hyperlink" Target="https://www.dh.cz/index.php/usek-vnitroorganizacni/dokumenty/1535-ziskani-uplneho-vypisu-z-evidence-skutecnych-majitelu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3BF01B-0270-43CB-B7AB-CD3C13CA04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Realizace projektů NNO v roce 2023 a změny pro rok 2024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F6F179D-EC99-4614-8636-75D8D7D18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Odbor ekonomiky a rozpočtu – 12130</a:t>
            </a:r>
          </a:p>
          <a:p>
            <a:r>
              <a:rPr lang="cs-CZ" dirty="0"/>
              <a:t>Oddělení odvětvové ekonomiky – 12132</a:t>
            </a:r>
          </a:p>
          <a:p>
            <a:r>
              <a:rPr lang="cs-CZ" dirty="0"/>
              <a:t>Ministerstvo zemědělství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088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091F65-00DE-4D11-B702-505535945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5054F3-DE6C-4CAE-B9B8-ECF8717B7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cs-CZ" b="1" dirty="0"/>
              <a:t>Vyúčtování dotace – kapitola X. Příručky pro žadatele o dotaci (příjemce dotace)</a:t>
            </a:r>
          </a:p>
          <a:p>
            <a:pPr algn="just"/>
            <a:r>
              <a:rPr lang="cs-CZ" dirty="0"/>
              <a:t>V rámci vyúčtování musí být prokázáno dosažení celkových nákladů projektu uvedených v Rozhodnutí o poskytnutí dotace</a:t>
            </a:r>
          </a:p>
          <a:p>
            <a:pPr algn="just"/>
            <a:r>
              <a:rPr lang="cs-CZ" dirty="0"/>
              <a:t>Příjemce dotace je ve vyúčtování povinen prokázat vynaložení</a:t>
            </a:r>
            <a:br>
              <a:rPr lang="cs-CZ" dirty="0"/>
            </a:br>
            <a:r>
              <a:rPr lang="cs-CZ" dirty="0"/>
              <a:t>výše dotace uznatelnými náklady dotace.</a:t>
            </a:r>
          </a:p>
          <a:p>
            <a:pPr algn="just"/>
            <a:r>
              <a:rPr lang="cs-CZ" b="1" dirty="0"/>
              <a:t>Příjemce dotace nepředkládá v rámci vyúčtování účetní doklady</a:t>
            </a:r>
            <a:r>
              <a:rPr lang="cs-CZ" dirty="0"/>
              <a:t>,</a:t>
            </a:r>
            <a:br>
              <a:rPr lang="cs-CZ" dirty="0"/>
            </a:br>
            <a:r>
              <a:rPr lang="cs-CZ" dirty="0"/>
              <a:t>ale je povinen doložit dodržení celkových nákladů projektu a dotace</a:t>
            </a:r>
          </a:p>
          <a:p>
            <a:pPr algn="just"/>
            <a:r>
              <a:rPr lang="cs-CZ" dirty="0"/>
              <a:t>Povinné přílohy vyúčtování dotace jsou uvedeny v Rozhodnutí o poskytnutí dotace, čl. I., bod 3 i) Rozhodnutí o poskytnutí dotace a na vzorovém tiskopisu vyúčtování, které poskytovatel dotace zveřejní.</a:t>
            </a:r>
          </a:p>
          <a:p>
            <a:pPr algn="just"/>
            <a:r>
              <a:rPr lang="cs-CZ" dirty="0"/>
              <a:t>Dotační pravidla doplňují povinnost příjemce dotace předložit přehledovou tabulku osobních nákladů ke kontrole nepřekročení limitů osobních nákladů. Dále budou předloženy kompletní podklady k největší realizované veřejné zakázce.</a:t>
            </a:r>
          </a:p>
          <a:p>
            <a:pPr algn="just"/>
            <a:r>
              <a:rPr lang="cs-CZ" dirty="0"/>
              <a:t>K vyúčtování dotace bude na přelomu roku 2023 / 2024 seminář,</a:t>
            </a:r>
            <a:br>
              <a:rPr lang="cs-CZ" dirty="0"/>
            </a:br>
            <a:r>
              <a:rPr lang="cs-CZ" dirty="0"/>
              <a:t>který bude zaměřen pouze na vyúčtování projektů.</a:t>
            </a:r>
          </a:p>
        </p:txBody>
      </p:sp>
    </p:spTree>
    <p:extLst>
      <p:ext uri="{BB962C8B-B14F-4D97-AF65-F5344CB8AC3E}">
        <p14:creationId xmlns:p14="http://schemas.microsoft.com/office/powerpoint/2010/main" val="2582220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E6CB6F-090A-4DCA-A470-D2FB9FA26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6694CE-714D-4A88-8A6E-B55909727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9928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cs-CZ" sz="2400" b="1" dirty="0"/>
              <a:t>Rozhodnutí o poskytnutí dotace</a:t>
            </a:r>
            <a:r>
              <a:rPr lang="cs-CZ" sz="2400" dirty="0"/>
              <a:t> - </a:t>
            </a:r>
            <a:r>
              <a:rPr lang="cs-CZ" sz="2400" b="1" dirty="0"/>
              <a:t>Podmínky použití dotace (část I.)</a:t>
            </a:r>
            <a:r>
              <a:rPr lang="cs-CZ" sz="2400" dirty="0"/>
              <a:t> </a:t>
            </a:r>
          </a:p>
          <a:p>
            <a:pPr algn="just"/>
            <a:r>
              <a:rPr lang="cs-CZ" sz="1800" dirty="0"/>
              <a:t>Nelze financovat podnikatelské aktivity a výdělečnou činnost NNO. </a:t>
            </a:r>
            <a:endParaRPr lang="cs-CZ" sz="1800" dirty="0">
              <a:solidFill>
                <a:srgbClr val="FF0000"/>
              </a:solidFill>
            </a:endParaRPr>
          </a:p>
          <a:p>
            <a:pPr algn="just"/>
            <a:r>
              <a:rPr lang="cs-CZ" sz="1800" dirty="0"/>
              <a:t>Nelze financovat jiné fyzické a právnické osoby s výjimkou poskytování výkonů a služeb spojených s realizací projektu, tzn. dodavatele, kteří byli vybráni na základě zákona</a:t>
            </a:r>
            <a:br>
              <a:rPr lang="cs-CZ" sz="1800" dirty="0"/>
            </a:br>
            <a:r>
              <a:rPr lang="cs-CZ" sz="1800" dirty="0"/>
              <a:t>o veřejných zakázkách nebo </a:t>
            </a:r>
            <a:r>
              <a:rPr lang="cs-CZ" sz="1800" dirty="0">
                <a:solidFill>
                  <a:schemeClr val="tx1"/>
                </a:solidFill>
              </a:rPr>
              <a:t>pravidel pro zadávání veřejných zakázek malého rozsahu</a:t>
            </a:r>
            <a:br>
              <a:rPr lang="cs-CZ" sz="1800" dirty="0">
                <a:solidFill>
                  <a:schemeClr val="tx1"/>
                </a:solidFill>
              </a:rPr>
            </a:br>
            <a:r>
              <a:rPr lang="cs-CZ" sz="1800" dirty="0">
                <a:solidFill>
                  <a:schemeClr val="tx1"/>
                </a:solidFill>
              </a:rPr>
              <a:t>a interní směrnice příjemce dotace. Pozor na propagační materiály hrazené z dotace, které obsahují i obchodní sdělení dalších partnerských subjektů podílejících se na projektu.</a:t>
            </a:r>
          </a:p>
          <a:p>
            <a:pPr algn="just"/>
            <a:r>
              <a:rPr lang="cs-CZ" sz="1800" dirty="0">
                <a:solidFill>
                  <a:schemeClr val="tx1"/>
                </a:solidFill>
              </a:rPr>
              <a:t>Schválený rozpočet je nedílnou součástí Rozhodnutí o poskytnutí dotace.</a:t>
            </a:r>
          </a:p>
          <a:p>
            <a:pPr algn="just"/>
            <a:r>
              <a:rPr lang="cs-CZ" sz="1800" dirty="0">
                <a:solidFill>
                  <a:schemeClr val="tx1"/>
                </a:solidFill>
              </a:rPr>
              <a:t>Hotovostní platby lze provést v maximální celkové výši 100 000,00 Kč.</a:t>
            </a:r>
          </a:p>
          <a:p>
            <a:pPr algn="just"/>
            <a:r>
              <a:rPr lang="cs-CZ" sz="1800" dirty="0">
                <a:solidFill>
                  <a:schemeClr val="tx1"/>
                </a:solidFill>
              </a:rPr>
              <a:t>Odkaz na nezpůsobilé náklady dle Příručky (kapitola V., bod C), u</a:t>
            </a:r>
            <a:r>
              <a:rPr lang="cs-CZ" sz="1800" dirty="0"/>
              <a:t>přesnění pojmu „pohoštění“, „občerstvení“ a „catering“ je součástí Rozhodnutí o poskytnutí dotace. </a:t>
            </a:r>
          </a:p>
          <a:p>
            <a:pPr algn="just"/>
            <a:r>
              <a:rPr lang="cs-CZ" sz="1800" dirty="0"/>
              <a:t>Povinnost vést řádné a oddělené sledování všech účetních operací (včetně rozvahových) souvisejících s projektem v účetnictví, odlišení částí projektu z hlediska veřejné podpory.</a:t>
            </a:r>
          </a:p>
          <a:p>
            <a:pPr algn="just"/>
            <a:r>
              <a:rPr lang="cs-CZ" sz="1800" dirty="0"/>
              <a:t>Prokazovat realizaci pracovní cesty (protokolem nebo jiným dokladem).</a:t>
            </a:r>
          </a:p>
          <a:p>
            <a:pPr algn="just"/>
            <a:r>
              <a:rPr lang="cs-CZ" sz="1800" b="1" dirty="0"/>
              <a:t>Konzultovat odbornou stránku výstupů projektu s odborným garantem.</a:t>
            </a:r>
          </a:p>
        </p:txBody>
      </p:sp>
    </p:spTree>
    <p:extLst>
      <p:ext uri="{BB962C8B-B14F-4D97-AF65-F5344CB8AC3E}">
        <p14:creationId xmlns:p14="http://schemas.microsoft.com/office/powerpoint/2010/main" val="2296436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84E6B7-0E91-06F0-029E-9584AE47E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065C46-E621-2921-CE49-33F64A6D2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Kapitola XI. Závěrečná ustanovení</a:t>
            </a:r>
          </a:p>
          <a:p>
            <a:r>
              <a:rPr lang="cs-CZ" dirty="0"/>
              <a:t>Příručka upřesňuje povinnost uchovávat rozhodnutí o poskytnutí dotace</a:t>
            </a:r>
            <a:br>
              <a:rPr lang="cs-CZ" dirty="0"/>
            </a:br>
            <a:r>
              <a:rPr lang="cs-CZ" dirty="0"/>
              <a:t>a veškeré doklady týkající se poskytnuté dotace nejméně po dobu pěti let</a:t>
            </a:r>
            <a:br>
              <a:rPr lang="cs-CZ" dirty="0"/>
            </a:br>
            <a:r>
              <a:rPr lang="cs-CZ" dirty="0"/>
              <a:t>od konce kalendářního roku, v němž byla ukončena administrace žádosti (vyplacena dotace), nestanoví-li jiný právní předpis lhůtu delší. </a:t>
            </a:r>
          </a:p>
          <a:p>
            <a:r>
              <a:rPr lang="cs-CZ" dirty="0"/>
              <a:t>Změna e-mailu kontaktní osoby ve věci užití loga.</a:t>
            </a:r>
            <a:br>
              <a:rPr lang="cs-CZ" dirty="0"/>
            </a:br>
            <a:r>
              <a:rPr lang="cs-CZ" dirty="0"/>
              <a:t>Nový e-mail: </a:t>
            </a:r>
            <a:r>
              <a:rPr lang="cs-CZ" dirty="0">
                <a:hlinkClick r:id="rId2"/>
              </a:rPr>
              <a:t>propagaceNNO@mze.cz</a:t>
            </a:r>
            <a:r>
              <a:rPr lang="cs-CZ" dirty="0"/>
              <a:t>.</a:t>
            </a:r>
          </a:p>
          <a:p>
            <a:r>
              <a:rPr lang="cs-CZ" dirty="0"/>
              <a:t>Úprava ustanovení v případě vrácení celé dotace před termínem splnění účelu nebude </a:t>
            </a:r>
            <a:r>
              <a:rPr lang="cs-CZ" dirty="0" err="1"/>
              <a:t>MZe</a:t>
            </a:r>
            <a:r>
              <a:rPr lang="cs-CZ" dirty="0"/>
              <a:t> vydávat o tomto vrácení žádné Rozhodnutí.</a:t>
            </a:r>
          </a:p>
        </p:txBody>
      </p:sp>
    </p:spTree>
    <p:extLst>
      <p:ext uri="{BB962C8B-B14F-4D97-AF65-F5344CB8AC3E}">
        <p14:creationId xmlns:p14="http://schemas.microsoft.com/office/powerpoint/2010/main" val="1438937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9E6BC8-7CB3-4893-BDFE-EF53DB62A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97FBBB-2930-4914-8F54-D4C263CE3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cs-CZ" b="1" dirty="0"/>
              <a:t>Rozhodnutí o poskytnutí dotace – Další ustanovení (část II.)</a:t>
            </a:r>
          </a:p>
          <a:p>
            <a:pPr algn="just"/>
            <a:r>
              <a:rPr lang="cs-CZ" dirty="0"/>
              <a:t>V případě zjištění porušení rozpočtové kázně podle § 44 rozpočtových pravidel vrátí příjemce dotace určenou část dotace včetně penále.</a:t>
            </a:r>
          </a:p>
          <a:p>
            <a:pPr algn="just"/>
            <a:r>
              <a:rPr lang="cs-CZ" dirty="0"/>
              <a:t>Příjemce dotace je povinen označit účetní doklady „Hrazeno v rámci projektu </a:t>
            </a:r>
            <a:r>
              <a:rPr lang="cs-CZ" dirty="0" err="1"/>
              <a:t>MZe</a:t>
            </a:r>
            <a:r>
              <a:rPr lang="cs-CZ" dirty="0"/>
              <a:t> č. X/2023 (podle registračního čísla Rozhodnutí) a určit podíl fakturované částky uplatněné z dotace a z vlastních zdrojů.</a:t>
            </a:r>
          </a:p>
          <a:p>
            <a:pPr algn="just"/>
            <a:r>
              <a:rPr lang="cs-CZ" dirty="0"/>
              <a:t>Příjemce dotace je povinen podrobně se seznámit se zněním Zásad vlády pro poskytování dotací ze státního rozpočtu a s Příručkou pro žadatele o dotaci (příjemce dotace) a je zavázán je dodržovat.</a:t>
            </a:r>
          </a:p>
          <a:p>
            <a:pPr algn="just"/>
            <a:r>
              <a:rPr lang="cs-CZ" dirty="0"/>
              <a:t>Při zveřejňování výsledků dosažených při realizaci projektu a při propagaci projektu příjemce dotace uvede, že projekt byl realizován s </a:t>
            </a:r>
            <a:r>
              <a:rPr lang="cs-CZ" dirty="0">
                <a:solidFill>
                  <a:schemeClr val="tx1"/>
                </a:solidFill>
              </a:rPr>
              <a:t>podporou </a:t>
            </a:r>
            <a:r>
              <a:rPr lang="cs-CZ" dirty="0" err="1">
                <a:solidFill>
                  <a:schemeClr val="tx1"/>
                </a:solidFill>
              </a:rPr>
              <a:t>MZe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/>
              <a:t>a pokud je to vhodné, uvede logo (podle Závěrečných ustanovení Příručky).</a:t>
            </a:r>
          </a:p>
          <a:p>
            <a:pPr algn="just"/>
            <a:r>
              <a:rPr lang="cs-CZ" dirty="0"/>
              <a:t>Klasifikace podmínek porušení rozpočtové kázně podle § 14, odst. 4 písm. g) a písm. i) zákona č. 218/2000 Sb., o rozpočtových pravidlech – viz příloha Rozhodnutí č. 1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0226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4EA0F2-9593-4AF8-A63A-DD399A44D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8B77D9-80F6-4559-8533-F87DB0F3C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32547"/>
            <a:ext cx="8915400" cy="417867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b="1" dirty="0"/>
              <a:t>Rozhodnutí o poskytnutí dotace – Specifické podmínky prokázání realizace projektu (část III.)</a:t>
            </a:r>
          </a:p>
          <a:p>
            <a:pPr algn="just"/>
            <a:r>
              <a:rPr lang="cs-CZ" dirty="0"/>
              <a:t>Příjemce dotace uvede splnění podmínek do závěrečné zprávy.</a:t>
            </a:r>
          </a:p>
          <a:p>
            <a:pPr algn="just"/>
            <a:r>
              <a:rPr lang="cs-CZ" dirty="0"/>
              <a:t>K prokázání realizace budou připojeny relevantní přílohy.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Rozhodnutí o poskytnutí dotace – Podmínky veřejné podpory (část IV.)</a:t>
            </a:r>
          </a:p>
          <a:p>
            <a:pPr algn="just"/>
            <a:r>
              <a:rPr lang="cs-CZ" dirty="0"/>
              <a:t>Tato část se týká pouze projektů, kde byla identifikována veřejná podpora.</a:t>
            </a:r>
          </a:p>
          <a:p>
            <a:pPr algn="just"/>
            <a:r>
              <a:rPr lang="cs-CZ" dirty="0"/>
              <a:t>Stanovené speciální podmínky v souladu s nařízením o blokových výjimkách, včetně uznatelnosti nákladů v rámci dotace.</a:t>
            </a:r>
          </a:p>
          <a:p>
            <a:pPr algn="just"/>
            <a:r>
              <a:rPr lang="cs-CZ" dirty="0"/>
              <a:t>Uznatelný náklad v rámci dotace je takový, který splňuje podmínky nařízení</a:t>
            </a:r>
            <a:br>
              <a:rPr lang="cs-CZ" dirty="0"/>
            </a:br>
            <a:r>
              <a:rPr lang="cs-CZ" dirty="0"/>
              <a:t>a současně pravidla zakotvená v Příručce.</a:t>
            </a:r>
          </a:p>
          <a:p>
            <a:pPr algn="just"/>
            <a:r>
              <a:rPr lang="cs-CZ" dirty="0"/>
              <a:t>Příjemce dotace popíše splnění podmínek v závěrečné zprávě (podle vzoru rok 2023, bod č. 10).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8426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3AE6AA-6E4A-4C43-97DE-34E45600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4DACE4-E090-4857-9145-F46BC6C24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8168"/>
            <a:ext cx="8915400" cy="455595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cs-CZ" sz="1900" b="1" dirty="0"/>
              <a:t>Podmínky porušení rozpočtové kázně:</a:t>
            </a:r>
          </a:p>
          <a:p>
            <a:pPr algn="just"/>
            <a:r>
              <a:rPr lang="cs-CZ" sz="1900" dirty="0"/>
              <a:t>Poskytovatelé veřejné finanční podpory (nebo jiné kontrolní orgány) jsou povinni oznámit organům Finanční správy ČR podezření na porušení rozpočtové kázně. </a:t>
            </a:r>
          </a:p>
          <a:p>
            <a:pPr algn="just"/>
            <a:r>
              <a:rPr lang="cs-CZ" sz="1900" b="1" dirty="0"/>
              <a:t>O zahájení řízení a uložení odvodu za porušení rozpočtové kázně rozhoduje orgán finanční správy, nikoliv poskytovatel dotace.</a:t>
            </a:r>
          </a:p>
          <a:p>
            <a:pPr algn="just"/>
            <a:r>
              <a:rPr lang="cs-CZ" sz="1900" dirty="0"/>
              <a:t>Podnět je předáván místně příslušnému finančnímu úřadu (podle sídla příjemce veřejné finanční podpory).</a:t>
            </a:r>
          </a:p>
          <a:p>
            <a:pPr algn="just"/>
            <a:r>
              <a:rPr lang="cs-CZ" sz="1900" b="1" dirty="0" err="1"/>
              <a:t>MZe</a:t>
            </a:r>
            <a:r>
              <a:rPr lang="cs-CZ" sz="1900" b="1" dirty="0"/>
              <a:t> rozlišuje podmínky porušení rozpočtové kázně podle části II., bod 5 rozhodnutí o poskytnutí dotace.</a:t>
            </a:r>
          </a:p>
          <a:p>
            <a:pPr algn="just"/>
            <a:r>
              <a:rPr lang="cs-CZ" sz="1900" dirty="0"/>
              <a:t>Přílohou č. 1 rozhodnutí o poskytnutí dotace pro rok 2023 jsou </a:t>
            </a:r>
            <a:r>
              <a:rPr lang="cs-CZ" sz="1900" b="1" dirty="0"/>
              <a:t>Podmínky porušení rozpočtové </a:t>
            </a:r>
            <a:r>
              <a:rPr lang="cs-CZ" sz="1900" dirty="0"/>
              <a:t>kázně</a:t>
            </a:r>
            <a:br>
              <a:rPr lang="cs-CZ" sz="1900" dirty="0"/>
            </a:br>
            <a:r>
              <a:rPr lang="cs-CZ" sz="1900" dirty="0"/>
              <a:t>podle § 14</a:t>
            </a:r>
            <a:r>
              <a:rPr lang="cs-CZ" sz="2000" dirty="0"/>
              <a:t>, odst. 4 písm. g) a písm. i) </a:t>
            </a:r>
            <a:r>
              <a:rPr lang="cs-CZ" sz="1900" dirty="0"/>
              <a:t>zákona č. 218/2000 Sb., o rozpočtových pravidlech, v platném znění. Příloha se vztahuje na případy porušení podmínek rozhodnutí, kdy může být uplatněn odvod nižší, než celková částka poskytnuté dotace. </a:t>
            </a:r>
          </a:p>
          <a:p>
            <a:pPr algn="just"/>
            <a:r>
              <a:rPr lang="cs-CZ" sz="1900" b="1" dirty="0"/>
              <a:t>Příloha č. 1 obsahuje:</a:t>
            </a:r>
          </a:p>
          <a:p>
            <a:pPr lvl="1" algn="just"/>
            <a:r>
              <a:rPr lang="cs-CZ" sz="1900" dirty="0"/>
              <a:t>Rekapitulaci méně závažných podmínek rozhodnutí o poskytnutí dotace</a:t>
            </a:r>
          </a:p>
          <a:p>
            <a:pPr lvl="1" algn="just"/>
            <a:r>
              <a:rPr lang="cs-CZ" sz="1900" dirty="0"/>
              <a:t>Odkazy na dotační pravidla, ze kterých uvedené podmínky vycházejí</a:t>
            </a:r>
          </a:p>
          <a:p>
            <a:pPr lvl="1" algn="just"/>
            <a:r>
              <a:rPr lang="cs-CZ" sz="1900" dirty="0"/>
              <a:t>Označení pochybení</a:t>
            </a:r>
          </a:p>
          <a:p>
            <a:pPr lvl="1" algn="just"/>
            <a:r>
              <a:rPr lang="cs-CZ" sz="1900" dirty="0"/>
              <a:t>Stanovení výše odvodu za porušení rozpočtové kázně</a:t>
            </a:r>
          </a:p>
          <a:p>
            <a:pPr algn="just"/>
            <a:r>
              <a:rPr lang="cs-CZ" sz="1900" dirty="0">
                <a:solidFill>
                  <a:schemeClr val="tx1"/>
                </a:solidFill>
              </a:rPr>
              <a:t>Pokud </a:t>
            </a:r>
            <a:r>
              <a:rPr lang="cs-CZ" sz="1900" dirty="0" err="1">
                <a:solidFill>
                  <a:schemeClr val="tx1"/>
                </a:solidFill>
              </a:rPr>
              <a:t>MZe</a:t>
            </a:r>
            <a:r>
              <a:rPr lang="cs-CZ" sz="1900" dirty="0">
                <a:solidFill>
                  <a:schemeClr val="tx1"/>
                </a:solidFill>
              </a:rPr>
              <a:t> zjistí porušení podmínek vyzve příjemce dotace k vrácení příslušné části dotace nebo k opravě. Pokud příjemce dotace opravu provede nebo část dotace vrátí, vyhne se tím zahájení řízení ze strany finančního úřadu a tím i penále.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55363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9CFE59-EBD7-4F26-8D95-DEA774E0B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62F73F-7546-4F66-8D5C-F004F70DB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32547"/>
            <a:ext cx="8915400" cy="417867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b="1" dirty="0"/>
              <a:t>Rozpočet projektu (příloha č. 2 rozhodnutí o poskytnutí dotace)</a:t>
            </a:r>
          </a:p>
          <a:p>
            <a:pPr algn="just"/>
            <a:r>
              <a:rPr lang="cs-CZ" dirty="0"/>
              <a:t>Schválený rozpočet poskytovatelem dotace je nedílnou součástí rozhodnutí </a:t>
            </a:r>
            <a:br>
              <a:rPr lang="cs-CZ" dirty="0"/>
            </a:br>
            <a:r>
              <a:rPr lang="cs-CZ" dirty="0"/>
              <a:t>o poskytnutí dotace</a:t>
            </a:r>
          </a:p>
          <a:p>
            <a:pPr algn="just"/>
            <a:r>
              <a:rPr lang="cs-CZ" dirty="0"/>
              <a:t>Příjemce je povinen dodržet strukturu výdajů – hlavních výdajových položek: </a:t>
            </a:r>
            <a:br>
              <a:rPr lang="cs-CZ" dirty="0"/>
            </a:br>
            <a:r>
              <a:rPr lang="cs-CZ" dirty="0"/>
              <a:t>1. Spotřebované nákupy celkem, 2. Nemateriální náklady a služby celkem, 3. Osobní náklady celkem</a:t>
            </a:r>
            <a:endParaRPr lang="cs-CZ" strike="sngStrike" dirty="0"/>
          </a:p>
          <a:p>
            <a:pPr algn="just"/>
            <a:r>
              <a:rPr lang="cs-CZ" b="1" dirty="0"/>
              <a:t>Změny rozpočtu</a:t>
            </a:r>
            <a:r>
              <a:rPr lang="cs-CZ" dirty="0"/>
              <a:t> – viz. Příručka, kapitola VIII. a rozhodnutí o poskytnutí dotace, část II., bod č. 10:</a:t>
            </a:r>
          </a:p>
          <a:p>
            <a:pPr lvl="1" algn="just"/>
            <a:r>
              <a:rPr lang="cs-CZ" dirty="0"/>
              <a:t>Žádost o změnu není třeba podávat při změně hlavních nákladových položek</a:t>
            </a:r>
            <a:br>
              <a:rPr lang="cs-CZ" dirty="0"/>
            </a:br>
            <a:r>
              <a:rPr lang="cs-CZ" dirty="0"/>
              <a:t>o maximálně 10 % (při současném zachování celkových nákladů)</a:t>
            </a:r>
          </a:p>
          <a:p>
            <a:pPr lvl="1" algn="just"/>
            <a:r>
              <a:rPr lang="cs-CZ" dirty="0"/>
              <a:t>Odchylka vyšší než 10 % nebude při vyúčtování zohledněna</a:t>
            </a:r>
          </a:p>
          <a:p>
            <a:pPr lvl="1" algn="just"/>
            <a:r>
              <a:rPr lang="cs-CZ" dirty="0"/>
              <a:t>Pokud příjemce dotace nevyčerpá </a:t>
            </a:r>
            <a:r>
              <a:rPr lang="cs-CZ" dirty="0">
                <a:solidFill>
                  <a:schemeClr val="tx1"/>
                </a:solidFill>
              </a:rPr>
              <a:t>nebo nepředpokládá vyčerpání hodnoty celkových nákladů, musí část dotace vrátit (nevrací celý rozdíl celkových nákladů, ale podíl podle hodnoty intenzity podpory)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Vytvoření nové nákladové položky nebo zvýšení nulové nákladové položky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lze realizovat pouze se souhlasem Ministerstva zemědělství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Vždy je nutné při výpočtu vratky dotace využívat intenzitu podpory stanovenou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v rozhodnutí (intenzitu podpory není dovoleno dopočítávat nebo zaokrouhlovat).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38139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0272BF-FCF0-48E8-83E0-7E78FCB03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2023 – časté chyby (1)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B6523C-15F3-4F73-B8D0-75FD5BD01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15978"/>
            <a:ext cx="8915400" cy="4884821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cs-CZ" dirty="0"/>
              <a:t>Při žádosti o změnu projektu, rozpočtu projektu nebo rozhodnutí nejsou spolu s žádostí přiloženy veškeré dokumenty, které je nutné připojit k platnému podání. </a:t>
            </a:r>
          </a:p>
          <a:p>
            <a:pPr algn="just"/>
            <a:r>
              <a:rPr lang="cs-CZ" dirty="0"/>
              <a:t>Žádost včetně příloh není podepsána oprávněnými osobami nebo není podepsáno </a:t>
            </a:r>
            <a:r>
              <a:rPr lang="cs-CZ" b="1" dirty="0"/>
              <a:t>elektronickými podpisy.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Komunikace s </a:t>
            </a:r>
            <a:r>
              <a:rPr lang="cs-CZ" dirty="0" err="1">
                <a:solidFill>
                  <a:schemeClr val="tx1"/>
                </a:solidFill>
              </a:rPr>
              <a:t>Mze</a:t>
            </a:r>
            <a:r>
              <a:rPr lang="cs-CZ" dirty="0">
                <a:solidFill>
                  <a:schemeClr val="tx1"/>
                </a:solidFill>
              </a:rPr>
              <a:t> probíhá prostřednictvím datové zprávy, e-mail není dostatečný.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Minimální struktura nebo rozpočet obsahuje početní nesrovnalosti. Stejné údaje na sebe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v obou dokumentech vzájemně nevážou.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Minimální struktura nebo rozpočet obsahuje akce, které chce organizace z původních indikátorů nahradit jinými a nedošlo k jejich odstranění v čistopisech. Příjemce dotace žádá o navýšení nákladů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na indikátor bez prokázání zvýšení kvality výstupů z indikátorů (zvýšení počtu stránek, nějaké kvalitativní rozšíření, rozeslání většímu počtu osob apod.)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Příjemce dotace žádá o schválení změny indikátorů a žádá o rozšíření výstupů projektu, čímž by byla porušena podmínka Rozhodnutí a Příručky.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V žádosti o dotaci jsou uvedeny indikátory neurčitě a následně dochází k odchylné realizaci projektu.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Příjemce dotace nerozlišuje v účetnictví dotované náklady a náklady hrazené z vlastních zdrojů.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Toto je nutné rozlišovat hned v průběhu realizace projektu v návaznosti na uznatelnost nákladů. 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Na dokladech je nutné aby byl vždy jako odběratel příjemce dotace.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U podprogramu 13.1. a 14.1. musí být dodržena hranice pro osobní náklady, které nesmí překročit 50 % celkových nákladů projektu. Toto platí i v případě, že celkové náklady budou nižší než původně plánované a bude docházet k vrácení části dotace. V takovémto případě se berou v úvahu skutečně vynaložené celkové náklady projektu.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50784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FF3CA2-960C-4CC0-8D37-E24F99426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2023 – časté chyby (2)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8BEF2B-1897-4DD8-A741-ABBF57209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>
                <a:solidFill>
                  <a:schemeClr val="tx1"/>
                </a:solidFill>
              </a:rPr>
              <a:t>Při snížení výstupů projektu příjemce dotace nepožádá o změnu projektu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a nevrátí včas alikvotní část dotace. Jedná se o zadržení prostředků státu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a porušení podmínek pro realizaci projektu.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Projekt neobsahuje konkrétní popis nákladů, jejich množství a jednotkovou cenu, včetně vazby k jednotlivým aktivitám (výstupům projektu).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Toto se hodnotí a jsou za to při hodnocení žádosti o dotaci snižovány body. Absence těchto údajů rovněž komplikuje průběžnou kontrolu projektu.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Příjemce dotace nevykazuje dotace jiných státních orgánů a chybně vykazuje dotační prostředky obecních a krajských rozpočtů.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Příjemce dotace na dotovaných materiálech uvádí loga dalších partnerů. Případně v ochutnávkách používá konkrétní značky. </a:t>
            </a:r>
          </a:p>
          <a:p>
            <a:pPr algn="just"/>
            <a:r>
              <a:rPr lang="cs-CZ" b="1" dirty="0">
                <a:solidFill>
                  <a:schemeClr val="tx1"/>
                </a:solidFill>
              </a:rPr>
              <a:t>Zákaz fakturace členy nebo zaměstnanci příjemce dotace </a:t>
            </a:r>
            <a:r>
              <a:rPr lang="cs-CZ" b="1" dirty="0">
                <a:solidFill>
                  <a:srgbClr val="FF0000"/>
                </a:solidFill>
              </a:rPr>
              <a:t>se vztahuje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i na pobočné spolky.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7859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662A22-B5D0-4EE8-8591-11D75EFF4E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2" y="1375611"/>
            <a:ext cx="8915399" cy="2262781"/>
          </a:xfrm>
        </p:spPr>
        <p:txBody>
          <a:bodyPr/>
          <a:lstStyle/>
          <a:p>
            <a:r>
              <a:rPr lang="cs-CZ" sz="5400" dirty="0"/>
              <a:t>Platné změny pro rok 2024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A4E811F-3787-4693-A8B7-E8330DD3B8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321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6441F1-147C-4777-9998-039C06887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Realizace projektů NNO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7C281D-5EF2-45A8-BC86-DB0AF78D2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4654" y="1267326"/>
            <a:ext cx="8969958" cy="5133474"/>
          </a:xfrm>
        </p:spPr>
        <p:txBody>
          <a:bodyPr>
            <a:normAutofit/>
          </a:bodyPr>
          <a:lstStyle/>
          <a:p>
            <a:pPr algn="just"/>
            <a:r>
              <a:rPr lang="cs-CZ" sz="2800" dirty="0"/>
              <a:t>3 zásadní dokumenty pro realizaci projektů</a:t>
            </a:r>
          </a:p>
          <a:p>
            <a:pPr lvl="1" algn="just"/>
            <a:r>
              <a:rPr lang="cs-CZ" sz="2400" b="1" dirty="0"/>
              <a:t>Zásady</a:t>
            </a:r>
            <a:r>
              <a:rPr lang="cs-CZ" sz="2400" dirty="0"/>
              <a:t> Ministerstva zemědělství pro poskytování dotací ze státního rozpočtu České republiky nestátním neziskovým organizacím (vycházející ze Zásad vlády pro poskytování dotací ze státního rozpočtu</a:t>
            </a:r>
            <a:br>
              <a:rPr lang="cs-CZ" sz="2400" dirty="0"/>
            </a:br>
            <a:r>
              <a:rPr lang="cs-CZ" sz="2400" dirty="0"/>
              <a:t>České republiky nestátním neziskovým organizacím ústředními orgány státní správy)</a:t>
            </a:r>
          </a:p>
          <a:p>
            <a:pPr lvl="1" algn="just"/>
            <a:r>
              <a:rPr lang="cs-CZ" sz="2400" b="1" dirty="0"/>
              <a:t>Příručka</a:t>
            </a:r>
            <a:r>
              <a:rPr lang="cs-CZ" sz="2400" dirty="0"/>
              <a:t> pro žadatele o dotaci (příjemce dotace)</a:t>
            </a:r>
            <a:br>
              <a:rPr lang="cs-CZ" sz="2400" dirty="0"/>
            </a:br>
            <a:r>
              <a:rPr lang="cs-CZ" sz="2400" dirty="0"/>
              <a:t>v rámci státní dotační politiky vůči nestátním neziskovým organizacím z kapitoly Ministerstva zemědělství pro rok 2023</a:t>
            </a:r>
          </a:p>
          <a:p>
            <a:pPr lvl="1" algn="just"/>
            <a:r>
              <a:rPr lang="cs-CZ" sz="2400" b="1" dirty="0"/>
              <a:t>Rozhodnutí o poskytnutí dotace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7081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F4CAC6-8F48-4120-811D-9FB49E96D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Platné změny pro rok 2024 – dotační programy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362270-D657-47E3-8CF5-87A0AC2F0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Pro rok 2024 byly ve všech programech revidovány hodnoty indikátorů, podporované aktivity a cílové skupiny.</a:t>
            </a:r>
          </a:p>
          <a:p>
            <a:pPr algn="just"/>
            <a:r>
              <a:rPr lang="cs-CZ" dirty="0"/>
              <a:t>V roce 2024 </a:t>
            </a:r>
            <a:r>
              <a:rPr lang="cs-CZ" b="1" dirty="0"/>
              <a:t>nebudou poskytovány investiční dotace.</a:t>
            </a:r>
          </a:p>
          <a:p>
            <a:pPr algn="just"/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109F9472-F2EE-45F3-94BD-CD129D205C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852338"/>
              </p:ext>
            </p:extLst>
          </p:nvPr>
        </p:nvGraphicFramePr>
        <p:xfrm>
          <a:off x="2079875" y="3545305"/>
          <a:ext cx="9424737" cy="2484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1561">
                  <a:extLst>
                    <a:ext uri="{9D8B030D-6E8A-4147-A177-3AD203B41FA5}">
                      <a16:colId xmlns:a16="http://schemas.microsoft.com/office/drawing/2014/main" val="4145406847"/>
                    </a:ext>
                  </a:extLst>
                </a:gridCol>
                <a:gridCol w="5633176">
                  <a:extLst>
                    <a:ext uri="{9D8B030D-6E8A-4147-A177-3AD203B41FA5}">
                      <a16:colId xmlns:a16="http://schemas.microsoft.com/office/drawing/2014/main" val="319328885"/>
                    </a:ext>
                  </a:extLst>
                </a:gridCol>
              </a:tblGrid>
              <a:tr h="3717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/>
                        <a:t>Hlavní oblast státní dotační politiky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/>
                        <a:t>Dotační programy Ministerstva</a:t>
                      </a:r>
                      <a:r>
                        <a:rPr lang="cs-CZ" sz="1600" baseline="0" dirty="0"/>
                        <a:t> </a:t>
                      </a:r>
                      <a:r>
                        <a:rPr lang="cs-CZ" sz="1600" dirty="0"/>
                        <a:t>zemědělství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351514"/>
                  </a:ext>
                </a:extLst>
              </a:tr>
              <a:tr h="580473">
                <a:tc>
                  <a:txBody>
                    <a:bodyPr/>
                    <a:lstStyle/>
                    <a:p>
                      <a:r>
                        <a:rPr lang="cs-CZ" sz="1600" dirty="0"/>
                        <a:t>3. Životní</a:t>
                      </a:r>
                      <a:r>
                        <a:rPr lang="cs-CZ" sz="1600" baseline="0" dirty="0"/>
                        <a:t> prostředí a udržitelný rozvoj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3.1. Ochrana životního</a:t>
                      </a:r>
                      <a:r>
                        <a:rPr lang="cs-CZ" sz="1600" baseline="0" dirty="0"/>
                        <a:t> prostředí, udržitelný rozvoj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908902"/>
                  </a:ext>
                </a:extLst>
              </a:tr>
              <a:tr h="580473">
                <a:tc>
                  <a:txBody>
                    <a:bodyPr/>
                    <a:lstStyle/>
                    <a:p>
                      <a:r>
                        <a:rPr lang="cs-CZ" sz="1600" dirty="0"/>
                        <a:t>8. Péče o zdraví a zdravotní prevence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8.1. Podpora zdraví včetně</a:t>
                      </a:r>
                      <a:r>
                        <a:rPr lang="cs-CZ" sz="1600" baseline="0" dirty="0"/>
                        <a:t> péče a pomoci zdravotně postiženým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6742301"/>
                  </a:ext>
                </a:extLst>
              </a:tr>
              <a:tr h="371707">
                <a:tc>
                  <a:txBody>
                    <a:bodyPr/>
                    <a:lstStyle/>
                    <a:p>
                      <a:r>
                        <a:rPr lang="cs-CZ" sz="1600" dirty="0"/>
                        <a:t>13. Vzdělávání a lidské zdroje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13.1. Vzdělávání a propagace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877659"/>
                  </a:ext>
                </a:extLst>
              </a:tr>
              <a:tr h="580473">
                <a:tc>
                  <a:txBody>
                    <a:bodyPr/>
                    <a:lstStyle/>
                    <a:p>
                      <a:r>
                        <a:rPr lang="cs-CZ" sz="1600" dirty="0"/>
                        <a:t>14. Děti a mládež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14.1. Zájmová a další volnočasová činnost pro děti a mládež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072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76427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D1CEF4-5D27-4FDB-A1D4-28DD75004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BED76D-E141-45BD-A1B6-280CEB6CD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1229" y="1321724"/>
            <a:ext cx="9983383" cy="537833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Hodnotu indikátoru uvedenou v přehledové tabulce u jednotlivých dotačních podprogramů není nutné, aby žadatel kompletně naplnil. Uvedená hodnota je pro celý </a:t>
            </a:r>
            <a:r>
              <a:rPr lang="cs-CZ" dirty="0">
                <a:solidFill>
                  <a:schemeClr val="tx1"/>
                </a:solidFill>
              </a:rPr>
              <a:t>podprogram. Žadatel o dotaci tuto hodnotu nemusí dodržet, ale může jí také přesáhnout. Pokud nejsou u cíle stanovené specifické podmínky. </a:t>
            </a:r>
            <a:r>
              <a:rPr lang="cs-CZ" b="1" dirty="0">
                <a:solidFill>
                  <a:schemeClr val="tx1"/>
                </a:solidFill>
              </a:rPr>
              <a:t>Správná volba hodnoty indikátoru je předmětem hodnocení žádosti. </a:t>
            </a: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r>
              <a:rPr lang="cs-CZ" dirty="0">
                <a:solidFill>
                  <a:schemeClr val="tx1"/>
                </a:solidFill>
              </a:rPr>
              <a:t>Pokud je hodnota indikátoru „Provoz chráněné dílny“ 15 dílen, Ministerstvo zemědělství pro vyhodnocení programu stanovilo hodnotu 15 dílen. Uvedenou hodnotu bude Ministerstvo zemědělství naplňovat z jedné nebo více žádostí podle hodnocení žádostí. 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Žádost o dotaci může obsahovat indikátor „Provoz chráněné dílny“ s hodnotou 5 dílen nebo hodnotou 20 dílen. Přesáhnutí hodnoty počtu dílen (15) na cíl bude zohledněno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v hodnocení žádosti a může být důvodem pro krácení dotace. </a:t>
            </a:r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189842"/>
              </p:ext>
            </p:extLst>
          </p:nvPr>
        </p:nvGraphicFramePr>
        <p:xfrm>
          <a:off x="4083974" y="2803813"/>
          <a:ext cx="4561264" cy="17612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586">
                  <a:extLst>
                    <a:ext uri="{9D8B030D-6E8A-4147-A177-3AD203B41FA5}">
                      <a16:colId xmlns:a16="http://schemas.microsoft.com/office/drawing/2014/main" val="3970193943"/>
                    </a:ext>
                  </a:extLst>
                </a:gridCol>
                <a:gridCol w="2158547">
                  <a:extLst>
                    <a:ext uri="{9D8B030D-6E8A-4147-A177-3AD203B41FA5}">
                      <a16:colId xmlns:a16="http://schemas.microsoft.com/office/drawing/2014/main" val="31938404"/>
                    </a:ext>
                  </a:extLst>
                </a:gridCol>
                <a:gridCol w="919919">
                  <a:extLst>
                    <a:ext uri="{9D8B030D-6E8A-4147-A177-3AD203B41FA5}">
                      <a16:colId xmlns:a16="http://schemas.microsoft.com/office/drawing/2014/main" val="3921480015"/>
                    </a:ext>
                  </a:extLst>
                </a:gridCol>
                <a:gridCol w="1086212">
                  <a:extLst>
                    <a:ext uri="{9D8B030D-6E8A-4147-A177-3AD203B41FA5}">
                      <a16:colId xmlns:a16="http://schemas.microsoft.com/office/drawing/2014/main" val="1482856333"/>
                    </a:ext>
                  </a:extLst>
                </a:gridCol>
              </a:tblGrid>
              <a:tr h="252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Název indikátoru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Hodnota indikátoru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Min.</a:t>
                      </a:r>
                      <a:r>
                        <a:rPr lang="cs-CZ" sz="1100">
                          <a:effectLst/>
                        </a:rPr>
                        <a:t> </a:t>
                      </a:r>
                      <a:r>
                        <a:rPr lang="cs-CZ" sz="1000">
                          <a:effectLst/>
                        </a:rPr>
                        <a:t>/</a:t>
                      </a:r>
                      <a:r>
                        <a:rPr lang="cs-CZ" sz="1100">
                          <a:effectLst/>
                        </a:rPr>
                        <a:t> </a:t>
                      </a:r>
                      <a:r>
                        <a:rPr lang="cs-CZ" sz="1000">
                          <a:effectLst/>
                        </a:rPr>
                        <a:t>jednot. hod. indikátoru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2387792"/>
                  </a:ext>
                </a:extLst>
              </a:tr>
              <a:tr h="4803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1b)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Počet klientů zařazených</a:t>
                      </a:r>
                      <a:endParaRPr lang="cs-CZ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do rehabilitace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30 osob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1253090"/>
                  </a:ext>
                </a:extLst>
              </a:tr>
              <a:tr h="240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2b)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Provoz chráněné dílny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15 dílen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00976745"/>
                  </a:ext>
                </a:extLst>
              </a:tr>
              <a:tr h="240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3b)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Provoz chráněného pracoviště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15 pracovišť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6675105"/>
                  </a:ext>
                </a:extLst>
              </a:tr>
              <a:tr h="240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4b)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Vyškolení osob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20 osob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35834037"/>
                  </a:ext>
                </a:extLst>
              </a:tr>
              <a:tr h="240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5b)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Počet lekcí terapie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1 500 lekcí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klient/hodina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956908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1001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94DC86-0686-49F7-A808-7BCAD785A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3EA06D-49D7-4A9E-8881-563E53CCE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44316"/>
            <a:ext cx="8915400" cy="426690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cs-CZ" dirty="0"/>
              <a:t>Kapitola II. Zaměření programů</a:t>
            </a:r>
          </a:p>
          <a:p>
            <a:pPr lvl="1" algn="just"/>
            <a:r>
              <a:rPr lang="cs-CZ" dirty="0"/>
              <a:t>Dotační pravidla </a:t>
            </a:r>
            <a:r>
              <a:rPr lang="cs-CZ" b="1" dirty="0"/>
              <a:t>obsahují limit maximální výše poskytnuté dotace pro všechny žádosti žadatele</a:t>
            </a:r>
            <a:br>
              <a:rPr lang="cs-CZ" b="1" dirty="0"/>
            </a:br>
            <a:r>
              <a:rPr lang="cs-CZ" b="1" dirty="0"/>
              <a:t>ve výši 2 000 000,00 Kč</a:t>
            </a:r>
            <a:r>
              <a:rPr lang="cs-CZ" dirty="0"/>
              <a:t>. Do tohoto limitu se nezapočítávají žádosti podané v programu 8.1. Podpora zdraví včetně péče a pomoci zdravotně postiženým a v programu 13.1. Vzdělávání a propagace v cíli podprogramu „Zajištění vzdělávacích aktivit v oblasti včelařství“. </a:t>
            </a:r>
          </a:p>
          <a:p>
            <a:pPr lvl="1" algn="just"/>
            <a:r>
              <a:rPr lang="cs-CZ" dirty="0"/>
              <a:t>Dochází k upřesnění způsobu vyhodnocení hodnotitelných žádostí. </a:t>
            </a:r>
          </a:p>
          <a:p>
            <a:pPr lvl="1" algn="just"/>
            <a:r>
              <a:rPr lang="cs-CZ" dirty="0"/>
              <a:t>V rámci vypsaného dotačního řízení bude limit 2 000 000,00 Kč posuzován u hodnotitelných žádostí. Hodnotitelnou žádostí se rozumí taková žádost, která bude posouzena po formální a věcné stránce jako žádost oprávněná a bude možné provést bodové hodnocení projektu a rozpočtu projektu obsažených v žádosti. Hodnotitelné žádosti do 2 000 000 Kč budou zahrnuty do hodnocení podle data doručení žádosti. V případě, že souhrn požadované výše dotace bude přesahovat limit 2 000 000,00 Kč, Ministerstvo zemědělství poslední hodnotitelnou žádost  podpoří maximálně ve zbývající částce volného limitu. </a:t>
            </a:r>
            <a:r>
              <a:rPr lang="cs-CZ" b="1" dirty="0"/>
              <a:t>Poslední hodnotitelnou žádosti je žádost, která obdržela nejnižší bodové hodnocení ze všech hodnotitelných žádostí. Při získání stejného počtu bodů u hodnotitelných žádostí je touto žádostí poslední doručená. </a:t>
            </a:r>
          </a:p>
          <a:p>
            <a:pPr lvl="1" algn="just"/>
            <a:r>
              <a:rPr lang="cs-CZ" dirty="0"/>
              <a:t>Hodnota indikátorů uvedená v podprogramu je hodnotou / </a:t>
            </a:r>
            <a:r>
              <a:rPr lang="cs-CZ" b="1" dirty="0"/>
              <a:t>limitem</a:t>
            </a:r>
            <a:r>
              <a:rPr lang="cs-CZ" dirty="0"/>
              <a:t> pro hodnocení podprogramu </a:t>
            </a:r>
            <a:r>
              <a:rPr lang="cs-CZ" b="1" dirty="0"/>
              <a:t>Ministerstvem zemědělství. </a:t>
            </a:r>
            <a:r>
              <a:rPr lang="cs-CZ" dirty="0"/>
              <a:t>Žadatel </a:t>
            </a:r>
            <a:r>
              <a:rPr lang="cs-CZ" b="1" dirty="0"/>
              <a:t>ve své žádosti </a:t>
            </a:r>
            <a:r>
              <a:rPr lang="cs-CZ" dirty="0"/>
              <a:t>může předložit i projekt, který stanovených hodnot indikátorů nedosáhne nebo je přesáhne.  Pokud žadatel překročí hodnotu indikátoru, Ministerstvo zemědělství může zkrátit projekt na hodnotu indikátoru uvedenou v Příručce.</a:t>
            </a:r>
          </a:p>
          <a:p>
            <a:pPr algn="just"/>
            <a:r>
              <a:rPr lang="cs-CZ" dirty="0"/>
              <a:t>Kapitola III. Výše dotace</a:t>
            </a:r>
          </a:p>
          <a:p>
            <a:pPr lvl="1" algn="just"/>
            <a:r>
              <a:rPr lang="cs-CZ" b="1" dirty="0"/>
              <a:t>Příručka pro rok 2023 upravuje výši maximální možné poskytnuté dotace z původních 70 % na 60 % a dále již nebude možné poskytovat ve zvláštních případech 100 % dotaci na realizaci projektu, ale maximálně 90 %. K žádosti o dotaci větší než 60% je stále nutné přiložit samostatnou žádost s odůvodněním zvýšené intenzity podpory (obdoba žádosti o 100 % dotaci).   </a:t>
            </a:r>
          </a:p>
        </p:txBody>
      </p:sp>
    </p:spTree>
    <p:extLst>
      <p:ext uri="{BB962C8B-B14F-4D97-AF65-F5344CB8AC3E}">
        <p14:creationId xmlns:p14="http://schemas.microsoft.com/office/powerpoint/2010/main" val="806569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F52C8B-0F83-4D7C-A983-1E50D8B16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66B5D6-00E4-4BAA-A16E-01BFA2813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2133600"/>
            <a:ext cx="9089441" cy="3777622"/>
          </a:xfrm>
        </p:spPr>
        <p:txBody>
          <a:bodyPr>
            <a:normAutofit lnSpcReduction="10000"/>
          </a:bodyPr>
          <a:lstStyle/>
          <a:p>
            <a:r>
              <a:rPr lang="cs-CZ" dirty="0"/>
              <a:t>Kapitola V. Pravidla oprávněnosti v rámci programů NNO</a:t>
            </a:r>
          </a:p>
          <a:p>
            <a:pPr lvl="1"/>
            <a:r>
              <a:rPr lang="cs-CZ" dirty="0"/>
              <a:t>Kapitola A. Oprávnění žadatelé</a:t>
            </a:r>
          </a:p>
          <a:p>
            <a:pPr lvl="2"/>
            <a:r>
              <a:rPr lang="cs-CZ" dirty="0"/>
              <a:t>Vložení podmínky: Žadatel musí splňovat všechny ostatní podmínky uvedené v čestných prohlášeních (Příloha č. 4 a 5 Příručky)</a:t>
            </a:r>
          </a:p>
          <a:p>
            <a:pPr lvl="1" algn="just"/>
            <a:r>
              <a:rPr lang="cs-CZ" dirty="0"/>
              <a:t>Kapitola C. Způsobilost nákladů projektu</a:t>
            </a:r>
          </a:p>
          <a:p>
            <a:pPr lvl="2" algn="just"/>
            <a:r>
              <a:rPr lang="cs-CZ" dirty="0"/>
              <a:t>Neslouží na úhradu nákladů subjektům, na které se vztahují mezinárodní sankce podle zákona č. 69/2006 Sb., o provádění mezinárodních sankcí, ve znění pozdějších předpisů. </a:t>
            </a:r>
          </a:p>
          <a:p>
            <a:pPr lvl="2" algn="just"/>
            <a:endParaRPr lang="cs-CZ" dirty="0"/>
          </a:p>
          <a:p>
            <a:pPr lvl="2" algn="just"/>
            <a:r>
              <a:rPr lang="cs-CZ" dirty="0"/>
              <a:t>Podkapitola C. 2. Nezpůsobilé náklady z hlediska čerpání dotace</a:t>
            </a:r>
          </a:p>
          <a:p>
            <a:pPr lvl="3" algn="just"/>
            <a:r>
              <a:rPr lang="cs-CZ" dirty="0"/>
              <a:t>Nájemné na dobu delší než 3 měsíce </a:t>
            </a:r>
          </a:p>
          <a:p>
            <a:pPr lvl="3" algn="just"/>
            <a:r>
              <a:rPr lang="cs-CZ" dirty="0"/>
              <a:t>Náklady na semináře v případě projektů podpořených na základě článku 24 ABER</a:t>
            </a:r>
          </a:p>
          <a:p>
            <a:pPr lvl="3" algn="just"/>
            <a:r>
              <a:rPr lang="cs-CZ" dirty="0"/>
              <a:t>Aktualizované limity mzdových nákladů</a:t>
            </a:r>
          </a:p>
        </p:txBody>
      </p:sp>
    </p:spTree>
    <p:extLst>
      <p:ext uri="{BB962C8B-B14F-4D97-AF65-F5344CB8AC3E}">
        <p14:creationId xmlns:p14="http://schemas.microsoft.com/office/powerpoint/2010/main" val="38460423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D318D2-62D0-4073-82E5-3BB8D2806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F13EC5-9961-402F-9E9D-F37B27A4D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Kapitola VI. Veřejná podpora</a:t>
            </a:r>
          </a:p>
          <a:p>
            <a:pPr lvl="1" algn="just"/>
            <a:r>
              <a:rPr lang="cs-CZ" dirty="0"/>
              <a:t>Kapitola reaguje na aktualizaci právních předpisů EU. </a:t>
            </a:r>
          </a:p>
          <a:p>
            <a:pPr lvl="1" algn="just"/>
            <a:r>
              <a:rPr lang="cs-CZ" dirty="0"/>
              <a:t>Dochází k aktualizaci podporovaných článků jednotlivých nařízení EU 2022/2472 ze dne 14. prosince 2022 a nařízení komise (EU) č. 2022/2473 ze dne 14. prosince 2022.</a:t>
            </a:r>
          </a:p>
          <a:p>
            <a:pPr lvl="1" algn="just"/>
            <a:r>
              <a:rPr lang="cs-CZ" dirty="0"/>
              <a:t>Pro rok 2024 nebude poskytována podpora dle čl. 24 nařízení Komise (EU) 702/2014 ze dne 25. června 2014.</a:t>
            </a:r>
          </a:p>
          <a:p>
            <a:pPr lvl="1" algn="just"/>
            <a:r>
              <a:rPr lang="cs-CZ" dirty="0"/>
              <a:t>Splnění podmínky kapacit a kvalifikace zaměstnanců u poskytované veřejné podpory podle čl. 21 a 47 ABER prověří Ministerstvo zemědělství prostřednictvím čestného prohlášení k plnění podmínky kapacit a kvalifikace zaměstnanců (vzor v příloze č. 5 Příručky). </a:t>
            </a:r>
          </a:p>
          <a:p>
            <a:pPr lvl="1" algn="just"/>
            <a:r>
              <a:rPr lang="cs-CZ" dirty="0"/>
              <a:t>Čestné prohlášení č. 5 Příručky je rozšířené a nově obsahuje podmínku plnění kapacit a kvalifikace zaměstnanců.</a:t>
            </a:r>
          </a:p>
          <a:p>
            <a:pPr lvl="1" algn="just"/>
            <a:r>
              <a:rPr lang="cs-CZ" b="1" dirty="0"/>
              <a:t>Čestná prohlášení vztahující se k veřejné podpoře (vzor v příloze č. 5 Příručky) může žadatel o dotaci doložit na základě oznámení o navržení výše dotace. </a:t>
            </a:r>
          </a:p>
          <a:p>
            <a:pPr lvl="1" algn="just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18030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1299ED-B2E2-5A4F-24F2-8F5B0BAED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1657C9-4786-7A61-7D72-BC884F456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858126"/>
          </a:xfrm>
        </p:spPr>
        <p:txBody>
          <a:bodyPr>
            <a:normAutofit fontScale="92500"/>
          </a:bodyPr>
          <a:lstStyle/>
          <a:p>
            <a:pPr algn="just"/>
            <a:r>
              <a:rPr lang="cs-CZ" dirty="0"/>
              <a:t>Kapitola VI. Veřejná podpora</a:t>
            </a:r>
          </a:p>
          <a:p>
            <a:pPr algn="just"/>
            <a:r>
              <a:rPr lang="cs-CZ" dirty="0"/>
              <a:t>Ministerstvo zemědělství zaznamená do centrálního evidenčního systému veřejných podpor údaje o každé jednotlivé podpoře a jejím příjemci, která překračuje prahové hodnoty transparentnosti stanovené čl. 9 nařízení Komise (EU) 2022/2472, resp. čl. 9 nařízení Komise (EU) 2022/2473.“</a:t>
            </a:r>
          </a:p>
          <a:p>
            <a:pPr algn="just"/>
            <a:r>
              <a:rPr lang="cs-CZ" dirty="0"/>
              <a:t>Příjemce podpory poskytnuté na základě nařízení Komise (EU) 2022/2472 nebo nařízení Komise (EU) 2022/2473 je dle čl. 13 příslušného nařízení povinen </a:t>
            </a:r>
            <a:r>
              <a:rPr lang="cs-CZ" b="1" dirty="0"/>
              <a:t>uchovávat po dobu deseti let veškeré doklady týkající se poskytnuté podpory.</a:t>
            </a:r>
          </a:p>
          <a:p>
            <a:pPr algn="just"/>
            <a:r>
              <a:rPr lang="cs-CZ" dirty="0"/>
              <a:t>S ohledem na povinnost plnění motivačního účinku podle čl. 6 nařízení Komise (EU) 2022/2472, resp. nařízení Komise (EU) 2022/2473 musí být příslušné projekty nebo činnosti zahájeny až po podání žádosti žadatele o podporu, aby mohly být náklady považovány za způsobilé. Zahájení projektu nesmí být</a:t>
            </a:r>
            <a:br>
              <a:rPr lang="cs-CZ" dirty="0"/>
            </a:br>
            <a:r>
              <a:rPr lang="cs-CZ" dirty="0"/>
              <a:t>dříve než 1.1.2024.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42797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59C6E1-9F61-3402-91DA-C6BF4C9A9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043267-CE9C-7FB4-0153-BFE8F8FFA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Kapitola VII. Vedení řízení o žádosti o dotaci (hodnocení projektů)</a:t>
            </a:r>
          </a:p>
          <a:p>
            <a:pPr lvl="1" algn="just"/>
            <a:r>
              <a:rPr lang="cs-CZ" dirty="0"/>
              <a:t>Kapitola má upravené důvody pro zastavení řízení usnesením </a:t>
            </a:r>
          </a:p>
          <a:p>
            <a:pPr lvl="2" algn="just"/>
            <a:r>
              <a:rPr lang="cs-CZ" dirty="0"/>
              <a:t>Nový důvod: </a:t>
            </a:r>
          </a:p>
          <a:p>
            <a:pPr lvl="3" algn="just"/>
            <a:r>
              <a:rPr lang="cs-CZ" dirty="0"/>
              <a:t>Žadatel podá dokumentaci k výběrovému řízení o dotaci pouze v listinné podobě</a:t>
            </a:r>
          </a:p>
          <a:p>
            <a:pPr lvl="1" algn="just"/>
            <a:r>
              <a:rPr lang="cs-CZ" dirty="0"/>
              <a:t>Kapitola má doplněný důvod pro uplatnění výzvy k odstranění vad v žádosti v </a:t>
            </a:r>
            <a:r>
              <a:rPr lang="pl-PL" dirty="0"/>
              <a:t>souladu s § 14k odst. 1 zákona č. 218/2000 Sb.</a:t>
            </a:r>
          </a:p>
          <a:p>
            <a:pPr lvl="2" algn="just"/>
            <a:r>
              <a:rPr lang="pl-PL" dirty="0"/>
              <a:t>Nový důvod: </a:t>
            </a:r>
          </a:p>
          <a:p>
            <a:pPr lvl="3" algn="just"/>
            <a:r>
              <a:rPr lang="pl-PL" dirty="0"/>
              <a:t>V případě zjevných administrativních chyb v přílohách žádosti. Zjevnou administrativní chybou není nepředložení jedné z příloh č. 1 – 4 žádosti.</a:t>
            </a:r>
          </a:p>
          <a:p>
            <a:pPr lvl="3" algn="just"/>
            <a:r>
              <a:rPr lang="pl-PL" dirty="0"/>
              <a:t>Žadatel nedoložil čestná prohlášení k veřejné podpoře (příloha č. 5 Příručky).</a:t>
            </a:r>
          </a:p>
          <a:p>
            <a:pPr lvl="2"/>
            <a:endParaRPr lang="pl-PL" dirty="0"/>
          </a:p>
          <a:p>
            <a:pPr lvl="2"/>
            <a:endParaRPr lang="pl-PL" dirty="0"/>
          </a:p>
          <a:p>
            <a:pPr lvl="1"/>
            <a:endParaRPr lang="pl-PL" dirty="0"/>
          </a:p>
          <a:p>
            <a:pPr lvl="1"/>
            <a:endParaRPr lang="cs-CZ" dirty="0"/>
          </a:p>
          <a:p>
            <a:pPr marL="914400" lvl="2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39196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9D36CF-0B93-49B2-8FBE-F59DF8F6A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Žádosti pro rok 2024 – časté chyby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89D4C2-42B9-44AD-B26F-04EB643A7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56084"/>
            <a:ext cx="8915400" cy="486075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cs-CZ" dirty="0"/>
              <a:t>K žádosti nejsou připojeny veškeré přílohy tj:</a:t>
            </a:r>
          </a:p>
          <a:p>
            <a:pPr lvl="1" algn="just"/>
            <a:r>
              <a:rPr lang="cs-CZ" dirty="0"/>
              <a:t>1) Žádost elektronicky vygenerovaná z odkazu u výzvy</a:t>
            </a:r>
          </a:p>
          <a:p>
            <a:pPr lvl="1" algn="just"/>
            <a:r>
              <a:rPr lang="cs-CZ" dirty="0"/>
              <a:t>2) Minimální struktura projektu</a:t>
            </a:r>
          </a:p>
          <a:p>
            <a:pPr lvl="1" algn="just"/>
            <a:r>
              <a:rPr lang="cs-CZ" dirty="0"/>
              <a:t>3) Rozpočet projektu</a:t>
            </a:r>
          </a:p>
          <a:p>
            <a:pPr lvl="1" algn="just"/>
            <a:r>
              <a:rPr lang="cs-CZ" dirty="0"/>
              <a:t>4) Čestné prohlášení (podmínky oprávněnosti, historie subjektu a vedení účetnictví)</a:t>
            </a:r>
          </a:p>
          <a:p>
            <a:pPr lvl="1" algn="just"/>
            <a:r>
              <a:rPr lang="cs-CZ" dirty="0"/>
              <a:t>5) Čestné prohlášení (veřejná podpora) - </a:t>
            </a:r>
            <a:r>
              <a:rPr lang="cs-CZ" b="1" dirty="0"/>
              <a:t>může žadatel o dotaci doložit na základě oznámení o navržení výše dotace </a:t>
            </a:r>
          </a:p>
          <a:p>
            <a:pPr lvl="1" algn="just"/>
            <a:r>
              <a:rPr lang="cs-CZ" dirty="0"/>
              <a:t>6) Doložení právní subjektivity žadatele o dotaci (stanovy, případně jiné listiny osvědčující stanovení statutárního zástupce žadatele)</a:t>
            </a:r>
          </a:p>
          <a:p>
            <a:pPr lvl="1" algn="just"/>
            <a:r>
              <a:rPr lang="cs-CZ" dirty="0"/>
              <a:t>7) Výpis z veřejného rejstříku (příloha č. 4 žádosti o dotaci)</a:t>
            </a:r>
          </a:p>
          <a:p>
            <a:pPr lvl="1" algn="just"/>
            <a:r>
              <a:rPr lang="cs-CZ" dirty="0"/>
              <a:t>8) Úplný výpis z evidence skutečných majitelů (příloha č. 5 žádosti o dotaci) – Návod s jednotlivými kroky k získání úplného výpisu za pomoci přihlášení do datové schránky naleznete zde: </a:t>
            </a:r>
            <a:r>
              <a:rPr lang="cs-CZ" dirty="0">
                <a:hlinkClick r:id="rId2"/>
              </a:rPr>
              <a:t>https://www.dh.cz/index.php/usek-vnitroorganizacni/dokumenty/1535-ziskani-uplneho-vypisu-z-evidence-skutecnych-majitelu</a:t>
            </a:r>
            <a:r>
              <a:rPr lang="cs-CZ" dirty="0"/>
              <a:t>  a grafický postup: Grafický postup pro získání úplného výpisu z evidence skutečných majitelů: </a:t>
            </a:r>
            <a:r>
              <a:rPr lang="cs-CZ" dirty="0">
                <a:hlinkClick r:id="rId3"/>
              </a:rPr>
              <a:t>https://www.dh.cz/images/Dokumenty/Vnitroorganizacni/Uplny_vypis_z_ESM.pdf</a:t>
            </a:r>
            <a:r>
              <a:rPr lang="cs-CZ" dirty="0"/>
              <a:t> </a:t>
            </a:r>
          </a:p>
          <a:p>
            <a:pPr algn="just"/>
            <a:r>
              <a:rPr lang="cs-CZ" b="1" dirty="0">
                <a:solidFill>
                  <a:schemeClr val="tx1"/>
                </a:solidFill>
              </a:rPr>
              <a:t>POZOR: Přílohy 1 až 5 je nutné opatřit elektronickým podpisem oprávněných osob a zaslat prostřednictvím datové schránky. Elektronickým podpisem je nutné opatřit i žádost o vyšší intenzitu podpory než 60 %.</a:t>
            </a:r>
          </a:p>
          <a:p>
            <a:pPr algn="just"/>
            <a:r>
              <a:rPr lang="cs-CZ" b="1" dirty="0">
                <a:solidFill>
                  <a:schemeClr val="tx1"/>
                </a:solidFill>
              </a:rPr>
              <a:t>POZOR: Nepředložení jednoho z dokumentů bodů 1 až 4 a stanov (případně jiné listiny osvědčující stanovení statutárního zástupce žadatele) je důvodem pro zastavení řízení.</a:t>
            </a:r>
          </a:p>
          <a:p>
            <a:pPr algn="just"/>
            <a:r>
              <a:rPr lang="cs-CZ" dirty="0"/>
              <a:t>Při stanovení rozpočtu projektu dojde k překročení 60 % nebo 90 % intenzity spolufinancování</a:t>
            </a:r>
            <a:br>
              <a:rPr lang="cs-CZ" dirty="0"/>
            </a:br>
            <a:r>
              <a:rPr lang="cs-CZ" dirty="0"/>
              <a:t>(například zaokrouhlováním, početní chybou nebo nepředložením žádosti o 90% dotaci).</a:t>
            </a:r>
          </a:p>
        </p:txBody>
      </p:sp>
    </p:spTree>
    <p:extLst>
      <p:ext uri="{BB962C8B-B14F-4D97-AF65-F5344CB8AC3E}">
        <p14:creationId xmlns:p14="http://schemas.microsoft.com/office/powerpoint/2010/main" val="41597243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FC73ED-E81C-4669-965B-D206AD24B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Žádosti pro rok 2024 – časté chyby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A24553-C243-4BD6-A030-C3F24339D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59832"/>
            <a:ext cx="8915400" cy="5061284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cs-CZ" dirty="0"/>
              <a:t>Vyplňování žádosti </a:t>
            </a:r>
          </a:p>
          <a:p>
            <a:pPr algn="just"/>
            <a:r>
              <a:rPr lang="cs-CZ" dirty="0"/>
              <a:t>Kapitola 5.9. Výstupy projektu, indikátory: </a:t>
            </a:r>
          </a:p>
          <a:p>
            <a:pPr lvl="1" algn="just"/>
            <a:r>
              <a:rPr lang="cs-CZ" dirty="0"/>
              <a:t>Zvolte indikátory, které chcete naplnit v konkrétním dotačním podprogramu.</a:t>
            </a:r>
          </a:p>
          <a:p>
            <a:pPr marL="457200" lvl="1" indent="0" algn="just">
              <a:buNone/>
            </a:pPr>
            <a:r>
              <a:rPr lang="cs-CZ" dirty="0">
                <a:solidFill>
                  <a:schemeClr val="tx1"/>
                </a:solidFill>
              </a:rPr>
              <a:t>Např:  indikátor zní 10 akcí – 20 osob / akce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Hodnota – číselný údaj (tj. počet akcí, který chce organizace zrealizovat) např. 5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Jednotky – např. akce. Nejedná se o číselný údaj např. 50 s tím, že číslo 50 je počet osob. Dále jednotkou není ani osoba. </a:t>
            </a:r>
          </a:p>
          <a:p>
            <a:pPr lvl="1" algn="just"/>
            <a:r>
              <a:rPr lang="cs-CZ" dirty="0"/>
              <a:t>Obsahem minimální struktury bude kalkulace (kapitola 7.) na jednotlivé realizované akce, včetně plánovaného / předpokládaného počtu účastníků (kapitola 6.)  </a:t>
            </a:r>
          </a:p>
          <a:p>
            <a:pPr algn="just"/>
            <a:r>
              <a:rPr lang="cs-CZ" dirty="0"/>
              <a:t>Kapitola 6.1. Celkové náklady projektu:</a:t>
            </a:r>
          </a:p>
          <a:p>
            <a:pPr lvl="1" algn="just"/>
            <a:r>
              <a:rPr lang="cs-CZ" dirty="0"/>
              <a:t>Kapitola bude obsahovat náklady na jednotlivé indikátory (při zvolení 3 indikátorů) budou celkové náklady projektu rozděleny mezi tyto 3 indikátory. </a:t>
            </a:r>
          </a:p>
          <a:p>
            <a:pPr lvl="1" algn="just"/>
            <a:r>
              <a:rPr lang="cs-CZ" b="1" dirty="0"/>
              <a:t>Je nutné, aby v minimální struktuře byly respektovány minimální hodnoty indikátoru. Nerespektování může být důvodem nepodpoření žádosti. </a:t>
            </a:r>
          </a:p>
          <a:p>
            <a:pPr lvl="1" algn="just"/>
            <a:r>
              <a:rPr lang="cs-CZ" dirty="0"/>
              <a:t>Minimální struktura musí obsahovat podrobnou kalkulaci jak k těmto nákladům organizace došla</a:t>
            </a:r>
            <a:br>
              <a:rPr lang="cs-CZ" dirty="0"/>
            </a:br>
            <a:r>
              <a:rPr lang="cs-CZ" dirty="0"/>
              <a:t>(kapitola 7. Rozpočet projektu).</a:t>
            </a:r>
          </a:p>
          <a:p>
            <a:pPr lvl="1" algn="just"/>
            <a:r>
              <a:rPr lang="cs-CZ" dirty="0"/>
              <a:t>Rozpočet bude obsahovat součet těchto podrobných kalkulací, které budou doplněny</a:t>
            </a:r>
            <a:br>
              <a:rPr lang="cs-CZ" dirty="0"/>
            </a:br>
            <a:r>
              <a:rPr lang="cs-CZ" dirty="0"/>
              <a:t>do jednotlivých kategoriích rozpočtu. </a:t>
            </a:r>
          </a:p>
          <a:p>
            <a:pPr lvl="1" algn="just"/>
            <a:r>
              <a:rPr lang="cs-CZ" dirty="0"/>
              <a:t>Dále je nutné uvést, alespoň přibližné počty účastníků na jednotlivé akce včetně kalkulací na jednotlivé akce</a:t>
            </a:r>
            <a:br>
              <a:rPr lang="cs-CZ" dirty="0"/>
            </a:br>
            <a:r>
              <a:rPr lang="cs-CZ" dirty="0"/>
              <a:t>do minimální struktury.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Kalkulace nesmí obsahovat neuznatelné náklady projektu nebo dotace. Zejména překročení hranice 50 % osobních nákladů nebo potenciální investiční výdaje (zejména pozor na „soubory movitých věcí“ nebo na náklady režijního charakteru, které lze použít i při jiných neprojektových činnostech organizace). </a:t>
            </a:r>
          </a:p>
          <a:p>
            <a:pPr marL="457200" lvl="1" indent="0" algn="just">
              <a:buNone/>
            </a:pPr>
            <a:r>
              <a:rPr lang="cs-CZ" b="1" dirty="0">
                <a:solidFill>
                  <a:schemeClr val="tx1"/>
                </a:solidFill>
              </a:rPr>
              <a:t>Tyto údaje jsou porovnávány a bodovány.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80583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226BD7-5AB4-4838-8BAA-882627FA8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Žádosti pro rok 2024 – časté chyby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AECEB8-ED6C-4BDD-9AC9-0BC21B302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Kvalitně zpracovaný projekt, kdy minimální struktura obsahuje:</a:t>
            </a:r>
          </a:p>
          <a:p>
            <a:pPr lvl="1" algn="just"/>
            <a:r>
              <a:rPr lang="cs-CZ" dirty="0"/>
              <a:t>Přibližné počty účastníků na jednotlivé akce.</a:t>
            </a:r>
          </a:p>
          <a:p>
            <a:pPr lvl="1" algn="just"/>
            <a:r>
              <a:rPr lang="cs-CZ" dirty="0"/>
              <a:t>Přibližná kalkulace na jednotlivé akce včetně odhadu za náklady na nájemné, počty pořízeného materiálů, počty a ceny za pořízené propagační materiály, odhadovaná částka za náklady na služby, mzdové náklady včetně hodinové sazby nebo tarifu a počtu hodin.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Celkové náklady na projekt se vždy stanoví na základě dílčích kalkulací. </a:t>
            </a:r>
          </a:p>
          <a:p>
            <a:pPr lvl="1" algn="just"/>
            <a:r>
              <a:rPr lang="cs-CZ" dirty="0"/>
              <a:t>Minimální struktura obsahuje propracovaný harmonogram.</a:t>
            </a:r>
          </a:p>
          <a:p>
            <a:pPr lvl="1" algn="just"/>
            <a:r>
              <a:rPr lang="cs-CZ" dirty="0"/>
              <a:t>Minimální struktura obsahuje výstupy z jednotlivých akcí (počet proškolených osob, počet zasažených osob, počet dotázaných osob, návštěvnost). </a:t>
            </a:r>
          </a:p>
          <a:p>
            <a:pPr marL="457200" lvl="1" indent="0" algn="just">
              <a:buNone/>
            </a:pPr>
            <a:r>
              <a:rPr lang="cs-CZ" b="1" dirty="0"/>
              <a:t>Tyto údaje jsou znovu předmětem bodového hodnocení.</a:t>
            </a:r>
          </a:p>
          <a:p>
            <a:pPr algn="just"/>
            <a:r>
              <a:rPr lang="cs-CZ" b="1" dirty="0"/>
              <a:t>Před odesláním datové zprávy důkladně zkontrolujte, zda jsou přiloženy veškeré požadované přílohy včetně elektronických.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866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FCCAD4-B92F-486B-AC5C-85D1266CD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Zásady Ministerstva zemědělství pro poskytování dotací ze státního rozpočtu ČR nestátním neziskovým organizacím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F5A650-6165-46B9-B2E3-4850131CF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/>
              <a:t>Do rozpočtu nesmí být zakalkulován zisk. Zisk nesmí být v rámci dotovaného projektu ani fakticky realizován.</a:t>
            </a:r>
          </a:p>
          <a:p>
            <a:pPr algn="just"/>
            <a:r>
              <a:rPr lang="cs-CZ" dirty="0"/>
              <a:t>Příjemce dotace použije dotační prostředky na úhradu nákladů,</a:t>
            </a:r>
            <a:br>
              <a:rPr lang="cs-CZ" dirty="0"/>
            </a:br>
            <a:r>
              <a:rPr lang="cs-CZ" dirty="0"/>
              <a:t>které prokazatelně vznikly od 1.1. do 31.12.2023 dle schváleného rozpočtu,</a:t>
            </a:r>
            <a:br>
              <a:rPr lang="cs-CZ" dirty="0"/>
            </a:br>
            <a:r>
              <a:rPr lang="cs-CZ" dirty="0"/>
              <a:t>který je součástí vydaného rozhodnutí o poskytnutí dotace.</a:t>
            </a:r>
          </a:p>
          <a:p>
            <a:pPr algn="just"/>
            <a:r>
              <a:rPr lang="cs-CZ" dirty="0"/>
              <a:t>Dotaci lze při splnění ostatních podmínek použít i na úhradu výdajů,</a:t>
            </a:r>
            <a:br>
              <a:rPr lang="cs-CZ" dirty="0"/>
            </a:br>
            <a:r>
              <a:rPr lang="cs-CZ" dirty="0"/>
              <a:t>byly uskutečněny před datem vydání rozhodnutí a které prokazatelně souvisí s účelem dotace vymezeným tímto rozhodnutím. </a:t>
            </a:r>
          </a:p>
          <a:p>
            <a:pPr algn="just"/>
            <a:r>
              <a:rPr lang="cs-CZ" dirty="0"/>
              <a:t>Dotace je poskytována účelově, lze ji použít jen na účel uvedený</a:t>
            </a:r>
            <a:br>
              <a:rPr lang="cs-CZ" dirty="0"/>
            </a:br>
            <a:r>
              <a:rPr lang="cs-CZ" dirty="0"/>
              <a:t>v rozhodnutí (výroková část rozhodnutí o poskytnutí dotace).</a:t>
            </a:r>
          </a:p>
          <a:p>
            <a:pPr algn="just"/>
            <a:r>
              <a:rPr lang="cs-CZ" dirty="0"/>
              <a:t>Zásady ve své druhé části výslovně uvádějí další povinnosti, které mají být uvedeny mezi podmínkami pro použití dotace stanovenými rozhodnutím</a:t>
            </a:r>
            <a:br>
              <a:rPr lang="cs-CZ" dirty="0"/>
            </a:br>
            <a:r>
              <a:rPr lang="cs-CZ" dirty="0"/>
              <a:t>(část I. Rozhodnutí).</a:t>
            </a:r>
          </a:p>
        </p:txBody>
      </p:sp>
    </p:spTree>
    <p:extLst>
      <p:ext uri="{BB962C8B-B14F-4D97-AF65-F5344CB8AC3E}">
        <p14:creationId xmlns:p14="http://schemas.microsoft.com/office/powerpoint/2010/main" val="28056375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8DBB5E-0239-4E58-82C9-A931C5B5F8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za pozornost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C544F6F-BCDA-4940-B711-9A9CDD1C15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1802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FA5E1A-68BB-4D14-8ADB-44661EEB9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Příručka pro žadatele o dotaci (příjemce dotace)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08A118-5619-4B01-A511-45598B654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51585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V kapitole V. bod </a:t>
            </a:r>
            <a:r>
              <a:rPr lang="cs-CZ" b="1" dirty="0"/>
              <a:t>C.1.</a:t>
            </a:r>
            <a:r>
              <a:rPr lang="cs-CZ" dirty="0"/>
              <a:t> jsou stanoveny </a:t>
            </a:r>
            <a:r>
              <a:rPr lang="cs-CZ" b="1" dirty="0"/>
              <a:t>nezpůsobilé náklady projektu</a:t>
            </a:r>
            <a:r>
              <a:rPr lang="cs-CZ" dirty="0"/>
              <a:t>. Zahrnutí nezpůsobilých nákladů do vyúčtování bude posuzováno jako porušení rozpočtové kázně (podmínka č. 33 v příloze č. 1 Rozhodnutí o poskytnutí dotace). </a:t>
            </a:r>
          </a:p>
          <a:p>
            <a:pPr algn="just"/>
            <a:r>
              <a:rPr lang="cs-CZ" dirty="0"/>
              <a:t>V případě pronajatého majetku nejsou za způsobilé považovány náklady, které mají charakter technického zhodnocení a jsou nad rámec nájemného.</a:t>
            </a:r>
          </a:p>
          <a:p>
            <a:pPr algn="just"/>
            <a:r>
              <a:rPr lang="cs-CZ" b="1" dirty="0"/>
              <a:t>Nezpůsobilé náklady z hlediska čerpání dotace, bod C.2. Příručky</a:t>
            </a:r>
          </a:p>
          <a:p>
            <a:pPr lvl="1" algn="just"/>
            <a:r>
              <a:rPr lang="cs-CZ" dirty="0"/>
              <a:t>zejména pohoštění (což není úhrada snídaně, oběda nebo večeře u registrovaných účastníků akce, která je realizována v rámci projektu).</a:t>
            </a:r>
            <a:br>
              <a:rPr lang="cs-CZ" dirty="0"/>
            </a:br>
            <a:r>
              <a:rPr lang="cs-CZ" dirty="0"/>
              <a:t>Pozor: Na dokladu musí být uveden text „snídaně, oběd, večeře“.</a:t>
            </a:r>
            <a:br>
              <a:rPr lang="cs-CZ" dirty="0"/>
            </a:br>
            <a:r>
              <a:rPr lang="cs-CZ" dirty="0"/>
              <a:t>Pokud se jedná o úhradu cateringu či </a:t>
            </a:r>
            <a:r>
              <a:rPr lang="cs-CZ" dirty="0" err="1"/>
              <a:t>coffee</a:t>
            </a:r>
            <a:r>
              <a:rPr lang="cs-CZ" dirty="0"/>
              <a:t> </a:t>
            </a:r>
            <a:r>
              <a:rPr lang="cs-CZ" dirty="0" err="1"/>
              <a:t>breaku</a:t>
            </a:r>
            <a:r>
              <a:rPr lang="cs-CZ" dirty="0"/>
              <a:t>, nejedná se o uznatelný náklad.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cestovní náhrady a výdaje spojené se zahraniční pracovní cestou (vždy hrazené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z vlastních zdrojů</a:t>
            </a:r>
            <a:endParaRPr lang="cs-CZ" strike="sngStrike" dirty="0">
              <a:solidFill>
                <a:schemeClr val="tx1"/>
              </a:solidFill>
            </a:endParaRP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u programů 13.1. a 14.1. osobní náklady převyšující 50 % celkových nákladů projektu – nesmí být překročena hodnota 50 % celkových nákladů projektu stanovená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v rozhodnutí (toto je nutné dodržet i ve vyúčtování)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pojištění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2532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C1D2D1-6CC9-413F-8EA3-FF624CB65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42C920-E4B2-4B6F-A4DF-6CA1B31AD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15453"/>
            <a:ext cx="8915400" cy="507732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</a:pPr>
            <a:r>
              <a:rPr lang="cs-CZ" sz="1100" b="1" dirty="0"/>
              <a:t>Kapitola V, bod C.3.</a:t>
            </a:r>
            <a:r>
              <a:rPr lang="cs-CZ" sz="1100" dirty="0"/>
              <a:t> Podmínky pro zadávání zakázek malého rozsahu v případě neinvestičního projektu</a:t>
            </a:r>
          </a:p>
          <a:p>
            <a:pPr algn="just">
              <a:spcBef>
                <a:spcPts val="600"/>
              </a:spcBef>
            </a:pPr>
            <a:r>
              <a:rPr lang="cs-CZ" sz="1100" dirty="0"/>
              <a:t>Při zadávání zakázek malého rozsahu musí být splněny minimálně tyto podmínky:</a:t>
            </a:r>
          </a:p>
          <a:p>
            <a:pPr algn="just">
              <a:spcBef>
                <a:spcPts val="600"/>
              </a:spcBef>
            </a:pPr>
            <a:r>
              <a:rPr lang="cs-CZ" sz="1100" dirty="0"/>
              <a:t>a) veřejná zakázka </a:t>
            </a:r>
            <a:r>
              <a:rPr lang="cs-CZ" sz="1100" b="1" dirty="0"/>
              <a:t>malého rozsahu od 50 000 Kč do 200 000 Kč bez DPH</a:t>
            </a:r>
            <a:r>
              <a:rPr lang="cs-CZ" sz="1100" dirty="0"/>
              <a:t> může být zadána na základě průzkumu trhu, uchazeč o tomto průzkumu trhu provede záznam </a:t>
            </a:r>
          </a:p>
          <a:p>
            <a:pPr algn="just">
              <a:spcBef>
                <a:spcPts val="600"/>
              </a:spcBef>
            </a:pPr>
            <a:r>
              <a:rPr lang="cs-CZ" sz="1100" dirty="0"/>
              <a:t>(veřejné zakázky do 50 000 Kč jsou zadávány dle zkušeností příjemce dotace při respektování dalších pravidel stanovených  v Příručce),</a:t>
            </a:r>
          </a:p>
          <a:p>
            <a:pPr algn="just">
              <a:spcBef>
                <a:spcPts val="600"/>
              </a:spcBef>
            </a:pPr>
            <a:r>
              <a:rPr lang="cs-CZ" sz="1100" dirty="0"/>
              <a:t>b) veřejná zakázka </a:t>
            </a:r>
            <a:r>
              <a:rPr lang="cs-CZ" sz="1100" b="1" dirty="0"/>
              <a:t>malého rozsahu na dodávky a služby</a:t>
            </a:r>
            <a:r>
              <a:rPr lang="cs-CZ" sz="1100" dirty="0"/>
              <a:t>: </a:t>
            </a:r>
          </a:p>
          <a:p>
            <a:pPr lvl="1" algn="just">
              <a:spcBef>
                <a:spcPts val="600"/>
              </a:spcBef>
            </a:pPr>
            <a:r>
              <a:rPr lang="cs-CZ" sz="1100" dirty="0"/>
              <a:t>b1) v limitu </a:t>
            </a:r>
            <a:r>
              <a:rPr lang="cs-CZ" sz="1100" b="1" dirty="0"/>
              <a:t>od 200 000 Kč do 500 000 Kč bez DPH</a:t>
            </a:r>
            <a:r>
              <a:rPr lang="cs-CZ" sz="1100" dirty="0"/>
              <a:t> bude zadána minimálně formou uzavřené výzvy minimálně</a:t>
            </a:r>
            <a:br>
              <a:rPr lang="cs-CZ" sz="1100" dirty="0"/>
            </a:br>
            <a:r>
              <a:rPr lang="cs-CZ" sz="1100" dirty="0"/>
              <a:t>5 dodavatelům,</a:t>
            </a:r>
          </a:p>
          <a:p>
            <a:pPr lvl="1" algn="just">
              <a:spcBef>
                <a:spcPts val="600"/>
              </a:spcBef>
            </a:pPr>
            <a:r>
              <a:rPr lang="cs-CZ" sz="1100" dirty="0"/>
              <a:t>b2) v limitu </a:t>
            </a:r>
            <a:r>
              <a:rPr lang="cs-CZ" sz="1100" b="1" dirty="0"/>
              <a:t>nad 500 000 Kč bez DPH</a:t>
            </a:r>
            <a:r>
              <a:rPr lang="cs-CZ" sz="1100" dirty="0"/>
              <a:t> do limitu pro postup podle zákona o veřejných	 zakázkách bude vyhlášena veřejná soutěž o nejlepší nabídku a zadávací podmínky zveřejněny způsobem, který umožňuje dálkový přístup, </a:t>
            </a:r>
          </a:p>
          <a:p>
            <a:pPr algn="just">
              <a:spcBef>
                <a:spcPts val="600"/>
              </a:spcBef>
            </a:pPr>
            <a:r>
              <a:rPr lang="cs-CZ" sz="1100" dirty="0"/>
              <a:t>c) veřejná zakázka </a:t>
            </a:r>
            <a:r>
              <a:rPr lang="cs-CZ" sz="1100" b="1" dirty="0"/>
              <a:t>malého rozsahu na stavební práce</a:t>
            </a:r>
            <a:r>
              <a:rPr lang="cs-CZ" sz="1100" dirty="0"/>
              <a:t>:</a:t>
            </a:r>
          </a:p>
          <a:p>
            <a:pPr lvl="1" algn="just">
              <a:spcBef>
                <a:spcPts val="600"/>
              </a:spcBef>
            </a:pPr>
            <a:r>
              <a:rPr lang="cs-CZ" sz="1100" dirty="0"/>
              <a:t>c1) v limitu </a:t>
            </a:r>
            <a:r>
              <a:rPr lang="cs-CZ" sz="1100" b="1" dirty="0"/>
              <a:t>od 200 000 Kč do 2 500 000 Kč bez DPH</a:t>
            </a:r>
            <a:r>
              <a:rPr lang="cs-CZ" sz="1100" dirty="0"/>
              <a:t> bude realizovaná uzavřenou výzvou, přičemž příjemce dotace vyzve k podání nabídky alespoň 5 uchazečů,</a:t>
            </a:r>
          </a:p>
          <a:p>
            <a:pPr lvl="1" algn="just">
              <a:spcBef>
                <a:spcPts val="600"/>
              </a:spcBef>
            </a:pPr>
            <a:r>
              <a:rPr lang="cs-CZ" sz="1100" dirty="0"/>
              <a:t>c2) v limitu </a:t>
            </a:r>
            <a:r>
              <a:rPr lang="cs-CZ" sz="1100" b="1" dirty="0"/>
              <a:t>od 2 500 000 Kč včetně bez DPH</a:t>
            </a:r>
            <a:r>
              <a:rPr lang="cs-CZ" sz="1100" dirty="0"/>
              <a:t> do limitu pro postup podle zákona o zadávání veřejných zakázek bude realizována otevřenou výzvou, kterou příjemce dotace uveřejní v elektronickém nástroji/profilu zadavatele tak,</a:t>
            </a:r>
            <a:br>
              <a:rPr lang="cs-CZ" sz="1100" dirty="0"/>
            </a:br>
            <a:r>
              <a:rPr lang="cs-CZ" sz="1100" dirty="0"/>
              <a:t>aby byl zajištěn nepřetržitý dálkový přístup.</a:t>
            </a:r>
          </a:p>
          <a:p>
            <a:pPr algn="just">
              <a:spcBef>
                <a:spcPts val="600"/>
              </a:spcBef>
            </a:pPr>
            <a:r>
              <a:rPr lang="cs-CZ" sz="1100" u="sng" dirty="0"/>
              <a:t>Veřejné zakázky budou realizovány i u nákladů, které nejsou uznatelným výdajem v rámci dotace</a:t>
            </a:r>
            <a:r>
              <a:rPr lang="cs-CZ" sz="1100" dirty="0"/>
              <a:t>.</a:t>
            </a:r>
          </a:p>
          <a:p>
            <a:pPr algn="just">
              <a:spcBef>
                <a:spcPts val="600"/>
              </a:spcBef>
            </a:pPr>
            <a:r>
              <a:rPr lang="cs-CZ" sz="1100" dirty="0"/>
              <a:t>Příjemce dotace nesmí zadat veřejnou zakázku malého rozsahu obchodní společnosti, ve které veřejný funkcionář uvedený v § 2 odst. 1 písm. c) zákona č. 159/2006 Sb., o střetu zájmů, ve znění pozdějších předpisů, nebo jím ovládaná osoba vlastní podíl představující alespoň 25 % účasti společníka v obchodní společnosti.</a:t>
            </a:r>
          </a:p>
          <a:p>
            <a:pPr algn="just">
              <a:spcBef>
                <a:spcPts val="600"/>
              </a:spcBef>
            </a:pPr>
            <a:r>
              <a:rPr lang="cs-CZ" sz="1100" dirty="0"/>
              <a:t>Uvedené podmínky </a:t>
            </a:r>
            <a:r>
              <a:rPr lang="cs-CZ" sz="1100" dirty="0" err="1"/>
              <a:t>MZe</a:t>
            </a:r>
            <a:r>
              <a:rPr lang="cs-CZ" sz="1100" dirty="0"/>
              <a:t> mají přednost před interními pokyny příjemce dotace pro realizaci zakázek malého rozsahu.</a:t>
            </a:r>
          </a:p>
          <a:p>
            <a:pPr algn="just">
              <a:spcBef>
                <a:spcPts val="600"/>
              </a:spcBef>
            </a:pPr>
            <a:r>
              <a:rPr lang="cs-CZ" sz="1100" b="1" dirty="0">
                <a:solidFill>
                  <a:schemeClr val="tx1"/>
                </a:solidFill>
              </a:rPr>
              <a:t>Je nutné mít vytvořenou interní směrnici o veřejných zakázkách a postupovat podle ní. Směrnice nesmí být v rozporu</a:t>
            </a:r>
            <a:br>
              <a:rPr lang="cs-CZ" sz="1100" b="1" dirty="0">
                <a:solidFill>
                  <a:schemeClr val="tx1"/>
                </a:solidFill>
              </a:rPr>
            </a:br>
            <a:r>
              <a:rPr lang="cs-CZ" sz="1100" b="1" dirty="0">
                <a:solidFill>
                  <a:schemeClr val="tx1"/>
                </a:solidFill>
              </a:rPr>
              <a:t>se stanovenými podmínkami. Je možné ve směrnici vymezit podmínky pouze pro projekt. </a:t>
            </a:r>
          </a:p>
        </p:txBody>
      </p:sp>
    </p:spTree>
    <p:extLst>
      <p:ext uri="{BB962C8B-B14F-4D97-AF65-F5344CB8AC3E}">
        <p14:creationId xmlns:p14="http://schemas.microsoft.com/office/powerpoint/2010/main" val="1604088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E57D95-BC98-485F-B538-054F2FDD9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435520-EA0D-4C0A-8CDC-902908B31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15979"/>
            <a:ext cx="8915400" cy="466023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dirty="0"/>
              <a:t>Příručka pro žadatele o dotaci (příjemce dotace), kapitola VI. Veřejná podpora</a:t>
            </a:r>
          </a:p>
          <a:p>
            <a:pPr algn="just"/>
            <a:r>
              <a:rPr lang="cs-CZ" dirty="0"/>
              <a:t>Pokud projekt naplní definiční znaky veřejné podpory, musí být způsobilé náklady </a:t>
            </a:r>
            <a:br>
              <a:rPr lang="cs-CZ" dirty="0"/>
            </a:br>
            <a:r>
              <a:rPr lang="cs-CZ" dirty="0"/>
              <a:t>v souladu s příslušnými předpisy EU pro danou oblast.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Zejména pozor na nezpůsobilost nákladů </a:t>
            </a:r>
            <a:r>
              <a:rPr lang="cs-CZ" b="1" dirty="0">
                <a:solidFill>
                  <a:schemeClr val="tx1"/>
                </a:solidFill>
              </a:rPr>
              <a:t>na ochutnávky +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b="1" dirty="0">
                <a:solidFill>
                  <a:schemeClr val="tx1"/>
                </a:solidFill>
              </a:rPr>
              <a:t>propagační předměty organizace</a:t>
            </a:r>
            <a:r>
              <a:rPr lang="cs-CZ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cs-CZ" dirty="0"/>
              <a:t>Poskytnutí dotace může být vyhodnoceno jako veřejná podpora, pokud dojde</a:t>
            </a:r>
            <a:br>
              <a:rPr lang="cs-CZ" dirty="0"/>
            </a:br>
            <a:r>
              <a:rPr lang="cs-CZ" dirty="0"/>
              <a:t>k naplnění všech níže uvedených definičních znaků:</a:t>
            </a:r>
          </a:p>
          <a:p>
            <a:pPr lvl="1" algn="just"/>
            <a:r>
              <a:rPr lang="cs-CZ" dirty="0"/>
              <a:t>Výhoda financovaná ze státních prostředků</a:t>
            </a:r>
          </a:p>
          <a:p>
            <a:pPr lvl="1" algn="just"/>
            <a:r>
              <a:rPr lang="cs-CZ" dirty="0"/>
              <a:t>Zvýhodnění určitého podniku, který vykonává ekonomickou činnost</a:t>
            </a:r>
          </a:p>
          <a:p>
            <a:pPr lvl="1" algn="just"/>
            <a:r>
              <a:rPr lang="cs-CZ" dirty="0"/>
              <a:t>Hrozba narušení soutěže nebo narušení soutěže</a:t>
            </a:r>
          </a:p>
          <a:p>
            <a:pPr lvl="1" algn="just"/>
            <a:r>
              <a:rPr lang="cs-CZ" dirty="0"/>
              <a:t>Ovlivnění obchodu mezi členskými státy EU</a:t>
            </a:r>
          </a:p>
          <a:p>
            <a:pPr lvl="1" algn="just"/>
            <a:r>
              <a:rPr lang="cs-CZ" dirty="0"/>
              <a:t>Podmínky poskytnutí jsou uvedeny v rozhodnutí o poskytnutí dotace (článek IV.) současně</a:t>
            </a:r>
            <a:br>
              <a:rPr lang="cs-CZ" dirty="0"/>
            </a:br>
            <a:r>
              <a:rPr lang="cs-CZ" dirty="0"/>
              <a:t>v článku I., bod 3 f) uloženo odlišit v účetnictví části projektu podle druhů veřejné podpory.</a:t>
            </a:r>
          </a:p>
          <a:p>
            <a:pPr algn="just"/>
            <a:r>
              <a:rPr lang="cs-CZ" dirty="0"/>
              <a:t>Splnění podmínek veřejné podpory příjemce dotace popíše v závěrečné zprávě</a:t>
            </a:r>
            <a:br>
              <a:rPr lang="cs-CZ" dirty="0"/>
            </a:br>
            <a:r>
              <a:rPr lang="cs-CZ" dirty="0"/>
              <a:t>v bodě č. 10</a:t>
            </a:r>
          </a:p>
          <a:p>
            <a:pPr algn="just"/>
            <a:r>
              <a:rPr lang="cs-CZ" dirty="0"/>
              <a:t>V průběhu realizace projektu může Ministerstvo zemědělství v návaznosti na změny právních předpisů pro poskytování veřejné podpory změnit podmínky, za kterých je veřejná podpora poskytnuta.</a:t>
            </a:r>
          </a:p>
        </p:txBody>
      </p:sp>
    </p:spTree>
    <p:extLst>
      <p:ext uri="{BB962C8B-B14F-4D97-AF65-F5344CB8AC3E}">
        <p14:creationId xmlns:p14="http://schemas.microsoft.com/office/powerpoint/2010/main" val="2197514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CD43D1-4639-4026-8DA5-902F02D79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E251C4-0B2B-4311-916A-CA632C0A6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0147"/>
            <a:ext cx="8915400" cy="433107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cs-CZ" sz="1900" b="1" dirty="0"/>
              <a:t>Změny projektu</a:t>
            </a:r>
            <a:r>
              <a:rPr lang="cs-CZ" dirty="0"/>
              <a:t> – kapitola VIII. Příručky rozlišuje dva druhy změn:</a:t>
            </a:r>
          </a:p>
          <a:p>
            <a:pPr lvl="1" algn="just"/>
            <a:r>
              <a:rPr lang="cs-CZ" b="1" dirty="0"/>
              <a:t>Nepodstatné změny</a:t>
            </a:r>
            <a:r>
              <a:rPr lang="cs-CZ" dirty="0"/>
              <a:t>, které neovlivní realizaci projektu a není nutný předcházející souhlas </a:t>
            </a:r>
            <a:r>
              <a:rPr lang="cs-CZ" dirty="0" err="1"/>
              <a:t>MZe</a:t>
            </a:r>
            <a:r>
              <a:rPr lang="cs-CZ" dirty="0"/>
              <a:t> (např. změna identifikačních údajů, změna statutárního orgánu).</a:t>
            </a:r>
            <a:br>
              <a:rPr lang="cs-CZ" dirty="0"/>
            </a:br>
            <a:r>
              <a:rPr lang="cs-CZ" dirty="0"/>
              <a:t>Tyto změny je však nutné oznámit poskytovateli dotace včas (tj. do 14 dnů,</a:t>
            </a:r>
            <a:br>
              <a:rPr lang="cs-CZ" dirty="0"/>
            </a:br>
            <a:r>
              <a:rPr lang="cs-CZ" dirty="0"/>
              <a:t>viz Příloha č. 1 Rozhodnutí, podmínka č. 37).</a:t>
            </a:r>
          </a:p>
          <a:p>
            <a:pPr lvl="1" algn="just"/>
            <a:r>
              <a:rPr lang="cs-CZ" b="1" dirty="0"/>
              <a:t>Podstatné změny nelze realizovat bez souhlasu </a:t>
            </a:r>
            <a:r>
              <a:rPr lang="cs-CZ" b="1" dirty="0" err="1"/>
              <a:t>MZe</a:t>
            </a:r>
            <a:r>
              <a:rPr lang="cs-CZ" b="1" dirty="0"/>
              <a:t>:</a:t>
            </a:r>
          </a:p>
          <a:p>
            <a:pPr lvl="2" algn="just"/>
            <a:r>
              <a:rPr lang="cs-CZ" dirty="0"/>
              <a:t>Změna projektu, která ovlivní naplnění cíle projektu (změna aktivit nebo indikátorů)</a:t>
            </a:r>
          </a:p>
          <a:p>
            <a:pPr lvl="2" algn="just"/>
            <a:r>
              <a:rPr lang="cs-CZ" dirty="0"/>
              <a:t>Změna schváleného rozpočtu, který je součástí Rozhodnutí o poskytnutí dotace</a:t>
            </a:r>
          </a:p>
          <a:p>
            <a:pPr lvl="2" algn="just"/>
            <a:r>
              <a:rPr lang="cs-CZ" dirty="0"/>
              <a:t>Změna rozhodnutí (např. změna veřejné podpory)</a:t>
            </a:r>
          </a:p>
          <a:p>
            <a:pPr algn="just"/>
            <a:r>
              <a:rPr lang="cs-CZ" dirty="0"/>
              <a:t>Žádost o podstatnou změnu je třeba podat nejpozději do 30 dnů před ukončením realizace projektu, tj. </a:t>
            </a:r>
            <a:r>
              <a:rPr lang="cs-CZ" b="1" dirty="0"/>
              <a:t>nejpozději do 30.11.2023</a:t>
            </a:r>
            <a:r>
              <a:rPr lang="cs-CZ" dirty="0"/>
              <a:t>. K žádosti o změnu projektu příjemce dotace předloží relevantní dokumentaci (odůvodnění změny, minimální strukturu projektu a rozpočet projektu s vyznačenými změnami a čistopisy těchto dokumentů). Veškerá dokumentace musí obsahovat elektronické podpisy statutárního zástupce. </a:t>
            </a:r>
            <a:r>
              <a:rPr lang="cs-CZ" dirty="0" err="1"/>
              <a:t>MZe</a:t>
            </a:r>
            <a:r>
              <a:rPr lang="cs-CZ" dirty="0"/>
              <a:t> žádost posoudí a v případě souhlasu vydá Rozhodnutí o změně. </a:t>
            </a:r>
          </a:p>
          <a:p>
            <a:pPr algn="just"/>
            <a:r>
              <a:rPr lang="cs-CZ" sz="1500" b="1" u="sng" dirty="0"/>
              <a:t>V případě podstatné změny je možné změnu realizovat až po vydání příslušného</a:t>
            </a:r>
            <a:br>
              <a:rPr lang="cs-CZ" sz="1500" b="1" u="sng" dirty="0"/>
            </a:br>
            <a:r>
              <a:rPr lang="cs-CZ" sz="1500" b="1" u="sng" dirty="0"/>
              <a:t>Rozhodnutí o změně poskytovatelem dotace.</a:t>
            </a:r>
          </a:p>
        </p:txBody>
      </p:sp>
    </p:spTree>
    <p:extLst>
      <p:ext uri="{BB962C8B-B14F-4D97-AF65-F5344CB8AC3E}">
        <p14:creationId xmlns:p14="http://schemas.microsoft.com/office/powerpoint/2010/main" val="3594251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635E9C-5404-4135-9290-15DAC4BE5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ED4E0B-0A51-4580-8CD2-BB7DC34FC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dirty="0"/>
              <a:t>Upřesnění dokladů k podání žádosti o změnu projektu, rozpočtu projektu nebo rozhodnutí.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Vždy se předává odůvodnění žádosti o změnu. Na odůvodnění není žádný formulář. </a:t>
            </a:r>
          </a:p>
          <a:p>
            <a:pPr lvl="1" algn="just"/>
            <a:r>
              <a:rPr lang="cs-CZ" dirty="0"/>
              <a:t>Při žádosti o změnu projektu příjemce dotace předloží čistopis projektu</a:t>
            </a:r>
            <a:br>
              <a:rPr lang="cs-CZ" dirty="0"/>
            </a:br>
            <a:r>
              <a:rPr lang="cs-CZ" dirty="0"/>
              <a:t>a projekt s vyznačenými změnami. </a:t>
            </a:r>
          </a:p>
          <a:p>
            <a:pPr lvl="1" algn="just"/>
            <a:r>
              <a:rPr lang="cs-CZ" dirty="0"/>
              <a:t>K žádosti o změnu rozpočtu projektu musí být připojen čistopis rozpočtu</a:t>
            </a:r>
            <a:br>
              <a:rPr lang="cs-CZ" dirty="0"/>
            </a:br>
            <a:r>
              <a:rPr lang="cs-CZ" dirty="0"/>
              <a:t>a rozpočet s vyznačenými změnami.</a:t>
            </a:r>
          </a:p>
          <a:p>
            <a:pPr lvl="1" algn="just"/>
            <a:r>
              <a:rPr lang="cs-CZ" dirty="0"/>
              <a:t>Veškerá dokumentace musí být elektronicky podepsána oprávněnou osobou příjemce dotace. </a:t>
            </a:r>
          </a:p>
          <a:p>
            <a:pPr lvl="1" algn="just"/>
            <a:r>
              <a:rPr lang="cs-CZ" dirty="0"/>
              <a:t>Příručka v kapitole VIII. Změny projektu a Rozhodnutí v části č. 1, bodě č. 3 a písm. w)  </a:t>
            </a:r>
            <a:r>
              <a:rPr lang="cs-CZ" b="1" dirty="0"/>
              <a:t>zakazuje výstupy projektu rozšiřovat a současně umožňuje výstupy projektu nahrazovat pouze parametricky a cenově srovnatelným novým výstupem. </a:t>
            </a:r>
          </a:p>
          <a:p>
            <a:pPr lvl="1"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9796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298823-315C-4D7B-BD59-B5E3A2661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163507-A09E-4A86-82F9-C4E97B1A7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40043"/>
            <a:ext cx="8915400" cy="496503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b="1" dirty="0"/>
              <a:t>Závěrečná ustanovení: kapitola XI. Příručky</a:t>
            </a:r>
            <a:r>
              <a:rPr lang="cs-CZ" dirty="0"/>
              <a:t> pro žadatele o dotaci (příjemce dotace)</a:t>
            </a:r>
          </a:p>
          <a:p>
            <a:pPr algn="just"/>
            <a:r>
              <a:rPr lang="cs-CZ" dirty="0"/>
              <a:t>Příjemce dotace je povinen dodržovat pravidla a podmínky stanovené Zásadami, Příručkou a Rozhodnutím.</a:t>
            </a:r>
          </a:p>
          <a:p>
            <a:pPr algn="just"/>
            <a:r>
              <a:rPr lang="cs-CZ" dirty="0"/>
              <a:t>Příjemce je povinen postupovat v souladu se zákonem č. 134/2016 Sb.,  o zadávání veřejných zakázek, v platném znění. U veřejných zakázek malého rozsahu je povinen vytvořit interní směrnici o zadávání veřejných zakázek malého rozsahu, postupovat podle ní, dodržovat zásady transparentnosti, rovného zacházení a zákazu diskriminace, hospodárnosti, účelnosti a efektivnosti.</a:t>
            </a:r>
          </a:p>
          <a:p>
            <a:pPr algn="just"/>
            <a:r>
              <a:rPr lang="cs-CZ" dirty="0"/>
              <a:t>U listinných a elektronických dokumentů (výstupů projektu) uvádět logo </a:t>
            </a:r>
            <a:r>
              <a:rPr lang="cs-CZ" dirty="0" err="1"/>
              <a:t>MZe</a:t>
            </a:r>
            <a:r>
              <a:rPr lang="cs-CZ" dirty="0"/>
              <a:t>, užití loga musí být schváleno Oddělením komunikace s veřejností Ministerstva zemědělství (kontakt v Příručce pro žadatele, str. 43). </a:t>
            </a:r>
            <a:r>
              <a:rPr lang="cs-CZ" b="1" dirty="0"/>
              <a:t>– NUTNO KONZULTOVAT – sankce</a:t>
            </a:r>
          </a:p>
          <a:p>
            <a:pPr algn="just"/>
            <a:r>
              <a:rPr lang="cs-CZ" b="1" dirty="0"/>
              <a:t>Pravidla pro poskytování dotací neumožňují příjemci dotace použít dotaci na úhradu závazků vůči subjektu, na který se vztahují mezinárodní sankce podle zákona č. 69/2006 Sb., o provádění mezinárodních sankcí, ve znění pozdějších předpisů.</a:t>
            </a:r>
          </a:p>
          <a:p>
            <a:pPr algn="just"/>
            <a:r>
              <a:rPr lang="cs-CZ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cs-CZ" sz="18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říjemce dotace je povinen uchovávat rozhodnutí o poskytnutí dotace a veškeré doklady týkající se poskytnuté dotace nejméně po dobu pěti let od konce kalendářního roku, v němž byla ukončena administrace žádosti (vyplacena dotace), nestanoví-li jiný právní předpis lhůtu delší. Účetní doklady související s realizací podpořeného projektu je příjemce dotace povinen označit „Hrazeno v rámci projektu </a:t>
            </a:r>
            <a:r>
              <a:rPr lang="cs-CZ" sz="1800" dirty="0" err="1">
                <a:effectLst/>
                <a:ea typeface="Arial" panose="020B0604020202020204" pitchFamily="34" charset="0"/>
                <a:cs typeface="Arial" panose="020B0604020202020204" pitchFamily="34" charset="0"/>
              </a:rPr>
              <a:t>MZe</a:t>
            </a:r>
            <a:r>
              <a:rPr lang="cs-CZ" dirty="0"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č. „číslo rozhodnutí“/2023“ “ a určit podíl fakturované částky uplatněné v rámci projektu. </a:t>
            </a:r>
            <a:r>
              <a:rPr lang="cs-CZ" dirty="0"/>
              <a:t>Příjemce podpory poskytnuté na základě nařízení Komise (EU) 702/2014 nebo nařízení Komise (EU) 1388/2014 je dle čl. 13 příslušného nařízení povinen </a:t>
            </a:r>
            <a:r>
              <a:rPr lang="cs-CZ" b="1" dirty="0"/>
              <a:t>uchovávat po dobu deseti let veškeré doklady týkající se poskytnuté podpory.</a:t>
            </a:r>
            <a:endParaRPr lang="cs-CZ" sz="1800" dirty="0">
              <a:effectLst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1800" b="1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Příjemce dotace nesmí financovat své pobočné spolky prostřednictvím příspěvku.</a:t>
            </a:r>
          </a:p>
          <a:p>
            <a:pPr algn="just"/>
            <a:endParaRPr lang="cs-CZ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914055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3633</TotalTime>
  <Words>5016</Words>
  <Application>Microsoft Office PowerPoint</Application>
  <PresentationFormat>Širokoúhlá obrazovka</PresentationFormat>
  <Paragraphs>287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4" baseType="lpstr">
      <vt:lpstr>Arial</vt:lpstr>
      <vt:lpstr>Century Gothic</vt:lpstr>
      <vt:lpstr>Wingdings 3</vt:lpstr>
      <vt:lpstr>Stébla</vt:lpstr>
      <vt:lpstr>Realizace projektů NNO v roce 2023 a změny pro rok 2024</vt:lpstr>
      <vt:lpstr>Realizace projektů NNO</vt:lpstr>
      <vt:lpstr>Zásady Ministerstva zemědělství pro poskytování dotací ze státního rozpočtu ČR nestátním neziskovým organizacím</vt:lpstr>
      <vt:lpstr>Příručka pro žadatele o dotaci (příjemce dotace)</vt:lpstr>
      <vt:lpstr>Veřejné zakázky</vt:lpstr>
      <vt:lpstr>Veřejná podpora</vt:lpstr>
      <vt:lpstr>Realizace projektů NNO v roce 2023</vt:lpstr>
      <vt:lpstr>Realizace projektů NNO v roce 2023</vt:lpstr>
      <vt:lpstr>Realizace projektů NNO v roce 2023</vt:lpstr>
      <vt:lpstr>Realizace projektů NNO v roce 2023</vt:lpstr>
      <vt:lpstr>Realizace projektů NNO v roce 2023</vt:lpstr>
      <vt:lpstr>Realizace projektů NNO v roce 2023</vt:lpstr>
      <vt:lpstr>Realizace projektů NNO v roce 2023</vt:lpstr>
      <vt:lpstr>Realizace projektů NNO v roce 2023</vt:lpstr>
      <vt:lpstr>Realizace projektů NNO v roce 2023</vt:lpstr>
      <vt:lpstr>Realizace projektů NNO v roce 2023</vt:lpstr>
      <vt:lpstr>Realizace 2023 – časté chyby (1)</vt:lpstr>
      <vt:lpstr>Realizace 2023 – časté chyby (2)</vt:lpstr>
      <vt:lpstr>Platné změny pro rok 2024</vt:lpstr>
      <vt:lpstr>Platné změny pro rok 2024 – dotační programy</vt:lpstr>
      <vt:lpstr>Změny platné pro rok 2024</vt:lpstr>
      <vt:lpstr>Změny platné pro rok 2024</vt:lpstr>
      <vt:lpstr>Změny platné pro rok 2024</vt:lpstr>
      <vt:lpstr>Změny platné pro rok 2024</vt:lpstr>
      <vt:lpstr>Změny platné pro rok 2024</vt:lpstr>
      <vt:lpstr>Změny platné pro rok 2024</vt:lpstr>
      <vt:lpstr>Žádosti pro rok 2024 – časté chyby</vt:lpstr>
      <vt:lpstr>Žádosti pro rok 2024 – časté chyby</vt:lpstr>
      <vt:lpstr>Žádosti pro rok 2024 – časté chyby</vt:lpstr>
      <vt:lpstr>Děkujeme za pozornost </vt:lpstr>
    </vt:vector>
  </TitlesOfParts>
  <Company>MZe CR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Realizace projektů NNO v roce 2022 a změny pro rok 2023</dc:title>
  <dc:creator>Plaček Jakub</dc:creator>
  <cp:lastModifiedBy>Plaček Jakub</cp:lastModifiedBy>
  <cp:revision>49</cp:revision>
  <dcterms:created xsi:type="dcterms:W3CDTF">2022-09-02T09:49:02Z</dcterms:created>
  <dcterms:modified xsi:type="dcterms:W3CDTF">2023-09-15T09:42:38Z</dcterms:modified>
</cp:coreProperties>
</file>