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7"/>
  </p:notesMasterIdLst>
  <p:sldIdLst>
    <p:sldId id="256" r:id="rId2"/>
    <p:sldId id="258" r:id="rId3"/>
    <p:sldId id="296" r:id="rId4"/>
    <p:sldId id="297" r:id="rId5"/>
    <p:sldId id="298" r:id="rId6"/>
    <p:sldId id="299" r:id="rId7"/>
    <p:sldId id="306" r:id="rId8"/>
    <p:sldId id="307" r:id="rId9"/>
    <p:sldId id="308" r:id="rId10"/>
    <p:sldId id="304" r:id="rId11"/>
    <p:sldId id="309" r:id="rId12"/>
    <p:sldId id="301" r:id="rId13"/>
    <p:sldId id="302" r:id="rId14"/>
    <p:sldId id="303" r:id="rId15"/>
    <p:sldId id="271" r:id="rId16"/>
  </p:sldIdLst>
  <p:sldSz cx="24387175" cy="13716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99"/>
    <a:srgbClr val="9933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354" autoAdjust="0"/>
  </p:normalViewPr>
  <p:slideViewPr>
    <p:cSldViewPr snapToGrid="0" showGuides="1">
      <p:cViewPr varScale="1">
        <p:scale>
          <a:sx n="55" d="100"/>
          <a:sy n="55" d="100"/>
        </p:scale>
        <p:origin x="612" y="90"/>
      </p:cViewPr>
      <p:guideLst>
        <p:guide orient="horz" pos="4320"/>
        <p:guide pos="7681"/>
      </p:guideLst>
    </p:cSldViewPr>
  </p:slideViewPr>
  <p:notesTextViewPr>
    <p:cViewPr>
      <p:scale>
        <a:sx n="1" d="1"/>
        <a:sy n="1" d="1"/>
      </p:scale>
      <p:origin x="0" y="0"/>
    </p:cViewPr>
  </p:notesText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2945659" cy="495428"/>
          </a:xfrm>
          <a:prstGeom prst="rect">
            <a:avLst/>
          </a:prstGeom>
        </p:spPr>
        <p:txBody>
          <a:bodyPr vert="horz" lIns="91010" tIns="45505" rIns="91010" bIns="45505"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5428"/>
          </a:xfrm>
          <a:prstGeom prst="rect">
            <a:avLst/>
          </a:prstGeom>
        </p:spPr>
        <p:txBody>
          <a:bodyPr vert="horz" lIns="91010" tIns="45505" rIns="91010" bIns="45505" rtlCol="0"/>
          <a:lstStyle>
            <a:lvl1pPr algn="r">
              <a:defRPr sz="1200"/>
            </a:lvl1pPr>
          </a:lstStyle>
          <a:p>
            <a:fld id="{01B07FA9-DE9C-409F-85F2-97F44B920B82}" type="datetimeFigureOut">
              <a:rPr lang="cs-CZ" smtClean="0"/>
              <a:t>21.10.2023</a:t>
            </a:fld>
            <a:endParaRPr lang="cs-CZ"/>
          </a:p>
        </p:txBody>
      </p:sp>
      <p:sp>
        <p:nvSpPr>
          <p:cNvPr id="4" name="Zástupný symbol pro obrázek snímku 3"/>
          <p:cNvSpPr>
            <a:spLocks noGrp="1" noRot="1" noChangeAspect="1"/>
          </p:cNvSpPr>
          <p:nvPr>
            <p:ph type="sldImg" idx="2"/>
          </p:nvPr>
        </p:nvSpPr>
        <p:spPr>
          <a:xfrm>
            <a:off x="436563" y="1235075"/>
            <a:ext cx="5924550" cy="3332163"/>
          </a:xfrm>
          <a:prstGeom prst="rect">
            <a:avLst/>
          </a:prstGeom>
          <a:noFill/>
          <a:ln w="12700">
            <a:solidFill>
              <a:prstClr val="black"/>
            </a:solidFill>
          </a:ln>
        </p:spPr>
        <p:txBody>
          <a:bodyPr vert="horz" lIns="91010" tIns="45505" rIns="91010" bIns="45505" rtlCol="0" anchor="ctr"/>
          <a:lstStyle/>
          <a:p>
            <a:endParaRPr lang="cs-CZ"/>
          </a:p>
        </p:txBody>
      </p:sp>
      <p:sp>
        <p:nvSpPr>
          <p:cNvPr id="5" name="Zástupný symbol pro poznámky 4"/>
          <p:cNvSpPr>
            <a:spLocks noGrp="1"/>
          </p:cNvSpPr>
          <p:nvPr>
            <p:ph type="body" sz="quarter" idx="3"/>
          </p:nvPr>
        </p:nvSpPr>
        <p:spPr>
          <a:xfrm>
            <a:off x="679768" y="4751983"/>
            <a:ext cx="5438140" cy="3887986"/>
          </a:xfrm>
          <a:prstGeom prst="rect">
            <a:avLst/>
          </a:prstGeom>
        </p:spPr>
        <p:txBody>
          <a:bodyPr vert="horz" lIns="91010" tIns="45505" rIns="91010" bIns="45505"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9378824"/>
            <a:ext cx="2945659" cy="495427"/>
          </a:xfrm>
          <a:prstGeom prst="rect">
            <a:avLst/>
          </a:prstGeom>
        </p:spPr>
        <p:txBody>
          <a:bodyPr vert="horz" lIns="91010" tIns="45505" rIns="91010" bIns="45505"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378824"/>
            <a:ext cx="2945659" cy="495427"/>
          </a:xfrm>
          <a:prstGeom prst="rect">
            <a:avLst/>
          </a:prstGeom>
        </p:spPr>
        <p:txBody>
          <a:bodyPr vert="horz" lIns="91010" tIns="45505" rIns="91010" bIns="45505"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modrá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dirty="0"/>
          </a:p>
        </p:txBody>
      </p:sp>
    </p:spTree>
    <p:extLst>
      <p:ext uri="{BB962C8B-B14F-4D97-AF65-F5344CB8AC3E}">
        <p14:creationId xmlns:p14="http://schemas.microsoft.com/office/powerpoint/2010/main" val="2643312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13</a:t>
            </a:fld>
            <a:endParaRPr lang="cs-CZ"/>
          </a:p>
        </p:txBody>
      </p:sp>
    </p:spTree>
    <p:extLst>
      <p:ext uri="{BB962C8B-B14F-4D97-AF65-F5344CB8AC3E}">
        <p14:creationId xmlns:p14="http://schemas.microsoft.com/office/powerpoint/2010/main" val="732905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10102">
              <a:defRPr/>
            </a:pPr>
            <a:r>
              <a:rPr lang="cs-CZ" dirty="0"/>
              <a:t>Vyjděte prosím z tohoto závěrečného snímku,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15</a:t>
            </a:fld>
            <a:endParaRPr lang="cs-CZ"/>
          </a:p>
        </p:txBody>
      </p:sp>
    </p:spTree>
    <p:extLst>
      <p:ext uri="{BB962C8B-B14F-4D97-AF65-F5344CB8AC3E}">
        <p14:creationId xmlns:p14="http://schemas.microsoft.com/office/powerpoint/2010/main" val="336591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2</a:t>
            </a:fld>
            <a:endParaRPr lang="cs-CZ"/>
          </a:p>
        </p:txBody>
      </p:sp>
    </p:spTree>
    <p:extLst>
      <p:ext uri="{BB962C8B-B14F-4D97-AF65-F5344CB8AC3E}">
        <p14:creationId xmlns:p14="http://schemas.microsoft.com/office/powerpoint/2010/main" val="183990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944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46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63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4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63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8384A4-C56D-4B31-91D3-4CC689CA894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3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12</a:t>
            </a:fld>
            <a:endParaRPr lang="cs-CZ"/>
          </a:p>
        </p:txBody>
      </p:sp>
    </p:spTree>
    <p:extLst>
      <p:ext uri="{BB962C8B-B14F-4D97-AF65-F5344CB8AC3E}">
        <p14:creationId xmlns:p14="http://schemas.microsoft.com/office/powerpoint/2010/main" val="708492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a:t>Kliknutím na ikonu přidáte obrázek.</a:t>
            </a:r>
          </a:p>
        </p:txBody>
      </p:sp>
      <p:sp>
        <p:nvSpPr>
          <p:cNvPr id="6" name="Bílý podklad">
            <a:extLst>
              <a:ext uri="{FF2B5EF4-FFF2-40B4-BE49-F238E27FC236}">
                <a16:creationId xmlns:a16="http://schemas.microsoft.com/office/drawing/2014/main" id="{F70F13C3-16CD-4EC9-A61B-A853E6F0F19D}"/>
              </a:ext>
            </a:extLst>
          </p:cNvPr>
          <p:cNvSpPr>
            <a:spLocks noGrp="1"/>
          </p:cNvSpPr>
          <p:nvPr>
            <p:ph type="body" sz="quarter" idx="12" hasCustomPrompt="1"/>
          </p:nvPr>
        </p:nvSpPr>
        <p:spPr>
          <a:xfrm>
            <a:off x="0" y="1522800"/>
            <a:ext cx="1522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44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44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2"/>
              </a:buBlip>
              <a:defRPr cap="all" baseline="0">
                <a:solidFill>
                  <a:schemeClr val="accent2"/>
                </a:solidFill>
              </a:defRPr>
            </a:lvl1pPr>
            <a:lvl2pPr marL="1008000" indent="-504000">
              <a:buClr>
                <a:schemeClr val="accent2"/>
              </a:buClr>
              <a:buFont typeface="+mj-lt"/>
              <a:buAutoNum type="arabicPeriod"/>
              <a:defRPr/>
            </a:lvl2pPr>
          </a:lstStyle>
          <a:p>
            <a:pPr lvl="0"/>
            <a:r>
              <a:rPr lang="cs-CZ"/>
              <a:t>Kliknutím lze upravit styly předlohy textu.</a:t>
            </a:r>
          </a:p>
          <a:p>
            <a:pPr lvl="1"/>
            <a:r>
              <a:rPr lang="cs-CZ"/>
              <a:t>Druhá úroveň</a:t>
            </a:r>
          </a:p>
        </p:txBody>
      </p:sp>
      <p:pic>
        <p:nvPicPr>
          <p:cNvPr id="9" name="Lístek s linkou tmavě modrý">
            <a:extLst>
              <a:ext uri="{FF2B5EF4-FFF2-40B4-BE49-F238E27FC236}">
                <a16:creationId xmlns:a16="http://schemas.microsoft.com/office/drawing/2014/main" id="{FECF6A3C-E773-4D22-822E-5EFACF3749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3" name="Zástupný symbol pro datum 2">
            <a:extLst>
              <a:ext uri="{FF2B5EF4-FFF2-40B4-BE49-F238E27FC236}">
                <a16:creationId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t>21.10.2023</a:t>
            </a:fld>
            <a:endParaRPr lang="cs-CZ" dirty="0"/>
          </a:p>
        </p:txBody>
      </p:sp>
      <p:sp>
        <p:nvSpPr>
          <p:cNvPr id="7" name="Zástupný symbol pro zápatí 6">
            <a:extLst>
              <a:ext uri="{FF2B5EF4-FFF2-40B4-BE49-F238E27FC236}">
                <a16:creationId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pic>
        <p:nvPicPr>
          <p:cNvPr id="21" name="Lístek s linkou tmavě modrý">
            <a:extLst>
              <a:ext uri="{FF2B5EF4-FFF2-40B4-BE49-F238E27FC236}">
                <a16:creationId xmlns:a16="http://schemas.microsoft.com/office/drawing/2014/main" id="{FE198D1F-CAA8-4D7E-9CD4-3AC30F4CB6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pic>
        <p:nvPicPr>
          <p:cNvPr id="4" name="Lístek s linkou tmavě modrý">
            <a:extLst>
              <a:ext uri="{FF2B5EF4-FFF2-40B4-BE49-F238E27FC236}">
                <a16:creationId xmlns:a16="http://schemas.microsoft.com/office/drawing/2014/main" id="{862E5BC3-DD10-4465-997F-9FE3AA2E8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p>
        </p:txBody>
      </p:sp>
      <p:sp>
        <p:nvSpPr>
          <p:cNvPr id="4" name="Zástupný symbol pro obsah 3"/>
          <p:cNvSpPr>
            <a:spLocks noGrp="1"/>
          </p:cNvSpPr>
          <p:nvPr>
            <p:ph sz="quarter" idx="13"/>
          </p:nvPr>
        </p:nvSpPr>
        <p:spPr>
          <a:xfrm>
            <a:off x="1249200" y="3240000"/>
            <a:ext cx="218880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Lístek s linkou tmavě modrý">
            <a:extLst>
              <a:ext uri="{FF2B5EF4-FFF2-40B4-BE49-F238E27FC236}">
                <a16:creationId xmlns:a16="http://schemas.microsoft.com/office/drawing/2014/main" id="{D03EAF01-9C44-4F00-8722-52E6F8902B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Lístek s linkou tmavě modrý">
            <a:extLst>
              <a:ext uri="{FF2B5EF4-FFF2-40B4-BE49-F238E27FC236}">
                <a16:creationId xmlns:a16="http://schemas.microsoft.com/office/drawing/2014/main" id="{6FA1681F-18BC-4AA2-89C6-CC1797F464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412346" y="450055"/>
            <a:ext cx="525847" cy="12818270"/>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1"/>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a:t>Kliknutím na ikonu přidáte obrázek.</a:t>
            </a:r>
            <a:endParaRPr lang="cs-CZ" dirty="0"/>
          </a:p>
        </p:txBody>
      </p:sp>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2"/>
              </a:buBlip>
              <a:defRPr sz="3600" cap="all" baseline="0">
                <a:solidFill>
                  <a:schemeClr val="accent1"/>
                </a:solidFill>
              </a:defRPr>
            </a:lvl1pPr>
          </a:lstStyle>
          <a:p>
            <a:pPr lvl="0"/>
            <a:r>
              <a:rPr lang="cs-CZ" dirty="0"/>
              <a:t>Položka obsahu</a:t>
            </a:r>
          </a:p>
        </p:txBody>
      </p:sp>
      <p:pic>
        <p:nvPicPr>
          <p:cNvPr id="4" name="Lístek s linkou tmavě modrý">
            <a:extLst>
              <a:ext uri="{FF2B5EF4-FFF2-40B4-BE49-F238E27FC236}">
                <a16:creationId xmlns:a16="http://schemas.microsoft.com/office/drawing/2014/main" id="{69ACD24F-DBEE-434B-AD9C-84D36E9E64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351" t="3281" r="49491" b="3264"/>
          <a:stretch/>
        </p:blipFill>
        <p:spPr>
          <a:xfrm>
            <a:off x="11706224" y="450055"/>
            <a:ext cx="525847" cy="12818270"/>
          </a:xfrm>
          <a:prstGeom prst="rect">
            <a:avLst/>
          </a:prstGeom>
        </p:spPr>
      </p:pic>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pic>
        <p:nvPicPr>
          <p:cNvPr id="7" name="Lístek s linkou tmavě modrý">
            <a:extLst>
              <a:ext uri="{FF2B5EF4-FFF2-40B4-BE49-F238E27FC236}">
                <a16:creationId xmlns:a16="http://schemas.microsoft.com/office/drawing/2014/main" id="{8FF7A68B-108B-4C90-9017-3546208DC0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Lístek s linkou tmavě modrý">
            <a:extLst>
              <a:ext uri="{FF2B5EF4-FFF2-40B4-BE49-F238E27FC236}">
                <a16:creationId xmlns:a16="http://schemas.microsoft.com/office/drawing/2014/main" id="{7D3C9E08-EFC7-45BA-9EE2-4FC19E8F3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5" name="Lístek s linkou tmavě modrý">
            <a:extLst>
              <a:ext uri="{FF2B5EF4-FFF2-40B4-BE49-F238E27FC236}">
                <a16:creationId xmlns:a16="http://schemas.microsoft.com/office/drawing/2014/main" id="{9022AE5E-DCFD-4C0E-9017-2A1064DEAE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11439524" y="450055"/>
            <a:ext cx="525847" cy="12818270"/>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8" name="Zástupný symbol pro datum 7">
            <a:extLst>
              <a:ext uri="{FF2B5EF4-FFF2-40B4-BE49-F238E27FC236}">
                <a16:creationId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t>21.10.2023</a:t>
            </a:fld>
            <a:endParaRPr lang="cs-CZ" dirty="0"/>
          </a:p>
        </p:txBody>
      </p:sp>
      <p:sp>
        <p:nvSpPr>
          <p:cNvPr id="20" name="Zástupný symbol pro zápatí 19">
            <a:extLst>
              <a:ext uri="{FF2B5EF4-FFF2-40B4-BE49-F238E27FC236}">
                <a16:creationId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pic>
        <p:nvPicPr>
          <p:cNvPr id="22" name="Lístek s linkou tmavě modrý">
            <a:extLst>
              <a:ext uri="{FF2B5EF4-FFF2-40B4-BE49-F238E27FC236}">
                <a16:creationId xmlns:a16="http://schemas.microsoft.com/office/drawing/2014/main" id="{97D4A6D7-65B2-451C-8B29-3AE3EA52E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706"/>
          <a:stretch/>
        </p:blipFill>
        <p:spPr>
          <a:xfrm flipH="1">
            <a:off x="6289620" y="2033714"/>
            <a:ext cx="525847" cy="10425886"/>
          </a:xfrm>
          <a:prstGeom prst="rect">
            <a:avLst/>
          </a:prstGeom>
        </p:spPr>
      </p:pic>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obrázek 7"/>
          <p:cNvSpPr>
            <a:spLocks noGrp="1"/>
          </p:cNvSpPr>
          <p:nvPr>
            <p:ph type="pic" sz="quarter" idx="15"/>
          </p:nvPr>
        </p:nvSpPr>
        <p:spPr>
          <a:xfrm>
            <a:off x="12529800" y="2059200"/>
            <a:ext cx="3812400" cy="5436000"/>
          </a:xfrm>
        </p:spPr>
        <p:txBody>
          <a:bodyPr/>
          <a:lstStyle/>
          <a:p>
            <a:r>
              <a:rPr lang="cs-CZ"/>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t>21.10.2023</a:t>
            </a:fld>
            <a:endParaRPr lang="cs-CZ" dirty="0"/>
          </a:p>
        </p:txBody>
      </p:sp>
      <p:sp>
        <p:nvSpPr>
          <p:cNvPr id="5" name="Zástupný symbol pro zápatí 4">
            <a:extLst>
              <a:ext uri="{FF2B5EF4-FFF2-40B4-BE49-F238E27FC236}">
                <a16:creationId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pic>
        <p:nvPicPr>
          <p:cNvPr id="26" name="Lístek s linkou tmavě modrý">
            <a:extLst>
              <a:ext uri="{FF2B5EF4-FFF2-40B4-BE49-F238E27FC236}">
                <a16:creationId xmlns:a16="http://schemas.microsoft.com/office/drawing/2014/main" id="{3D6DC962-F10B-453F-8BA5-564F0D017E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20654"/>
          <a:stretch/>
        </p:blipFill>
        <p:spPr>
          <a:xfrm flipH="1">
            <a:off x="6289620" y="2033714"/>
            <a:ext cx="525847" cy="10433086"/>
          </a:xfrm>
          <a:prstGeom prst="rect">
            <a:avLst/>
          </a:prstGeom>
        </p:spPr>
      </p:pic>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text 5">
            <a:extLst>
              <a:ext uri="{FF2B5EF4-FFF2-40B4-BE49-F238E27FC236}">
                <a16:creationId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3"/>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pic>
        <p:nvPicPr>
          <p:cNvPr id="17" name="Lístek s linkou tmavě modrý">
            <a:extLst>
              <a:ext uri="{FF2B5EF4-FFF2-40B4-BE49-F238E27FC236}">
                <a16:creationId xmlns:a16="http://schemas.microsoft.com/office/drawing/2014/main" id="{56F4C523-F866-4D9E-B095-AE5EEB6069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14879"/>
          <a:stretch/>
        </p:blipFill>
        <p:spPr>
          <a:xfrm flipH="1">
            <a:off x="6289621" y="2033714"/>
            <a:ext cx="525847" cy="11225086"/>
          </a:xfrm>
          <a:prstGeom prst="rect">
            <a:avLst/>
          </a:prstGeom>
        </p:spPr>
      </p:pic>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a:t>Kliknutím lze upravit styly předlohy textu.</a:t>
            </a:r>
          </a:p>
          <a:p>
            <a:pPr lvl="1"/>
            <a:r>
              <a:rPr lang="cs-CZ"/>
              <a:t>Druhá úroveň</a:t>
            </a:r>
          </a:p>
        </p:txBody>
      </p:sp>
      <p:pic>
        <p:nvPicPr>
          <p:cNvPr id="21" name="Lístek s linkou tmavě modrý">
            <a:extLst>
              <a:ext uri="{FF2B5EF4-FFF2-40B4-BE49-F238E27FC236}">
                <a16:creationId xmlns:a16="http://schemas.microsoft.com/office/drawing/2014/main" id="{374B7C71-89FE-4279-A0F9-7033D01CE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351" t="3281" r="49491" b="3264"/>
          <a:stretch/>
        </p:blipFill>
        <p:spPr>
          <a:xfrm>
            <a:off x="6704491" y="450055"/>
            <a:ext cx="525847" cy="12818270"/>
          </a:xfrm>
          <a:prstGeom prst="rect">
            <a:avLst/>
          </a:prstGeom>
        </p:spPr>
      </p:pic>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21.10.2023</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id="{3C895B8F-B083-4AB2-ABAF-76FFED21E58B}"/>
              </a:ext>
            </a:extLst>
          </p:cNvPr>
          <p:cNvCxnSpPr/>
          <p:nvPr/>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id="{E20CCA9D-0858-4D06-AD11-DB0C32CCCB3F}"/>
              </a:ext>
            </a:extLst>
          </p:cNvPr>
          <p:cNvCxnSpPr/>
          <p:nvPr/>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id="{552F0DDD-210D-4D0D-B69E-49C20B18EE61}"/>
              </a:ext>
            </a:extLst>
          </p:cNvPr>
          <p:cNvCxnSpPr/>
          <p:nvPr/>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id="{4605B7AA-218E-4F0A-B999-802A12C3C648}"/>
              </a:ext>
            </a:extLst>
          </p:cNvPr>
          <p:cNvCxnSpPr/>
          <p:nvPr/>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id="{02A43B78-8D94-4A2A-B8D6-D956D5628068}"/>
              </a:ext>
            </a:extLst>
          </p:cNvPr>
          <p:cNvCxnSpPr/>
          <p:nvPr/>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id="{98DFABD4-A214-480D-94A5-1E1544CD332E}"/>
              </a:ext>
            </a:extLst>
          </p:cNvPr>
          <p:cNvCxnSpPr/>
          <p:nvPr/>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id="{292E6A4A-D85F-47FA-88D3-6AFDEBD14EAC}"/>
              </a:ext>
            </a:extLst>
          </p:cNvPr>
          <p:cNvCxnSpPr/>
          <p:nvPr/>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id="{CA282E34-2CFA-4C0E-88E6-0A81E1260065}"/>
              </a:ext>
            </a:extLst>
          </p:cNvPr>
          <p:cNvCxnSpPr/>
          <p:nvPr/>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id="{0EB48E79-C8D3-4A13-B2EF-7C2BF5C2F322}"/>
              </a:ext>
            </a:extLst>
          </p:cNvPr>
          <p:cNvCxnSpPr/>
          <p:nvPr/>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www.eagri.cz/"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eagri.cz/"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hyperlink" Target="mailto:daniel.pokorny@mze.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id="{1B0D1E8F-D839-4831-9DC3-FDB839C1FA1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365713" y="457200"/>
            <a:ext cx="23472000" cy="12801600"/>
          </a:xfrm>
        </p:spPr>
      </p:pic>
      <p:sp>
        <p:nvSpPr>
          <p:cNvPr id="7" name="Zástupný symbol pro text 6">
            <a:extLst>
              <a:ext uri="{FF2B5EF4-FFF2-40B4-BE49-F238E27FC236}">
                <a16:creationId xmlns:a16="http://schemas.microsoft.com/office/drawing/2014/main" id="{735ECAE3-0400-4B2F-B23D-77F10795F18C}"/>
              </a:ext>
            </a:extLst>
          </p:cNvPr>
          <p:cNvSpPr>
            <a:spLocks noGrp="1"/>
          </p:cNvSpPr>
          <p:nvPr>
            <p:ph type="body" sz="quarter" idx="12"/>
          </p:nvPr>
        </p:nvSpPr>
        <p:spPr>
          <a:xfrm>
            <a:off x="-1" y="1587449"/>
            <a:ext cx="19964997" cy="3709311"/>
          </a:xfrm>
        </p:spPr>
        <p:txBody>
          <a:bodyPr/>
          <a:lstStyle/>
          <a:p>
            <a:endParaRPr lang="cs-CZ" dirty="0"/>
          </a:p>
          <a:p>
            <a:endParaRPr lang="cs-CZ" dirty="0"/>
          </a:p>
        </p:txBody>
      </p:sp>
      <p:sp>
        <p:nvSpPr>
          <p:cNvPr id="5" name="Datum"/>
          <p:cNvSpPr>
            <a:spLocks noGrp="1"/>
          </p:cNvSpPr>
          <p:nvPr>
            <p:ph type="body" sz="quarter" idx="11"/>
          </p:nvPr>
        </p:nvSpPr>
        <p:spPr/>
        <p:txBody>
          <a:bodyPr/>
          <a:lstStyle/>
          <a:p>
            <a:r>
              <a:rPr lang="cs-CZ" dirty="0"/>
              <a:t>23.  - 25. 10. 2023</a:t>
            </a:r>
          </a:p>
          <a:p>
            <a:r>
              <a:rPr lang="cs-CZ" dirty="0"/>
              <a:t>Tábor</a:t>
            </a:r>
          </a:p>
        </p:txBody>
      </p:sp>
      <p:sp>
        <p:nvSpPr>
          <p:cNvPr id="25" name="Podnadpis snímku"/>
          <p:cNvSpPr>
            <a:spLocks noGrp="1"/>
          </p:cNvSpPr>
          <p:nvPr>
            <p:ph type="subTitle" idx="1"/>
          </p:nvPr>
        </p:nvSpPr>
        <p:spPr>
          <a:xfrm>
            <a:off x="4422178" y="3446586"/>
            <a:ext cx="14859731" cy="1508872"/>
          </a:xfrm>
        </p:spPr>
        <p:txBody>
          <a:bodyPr/>
          <a:lstStyle/>
          <a:p>
            <a:r>
              <a:rPr lang="cs-CZ" dirty="0"/>
              <a:t>ing. Daniel pokorný</a:t>
            </a:r>
          </a:p>
          <a:p>
            <a:endParaRPr lang="cs-CZ" sz="1000" dirty="0"/>
          </a:p>
          <a:p>
            <a:r>
              <a:rPr lang="cs-CZ" dirty="0"/>
              <a:t>Ředitel odboru státní správy ve vodním hospodářství a správy povodí</a:t>
            </a:r>
          </a:p>
          <a:p>
            <a:endParaRPr lang="cs-CZ" sz="1000" dirty="0"/>
          </a:p>
          <a:p>
            <a:r>
              <a:rPr lang="cs-CZ" dirty="0"/>
              <a:t>Ministerstvo zemědělství</a:t>
            </a:r>
          </a:p>
        </p:txBody>
      </p:sp>
      <p:sp>
        <p:nvSpPr>
          <p:cNvPr id="24" name="Nadpis snímku"/>
          <p:cNvSpPr>
            <a:spLocks noGrp="1"/>
          </p:cNvSpPr>
          <p:nvPr>
            <p:ph type="ctrTitle"/>
          </p:nvPr>
        </p:nvSpPr>
        <p:spPr>
          <a:xfrm>
            <a:off x="4519454" y="1681316"/>
            <a:ext cx="15020865" cy="1900378"/>
          </a:xfrm>
        </p:spPr>
        <p:txBody>
          <a:bodyPr/>
          <a:lstStyle/>
          <a:p>
            <a:r>
              <a:rPr lang="cs-CZ" dirty="0"/>
              <a:t>Vodohospodářské  aktuality</a:t>
            </a:r>
          </a:p>
        </p:txBody>
      </p:sp>
      <p:pic>
        <p:nvPicPr>
          <p:cNvPr id="22" name="Logo MZe">
            <a:extLst>
              <a:ext uri="{FF2B5EF4-FFF2-40B4-BE49-F238E27FC236}">
                <a16:creationId xmlns:a16="http://schemas.microsoft.com/office/drawing/2014/main" id="{DA531F35-4064-445C-B666-A301F89A6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cxnSp>
        <p:nvCxnSpPr>
          <p:cNvPr id="27" name="Svislá linka">
            <a:extLst>
              <a:ext uri="{FF2B5EF4-FFF2-40B4-BE49-F238E27FC236}">
                <a16:creationId xmlns:a16="http://schemas.microsoft.com/office/drawing/2014/main"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Horizontální linka">
            <a:extLst>
              <a:ext uri="{FF2B5EF4-FFF2-40B4-BE49-F238E27FC236}">
                <a16:creationId xmlns:a16="http://schemas.microsoft.com/office/drawing/2014/main" id="{358AD105-F3CC-4542-8D91-57376C6551A2}"/>
              </a:ext>
            </a:extLst>
          </p:cNvPr>
          <p:cNvCxnSpPr/>
          <p:nvPr/>
        </p:nvCxnSpPr>
        <p:spPr>
          <a:xfrm>
            <a:off x="0" y="5296761"/>
            <a:ext cx="15228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3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924736" y="5194569"/>
            <a:ext cx="4968000" cy="8255959"/>
          </a:xfrm>
        </p:spPr>
        <p:txBody>
          <a:bodyPr>
            <a:norm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
        <p:nvSpPr>
          <p:cNvPr id="5" name="Zástupný symbol pro text 3">
            <a:extLst>
              <a:ext uri="{FF2B5EF4-FFF2-40B4-BE49-F238E27FC236}">
                <a16:creationId xmlns:a16="http://schemas.microsoft.com/office/drawing/2014/main" id="{D72EBE06-D94A-443C-A9F9-44AD2FC05D83}"/>
              </a:ext>
            </a:extLst>
          </p:cNvPr>
          <p:cNvSpPr txBox="1">
            <a:spLocks/>
          </p:cNvSpPr>
          <p:nvPr/>
        </p:nvSpPr>
        <p:spPr>
          <a:xfrm>
            <a:off x="558532" y="2538156"/>
            <a:ext cx="5700408" cy="11072848"/>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32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0"/>
              </a:spcBef>
              <a:spcAft>
                <a:spcPts val="0"/>
              </a:spcAft>
              <a:buClr>
                <a:srgbClr val="004A99"/>
              </a:buClr>
              <a:buSzTx/>
              <a:buFontTx/>
              <a:buNone/>
              <a:tabLst/>
              <a:defRPr/>
            </a:pPr>
            <a:endParaRPr kumimoji="0" lang="cs-CZ"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endParaRPr kumimoji="0" lang="cs-CZ"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endParaRPr kumimoji="0" lang="cs-CZ" sz="3200" b="0" i="0" u="none" strike="noStrike" kern="1200" cap="none" spc="0" normalizeH="0" baseline="0" noProof="0" dirty="0">
              <a:ln>
                <a:noFill/>
              </a:ln>
              <a:solidFill>
                <a:srgbClr val="00B0F0"/>
              </a:solidFill>
              <a:effectLst/>
              <a:uLnTx/>
              <a:uFillTx/>
              <a:latin typeface="Gill Sans MT" panose="020B0502020104020203"/>
              <a:ea typeface="+mn-ea"/>
              <a:cs typeface="+mn-cs"/>
            </a:endParaRPr>
          </a:p>
        </p:txBody>
      </p:sp>
      <p:pic>
        <p:nvPicPr>
          <p:cNvPr id="6" name="Obrázek 5">
            <a:extLst>
              <a:ext uri="{FF2B5EF4-FFF2-40B4-BE49-F238E27FC236}">
                <a16:creationId xmlns:a16="http://schemas.microsoft.com/office/drawing/2014/main" id="{06DA52EC-D9C2-9E90-A62D-A1D697AB2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41" y="450788"/>
            <a:ext cx="22781198" cy="12814424"/>
          </a:xfrm>
          <a:prstGeom prst="rect">
            <a:avLst/>
          </a:prstGeom>
        </p:spPr>
      </p:pic>
    </p:spTree>
    <p:extLst>
      <p:ext uri="{BB962C8B-B14F-4D97-AF65-F5344CB8AC3E}">
        <p14:creationId xmlns:p14="http://schemas.microsoft.com/office/powerpoint/2010/main" val="4120298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436420"/>
            <a:ext cx="15217200" cy="789266"/>
          </a:xfrm>
        </p:spPr>
        <p:txBody>
          <a:bodyPr/>
          <a:lstStyle/>
          <a:p>
            <a:r>
              <a:rPr lang="cs-CZ" dirty="0"/>
              <a:t>REGISTR  výpustí</a:t>
            </a:r>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1867711"/>
            <a:ext cx="15217200" cy="11103222"/>
          </a:xfrm>
        </p:spPr>
        <p:txBody>
          <a:bodyPr>
            <a:noAutofit/>
          </a:bodyPr>
          <a:lstStyle/>
          <a:p>
            <a:pPr marL="504000" lvl="0" indent="-504000">
              <a:spcBef>
                <a:spcPts val="2000"/>
              </a:spcBef>
              <a:buClr>
                <a:srgbClr val="004A99"/>
              </a:buClr>
              <a:buBlip>
                <a:blip r:embed="rId2"/>
              </a:buBlip>
            </a:pPr>
            <a:r>
              <a:rPr lang="cs-CZ" sz="3600" cap="all" dirty="0">
                <a:solidFill>
                  <a:srgbClr val="004A99"/>
                </a:solidFill>
              </a:rPr>
              <a:t>účel: </a:t>
            </a:r>
          </a:p>
          <a:p>
            <a:pPr marL="1008000" lvl="1" indent="-504000" algn="just">
              <a:buFont typeface="Arial" panose="020B0604020202020204" pitchFamily="34" charset="0"/>
              <a:buChar char="•"/>
            </a:pPr>
            <a:r>
              <a:rPr lang="cs-CZ" sz="3600" dirty="0"/>
              <a:t>ISVS, který slouží VPÚ, správcům povodí, HZS ČR, ČIŽP, Policii ČR a Vojenské policii při zneškodňování havárie, při šetření příčin havárie a pro shromažďování informací o potencionálních zdrojích ohrožení jakosti povrchových nebo podzemních vod</a:t>
            </a:r>
          </a:p>
          <a:p>
            <a:pPr>
              <a:spcBef>
                <a:spcPts val="2000"/>
              </a:spcBef>
            </a:pPr>
            <a:endParaRPr lang="cs-CZ" sz="500" dirty="0"/>
          </a:p>
          <a:p>
            <a:pPr marL="504000" marR="0" lvl="0" indent="-504000" algn="l" defTabSz="1828800" rtl="0" eaLnBrk="1" fontAlgn="auto" latinLnBrk="0" hangingPunct="1">
              <a:lnSpc>
                <a:spcPct val="90000"/>
              </a:lnSpc>
              <a:spcBef>
                <a:spcPts val="2000"/>
              </a:spcBef>
              <a:spcAft>
                <a:spcPts val="0"/>
              </a:spcAft>
              <a:buClr>
                <a:srgbClr val="004A99"/>
              </a:buClr>
              <a:buSzTx/>
              <a:buFontTx/>
              <a:buBlip>
                <a:blip r:embed="rId2"/>
              </a:buBlip>
              <a:tabLst/>
              <a:defRPr/>
            </a:pPr>
            <a:r>
              <a:rPr lang="cs-CZ" sz="3600" cap="all" dirty="0">
                <a:solidFill>
                  <a:srgbClr val="004A99"/>
                </a:solidFill>
                <a:latin typeface="Gill Sans MT" panose="020B0502020104020203"/>
              </a:rPr>
              <a:t>Správce registru</a:t>
            </a:r>
            <a:r>
              <a:rPr kumimoji="0" lang="cs-CZ" sz="3600" b="0" i="0" u="none" strike="noStrike" kern="1200" cap="all" spc="0" normalizeH="0" baseline="0" noProof="0" dirty="0">
                <a:ln>
                  <a:noFill/>
                </a:ln>
                <a:solidFill>
                  <a:srgbClr val="004A99"/>
                </a:solidFill>
                <a:effectLst/>
                <a:uLnTx/>
                <a:uFillTx/>
                <a:latin typeface="Gill Sans MT" panose="020B0502020104020203"/>
                <a:ea typeface="+mn-ea"/>
                <a:cs typeface="+mn-cs"/>
              </a:rPr>
              <a:t>: </a:t>
            </a:r>
          </a:p>
          <a:p>
            <a:pPr marL="1008000" marR="0" lvl="1" indent="-504000" algn="l" defTabSz="1828800" rtl="0" eaLnBrk="1" fontAlgn="auto" latinLnBrk="0" hangingPunct="1">
              <a:lnSpc>
                <a:spcPct val="90000"/>
              </a:lnSpc>
              <a:spcBef>
                <a:spcPts val="1000"/>
              </a:spcBef>
              <a:spcAft>
                <a:spcPts val="0"/>
              </a:spcAft>
              <a:buClr>
                <a:srgbClr val="004A99"/>
              </a:buClr>
              <a:buSzTx/>
              <a:buFont typeface="Arial" panose="020B0604020202020204" pitchFamily="34" charset="0"/>
              <a:buChar char="•"/>
              <a:tabLst/>
              <a:defRPr/>
            </a:pPr>
            <a:r>
              <a:rPr kumimoji="0" lang="cs-CZ" sz="3600" b="0" i="0" u="none" strike="noStrike" kern="1200" cap="none" spc="0" normalizeH="0" baseline="0" noProof="0" dirty="0">
                <a:ln>
                  <a:noFill/>
                </a:ln>
                <a:solidFill>
                  <a:prstClr val="black"/>
                </a:solidFill>
                <a:effectLst/>
                <a:uLnTx/>
                <a:uFillTx/>
                <a:latin typeface="Gill Sans MT" panose="020B0502020104020203"/>
                <a:ea typeface="+mn-ea"/>
                <a:cs typeface="+mn-cs"/>
              </a:rPr>
              <a:t>Ministerstvo životního prostředí</a:t>
            </a:r>
          </a:p>
          <a:p>
            <a:pPr marL="571500" lvl="0" indent="-571500">
              <a:spcBef>
                <a:spcPts val="2000"/>
              </a:spcBef>
              <a:buClr>
                <a:srgbClr val="004A99"/>
              </a:buClr>
              <a:buFont typeface="Arial" panose="020B0604020202020204" pitchFamily="34" charset="0"/>
              <a:buChar char="•"/>
            </a:pPr>
            <a:endParaRPr lang="cs-CZ" sz="1000" cap="all" dirty="0">
              <a:solidFill>
                <a:srgbClr val="004A99"/>
              </a:solidFill>
            </a:endParaRPr>
          </a:p>
          <a:p>
            <a:pPr marL="504000" lvl="0" indent="-504000">
              <a:spcBef>
                <a:spcPts val="2000"/>
              </a:spcBef>
              <a:buClr>
                <a:srgbClr val="004A99"/>
              </a:buClr>
              <a:buBlip>
                <a:blip r:embed="rId2"/>
              </a:buBlip>
            </a:pPr>
            <a:r>
              <a:rPr lang="cs-CZ" sz="3600" cap="all" dirty="0">
                <a:solidFill>
                  <a:srgbClr val="004A99"/>
                </a:solidFill>
              </a:rPr>
              <a:t>Obsah registru:</a:t>
            </a:r>
          </a:p>
          <a:p>
            <a:pPr marL="1008000" lvl="1" indent="-504000" algn="just">
              <a:buClr>
                <a:srgbClr val="004A99"/>
              </a:buClr>
              <a:buFont typeface="Arial" panose="020B0604020202020204" pitchFamily="34" charset="0"/>
              <a:buChar char="•"/>
            </a:pPr>
            <a:r>
              <a:rPr lang="cs-CZ" sz="3600" dirty="0">
                <a:solidFill>
                  <a:prstClr val="black"/>
                </a:solidFill>
              </a:rPr>
              <a:t>Výpusti, ke kterým je vydáno povolení k vypouštění odpadních vod nebo vypouštění důlních vod do vod povrchových v množství přesahujícím </a:t>
            </a:r>
            <a:br>
              <a:rPr lang="cs-CZ" sz="3600" dirty="0">
                <a:solidFill>
                  <a:prstClr val="black"/>
                </a:solidFill>
              </a:rPr>
            </a:br>
            <a:r>
              <a:rPr lang="cs-CZ" sz="3600" dirty="0">
                <a:solidFill>
                  <a:prstClr val="black"/>
                </a:solidFill>
              </a:rPr>
              <a:t>v kalendářním roce 6 000 m</a:t>
            </a:r>
            <a:r>
              <a:rPr lang="cs-CZ" sz="3600" baseline="30000" dirty="0">
                <a:solidFill>
                  <a:prstClr val="black"/>
                </a:solidFill>
              </a:rPr>
              <a:t>3</a:t>
            </a:r>
            <a:r>
              <a:rPr lang="cs-CZ" sz="3600" dirty="0">
                <a:solidFill>
                  <a:prstClr val="black"/>
                </a:solidFill>
              </a:rPr>
              <a:t> nebo 500 m</a:t>
            </a:r>
            <a:r>
              <a:rPr lang="cs-CZ" sz="3600" baseline="30000" dirty="0">
                <a:solidFill>
                  <a:prstClr val="black"/>
                </a:solidFill>
              </a:rPr>
              <a:t>3</a:t>
            </a:r>
            <a:r>
              <a:rPr lang="cs-CZ" sz="3600" dirty="0">
                <a:solidFill>
                  <a:prstClr val="black"/>
                </a:solidFill>
              </a:rPr>
              <a:t> v kalendářním měsíci a které jsou vedeny v evidenci dle ISVS-VODA</a:t>
            </a:r>
          </a:p>
          <a:p>
            <a:pPr marL="1008000" lvl="1" indent="-504000" algn="just">
              <a:buClr>
                <a:srgbClr val="004A99"/>
              </a:buClr>
              <a:buFont typeface="Arial" panose="020B0604020202020204" pitchFamily="34" charset="0"/>
              <a:buChar char="•"/>
            </a:pPr>
            <a:endParaRPr lang="cs-CZ" sz="1000" dirty="0">
              <a:solidFill>
                <a:prstClr val="black"/>
              </a:solidFill>
            </a:endParaRPr>
          </a:p>
          <a:p>
            <a:pPr marL="1008000" lvl="1" indent="-504000" algn="just">
              <a:buClr>
                <a:srgbClr val="004A99"/>
              </a:buClr>
              <a:buFont typeface="Arial" panose="020B0604020202020204" pitchFamily="34" charset="0"/>
              <a:buChar char="•"/>
            </a:pPr>
            <a:r>
              <a:rPr lang="cs-CZ" sz="3600" dirty="0">
                <a:solidFill>
                  <a:prstClr val="black"/>
                </a:solidFill>
              </a:rPr>
              <a:t>Výpusti nacházející se v blízkosti provozů s integrovaným povolením </a:t>
            </a:r>
            <a:br>
              <a:rPr lang="cs-CZ" sz="3600" dirty="0">
                <a:solidFill>
                  <a:prstClr val="black"/>
                </a:solidFill>
              </a:rPr>
            </a:br>
            <a:r>
              <a:rPr lang="cs-CZ" sz="3600" dirty="0">
                <a:solidFill>
                  <a:prstClr val="black"/>
                </a:solidFill>
              </a:rPr>
              <a:t>k vypouštění odpadních vod do vod povrchových </a:t>
            </a:r>
            <a:r>
              <a:rPr lang="cs-CZ" sz="3600" dirty="0">
                <a:solidFill>
                  <a:srgbClr val="FF0000"/>
                </a:solidFill>
              </a:rPr>
              <a:t>(tzv. I. etapa)</a:t>
            </a:r>
          </a:p>
          <a:p>
            <a:pPr marL="1008000" lvl="1" indent="-504000" algn="just">
              <a:buClr>
                <a:srgbClr val="004A99"/>
              </a:buClr>
              <a:buFont typeface="Arial" panose="020B0604020202020204" pitchFamily="34" charset="0"/>
              <a:buChar char="•"/>
            </a:pPr>
            <a:endParaRPr lang="cs-CZ" sz="1000" dirty="0">
              <a:solidFill>
                <a:prstClr val="black"/>
              </a:solidFill>
            </a:endParaRPr>
          </a:p>
          <a:p>
            <a:pPr marL="1008000" lvl="1" indent="-504000" algn="just">
              <a:buClr>
                <a:srgbClr val="004A99"/>
              </a:buClr>
              <a:buFont typeface="Arial" panose="020B0604020202020204" pitchFamily="34" charset="0"/>
              <a:buChar char="•"/>
            </a:pPr>
            <a:r>
              <a:rPr lang="cs-CZ" sz="3600" dirty="0">
                <a:solidFill>
                  <a:prstClr val="black"/>
                </a:solidFill>
              </a:rPr>
              <a:t>Výpusti nacházející se na významných vodních tocích </a:t>
            </a:r>
            <a:r>
              <a:rPr lang="cs-CZ" sz="3600" dirty="0">
                <a:solidFill>
                  <a:srgbClr val="FF0000"/>
                </a:solidFill>
              </a:rPr>
              <a:t>(tzv. II. etapa)</a:t>
            </a:r>
          </a:p>
          <a:p>
            <a:pPr marL="1008000" lvl="1" indent="-504000" algn="just">
              <a:buClr>
                <a:srgbClr val="004A99"/>
              </a:buClr>
              <a:buFont typeface="Arial" panose="020B0604020202020204" pitchFamily="34" charset="0"/>
              <a:buChar char="•"/>
            </a:pPr>
            <a:endParaRPr lang="cs-CZ" sz="1000" dirty="0">
              <a:solidFill>
                <a:prstClr val="black"/>
              </a:solidFill>
            </a:endParaRPr>
          </a:p>
          <a:p>
            <a:pPr marL="1008000" lvl="1" indent="-504000" algn="just">
              <a:buClr>
                <a:srgbClr val="004A99"/>
              </a:buClr>
              <a:buFont typeface="Arial" panose="020B0604020202020204" pitchFamily="34" charset="0"/>
              <a:buChar char="•"/>
            </a:pPr>
            <a:r>
              <a:rPr lang="cs-CZ" sz="3600" dirty="0">
                <a:solidFill>
                  <a:prstClr val="black"/>
                </a:solidFill>
              </a:rPr>
              <a:t>Výpusti na drobných vodních tocích </a:t>
            </a:r>
            <a:r>
              <a:rPr lang="cs-CZ" sz="3600" dirty="0">
                <a:solidFill>
                  <a:srgbClr val="FF0000"/>
                </a:solidFill>
              </a:rPr>
              <a:t>(tzv. III. etapa)</a:t>
            </a:r>
          </a:p>
          <a:p>
            <a:pPr marL="1008000" lvl="1" indent="-504000">
              <a:buClr>
                <a:srgbClr val="004A99"/>
              </a:buClr>
              <a:buFont typeface="Arial" panose="020B0604020202020204" pitchFamily="34" charset="0"/>
              <a:buChar char="•"/>
            </a:pPr>
            <a:endParaRPr lang="cs-CZ" sz="3600" dirty="0"/>
          </a:p>
          <a:p>
            <a:endParaRPr lang="cs-CZ" sz="3600" dirty="0"/>
          </a:p>
          <a:p>
            <a:endParaRPr lang="cs-CZ" sz="3600" dirty="0"/>
          </a:p>
        </p:txBody>
      </p:sp>
      <p:sp>
        <p:nvSpPr>
          <p:cNvPr id="3" name="Obdélník 2">
            <a:extLst>
              <a:ext uri="{FF2B5EF4-FFF2-40B4-BE49-F238E27FC236}">
                <a16:creationId xmlns:a16="http://schemas.microsoft.com/office/drawing/2014/main" id="{1193855E-55F9-51F2-4206-8914F217B601}"/>
              </a:ext>
            </a:extLst>
          </p:cNvPr>
          <p:cNvSpPr/>
          <p:nvPr/>
        </p:nvSpPr>
        <p:spPr>
          <a:xfrm>
            <a:off x="775252" y="1867711"/>
            <a:ext cx="5367131" cy="290307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cs-CZ" sz="4400" b="1" u="sng" dirty="0">
                <a:solidFill>
                  <a:schemeClr val="bg1">
                    <a:lumMod val="95000"/>
                  </a:schemeClr>
                </a:solidFill>
              </a:rPr>
              <a:t>I. etapa</a:t>
            </a:r>
          </a:p>
          <a:p>
            <a:pPr marL="857250" indent="-857250" algn="ctr">
              <a:buAutoNum type="romanUcPeriod"/>
            </a:pPr>
            <a:endParaRPr lang="cs-CZ" sz="1000" b="1" u="sng" dirty="0">
              <a:solidFill>
                <a:schemeClr val="bg1">
                  <a:lumMod val="95000"/>
                </a:schemeClr>
              </a:solidFill>
            </a:endParaRPr>
          </a:p>
          <a:p>
            <a:pPr algn="ctr"/>
            <a:r>
              <a:rPr lang="cs-CZ" sz="4400" dirty="0">
                <a:solidFill>
                  <a:schemeClr val="bg1">
                    <a:lumMod val="95000"/>
                  </a:schemeClr>
                </a:solidFill>
              </a:rPr>
              <a:t>nositel: správci povodí</a:t>
            </a:r>
          </a:p>
          <a:p>
            <a:pPr algn="ctr"/>
            <a:endParaRPr lang="cs-CZ" sz="1000" dirty="0">
              <a:solidFill>
                <a:schemeClr val="bg1">
                  <a:lumMod val="95000"/>
                </a:schemeClr>
              </a:solidFill>
            </a:endParaRPr>
          </a:p>
          <a:p>
            <a:pPr algn="ctr"/>
            <a:r>
              <a:rPr lang="cs-CZ" sz="4400" dirty="0">
                <a:solidFill>
                  <a:schemeClr val="bg1">
                    <a:lumMod val="95000"/>
                  </a:schemeClr>
                </a:solidFill>
              </a:rPr>
              <a:t>T: 31. 12. 2025</a:t>
            </a:r>
          </a:p>
        </p:txBody>
      </p:sp>
      <p:sp>
        <p:nvSpPr>
          <p:cNvPr id="8" name="Obdélník 7">
            <a:extLst>
              <a:ext uri="{FF2B5EF4-FFF2-40B4-BE49-F238E27FC236}">
                <a16:creationId xmlns:a16="http://schemas.microsoft.com/office/drawing/2014/main" id="{8BA11A63-F042-3D26-7CDB-1206511CC52A}"/>
              </a:ext>
            </a:extLst>
          </p:cNvPr>
          <p:cNvSpPr/>
          <p:nvPr/>
        </p:nvSpPr>
        <p:spPr>
          <a:xfrm>
            <a:off x="775251" y="5967786"/>
            <a:ext cx="5367131" cy="290307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cs-CZ" sz="4400" b="1" u="sng" dirty="0">
                <a:solidFill>
                  <a:schemeClr val="bg1">
                    <a:lumMod val="95000"/>
                  </a:schemeClr>
                </a:solidFill>
              </a:rPr>
              <a:t>II. etapa</a:t>
            </a:r>
          </a:p>
          <a:p>
            <a:pPr marL="857250" indent="-857250" algn="ctr">
              <a:buAutoNum type="romanUcPeriod"/>
            </a:pPr>
            <a:endParaRPr lang="cs-CZ" sz="1000" b="1" u="sng" dirty="0">
              <a:solidFill>
                <a:schemeClr val="bg1">
                  <a:lumMod val="95000"/>
                </a:schemeClr>
              </a:solidFill>
            </a:endParaRPr>
          </a:p>
          <a:p>
            <a:pPr algn="ctr"/>
            <a:r>
              <a:rPr lang="cs-CZ" sz="4400" dirty="0">
                <a:solidFill>
                  <a:schemeClr val="bg1">
                    <a:lumMod val="95000"/>
                  </a:schemeClr>
                </a:solidFill>
              </a:rPr>
              <a:t>nositel: správci povodí</a:t>
            </a:r>
          </a:p>
          <a:p>
            <a:pPr algn="ctr"/>
            <a:endParaRPr lang="cs-CZ" sz="1000" dirty="0">
              <a:solidFill>
                <a:schemeClr val="bg1">
                  <a:lumMod val="95000"/>
                </a:schemeClr>
              </a:solidFill>
            </a:endParaRPr>
          </a:p>
          <a:p>
            <a:pPr algn="ctr"/>
            <a:r>
              <a:rPr lang="cs-CZ" sz="4400" dirty="0">
                <a:solidFill>
                  <a:schemeClr val="bg1">
                    <a:lumMod val="95000"/>
                  </a:schemeClr>
                </a:solidFill>
              </a:rPr>
              <a:t>T: 31. 12. 2029</a:t>
            </a:r>
          </a:p>
        </p:txBody>
      </p:sp>
      <p:sp>
        <p:nvSpPr>
          <p:cNvPr id="9" name="Obdélník 8">
            <a:extLst>
              <a:ext uri="{FF2B5EF4-FFF2-40B4-BE49-F238E27FC236}">
                <a16:creationId xmlns:a16="http://schemas.microsoft.com/office/drawing/2014/main" id="{17876F21-E096-61D7-6ACD-248166609428}"/>
              </a:ext>
            </a:extLst>
          </p:cNvPr>
          <p:cNvSpPr/>
          <p:nvPr/>
        </p:nvSpPr>
        <p:spPr>
          <a:xfrm>
            <a:off x="775250" y="10067861"/>
            <a:ext cx="5367131" cy="290307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cs-CZ" sz="4400" b="1" u="sng" dirty="0">
                <a:solidFill>
                  <a:schemeClr val="bg1">
                    <a:lumMod val="95000"/>
                  </a:schemeClr>
                </a:solidFill>
              </a:rPr>
              <a:t>III. etapa</a:t>
            </a:r>
          </a:p>
          <a:p>
            <a:pPr marL="857250" indent="-857250" algn="ctr">
              <a:buAutoNum type="romanUcPeriod"/>
            </a:pPr>
            <a:endParaRPr lang="cs-CZ" sz="1000" b="1" u="sng" dirty="0">
              <a:solidFill>
                <a:schemeClr val="bg1">
                  <a:lumMod val="95000"/>
                </a:schemeClr>
              </a:solidFill>
            </a:endParaRPr>
          </a:p>
          <a:p>
            <a:pPr algn="ctr"/>
            <a:r>
              <a:rPr lang="cs-CZ" sz="4400" dirty="0">
                <a:solidFill>
                  <a:schemeClr val="bg1">
                    <a:lumMod val="95000"/>
                  </a:schemeClr>
                </a:solidFill>
              </a:rPr>
              <a:t>nositel: -</a:t>
            </a:r>
          </a:p>
          <a:p>
            <a:pPr algn="ctr"/>
            <a:endParaRPr lang="cs-CZ" sz="1000" dirty="0">
              <a:solidFill>
                <a:schemeClr val="bg1">
                  <a:lumMod val="95000"/>
                </a:schemeClr>
              </a:solidFill>
            </a:endParaRPr>
          </a:p>
          <a:p>
            <a:pPr algn="ctr"/>
            <a:r>
              <a:rPr lang="cs-CZ" sz="4400" dirty="0">
                <a:solidFill>
                  <a:schemeClr val="bg1">
                    <a:lumMod val="95000"/>
                  </a:schemeClr>
                </a:solidFill>
              </a:rPr>
              <a:t>T: -</a:t>
            </a:r>
          </a:p>
        </p:txBody>
      </p:sp>
    </p:spTree>
    <p:extLst>
      <p:ext uri="{BB962C8B-B14F-4D97-AF65-F5344CB8AC3E}">
        <p14:creationId xmlns:p14="http://schemas.microsoft.com/office/powerpoint/2010/main" val="192358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EDC0D01-1A6F-EBB3-F0F3-B1F3F8ECA3BF}"/>
              </a:ext>
            </a:extLst>
          </p:cNvPr>
          <p:cNvPicPr>
            <a:picLocks noChangeAspect="1"/>
          </p:cNvPicPr>
          <p:nvPr/>
        </p:nvPicPr>
        <p:blipFill>
          <a:blip r:embed="rId3"/>
          <a:stretch>
            <a:fillRect/>
          </a:stretch>
        </p:blipFill>
        <p:spPr>
          <a:xfrm>
            <a:off x="406118" y="1819689"/>
            <a:ext cx="10668000" cy="8724900"/>
          </a:xfrm>
          <a:prstGeom prst="rect">
            <a:avLst/>
          </a:prstGeom>
        </p:spPr>
      </p:pic>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623806" y="2821701"/>
            <a:ext cx="10454400" cy="6384643"/>
          </a:xfrm>
        </p:spPr>
        <p:txBody>
          <a:bodyPr>
            <a:normAutofit fontScale="40000" lnSpcReduction="20000"/>
          </a:bodyPr>
          <a:lstStyle/>
          <a:p>
            <a:pPr marL="504000" indent="-504000">
              <a:lnSpc>
                <a:spcPct val="110000"/>
              </a:lnSpc>
              <a:spcBef>
                <a:spcPts val="2000"/>
              </a:spcBef>
              <a:buClr>
                <a:srgbClr val="004A99"/>
              </a:buClr>
              <a:buBlip>
                <a:blip r:embed="rId4"/>
              </a:buBlip>
            </a:pPr>
            <a:r>
              <a:rPr lang="cs-CZ" sz="8000" cap="all" dirty="0">
                <a:solidFill>
                  <a:srgbClr val="004A99"/>
                </a:solidFill>
              </a:rPr>
              <a:t>týdenní zpráva o aktuální hydrologické situaci v ČR </a:t>
            </a:r>
            <a:br>
              <a:rPr lang="cs-CZ" sz="8000" cap="all" dirty="0">
                <a:solidFill>
                  <a:srgbClr val="004A99"/>
                </a:solidFill>
              </a:rPr>
            </a:br>
            <a:r>
              <a:rPr lang="cs-CZ" sz="8000" dirty="0">
                <a:solidFill>
                  <a:srgbClr val="004A99"/>
                </a:solidFill>
              </a:rPr>
              <a:t>(podklady: Povodí, s. p. a ČHMÚ)</a:t>
            </a:r>
          </a:p>
          <a:p>
            <a:pPr marL="504000" indent="-504000">
              <a:lnSpc>
                <a:spcPct val="110000"/>
              </a:lnSpc>
              <a:spcBef>
                <a:spcPts val="2000"/>
              </a:spcBef>
              <a:buClr>
                <a:srgbClr val="004A99"/>
              </a:buClr>
              <a:buBlip>
                <a:blip r:embed="rId4"/>
              </a:buBlip>
            </a:pPr>
            <a:endParaRPr lang="cs-CZ" sz="8000" dirty="0">
              <a:solidFill>
                <a:srgbClr val="004A99"/>
              </a:solidFill>
            </a:endParaRPr>
          </a:p>
          <a:p>
            <a:pPr marL="504000" lvl="0" indent="-504000">
              <a:lnSpc>
                <a:spcPct val="110000"/>
              </a:lnSpc>
              <a:spcBef>
                <a:spcPts val="2000"/>
              </a:spcBef>
              <a:buClr>
                <a:srgbClr val="004A99"/>
              </a:buClr>
              <a:buBlip>
                <a:blip r:embed="rId4"/>
              </a:buBlip>
            </a:pPr>
            <a:r>
              <a:rPr lang="cs-CZ" sz="8000" cap="all" dirty="0">
                <a:solidFill>
                  <a:schemeClr val="accent2"/>
                </a:solidFill>
              </a:rPr>
              <a:t>Příloha: omezení k odběru povrchových vod + omezení odběrů z Vodovodů a kanalizací</a:t>
            </a:r>
            <a:br>
              <a:rPr lang="cs-CZ" sz="8000" cap="all" dirty="0">
                <a:solidFill>
                  <a:schemeClr val="accent2"/>
                </a:solidFill>
              </a:rPr>
            </a:br>
            <a:r>
              <a:rPr lang="cs-CZ" sz="8000" dirty="0">
                <a:solidFill>
                  <a:schemeClr val="accent2"/>
                </a:solidFill>
              </a:rPr>
              <a:t>(podklady: krajské vodoprávní úřady či ORP)</a:t>
            </a:r>
          </a:p>
          <a:p>
            <a:pPr lvl="0">
              <a:spcBef>
                <a:spcPts val="2000"/>
              </a:spcBef>
              <a:buClr>
                <a:srgbClr val="004A99"/>
              </a:buClr>
            </a:pPr>
            <a:endParaRPr lang="cs-CZ" sz="8000" cap="all" dirty="0">
              <a:solidFill>
                <a:srgbClr val="004A99"/>
              </a:solidFill>
            </a:endParaRPr>
          </a:p>
          <a:p>
            <a:pPr marL="504000" lvl="0" indent="-504000">
              <a:lnSpc>
                <a:spcPct val="110000"/>
              </a:lnSpc>
              <a:spcBef>
                <a:spcPts val="2000"/>
              </a:spcBef>
              <a:buClr>
                <a:srgbClr val="004A99"/>
              </a:buClr>
              <a:buBlip>
                <a:blip r:embed="rId4"/>
              </a:buBlip>
            </a:pPr>
            <a:r>
              <a:rPr lang="cs-CZ" sz="8000" cap="all" dirty="0">
                <a:solidFill>
                  <a:srgbClr val="004A99"/>
                </a:solidFill>
              </a:rPr>
              <a:t>Zveřejňovány na stránkách: </a:t>
            </a:r>
            <a:r>
              <a:rPr lang="cs-CZ" sz="8000" dirty="0">
                <a:solidFill>
                  <a:srgbClr val="004A99"/>
                </a:solidFill>
                <a:hlinkClick r:id="rId5"/>
              </a:rPr>
              <a:t>www.eagri.cz</a:t>
            </a:r>
            <a:r>
              <a:rPr lang="cs-CZ" sz="8000" dirty="0">
                <a:solidFill>
                  <a:srgbClr val="004A99"/>
                </a:solidFill>
              </a:rPr>
              <a:t> </a:t>
            </a:r>
            <a:endParaRPr lang="it-IT" sz="8000" dirty="0">
              <a:solidFill>
                <a:srgbClr val="004A99"/>
              </a:solidFill>
            </a:endParaRPr>
          </a:p>
          <a:p>
            <a:pPr marL="504000" lvl="0" indent="-504000">
              <a:lnSpc>
                <a:spcPct val="110000"/>
              </a:lnSpc>
              <a:spcBef>
                <a:spcPts val="2000"/>
              </a:spcBef>
              <a:buClr>
                <a:srgbClr val="004A99"/>
              </a:buClr>
              <a:buBlip>
                <a:blip r:embed="rId4"/>
              </a:buBlip>
            </a:pPr>
            <a:endParaRPr lang="cs-CZ" sz="8000" cap="all" dirty="0">
              <a:solidFill>
                <a:srgbClr val="004A99"/>
              </a:solidFill>
            </a:endParaRPr>
          </a:p>
          <a:p>
            <a:pPr marL="504000" lvl="0" indent="-504000">
              <a:lnSpc>
                <a:spcPct val="110000"/>
              </a:lnSpc>
              <a:spcBef>
                <a:spcPts val="2000"/>
              </a:spcBef>
              <a:buClr>
                <a:srgbClr val="004A99"/>
              </a:buClr>
              <a:buBlip>
                <a:blip r:embed="rId4"/>
              </a:buBlip>
            </a:pPr>
            <a:endParaRPr lang="cs-CZ" sz="8000" cap="all" dirty="0">
              <a:solidFill>
                <a:srgbClr val="004A99"/>
              </a:solidFill>
            </a:endParaRPr>
          </a:p>
          <a:p>
            <a:pPr marL="504000" lvl="0" indent="-504000">
              <a:spcBef>
                <a:spcPts val="2000"/>
              </a:spcBef>
              <a:buClr>
                <a:srgbClr val="004A99"/>
              </a:buClr>
              <a:buBlip>
                <a:blip r:embed="rId4"/>
              </a:buBlip>
            </a:pPr>
            <a:endParaRPr lang="cs-CZ" sz="3000" cap="all" dirty="0">
              <a:solidFill>
                <a:srgbClr val="004A99"/>
              </a:solidFill>
            </a:endParaRPr>
          </a:p>
          <a:p>
            <a:pPr marL="504000" lvl="0" indent="-504000">
              <a:spcBef>
                <a:spcPts val="2000"/>
              </a:spcBef>
              <a:buClr>
                <a:srgbClr val="004A99"/>
              </a:buClr>
              <a:buFont typeface="Arial" panose="020B0604020202020204" pitchFamily="34" charset="0"/>
              <a:buChar char="•"/>
            </a:pPr>
            <a:endParaRPr lang="cs-CZ" sz="3000" cap="all" dirty="0">
              <a:solidFill>
                <a:srgbClr val="004A99"/>
              </a:solidFill>
            </a:endParaRP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437509" y="457200"/>
            <a:ext cx="10454400" cy="1645114"/>
          </a:xfrm>
        </p:spPr>
        <p:txBody>
          <a:bodyPr>
            <a:normAutofit/>
          </a:bodyPr>
          <a:lstStyle/>
          <a:p>
            <a:r>
              <a:rPr lang="cs-CZ" dirty="0"/>
              <a:t>Vodní zpravodajství:  Hydrologické zprávy </a:t>
            </a:r>
            <a:r>
              <a:rPr lang="cs-CZ" dirty="0" err="1"/>
              <a:t>MZ</a:t>
            </a:r>
            <a:r>
              <a:rPr lang="cs-CZ" cap="none" dirty="0" err="1"/>
              <a:t>e</a:t>
            </a:r>
            <a:endParaRPr lang="cs-CZ" cap="none" dirty="0"/>
          </a:p>
        </p:txBody>
      </p:sp>
      <p:sp>
        <p:nvSpPr>
          <p:cNvPr id="7" name="Ovál 6"/>
          <p:cNvSpPr/>
          <p:nvPr/>
        </p:nvSpPr>
        <p:spPr>
          <a:xfrm>
            <a:off x="7796235" y="9842325"/>
            <a:ext cx="3676070" cy="3891067"/>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solidFill>
                  <a:schemeClr val="bg1"/>
                </a:solidFill>
              </a:rPr>
              <a:t>70</a:t>
            </a:r>
            <a:r>
              <a:rPr lang="cs-CZ" sz="4800" dirty="0"/>
              <a:t>/2020 </a:t>
            </a:r>
            <a:r>
              <a:rPr lang="cs-CZ" sz="4800" dirty="0">
                <a:solidFill>
                  <a:schemeClr val="bg1"/>
                </a:solidFill>
              </a:rPr>
              <a:t>(34 ORP)</a:t>
            </a:r>
          </a:p>
        </p:txBody>
      </p:sp>
      <p:sp>
        <p:nvSpPr>
          <p:cNvPr id="8" name="Ovál 7"/>
          <p:cNvSpPr/>
          <p:nvPr/>
        </p:nvSpPr>
        <p:spPr>
          <a:xfrm>
            <a:off x="186853" y="10075985"/>
            <a:ext cx="3658594" cy="3597374"/>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t>149/2018 (76 ORP)</a:t>
            </a:r>
          </a:p>
        </p:txBody>
      </p:sp>
      <p:sp>
        <p:nvSpPr>
          <p:cNvPr id="10" name="Ovál 9"/>
          <p:cNvSpPr/>
          <p:nvPr/>
        </p:nvSpPr>
        <p:spPr>
          <a:xfrm>
            <a:off x="15457309" y="9939279"/>
            <a:ext cx="3676070" cy="379411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solidFill>
                  <a:schemeClr val="bg1"/>
                </a:solidFill>
              </a:rPr>
              <a:t>53/2022 (30 ORP)</a:t>
            </a:r>
          </a:p>
        </p:txBody>
      </p:sp>
      <p:sp>
        <p:nvSpPr>
          <p:cNvPr id="11" name="Ovál 10">
            <a:extLst>
              <a:ext uri="{FF2B5EF4-FFF2-40B4-BE49-F238E27FC236}">
                <a16:creationId xmlns:a16="http://schemas.microsoft.com/office/drawing/2014/main" id="{DAD03060-DFEF-48EB-877F-DBD51A0F1AEE}"/>
              </a:ext>
            </a:extLst>
          </p:cNvPr>
          <p:cNvSpPr/>
          <p:nvPr/>
        </p:nvSpPr>
        <p:spPr>
          <a:xfrm>
            <a:off x="11626772" y="9842325"/>
            <a:ext cx="3676070" cy="3873675"/>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t>81/2021 (44 ORP)</a:t>
            </a:r>
          </a:p>
        </p:txBody>
      </p:sp>
      <p:sp>
        <p:nvSpPr>
          <p:cNvPr id="12" name="Ovál 11">
            <a:extLst>
              <a:ext uri="{FF2B5EF4-FFF2-40B4-BE49-F238E27FC236}">
                <a16:creationId xmlns:a16="http://schemas.microsoft.com/office/drawing/2014/main" id="{D10FE03E-4FCD-4A80-AEE5-CD7781D24DEB}"/>
              </a:ext>
            </a:extLst>
          </p:cNvPr>
          <p:cNvSpPr/>
          <p:nvPr/>
        </p:nvSpPr>
        <p:spPr>
          <a:xfrm>
            <a:off x="3991544" y="9901890"/>
            <a:ext cx="3676070" cy="3814110"/>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t>77/2019 (37 ORP)</a:t>
            </a:r>
          </a:p>
        </p:txBody>
      </p:sp>
      <p:sp>
        <p:nvSpPr>
          <p:cNvPr id="6" name="Ovál 5"/>
          <p:cNvSpPr/>
          <p:nvPr/>
        </p:nvSpPr>
        <p:spPr>
          <a:xfrm>
            <a:off x="406118" y="4509656"/>
            <a:ext cx="3052699" cy="8520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3403C5BB-EF6A-FAE3-1DD8-1B548EEDBF2F}"/>
              </a:ext>
            </a:extLst>
          </p:cNvPr>
          <p:cNvSpPr/>
          <p:nvPr/>
        </p:nvSpPr>
        <p:spPr>
          <a:xfrm>
            <a:off x="19253630" y="9911888"/>
            <a:ext cx="3676070" cy="3794113"/>
          </a:xfrm>
          <a:prstGeom prst="ellipse">
            <a:avLst/>
          </a:prstGeom>
          <a:solidFill>
            <a:srgbClr val="993300"/>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4800" dirty="0">
                <a:solidFill>
                  <a:schemeClr val="bg1"/>
                </a:solidFill>
              </a:rPr>
              <a:t>59/2023 (34 ORP)</a:t>
            </a:r>
          </a:p>
        </p:txBody>
      </p:sp>
    </p:spTree>
    <p:extLst>
      <p:ext uri="{BB962C8B-B14F-4D97-AF65-F5344CB8AC3E}">
        <p14:creationId xmlns:p14="http://schemas.microsoft.com/office/powerpoint/2010/main" val="398423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vislá linka 2">
            <a:extLst>
              <a:ext uri="{FF2B5EF4-FFF2-40B4-BE49-F238E27FC236}">
                <a16:creationId xmlns:a16="http://schemas.microsoft.com/office/drawing/2014/main" id="{6785AE1D-B218-4643-B0E9-A4F34B2B6AE4}"/>
              </a:ext>
            </a:extLst>
          </p:cNvPr>
          <p:cNvCxnSpPr/>
          <p:nvPr/>
        </p:nvCxnSpPr>
        <p:spPr>
          <a:xfrm>
            <a:off x="17728332" y="10293366"/>
            <a:ext cx="0" cy="20268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od nadpisem">
            <a:extLst>
              <a:ext uri="{FF2B5EF4-FFF2-40B4-BE49-F238E27FC236}">
                <a16:creationId xmlns:a16="http://schemas.microsoft.com/office/drawing/2014/main" id="{0ECC2E6F-0E04-4B0E-B052-2B773976C467}"/>
              </a:ext>
            </a:extLst>
          </p:cNvPr>
          <p:cNvSpPr>
            <a:spLocks noGrp="1"/>
          </p:cNvSpPr>
          <p:nvPr>
            <p:ph type="body" sz="quarter" idx="14"/>
          </p:nvPr>
        </p:nvSpPr>
        <p:spPr>
          <a:xfrm>
            <a:off x="12333600" y="3018767"/>
            <a:ext cx="10973614" cy="5083432"/>
          </a:xfrm>
        </p:spPr>
        <p:txBody>
          <a:bodyPr>
            <a:normAutofit/>
          </a:bodyPr>
          <a:lstStyle/>
          <a:p>
            <a:pPr marL="504000" lvl="0" indent="-504000">
              <a:lnSpc>
                <a:spcPct val="110000"/>
              </a:lnSpc>
              <a:spcBef>
                <a:spcPts val="2000"/>
              </a:spcBef>
              <a:buClr>
                <a:srgbClr val="004A99"/>
              </a:buClr>
              <a:buBlip>
                <a:blip r:embed="rId3"/>
              </a:buBlip>
            </a:pPr>
            <a:r>
              <a:rPr lang="cs-CZ" cap="all" dirty="0">
                <a:solidFill>
                  <a:srgbClr val="004A99"/>
                </a:solidFill>
              </a:rPr>
              <a:t>Schválena usnesením vlády </a:t>
            </a:r>
            <a:r>
              <a:rPr lang="cs-CZ" dirty="0">
                <a:solidFill>
                  <a:srgbClr val="004A99"/>
                </a:solidFill>
              </a:rPr>
              <a:t>č</a:t>
            </a:r>
            <a:r>
              <a:rPr lang="cs-CZ" cap="all" dirty="0">
                <a:solidFill>
                  <a:srgbClr val="004A99"/>
                </a:solidFill>
              </a:rPr>
              <a:t>. 692 ze dne 13.9.2023</a:t>
            </a:r>
          </a:p>
          <a:p>
            <a:pPr marL="504000" lvl="0" indent="-504000">
              <a:lnSpc>
                <a:spcPct val="110000"/>
              </a:lnSpc>
              <a:spcBef>
                <a:spcPts val="2000"/>
              </a:spcBef>
              <a:buClr>
                <a:srgbClr val="004A99"/>
              </a:buClr>
              <a:buFont typeface="Arial" panose="020B0604020202020204" pitchFamily="34" charset="0"/>
              <a:buChar char="•"/>
            </a:pPr>
            <a:endParaRPr lang="cs-CZ" sz="2000" cap="all" dirty="0">
              <a:solidFill>
                <a:srgbClr val="004A99"/>
              </a:solidFill>
            </a:endParaRPr>
          </a:p>
          <a:p>
            <a:pPr marL="504000" lvl="0" indent="-504000">
              <a:lnSpc>
                <a:spcPct val="110000"/>
              </a:lnSpc>
              <a:spcBef>
                <a:spcPts val="2000"/>
              </a:spcBef>
              <a:buClr>
                <a:srgbClr val="004A99"/>
              </a:buClr>
              <a:buBlip>
                <a:blip r:embed="rId3"/>
              </a:buBlip>
            </a:pPr>
            <a:r>
              <a:rPr lang="cs-CZ" cap="all" dirty="0">
                <a:solidFill>
                  <a:srgbClr val="004A99"/>
                </a:solidFill>
              </a:rPr>
              <a:t>Publikace v české verzi bude dokončena v 11/2023</a:t>
            </a:r>
          </a:p>
          <a:p>
            <a:pPr marL="504000" lvl="0" indent="-504000">
              <a:lnSpc>
                <a:spcPct val="110000"/>
              </a:lnSpc>
              <a:spcBef>
                <a:spcPts val="2000"/>
              </a:spcBef>
              <a:buClr>
                <a:srgbClr val="004A99"/>
              </a:buClr>
              <a:buFont typeface="Arial" panose="020B0604020202020204" pitchFamily="34" charset="0"/>
              <a:buChar char="•"/>
            </a:pPr>
            <a:endParaRPr lang="cs-CZ" sz="2000" cap="all" dirty="0">
              <a:solidFill>
                <a:srgbClr val="004A99"/>
              </a:solidFill>
            </a:endParaRPr>
          </a:p>
          <a:p>
            <a:pPr marL="504000" lvl="0" indent="-504000">
              <a:lnSpc>
                <a:spcPct val="110000"/>
              </a:lnSpc>
              <a:spcBef>
                <a:spcPts val="2000"/>
              </a:spcBef>
              <a:buClr>
                <a:srgbClr val="004A99"/>
              </a:buClr>
              <a:buBlip>
                <a:blip r:embed="rId3"/>
              </a:buBlip>
            </a:pPr>
            <a:r>
              <a:rPr lang="cs-CZ" cap="all" dirty="0">
                <a:solidFill>
                  <a:srgbClr val="004A99"/>
                </a:solidFill>
              </a:rPr>
              <a:t>Publikace v anglické verzi (online) bude dokončena v 11/2023</a:t>
            </a:r>
          </a:p>
        </p:txBody>
      </p:sp>
      <p:sp>
        <p:nvSpPr>
          <p:cNvPr id="2" name="Nadpis 1">
            <a:extLst>
              <a:ext uri="{FF2B5EF4-FFF2-40B4-BE49-F238E27FC236}">
                <a16:creationId xmlns:a16="http://schemas.microsoft.com/office/drawing/2014/main" id="{9DFAB464-D17D-493C-AD4B-D870108CBA57}"/>
              </a:ext>
            </a:extLst>
          </p:cNvPr>
          <p:cNvSpPr>
            <a:spLocks noGrp="1"/>
          </p:cNvSpPr>
          <p:nvPr>
            <p:ph type="title"/>
          </p:nvPr>
        </p:nvSpPr>
        <p:spPr>
          <a:xfrm>
            <a:off x="12333600" y="680225"/>
            <a:ext cx="10454400" cy="942098"/>
          </a:xfrm>
        </p:spPr>
        <p:txBody>
          <a:bodyPr/>
          <a:lstStyle/>
          <a:p>
            <a:r>
              <a:rPr lang="cs-CZ" dirty="0"/>
              <a:t>Modrá zpráva 2022</a:t>
            </a:r>
          </a:p>
        </p:txBody>
      </p:sp>
      <p:sp>
        <p:nvSpPr>
          <p:cNvPr id="12" name="Ovál 11"/>
          <p:cNvSpPr/>
          <p:nvPr/>
        </p:nvSpPr>
        <p:spPr>
          <a:xfrm>
            <a:off x="13050966"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a:t>800 české verze</a:t>
            </a:r>
          </a:p>
        </p:txBody>
      </p:sp>
      <p:sp>
        <p:nvSpPr>
          <p:cNvPr id="16" name="Ovál 15"/>
          <p:cNvSpPr/>
          <p:nvPr/>
        </p:nvSpPr>
        <p:spPr>
          <a:xfrm>
            <a:off x="18445699" y="8360166"/>
            <a:ext cx="3960000" cy="3960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5400" dirty="0"/>
              <a:t>anglická verze</a:t>
            </a:r>
          </a:p>
          <a:p>
            <a:pPr algn="ctr"/>
            <a:r>
              <a:rPr lang="cs-CZ" sz="5400" dirty="0"/>
              <a:t>online</a:t>
            </a:r>
          </a:p>
        </p:txBody>
      </p:sp>
      <p:pic>
        <p:nvPicPr>
          <p:cNvPr id="6" name="Obrázek 5">
            <a:extLst>
              <a:ext uri="{FF2B5EF4-FFF2-40B4-BE49-F238E27FC236}">
                <a16:creationId xmlns:a16="http://schemas.microsoft.com/office/drawing/2014/main" id="{B63A0909-4E2E-C1C2-B0B2-CC564C739702}"/>
              </a:ext>
            </a:extLst>
          </p:cNvPr>
          <p:cNvPicPr>
            <a:picLocks noChangeAspect="1"/>
          </p:cNvPicPr>
          <p:nvPr/>
        </p:nvPicPr>
        <p:blipFill>
          <a:blip r:embed="rId4"/>
          <a:stretch>
            <a:fillRect/>
          </a:stretch>
        </p:blipFill>
        <p:spPr>
          <a:xfrm>
            <a:off x="1599175" y="1622323"/>
            <a:ext cx="8086692" cy="11517228"/>
          </a:xfrm>
          <a:prstGeom prst="rect">
            <a:avLst/>
          </a:prstGeom>
          <a:ln>
            <a:solidFill>
              <a:schemeClr val="tx1"/>
            </a:solidFill>
          </a:ln>
        </p:spPr>
      </p:pic>
    </p:spTree>
    <p:extLst>
      <p:ext uri="{BB962C8B-B14F-4D97-AF65-F5344CB8AC3E}">
        <p14:creationId xmlns:p14="http://schemas.microsoft.com/office/powerpoint/2010/main" val="401017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796414"/>
            <a:ext cx="15217200" cy="825910"/>
          </a:xfrm>
        </p:spPr>
        <p:txBody>
          <a:bodyPr/>
          <a:lstStyle/>
          <a:p>
            <a:r>
              <a:rPr lang="cs-CZ" dirty="0"/>
              <a:t>Výběrové řízení do našeho odboru</a:t>
            </a:r>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2005782"/>
            <a:ext cx="15217200" cy="893536"/>
          </a:xfrm>
        </p:spPr>
        <p:txBody>
          <a:bodyPr>
            <a:noAutofit/>
          </a:bodyPr>
          <a:lstStyle/>
          <a:p>
            <a:r>
              <a:rPr lang="cs-CZ" sz="3600" dirty="0"/>
              <a:t>Odbor státní správy ve vodním hospodářství a správy povodí Ministerstva zemědělství bude počátkem roku 2024 výběrové řízení:</a:t>
            </a:r>
          </a:p>
          <a:p>
            <a:endParaRPr lang="cs-CZ" sz="1400" dirty="0"/>
          </a:p>
          <a:p>
            <a:pPr marL="571500" indent="-571500">
              <a:buFontTx/>
              <a:buChar char="-"/>
            </a:pPr>
            <a:r>
              <a:rPr lang="cs-CZ" sz="3600" dirty="0"/>
              <a:t>odborný referent / odborná referentka v Oddělení státní správy ve VH</a:t>
            </a:r>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861007" y="4313584"/>
            <a:ext cx="15217200" cy="9402416"/>
          </a:xfrm>
        </p:spPr>
        <p:txBody>
          <a:bodyPr>
            <a:normAutofit/>
          </a:bodyPr>
          <a:lstStyle/>
          <a:p>
            <a:r>
              <a:rPr lang="cs-CZ" sz="3600" dirty="0"/>
              <a:t> předpoklady výběrového řízení – odborný referent/</a:t>
            </a:r>
            <a:r>
              <a:rPr lang="cs-CZ" sz="3600" dirty="0" err="1"/>
              <a:t>ka</a:t>
            </a:r>
            <a:endParaRPr lang="cs-CZ" sz="3600" dirty="0"/>
          </a:p>
          <a:p>
            <a:pPr lvl="1">
              <a:buFont typeface="Arial" panose="020B0604020202020204" pitchFamily="34" charset="0"/>
              <a:buChar char="•"/>
            </a:pPr>
            <a:r>
              <a:rPr lang="cs-CZ" sz="3600" dirty="0"/>
              <a:t>Vysokoškolské vzdělání</a:t>
            </a:r>
          </a:p>
          <a:p>
            <a:pPr lvl="1">
              <a:buFont typeface="Arial" panose="020B0604020202020204" pitchFamily="34" charset="0"/>
              <a:buChar char="•"/>
            </a:pPr>
            <a:r>
              <a:rPr lang="cs-CZ" sz="3600" dirty="0"/>
              <a:t>Praxe ve státní správě vítána</a:t>
            </a:r>
          </a:p>
          <a:p>
            <a:pPr lvl="1">
              <a:buFont typeface="Arial" panose="020B0604020202020204" pitchFamily="34" charset="0"/>
              <a:buChar char="•"/>
            </a:pPr>
            <a:r>
              <a:rPr lang="cs-CZ" sz="3600" dirty="0"/>
              <a:t>Praxe ve státní správě ve vodním hospodářství – super :-)</a:t>
            </a:r>
          </a:p>
          <a:p>
            <a:pPr marL="504000" lvl="1" indent="0">
              <a:buNone/>
            </a:pPr>
            <a:endParaRPr lang="cs-CZ" sz="1200" dirty="0"/>
          </a:p>
          <a:p>
            <a:pPr marL="504000" lvl="1" indent="0">
              <a:buNone/>
            </a:pPr>
            <a:endParaRPr lang="cs-CZ" sz="1200" dirty="0"/>
          </a:p>
          <a:p>
            <a:r>
              <a:rPr lang="cs-CZ" sz="3600" dirty="0"/>
              <a:t>Sledujte internetové stránky </a:t>
            </a:r>
            <a:r>
              <a:rPr lang="cs-CZ" sz="3600" dirty="0" err="1"/>
              <a:t>Mz</a:t>
            </a:r>
            <a:r>
              <a:rPr lang="cs-CZ" sz="3600" cap="none" dirty="0" err="1"/>
              <a:t>e</a:t>
            </a:r>
            <a:r>
              <a:rPr lang="cs-CZ" sz="3600" dirty="0"/>
              <a:t> (</a:t>
            </a:r>
            <a:r>
              <a:rPr lang="cs-CZ" sz="3600" cap="none" dirty="0">
                <a:hlinkClick r:id="rId2"/>
              </a:rPr>
              <a:t>www.eagri.cz</a:t>
            </a:r>
            <a:r>
              <a:rPr lang="cs-CZ" sz="3600" dirty="0"/>
              <a:t>)</a:t>
            </a:r>
          </a:p>
          <a:p>
            <a:pPr>
              <a:buFont typeface="Arial" panose="020B0604020202020204" pitchFamily="34" charset="0"/>
              <a:buChar char="•"/>
            </a:pPr>
            <a:endParaRPr lang="cs-CZ" sz="2000" dirty="0"/>
          </a:p>
          <a:p>
            <a:endParaRPr lang="cs-CZ" dirty="0"/>
          </a:p>
          <a:p>
            <a:endParaRPr lang="cs-CZ" dirty="0"/>
          </a:p>
        </p:txBody>
      </p:sp>
      <p:sp>
        <p:nvSpPr>
          <p:cNvPr id="3" name="Picture Placeholder 2"/>
          <p:cNvSpPr>
            <a:spLocks noGrp="1"/>
          </p:cNvSpPr>
          <p:nvPr>
            <p:ph type="pic" sz="quarter" idx="13"/>
          </p:nvPr>
        </p:nvSpPr>
        <p:spPr/>
        <p:txBody>
          <a:bodyPr/>
          <a:lstStyle/>
          <a:p>
            <a:endParaRPr lang="cs-CZ"/>
          </a:p>
        </p:txBody>
      </p:sp>
      <p:pic>
        <p:nvPicPr>
          <p:cNvPr id="7" name="Zástupný symbol obrázku 15">
            <a:extLst>
              <a:ext uri="{FF2B5EF4-FFF2-40B4-BE49-F238E27FC236}">
                <a16:creationId xmlns:a16="http://schemas.microsoft.com/office/drawing/2014/main" id="{C173C1C3-829C-4FF3-A56B-1EC2F584E0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7200" y="457200"/>
            <a:ext cx="5835600" cy="12801600"/>
          </a:xfrm>
          <a:prstGeom prst="rect">
            <a:avLst/>
          </a:prstGeom>
        </p:spPr>
      </p:pic>
      <p:sp>
        <p:nvSpPr>
          <p:cNvPr id="6" name="Ovál 5">
            <a:extLst>
              <a:ext uri="{FF2B5EF4-FFF2-40B4-BE49-F238E27FC236}">
                <a16:creationId xmlns:a16="http://schemas.microsoft.com/office/drawing/2014/main" id="{FAE37A65-C1FB-2123-A24C-AD657DAFF212}"/>
              </a:ext>
            </a:extLst>
          </p:cNvPr>
          <p:cNvSpPr/>
          <p:nvPr/>
        </p:nvSpPr>
        <p:spPr>
          <a:xfrm>
            <a:off x="19378247" y="8704383"/>
            <a:ext cx="4747846" cy="47654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6000" dirty="0"/>
              <a:t>práce</a:t>
            </a:r>
          </a:p>
          <a:p>
            <a:pPr algn="ctr"/>
            <a:r>
              <a:rPr lang="cs-CZ" sz="6000" dirty="0"/>
              <a:t>kvalita</a:t>
            </a:r>
          </a:p>
          <a:p>
            <a:pPr algn="ctr"/>
            <a:r>
              <a:rPr lang="cs-CZ" sz="6000" dirty="0"/>
              <a:t>kolektiv</a:t>
            </a:r>
          </a:p>
        </p:txBody>
      </p:sp>
    </p:spTree>
    <p:extLst>
      <p:ext uri="{BB962C8B-B14F-4D97-AF65-F5344CB8AC3E}">
        <p14:creationId xmlns:p14="http://schemas.microsoft.com/office/powerpoint/2010/main" val="1283458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Zástupný symbol pro obrázek 1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0" name="Zástupný symbol pro text 9">
            <a:extLst>
              <a:ext uri="{FF2B5EF4-FFF2-40B4-BE49-F238E27FC236}">
                <a16:creationId xmlns:a16="http://schemas.microsoft.com/office/drawing/2014/main" id="{8F359389-F770-4572-A9CF-3ACDE4B5EB35}"/>
              </a:ext>
            </a:extLst>
          </p:cNvPr>
          <p:cNvSpPr>
            <a:spLocks noGrp="1"/>
          </p:cNvSpPr>
          <p:nvPr>
            <p:ph type="body" sz="quarter" idx="12"/>
          </p:nvPr>
        </p:nvSpPr>
        <p:spPr/>
        <p:txBody>
          <a:bodyPr/>
          <a:lstStyle/>
          <a:p>
            <a:endParaRPr lang="cs-CZ"/>
          </a:p>
        </p:txBody>
      </p:sp>
      <p:sp>
        <p:nvSpPr>
          <p:cNvPr id="2" name="Nadpis 1">
            <a:extLst>
              <a:ext uri="{FF2B5EF4-FFF2-40B4-BE49-F238E27FC236}">
                <a16:creationId xmlns:a16="http://schemas.microsoft.com/office/drawing/2014/main" id="{E91EC619-241E-451F-A24E-56421AA5D25F}"/>
              </a:ext>
            </a:extLst>
          </p:cNvPr>
          <p:cNvSpPr>
            <a:spLocks noGrp="1"/>
          </p:cNvSpPr>
          <p:nvPr>
            <p:ph type="ctrTitle"/>
          </p:nvPr>
        </p:nvSpPr>
        <p:spPr/>
        <p:txBody>
          <a:bodyPr/>
          <a:lstStyle/>
          <a:p>
            <a:r>
              <a:rPr lang="cs-CZ" dirty="0"/>
              <a:t>DĚKUJi</a:t>
            </a:r>
            <a:br>
              <a:rPr lang="cs-CZ" dirty="0"/>
            </a:br>
            <a:r>
              <a:rPr lang="cs-CZ" dirty="0"/>
              <a:t>ZA POZORNOST</a:t>
            </a:r>
          </a:p>
        </p:txBody>
      </p:sp>
      <p:sp>
        <p:nvSpPr>
          <p:cNvPr id="3" name="Podnadpis 2">
            <a:extLst>
              <a:ext uri="{FF2B5EF4-FFF2-40B4-BE49-F238E27FC236}">
                <a16:creationId xmlns:a16="http://schemas.microsoft.com/office/drawing/2014/main" id="{1AE3BD29-4BBD-408B-9592-E82155D75A0C}"/>
              </a:ext>
            </a:extLst>
          </p:cNvPr>
          <p:cNvSpPr>
            <a:spLocks noGrp="1"/>
          </p:cNvSpPr>
          <p:nvPr>
            <p:ph type="subTitle" idx="1"/>
          </p:nvPr>
        </p:nvSpPr>
        <p:spPr/>
        <p:txBody>
          <a:bodyPr/>
          <a:lstStyle/>
          <a:p>
            <a:r>
              <a:rPr lang="cs-CZ" dirty="0"/>
              <a:t>Kontakt:  Ing. Daniel Pokorný</a:t>
            </a:r>
          </a:p>
          <a:p>
            <a:r>
              <a:rPr lang="cs-CZ" dirty="0">
                <a:hlinkClick r:id="rId4"/>
              </a:rPr>
              <a:t>daniel.pokorny@mze.cz</a:t>
            </a:r>
            <a:r>
              <a:rPr lang="cs-CZ" dirty="0"/>
              <a:t> </a:t>
            </a:r>
          </a:p>
        </p:txBody>
      </p:sp>
      <p:cxnSp>
        <p:nvCxnSpPr>
          <p:cNvPr id="7" name="Zelená horizontální linka">
            <a:extLst>
              <a:ext uri="{FF2B5EF4-FFF2-40B4-BE49-F238E27FC236}">
                <a16:creationId xmlns:a16="http://schemas.microsoft.com/office/drawing/2014/main" id="{CC4E7CF4-015C-4443-B70B-8BB3A7A9B4F6}"/>
              </a:ext>
            </a:extLst>
          </p:cNvPr>
          <p:cNvCxnSpPr/>
          <p:nvPr/>
        </p:nvCxnSpPr>
        <p:spPr>
          <a:xfrm>
            <a:off x="5713587" y="8064000"/>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id="{E8E5C449-5924-44BE-AF0F-87E977362123}"/>
              </a:ext>
            </a:extLst>
          </p:cNvPr>
          <p:cNvCxnSpPr/>
          <p:nvPr/>
        </p:nvCxnSpPr>
        <p:spPr>
          <a:xfrm>
            <a:off x="10325100" y="508320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MZe">
            <a:extLst>
              <a:ext uri="{FF2B5EF4-FFF2-40B4-BE49-F238E27FC236}">
                <a16:creationId xmlns:a16="http://schemas.microsoft.com/office/drawing/2014/main" id="{737F2E1F-2363-41C6-B357-662CC3F47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1401" y="5551200"/>
            <a:ext cx="3133350" cy="1353315"/>
          </a:xfrm>
          <a:prstGeom prst="rect">
            <a:avLst/>
          </a:prstGeom>
        </p:spPr>
      </p:pic>
    </p:spTree>
    <p:extLst>
      <p:ext uri="{BB962C8B-B14F-4D97-AF65-F5344CB8AC3E}">
        <p14:creationId xmlns:p14="http://schemas.microsoft.com/office/powerpoint/2010/main" val="170226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ožky obsahu">
            <a:extLst>
              <a:ext uri="{FF2B5EF4-FFF2-40B4-BE49-F238E27FC236}">
                <a16:creationId xmlns:a16="http://schemas.microsoft.com/office/drawing/2014/main" id="{6DF8A153-2FC8-4BD0-93A8-72F84577A678}"/>
              </a:ext>
            </a:extLst>
          </p:cNvPr>
          <p:cNvSpPr>
            <a:spLocks noGrp="1"/>
          </p:cNvSpPr>
          <p:nvPr>
            <p:ph type="body" sz="quarter" idx="14"/>
          </p:nvPr>
        </p:nvSpPr>
        <p:spPr>
          <a:xfrm>
            <a:off x="12193587" y="1494263"/>
            <a:ext cx="12055598" cy="11764537"/>
          </a:xfrm>
        </p:spPr>
        <p:txBody>
          <a:bodyPr>
            <a:normAutofit/>
          </a:bodyPr>
          <a:lstStyle/>
          <a:p>
            <a:pPr marL="0" indent="0">
              <a:spcAft>
                <a:spcPts val="5400"/>
              </a:spcAft>
              <a:buNone/>
            </a:pPr>
            <a:endParaRPr lang="cs-CZ" dirty="0"/>
          </a:p>
          <a:p>
            <a:pPr>
              <a:spcAft>
                <a:spcPts val="5400"/>
              </a:spcAft>
            </a:pPr>
            <a:r>
              <a:rPr lang="cs-CZ" dirty="0"/>
              <a:t>Příprava výstavby PŘEHRAD v ČR</a:t>
            </a:r>
          </a:p>
          <a:p>
            <a:pPr>
              <a:spcAft>
                <a:spcPts val="5400"/>
              </a:spcAft>
            </a:pPr>
            <a:r>
              <a:rPr lang="cs-CZ" dirty="0"/>
              <a:t>Evidence TBD</a:t>
            </a:r>
          </a:p>
          <a:p>
            <a:pPr>
              <a:spcAft>
                <a:spcPts val="5400"/>
              </a:spcAft>
            </a:pPr>
            <a:r>
              <a:rPr lang="cs-CZ" dirty="0"/>
              <a:t>Registr Výpustí</a:t>
            </a:r>
          </a:p>
          <a:p>
            <a:pPr>
              <a:spcAft>
                <a:spcPts val="5400"/>
              </a:spcAft>
            </a:pPr>
            <a:r>
              <a:rPr lang="cs-CZ" dirty="0"/>
              <a:t>Vodní zpravodajství: hydrologické zprávy </a:t>
            </a:r>
            <a:r>
              <a:rPr lang="cs-CZ" dirty="0" err="1"/>
              <a:t>MZ</a:t>
            </a:r>
            <a:r>
              <a:rPr lang="cs-CZ" cap="none" dirty="0" err="1"/>
              <a:t>e</a:t>
            </a:r>
            <a:endParaRPr lang="cs-CZ" cap="small" dirty="0"/>
          </a:p>
          <a:p>
            <a:pPr>
              <a:spcAft>
                <a:spcPts val="5400"/>
              </a:spcAft>
            </a:pPr>
            <a:r>
              <a:rPr lang="cs-CZ" dirty="0"/>
              <a:t>Modrá zpráva 2022</a:t>
            </a:r>
          </a:p>
          <a:p>
            <a:pPr>
              <a:spcAft>
                <a:spcPts val="5400"/>
              </a:spcAft>
            </a:pPr>
            <a:r>
              <a:rPr lang="cs-CZ" dirty="0"/>
              <a:t>Výběrové řízení do našeho odboru</a:t>
            </a:r>
          </a:p>
          <a:p>
            <a:pPr marL="0" indent="0">
              <a:spcAft>
                <a:spcPts val="5400"/>
              </a:spcAft>
              <a:buNone/>
            </a:pPr>
            <a:endParaRPr lang="cs-CZ" dirty="0"/>
          </a:p>
        </p:txBody>
      </p:sp>
      <p:sp>
        <p:nvSpPr>
          <p:cNvPr id="2" name="Nadpis 1">
            <a:extLst>
              <a:ext uri="{FF2B5EF4-FFF2-40B4-BE49-F238E27FC236}">
                <a16:creationId xmlns:a16="http://schemas.microsoft.com/office/drawing/2014/main" id="{119588F9-E5FC-4876-9C88-6D580918CBB4}"/>
              </a:ext>
            </a:extLst>
          </p:cNvPr>
          <p:cNvSpPr>
            <a:spLocks noGrp="1"/>
          </p:cNvSpPr>
          <p:nvPr>
            <p:ph type="title"/>
          </p:nvPr>
        </p:nvSpPr>
        <p:spPr>
          <a:xfrm>
            <a:off x="12531600" y="973394"/>
            <a:ext cx="10614150" cy="707806"/>
          </a:xfrm>
        </p:spPr>
        <p:txBody>
          <a:bodyPr/>
          <a:lstStyle/>
          <a:p>
            <a:r>
              <a:rPr lang="cs-CZ" dirty="0"/>
              <a:t>Obsah</a:t>
            </a:r>
          </a:p>
        </p:txBody>
      </p:sp>
      <p:pic>
        <p:nvPicPr>
          <p:cNvPr id="6" name="Zástupný symbol pro obrázek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5653" b="5653"/>
          <a:stretch>
            <a:fillRect/>
          </a:stretch>
        </p:blipFill>
        <p:spPr/>
      </p:pic>
    </p:spTree>
    <p:extLst>
      <p:ext uri="{BB962C8B-B14F-4D97-AF65-F5344CB8AC3E}">
        <p14:creationId xmlns:p14="http://schemas.microsoft.com/office/powerpoint/2010/main" val="3168647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886523" y="3177689"/>
            <a:ext cx="5165408" cy="10197842"/>
          </a:xfrm>
        </p:spPr>
        <p:txBody>
          <a:bodyPr>
            <a:normAutofit fontScale="92500" lnSpcReduction="10000"/>
          </a:bodyPr>
          <a:lstStyle/>
          <a:p>
            <a:r>
              <a:rPr lang="cs-CZ" b="1" dirty="0"/>
              <a:t>Objem: </a:t>
            </a:r>
            <a:r>
              <a:rPr lang="cs-CZ" dirty="0"/>
              <a:t>14,6 mil. m</a:t>
            </a:r>
            <a:r>
              <a:rPr lang="cs-CZ" baseline="30000" dirty="0"/>
              <a:t>3</a:t>
            </a:r>
          </a:p>
          <a:p>
            <a:endParaRPr lang="cs-CZ" dirty="0"/>
          </a:p>
          <a:p>
            <a:r>
              <a:rPr lang="cs-CZ" b="1" dirty="0"/>
              <a:t>Zatopená plocha: </a:t>
            </a:r>
            <a:r>
              <a:rPr lang="cs-CZ" dirty="0"/>
              <a:t>132,7 ha</a:t>
            </a:r>
          </a:p>
          <a:p>
            <a:endParaRPr lang="cs-CZ" dirty="0"/>
          </a:p>
          <a:p>
            <a:r>
              <a:rPr lang="cs-CZ" u="sng" dirty="0"/>
              <a:t>Aktuální stav přípravy</a:t>
            </a:r>
            <a:r>
              <a:rPr lang="cs-CZ" dirty="0"/>
              <a:t>: </a:t>
            </a:r>
          </a:p>
          <a:p>
            <a:endParaRPr lang="cs-CZ" dirty="0"/>
          </a:p>
          <a:p>
            <a:pPr algn="just"/>
            <a:r>
              <a:rPr lang="cs-CZ" dirty="0"/>
              <a:t>Výkupy dotčených nemovitostí </a:t>
            </a:r>
            <a:br>
              <a:rPr lang="cs-CZ" dirty="0"/>
            </a:br>
            <a:r>
              <a:rPr lang="cs-CZ" dirty="0"/>
              <a:t>v zátopě VD – 99 %</a:t>
            </a:r>
          </a:p>
          <a:p>
            <a:pPr algn="just"/>
            <a:endParaRPr lang="cs-CZ" dirty="0"/>
          </a:p>
          <a:p>
            <a:pPr algn="just"/>
            <a:r>
              <a:rPr lang="cs-CZ" dirty="0"/>
              <a:t>Probíhají výkupy pro realizaci přeložky silnice 1/45 (</a:t>
            </a:r>
            <a:r>
              <a:rPr lang="cs-CZ" dirty="0" err="1"/>
              <a:t>POd</a:t>
            </a:r>
            <a:r>
              <a:rPr lang="cs-CZ" dirty="0"/>
              <a:t>/ŘSD)</a:t>
            </a:r>
          </a:p>
          <a:p>
            <a:pPr algn="just"/>
            <a:endParaRPr lang="cs-CZ" dirty="0"/>
          </a:p>
          <a:p>
            <a:pPr algn="just"/>
            <a:r>
              <a:rPr lang="cs-CZ" dirty="0"/>
              <a:t>Vydáno územní rozhodnutí (06/2023)</a:t>
            </a:r>
          </a:p>
          <a:p>
            <a:pPr algn="just"/>
            <a:endParaRPr lang="cs-CZ" dirty="0"/>
          </a:p>
          <a:p>
            <a:pPr algn="just"/>
            <a:r>
              <a:rPr lang="cs-CZ" dirty="0">
                <a:solidFill>
                  <a:srgbClr val="FF0000"/>
                </a:solidFill>
              </a:rPr>
              <a:t>Přírodě blízká opatření – financování přípravy a realizace </a:t>
            </a:r>
            <a:br>
              <a:rPr lang="cs-CZ" dirty="0">
                <a:solidFill>
                  <a:srgbClr val="FF0000"/>
                </a:solidFill>
              </a:rPr>
            </a:br>
            <a:r>
              <a:rPr lang="cs-CZ" dirty="0">
                <a:solidFill>
                  <a:srgbClr val="FF0000"/>
                </a:solidFill>
              </a:rPr>
              <a:t>v gesci MŽP (2023 – 2026)</a:t>
            </a:r>
          </a:p>
          <a:p>
            <a:pPr algn="just"/>
            <a:endParaRPr lang="cs-CZ" dirty="0"/>
          </a:p>
          <a:p>
            <a:pPr algn="just"/>
            <a:r>
              <a:rPr lang="cs-CZ" dirty="0">
                <a:solidFill>
                  <a:srgbClr val="FF0000"/>
                </a:solidFill>
              </a:rPr>
              <a:t>04/2024: vláda – návrh na zabezpečení </a:t>
            </a:r>
            <a:r>
              <a:rPr lang="cs-CZ" dirty="0" err="1">
                <a:solidFill>
                  <a:srgbClr val="FF0000"/>
                </a:solidFill>
              </a:rPr>
              <a:t>fin</a:t>
            </a:r>
            <a:r>
              <a:rPr lang="cs-CZ" dirty="0">
                <a:solidFill>
                  <a:srgbClr val="FF0000"/>
                </a:solidFill>
              </a:rPr>
              <a:t>. prostředků (přeložka silnice I/45)</a:t>
            </a:r>
          </a:p>
          <a:p>
            <a:pPr algn="just"/>
            <a:endParaRPr lang="cs-CZ" dirty="0">
              <a:solidFill>
                <a:srgbClr val="FF0000"/>
              </a:solidFill>
            </a:endParaRPr>
          </a:p>
          <a:p>
            <a:pPr algn="just"/>
            <a:r>
              <a:rPr lang="cs-CZ" dirty="0">
                <a:solidFill>
                  <a:srgbClr val="FF0000"/>
                </a:solidFill>
              </a:rPr>
              <a:t>04/2025: vláda – návrh na zabezpečení </a:t>
            </a:r>
            <a:r>
              <a:rPr lang="cs-CZ" dirty="0" err="1">
                <a:solidFill>
                  <a:srgbClr val="FF0000"/>
                </a:solidFill>
              </a:rPr>
              <a:t>fin</a:t>
            </a:r>
            <a:r>
              <a:rPr lang="cs-CZ" dirty="0">
                <a:solidFill>
                  <a:srgbClr val="FF0000"/>
                </a:solidFill>
              </a:rPr>
              <a:t>. prostředků (vodní dílo)</a:t>
            </a:r>
          </a:p>
          <a:p>
            <a:pPr algn="just"/>
            <a:endParaRPr lang="cs-CZ" dirty="0">
              <a:solidFill>
                <a:srgbClr val="FF000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1" y="575188"/>
            <a:ext cx="4968000" cy="1565340"/>
          </a:xfrm>
        </p:spPr>
        <p:txBody>
          <a:bodyPr>
            <a:normAutofit/>
          </a:bodyPr>
          <a:lstStyle/>
          <a:p>
            <a:pPr algn="ctr"/>
            <a:r>
              <a:rPr lang="cs-CZ" dirty="0"/>
              <a:t>VD nové </a:t>
            </a:r>
            <a:r>
              <a:rPr lang="cs-CZ" dirty="0" err="1"/>
              <a:t>heřminovy</a:t>
            </a:r>
            <a:endParaRPr lang="cs-CZ"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804" r="14804"/>
          <a:stretch>
            <a:fillRect/>
          </a:stretch>
        </p:blipFill>
        <p:spPr>
          <a:xfrm>
            <a:off x="7062281" y="311460"/>
            <a:ext cx="17031786" cy="13064071"/>
          </a:xfrm>
        </p:spPr>
      </p:pic>
      <p:sp>
        <p:nvSpPr>
          <p:cNvPr id="3" name="Ovál 2"/>
          <p:cNvSpPr/>
          <p:nvPr/>
        </p:nvSpPr>
        <p:spPr>
          <a:xfrm>
            <a:off x="20134067" y="9415531"/>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406/2022</a:t>
            </a:r>
          </a:p>
        </p:txBody>
      </p:sp>
      <p:sp>
        <p:nvSpPr>
          <p:cNvPr id="6" name="Ovál 5">
            <a:extLst>
              <a:ext uri="{FF2B5EF4-FFF2-40B4-BE49-F238E27FC236}">
                <a16:creationId xmlns:a16="http://schemas.microsoft.com/office/drawing/2014/main" id="{30E6FC3A-008D-4208-A052-C6B1F4722E2D}"/>
              </a:ext>
            </a:extLst>
          </p:cNvPr>
          <p:cNvSpPr/>
          <p:nvPr/>
        </p:nvSpPr>
        <p:spPr>
          <a:xfrm>
            <a:off x="20134067" y="340469"/>
            <a:ext cx="3960000" cy="396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444/2008</a:t>
            </a:r>
          </a:p>
        </p:txBody>
      </p:sp>
    </p:spTree>
    <p:extLst>
      <p:ext uri="{BB962C8B-B14F-4D97-AF65-F5344CB8AC3E}">
        <p14:creationId xmlns:p14="http://schemas.microsoft.com/office/powerpoint/2010/main" val="10938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765515" y="1497427"/>
            <a:ext cx="5722517" cy="12218573"/>
          </a:xfrm>
        </p:spPr>
        <p:txBody>
          <a:bodyPr>
            <a:noAutofit/>
          </a:bodyPr>
          <a:lstStyle/>
          <a:p>
            <a:r>
              <a:rPr lang="cs-CZ" b="1" dirty="0"/>
              <a:t>Objem: </a:t>
            </a:r>
            <a:r>
              <a:rPr lang="cs-CZ" dirty="0"/>
              <a:t>42,1 mil. m</a:t>
            </a:r>
            <a:r>
              <a:rPr lang="cs-CZ" baseline="30000" dirty="0"/>
              <a:t>3</a:t>
            </a:r>
          </a:p>
          <a:p>
            <a:endParaRPr lang="cs-CZ" dirty="0"/>
          </a:p>
          <a:p>
            <a:r>
              <a:rPr lang="cs-CZ" b="1" dirty="0"/>
              <a:t>Zatopená plocha: </a:t>
            </a:r>
            <a:r>
              <a:rPr lang="cs-CZ" dirty="0"/>
              <a:t>701 ha</a:t>
            </a:r>
            <a:endParaRPr lang="cs-CZ" u="sng" dirty="0">
              <a:solidFill>
                <a:prstClr val="black"/>
              </a:solidFill>
            </a:endParaRPr>
          </a:p>
          <a:p>
            <a:pPr lvl="0">
              <a:buClr>
                <a:srgbClr val="004A99"/>
              </a:buClr>
            </a:pPr>
            <a:endParaRPr lang="cs-CZ" u="sng" dirty="0">
              <a:solidFill>
                <a:prstClr val="black"/>
              </a:solidFill>
            </a:endParaRPr>
          </a:p>
          <a:p>
            <a:pPr lvl="0">
              <a:buClr>
                <a:srgbClr val="004A99"/>
              </a:buClr>
            </a:pPr>
            <a:r>
              <a:rPr lang="cs-CZ" u="sng" dirty="0">
                <a:solidFill>
                  <a:prstClr val="black"/>
                </a:solidFill>
              </a:rPr>
              <a:t>Aktuální stav přípravy</a:t>
            </a:r>
            <a:r>
              <a:rPr lang="cs-CZ" dirty="0">
                <a:solidFill>
                  <a:prstClr val="black"/>
                </a:solidFill>
              </a:rPr>
              <a:t>: </a:t>
            </a:r>
          </a:p>
          <a:p>
            <a:endParaRPr lang="cs-CZ" dirty="0"/>
          </a:p>
          <a:p>
            <a:pPr algn="just"/>
            <a:r>
              <a:rPr lang="cs-CZ" dirty="0"/>
              <a:t>Probíhá realizace PPO pod profilem vodního díla (Q</a:t>
            </a:r>
            <a:r>
              <a:rPr lang="cs-CZ" baseline="-25000" dirty="0"/>
              <a:t>50</a:t>
            </a:r>
            <a:r>
              <a:rPr lang="cs-CZ" dirty="0"/>
              <a:t>)</a:t>
            </a:r>
          </a:p>
          <a:p>
            <a:pPr algn="just"/>
            <a:endParaRPr lang="cs-CZ" dirty="0"/>
          </a:p>
          <a:p>
            <a:pPr algn="just"/>
            <a:r>
              <a:rPr lang="cs-CZ" dirty="0"/>
              <a:t>Dokončena Hydrogeologická studie a Multikriteriální analýza (2021)</a:t>
            </a:r>
          </a:p>
          <a:p>
            <a:pPr algn="just"/>
            <a:endParaRPr lang="cs-CZ" dirty="0"/>
          </a:p>
          <a:p>
            <a:pPr algn="just"/>
            <a:r>
              <a:rPr lang="cs-CZ" dirty="0">
                <a:solidFill>
                  <a:srgbClr val="FF0000"/>
                </a:solidFill>
              </a:rPr>
              <a:t>Schválena realizace VD Skalička ve variantě boční suché nádrže </a:t>
            </a:r>
            <a:br>
              <a:rPr lang="cs-CZ" dirty="0">
                <a:solidFill>
                  <a:srgbClr val="FF0000"/>
                </a:solidFill>
              </a:rPr>
            </a:br>
            <a:r>
              <a:rPr lang="cs-CZ" dirty="0">
                <a:solidFill>
                  <a:srgbClr val="FF0000"/>
                </a:solidFill>
              </a:rPr>
              <a:t>s manipulovatelným objektem</a:t>
            </a:r>
          </a:p>
          <a:p>
            <a:pPr algn="just"/>
            <a:endParaRPr lang="cs-CZ" dirty="0">
              <a:solidFill>
                <a:srgbClr val="FF0000"/>
              </a:solidFill>
            </a:endParaRPr>
          </a:p>
          <a:p>
            <a:pPr algn="just"/>
            <a:r>
              <a:rPr lang="cs-CZ" dirty="0">
                <a:solidFill>
                  <a:srgbClr val="FF0000"/>
                </a:solidFill>
              </a:rPr>
              <a:t>Aktualizace PÚR ČR (09/2023)</a:t>
            </a:r>
          </a:p>
          <a:p>
            <a:pPr algn="just"/>
            <a:endParaRPr lang="cs-CZ" dirty="0">
              <a:solidFill>
                <a:srgbClr val="FF0000"/>
              </a:solidFill>
            </a:endParaRPr>
          </a:p>
          <a:p>
            <a:pPr algn="just"/>
            <a:r>
              <a:rPr lang="cs-CZ" dirty="0">
                <a:solidFill>
                  <a:srgbClr val="FF0000"/>
                </a:solidFill>
              </a:rPr>
              <a:t>Uloženo zpracovat technickou studii schválené varianty VD Skalička a s jejími závěry seznámit starosty dotčených obcí (06/2025)</a:t>
            </a:r>
          </a:p>
          <a:p>
            <a:pPr algn="just"/>
            <a:endParaRPr lang="cs-CZ" dirty="0">
              <a:solidFill>
                <a:srgbClr val="FF0000"/>
              </a:solidFill>
            </a:endParaRPr>
          </a:p>
          <a:p>
            <a:pPr algn="just"/>
            <a:r>
              <a:rPr lang="cs-CZ" dirty="0">
                <a:solidFill>
                  <a:srgbClr val="FF0000"/>
                </a:solidFill>
              </a:rPr>
              <a:t>V současné době pozastaveny výkupy nemovitostí (2016–2027) – 1,24 mld. Kč</a:t>
            </a:r>
          </a:p>
          <a:p>
            <a:pPr algn="just"/>
            <a:endParaRPr lang="cs-CZ" dirty="0">
              <a:solidFill>
                <a:srgbClr val="FF0000"/>
              </a:solidFill>
            </a:endParaRPr>
          </a:p>
          <a:p>
            <a:pPr algn="just"/>
            <a:endParaRPr lang="cs-CZ" dirty="0">
              <a:solidFill>
                <a:srgbClr val="FF0000"/>
              </a:solidFill>
            </a:endParaRPr>
          </a:p>
          <a:p>
            <a:pPr algn="just"/>
            <a:endParaRPr lang="cs-CZ" sz="2000" b="1" dirty="0">
              <a:solidFill>
                <a:srgbClr val="FF0000"/>
              </a:solidFill>
            </a:endParaRPr>
          </a:p>
          <a:p>
            <a:pPr algn="just"/>
            <a:endParaRPr lang="cs-CZ" dirty="0"/>
          </a:p>
          <a:p>
            <a:pPr algn="just"/>
            <a:endParaRPr lang="cs-CZ" dirty="0"/>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865742" y="663677"/>
            <a:ext cx="4968000" cy="1663887"/>
          </a:xfrm>
        </p:spPr>
        <p:txBody>
          <a:bodyPr>
            <a:normAutofit/>
          </a:bodyPr>
          <a:lstStyle/>
          <a:p>
            <a:pPr algn="ctr"/>
            <a:r>
              <a:rPr lang="cs-CZ" dirty="0"/>
              <a:t>VD Skalička</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387" r="6387"/>
          <a:stretch>
            <a:fillRect/>
          </a:stretch>
        </p:blipFill>
        <p:spPr>
          <a:xfrm>
            <a:off x="7142323" y="425836"/>
            <a:ext cx="16826630" cy="12906707"/>
          </a:xfrm>
        </p:spPr>
      </p:pic>
      <p:sp>
        <p:nvSpPr>
          <p:cNvPr id="5" name="Ovál 4"/>
          <p:cNvSpPr/>
          <p:nvPr/>
        </p:nvSpPr>
        <p:spPr>
          <a:xfrm>
            <a:off x="20008953" y="9330164"/>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597/2022</a:t>
            </a:r>
          </a:p>
        </p:txBody>
      </p:sp>
      <p:sp>
        <p:nvSpPr>
          <p:cNvPr id="7" name="Ovál 6">
            <a:extLst>
              <a:ext uri="{FF2B5EF4-FFF2-40B4-BE49-F238E27FC236}">
                <a16:creationId xmlns:a16="http://schemas.microsoft.com/office/drawing/2014/main" id="{4C3D0422-5EF8-4C37-84CB-40E9922A53F7}"/>
              </a:ext>
            </a:extLst>
          </p:cNvPr>
          <p:cNvSpPr/>
          <p:nvPr/>
        </p:nvSpPr>
        <p:spPr>
          <a:xfrm>
            <a:off x="20008953" y="617051"/>
            <a:ext cx="3960000" cy="396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259/2011</a:t>
            </a:r>
          </a:p>
        </p:txBody>
      </p:sp>
    </p:spTree>
    <p:extLst>
      <p:ext uri="{BB962C8B-B14F-4D97-AF65-F5344CB8AC3E}">
        <p14:creationId xmlns:p14="http://schemas.microsoft.com/office/powerpoint/2010/main" val="205058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D72EBE06-D94A-443C-A9F9-44AD2FC05D83}"/>
              </a:ext>
            </a:extLst>
          </p:cNvPr>
          <p:cNvSpPr>
            <a:spLocks noGrp="1"/>
          </p:cNvSpPr>
          <p:nvPr>
            <p:ph type="body" sz="quarter" idx="14"/>
          </p:nvPr>
        </p:nvSpPr>
        <p:spPr>
          <a:xfrm>
            <a:off x="661905" y="4076760"/>
            <a:ext cx="5622586" cy="9403266"/>
          </a:xfrm>
        </p:spPr>
        <p:txBody>
          <a:bodyPr>
            <a:normAutofit lnSpcReduction="10000"/>
          </a:bodyPr>
          <a:lstStyle/>
          <a:p>
            <a:r>
              <a:rPr lang="cs-CZ" b="1" dirty="0"/>
              <a:t>Objem:</a:t>
            </a:r>
            <a:r>
              <a:rPr lang="cs-CZ" dirty="0"/>
              <a:t> 29,1mil. m</a:t>
            </a:r>
            <a:r>
              <a:rPr lang="cs-CZ" baseline="30000" dirty="0"/>
              <a:t>3</a:t>
            </a:r>
          </a:p>
          <a:p>
            <a:endParaRPr lang="cs-CZ" baseline="30000" dirty="0"/>
          </a:p>
          <a:p>
            <a:r>
              <a:rPr lang="cs-CZ" b="1" dirty="0"/>
              <a:t>Zatopená plocha:</a:t>
            </a:r>
            <a:r>
              <a:rPr lang="cs-CZ" dirty="0"/>
              <a:t> 213 ha</a:t>
            </a:r>
          </a:p>
          <a:p>
            <a:endParaRPr lang="cs-CZ" dirty="0"/>
          </a:p>
          <a:p>
            <a:r>
              <a:rPr lang="cs-CZ" u="sng" dirty="0"/>
              <a:t>Aktuální stav přípravy:</a:t>
            </a:r>
            <a:endParaRPr lang="cs-CZ" dirty="0"/>
          </a:p>
          <a:p>
            <a:endParaRPr lang="cs-CZ" dirty="0"/>
          </a:p>
          <a:p>
            <a:pPr algn="just"/>
            <a:r>
              <a:rPr lang="cs-CZ" dirty="0"/>
              <a:t>Dokončena předprojektová příprava</a:t>
            </a:r>
          </a:p>
          <a:p>
            <a:pPr algn="just"/>
            <a:endParaRPr lang="cs-CZ" dirty="0"/>
          </a:p>
          <a:p>
            <a:pPr algn="just"/>
            <a:r>
              <a:rPr lang="cs-CZ" dirty="0">
                <a:solidFill>
                  <a:srgbClr val="FF0000"/>
                </a:solidFill>
              </a:rPr>
              <a:t>Doprovodná přírodě-blízká opatření v povodí Vláry</a:t>
            </a:r>
          </a:p>
          <a:p>
            <a:pPr algn="just"/>
            <a:endParaRPr lang="cs-CZ" dirty="0">
              <a:solidFill>
                <a:srgbClr val="FF0000"/>
              </a:solidFill>
            </a:endParaRPr>
          </a:p>
          <a:p>
            <a:pPr algn="just"/>
            <a:r>
              <a:rPr lang="cs-CZ" dirty="0">
                <a:solidFill>
                  <a:srgbClr val="FF0000"/>
                </a:solidFill>
              </a:rPr>
              <a:t>Aktualizace Zásad územního rozvoje Zlínského kraje</a:t>
            </a:r>
          </a:p>
          <a:p>
            <a:pPr algn="just"/>
            <a:endParaRPr lang="cs-CZ" dirty="0">
              <a:solidFill>
                <a:srgbClr val="FF0000"/>
              </a:solidFill>
            </a:endParaRPr>
          </a:p>
          <a:p>
            <a:pPr algn="just"/>
            <a:r>
              <a:rPr lang="cs-CZ" dirty="0">
                <a:solidFill>
                  <a:srgbClr val="FF0000"/>
                </a:solidFill>
              </a:rPr>
              <a:t>Schváleny Zásady pro vypořádání práv k nemovitostem dotčeným realizací VD Vlachovice</a:t>
            </a:r>
          </a:p>
          <a:p>
            <a:pPr algn="just"/>
            <a:endParaRPr lang="cs-CZ" dirty="0"/>
          </a:p>
          <a:p>
            <a:pPr algn="just"/>
            <a:r>
              <a:rPr lang="cs-CZ" dirty="0">
                <a:solidFill>
                  <a:srgbClr val="FF0000"/>
                </a:solidFill>
              </a:rPr>
              <a:t>Probíhají výkupy nemovitostí dle harmonogramu (2020–2023) – 705 mil. Kč</a:t>
            </a:r>
          </a:p>
          <a:p>
            <a:endParaRPr lang="cs-CZ" dirty="0">
              <a:solidFill>
                <a:srgbClr val="0070C0"/>
              </a:solidFill>
            </a:endParaRPr>
          </a:p>
        </p:txBody>
      </p:sp>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477981" y="1103447"/>
            <a:ext cx="5402209" cy="2242426"/>
          </a:xfrm>
        </p:spPr>
        <p:txBody>
          <a:bodyPr>
            <a:normAutofit/>
          </a:bodyPr>
          <a:lstStyle/>
          <a:p>
            <a:pPr algn="ctr"/>
            <a:r>
              <a:rPr lang="cs-CZ" dirty="0"/>
              <a:t>VD </a:t>
            </a:r>
            <a:r>
              <a:rPr lang="cs-CZ" dirty="0" err="1"/>
              <a:t>vlachovice</a:t>
            </a:r>
            <a:endParaRPr lang="cs-CZ" dirty="0"/>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66" r="14266"/>
          <a:stretch>
            <a:fillRect/>
          </a:stretch>
        </p:blipFill>
        <p:spPr>
          <a:xfrm>
            <a:off x="7094627" y="294377"/>
            <a:ext cx="16991058" cy="13032830"/>
          </a:xfrm>
        </p:spPr>
      </p:pic>
      <p:sp>
        <p:nvSpPr>
          <p:cNvPr id="6" name="Ovál 5"/>
          <p:cNvSpPr/>
          <p:nvPr/>
        </p:nvSpPr>
        <p:spPr>
          <a:xfrm>
            <a:off x="20116437" y="9367207"/>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257/2019</a:t>
            </a:r>
          </a:p>
        </p:txBody>
      </p:sp>
      <p:sp>
        <p:nvSpPr>
          <p:cNvPr id="7" name="Ovál 6">
            <a:extLst>
              <a:ext uri="{FF2B5EF4-FFF2-40B4-BE49-F238E27FC236}">
                <a16:creationId xmlns:a16="http://schemas.microsoft.com/office/drawing/2014/main" id="{30C4ECA6-BAFB-461B-832C-50B9C5C36F3E}"/>
              </a:ext>
            </a:extLst>
          </p:cNvPr>
          <p:cNvSpPr/>
          <p:nvPr/>
        </p:nvSpPr>
        <p:spPr>
          <a:xfrm>
            <a:off x="20125685" y="294377"/>
            <a:ext cx="3960000" cy="396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243/2018</a:t>
            </a:r>
          </a:p>
        </p:txBody>
      </p:sp>
    </p:spTree>
    <p:extLst>
      <p:ext uri="{BB962C8B-B14F-4D97-AF65-F5344CB8AC3E}">
        <p14:creationId xmlns:p14="http://schemas.microsoft.com/office/powerpoint/2010/main" val="304332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34CC4B-C26A-46F7-A778-80EB991F25F0}"/>
              </a:ext>
            </a:extLst>
          </p:cNvPr>
          <p:cNvSpPr>
            <a:spLocks noGrp="1"/>
          </p:cNvSpPr>
          <p:nvPr>
            <p:ph type="title"/>
          </p:nvPr>
        </p:nvSpPr>
        <p:spPr>
          <a:xfrm>
            <a:off x="353292" y="326069"/>
            <a:ext cx="6516658" cy="1962421"/>
          </a:xfrm>
        </p:spPr>
        <p:txBody>
          <a:bodyPr>
            <a:normAutofit fontScale="90000"/>
          </a:bodyPr>
          <a:lstStyle/>
          <a:p>
            <a:pPr algn="ctr"/>
            <a:r>
              <a:rPr lang="cs-CZ" dirty="0"/>
              <a:t>VD </a:t>
            </a:r>
            <a:r>
              <a:rPr lang="cs-CZ" dirty="0" err="1"/>
              <a:t>kryry</a:t>
            </a:r>
            <a:br>
              <a:rPr lang="cs-CZ" dirty="0"/>
            </a:br>
            <a:br>
              <a:rPr lang="cs-CZ" dirty="0"/>
            </a:br>
            <a:r>
              <a:rPr lang="cs-CZ" sz="4400" dirty="0"/>
              <a:t>KOMPLEXNÍ ŘEŠENÍ SUCHA NA RAKOVNICKU </a:t>
            </a:r>
          </a:p>
        </p:txBody>
      </p:sp>
      <p:sp>
        <p:nvSpPr>
          <p:cNvPr id="8" name="Zástupný symbol pro text 3">
            <a:extLst>
              <a:ext uri="{FF2B5EF4-FFF2-40B4-BE49-F238E27FC236}">
                <a16:creationId xmlns:a16="http://schemas.microsoft.com/office/drawing/2014/main" id="{D72EBE06-D94A-443C-A9F9-44AD2FC05D83}"/>
              </a:ext>
            </a:extLst>
          </p:cNvPr>
          <p:cNvSpPr txBox="1">
            <a:spLocks/>
          </p:cNvSpPr>
          <p:nvPr/>
        </p:nvSpPr>
        <p:spPr>
          <a:xfrm>
            <a:off x="584770" y="3455772"/>
            <a:ext cx="5700408" cy="9806244"/>
          </a:xfrm>
          <a:prstGeom prst="rect">
            <a:avLst/>
          </a:prstGeom>
        </p:spPr>
        <p:txBody>
          <a:bodyPr vert="horz" lIns="0" tIns="0" rIns="0" bIns="0" rtlCol="0">
            <a:noAutofit/>
          </a:bodyPr>
          <a:lstStyle>
            <a:lvl1pPr marL="0" indent="0" algn="l" defTabSz="1828800" rtl="0" eaLnBrk="1" latinLnBrk="0" hangingPunct="1">
              <a:lnSpc>
                <a:spcPct val="90000"/>
              </a:lnSpc>
              <a:spcBef>
                <a:spcPts val="0"/>
              </a:spcBef>
              <a:buClr>
                <a:schemeClr val="accent2"/>
              </a:buClr>
              <a:buFontTx/>
              <a:buNone/>
              <a:defRPr sz="3200" kern="1200" cap="none" baseline="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3"/>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0"/>
              </a:spcBef>
              <a:spcAft>
                <a:spcPts val="0"/>
              </a:spcAft>
              <a:buClr>
                <a:srgbClr val="004A99"/>
              </a:buClr>
              <a:buSzTx/>
              <a:buFontTx/>
              <a:buNone/>
              <a:tabLst/>
              <a:defRPr/>
            </a:pPr>
            <a:r>
              <a:rPr kumimoji="0" lang="cs-CZ" sz="3200" b="1" i="0" u="none" strike="noStrike" kern="1200" cap="none" spc="0" normalizeH="0" baseline="0" noProof="0" dirty="0">
                <a:ln>
                  <a:noFill/>
                </a:ln>
                <a:solidFill>
                  <a:prstClr val="black"/>
                </a:solidFill>
                <a:effectLst/>
                <a:uLnTx/>
                <a:uFillTx/>
                <a:latin typeface="Gill Sans MT" panose="020B0502020104020203"/>
                <a:ea typeface="+mn-ea"/>
                <a:cs typeface="+mn-cs"/>
              </a:rPr>
              <a:t>(VD Kryry + MVN Senomaty, MVN Šanov + přivaděče vody)</a:t>
            </a:r>
          </a:p>
          <a:p>
            <a:pPr marL="0" marR="0" lvl="0" indent="0" algn="l" defTabSz="1828800" rtl="0" eaLnBrk="1" fontAlgn="auto" latinLnBrk="0" hangingPunct="1">
              <a:lnSpc>
                <a:spcPct val="90000"/>
              </a:lnSpc>
              <a:spcBef>
                <a:spcPts val="0"/>
              </a:spcBef>
              <a:spcAft>
                <a:spcPts val="0"/>
              </a:spcAft>
              <a:buClr>
                <a:srgbClr val="004A99"/>
              </a:buClr>
              <a:buSzTx/>
              <a:buFontTx/>
              <a:buNone/>
              <a:tabLst/>
              <a:defRPr/>
            </a:pPr>
            <a:endParaRPr kumimoji="0" lang="cs-CZ" sz="32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1828800" rtl="0" eaLnBrk="1" fontAlgn="auto" latinLnBrk="0" hangingPunct="1">
              <a:lnSpc>
                <a:spcPct val="90000"/>
              </a:lnSpc>
              <a:spcBef>
                <a:spcPts val="0"/>
              </a:spcBef>
              <a:spcAft>
                <a:spcPts val="0"/>
              </a:spcAft>
              <a:buClr>
                <a:srgbClr val="004A99"/>
              </a:buClr>
              <a:buSzTx/>
              <a:buFontTx/>
              <a:buNone/>
              <a:tabLst/>
              <a:defRPr/>
            </a:pPr>
            <a:r>
              <a:rPr kumimoji="0" lang="cs-CZ" sz="3200" b="1" i="0" u="sng" strike="noStrike" kern="1200" cap="none" spc="0" normalizeH="0" baseline="0" noProof="0" dirty="0">
                <a:ln>
                  <a:noFill/>
                </a:ln>
                <a:solidFill>
                  <a:prstClr val="black"/>
                </a:solidFill>
                <a:effectLst/>
                <a:uLnTx/>
                <a:uFillTx/>
                <a:latin typeface="Gill Sans MT" panose="020B0502020104020203"/>
                <a:ea typeface="+mn-ea"/>
                <a:cs typeface="+mn-cs"/>
              </a:rPr>
              <a:t>VD Kryry</a:t>
            </a:r>
          </a:p>
          <a:p>
            <a:pPr marL="0" marR="0" lvl="0" indent="0" algn="l" defTabSz="1828800" rtl="0" eaLnBrk="1" fontAlgn="auto" latinLnBrk="0" hangingPunct="1">
              <a:lnSpc>
                <a:spcPct val="90000"/>
              </a:lnSpc>
              <a:spcBef>
                <a:spcPts val="0"/>
              </a:spcBef>
              <a:spcAft>
                <a:spcPts val="0"/>
              </a:spcAft>
              <a:buClr>
                <a:srgbClr val="004A99"/>
              </a:buClr>
              <a:buSzTx/>
              <a:buFontTx/>
              <a:buNone/>
              <a:tabLst/>
              <a:defRPr/>
            </a:pPr>
            <a:r>
              <a:rPr kumimoji="0" lang="cs-CZ" sz="3200" b="1" i="0" u="none" strike="noStrike" kern="1200" cap="none" spc="0" normalizeH="0" baseline="0" noProof="0" dirty="0">
                <a:ln>
                  <a:noFill/>
                </a:ln>
                <a:solidFill>
                  <a:prstClr val="black"/>
                </a:solidFill>
                <a:effectLst/>
                <a:uLnTx/>
                <a:uFillTx/>
                <a:latin typeface="Gill Sans MT" panose="020B0502020104020203"/>
                <a:ea typeface="+mn-ea"/>
                <a:cs typeface="+mn-cs"/>
              </a:rPr>
              <a:t>Objem: </a:t>
            </a: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8,0 mil. m</a:t>
            </a:r>
            <a:r>
              <a:rPr kumimoji="0" lang="cs-CZ" sz="3200" b="0" i="0" u="none" strike="noStrike" kern="1200" cap="none" spc="0" normalizeH="0" baseline="30000" noProof="0" dirty="0">
                <a:ln>
                  <a:noFill/>
                </a:ln>
                <a:solidFill>
                  <a:prstClr val="black"/>
                </a:solidFill>
                <a:effectLst/>
                <a:uLnTx/>
                <a:uFillTx/>
                <a:latin typeface="Gill Sans MT" panose="020B0502020104020203"/>
                <a:ea typeface="+mn-ea"/>
                <a:cs typeface="+mn-cs"/>
              </a:rPr>
              <a:t>3   </a:t>
            </a:r>
          </a:p>
          <a:p>
            <a:pPr marL="0" marR="0" lvl="0" indent="0" algn="l" defTabSz="1828800" rtl="0" eaLnBrk="1" fontAlgn="auto" latinLnBrk="0" hangingPunct="1">
              <a:lnSpc>
                <a:spcPct val="90000"/>
              </a:lnSpc>
              <a:spcBef>
                <a:spcPts val="0"/>
              </a:spcBef>
              <a:spcAft>
                <a:spcPts val="0"/>
              </a:spcAft>
              <a:buClr>
                <a:srgbClr val="004A99"/>
              </a:buClr>
              <a:buSzTx/>
              <a:buFontTx/>
              <a:buNone/>
              <a:tabLst/>
              <a:defRPr/>
            </a:pPr>
            <a:endParaRPr kumimoji="0" lang="cs-CZ"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1828800" rtl="0" eaLnBrk="1" fontAlgn="auto" latinLnBrk="0" hangingPunct="1">
              <a:lnSpc>
                <a:spcPct val="90000"/>
              </a:lnSpc>
              <a:spcBef>
                <a:spcPts val="0"/>
              </a:spcBef>
              <a:spcAft>
                <a:spcPts val="0"/>
              </a:spcAft>
              <a:buClr>
                <a:srgbClr val="004A99"/>
              </a:buClr>
              <a:buSzTx/>
              <a:buFontTx/>
              <a:buNone/>
              <a:tabLst/>
              <a:defRPr/>
            </a:pPr>
            <a:r>
              <a:rPr kumimoji="0" lang="cs-CZ" sz="3200" b="1" i="0" u="none" strike="noStrike" kern="1200" cap="none" spc="0" normalizeH="0" baseline="0" noProof="0" dirty="0">
                <a:ln>
                  <a:noFill/>
                </a:ln>
                <a:solidFill>
                  <a:prstClr val="black"/>
                </a:solidFill>
                <a:effectLst/>
                <a:uLnTx/>
                <a:uFillTx/>
                <a:latin typeface="Gill Sans MT" panose="020B0502020104020203"/>
                <a:ea typeface="+mn-ea"/>
                <a:cs typeface="+mn-cs"/>
              </a:rPr>
              <a:t>Zatopená plocha: </a:t>
            </a: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109,7 ha</a:t>
            </a: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endParaRPr kumimoji="0" lang="cs-CZ"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r>
              <a:rPr kumimoji="0" lang="cs-CZ" sz="3200" b="0" i="0" u="sng" strike="noStrike" kern="1200" cap="none" spc="0" normalizeH="0" baseline="0" noProof="0" dirty="0">
                <a:ln>
                  <a:noFill/>
                </a:ln>
                <a:solidFill>
                  <a:prstClr val="black"/>
                </a:solidFill>
                <a:effectLst/>
                <a:uLnTx/>
                <a:uFillTx/>
                <a:latin typeface="Gill Sans MT" panose="020B0502020104020203"/>
                <a:ea typeface="+mn-ea"/>
                <a:cs typeface="+mn-cs"/>
              </a:rPr>
              <a:t>Aktuální stav přípravy</a:t>
            </a: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 </a:t>
            </a: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endPar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Příprava a realizace PBO v povodí Rakovnického a </a:t>
            </a:r>
            <a:r>
              <a:rPr kumimoji="0" lang="cs-CZ" sz="3200" b="0" i="0" u="none" strike="noStrike" kern="1200" cap="none" spc="0" normalizeH="0" baseline="0" noProof="0" dirty="0" err="1">
                <a:ln>
                  <a:noFill/>
                </a:ln>
                <a:solidFill>
                  <a:prstClr val="black"/>
                </a:solidFill>
                <a:effectLst/>
                <a:uLnTx/>
                <a:uFillTx/>
                <a:latin typeface="Gill Sans MT" panose="020B0502020104020203"/>
                <a:ea typeface="+mn-ea"/>
                <a:cs typeface="+mn-cs"/>
              </a:rPr>
              <a:t>Kolešovického</a:t>
            </a: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 potoka a v povodí </a:t>
            </a:r>
            <a:r>
              <a:rPr kumimoji="0" lang="cs-CZ" sz="3200" b="0" i="0" u="none" strike="noStrike" kern="1200" cap="none" spc="0" normalizeH="0" baseline="0" noProof="0" dirty="0" err="1">
                <a:ln>
                  <a:noFill/>
                </a:ln>
                <a:solidFill>
                  <a:prstClr val="black"/>
                </a:solidFill>
                <a:effectLst/>
                <a:uLnTx/>
                <a:uFillTx/>
                <a:latin typeface="Gill Sans MT" panose="020B0502020104020203"/>
                <a:ea typeface="+mn-ea"/>
                <a:cs typeface="+mn-cs"/>
              </a:rPr>
              <a:t>Podvineckého</a:t>
            </a:r>
            <a:r>
              <a:rPr kumimoji="0" lang="cs-CZ" sz="3200" b="0" i="0" u="none" strike="noStrike" kern="1200" cap="none" spc="0" normalizeH="0" baseline="0" noProof="0" dirty="0">
                <a:ln>
                  <a:noFill/>
                </a:ln>
                <a:solidFill>
                  <a:prstClr val="black"/>
                </a:solidFill>
                <a:effectLst/>
                <a:uLnTx/>
                <a:uFillTx/>
                <a:latin typeface="Gill Sans MT" panose="020B0502020104020203"/>
                <a:ea typeface="+mn-ea"/>
                <a:cs typeface="+mn-cs"/>
              </a:rPr>
              <a:t> potoka</a:t>
            </a: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endParaRPr kumimoji="0" lang="cs-CZ" sz="24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just" defTabSz="1828800" rtl="0" eaLnBrk="1" fontAlgn="auto" latinLnBrk="0" hangingPunct="1">
              <a:lnSpc>
                <a:spcPct val="110000"/>
              </a:lnSpc>
              <a:spcBef>
                <a:spcPts val="0"/>
              </a:spcBef>
              <a:spcAft>
                <a:spcPts val="0"/>
              </a:spcAft>
              <a:buClr>
                <a:srgbClr val="004A99"/>
              </a:buClr>
              <a:buSzTx/>
              <a:buFontTx/>
              <a:buNone/>
              <a:tabLst/>
              <a:defRPr/>
            </a:pPr>
            <a:r>
              <a:rPr kumimoji="0" lang="cs-CZ" sz="3200" b="0" i="0" u="none" strike="noStrike" kern="1200" cap="none" spc="0" normalizeH="0" baseline="0" noProof="0" dirty="0">
                <a:ln>
                  <a:noFill/>
                </a:ln>
                <a:solidFill>
                  <a:srgbClr val="FF0000"/>
                </a:solidFill>
                <a:effectLst/>
                <a:uLnTx/>
                <a:uFillTx/>
                <a:latin typeface="Gill Sans MT" panose="020B0502020104020203"/>
                <a:ea typeface="+mn-ea"/>
                <a:cs typeface="+mn-cs"/>
              </a:rPr>
              <a:t>Probíhají výkupy nemovitostí dle harmonogramu – pod vodními díly + pod přivaděči (2020–2027) – 618,2 mil. Kč</a:t>
            </a:r>
          </a:p>
        </p:txBody>
      </p:sp>
      <p:pic>
        <p:nvPicPr>
          <p:cNvPr id="11" name="Obrázek 271" descr="Y:\Kryry\vystup\_fin\__FIN\vizualizace\HYD_KRY_20171114 - DJI_0986 - bez infografik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865" y="462256"/>
            <a:ext cx="16867862" cy="129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ál 11"/>
          <p:cNvSpPr/>
          <p:nvPr/>
        </p:nvSpPr>
        <p:spPr>
          <a:xfrm>
            <a:off x="20052727" y="9438203"/>
            <a:ext cx="3960000" cy="396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958/2021</a:t>
            </a:r>
          </a:p>
        </p:txBody>
      </p:sp>
      <p:sp>
        <p:nvSpPr>
          <p:cNvPr id="6" name="Ovál 5">
            <a:extLst>
              <a:ext uri="{FF2B5EF4-FFF2-40B4-BE49-F238E27FC236}">
                <a16:creationId xmlns:a16="http://schemas.microsoft.com/office/drawing/2014/main" id="{C11AD1DB-5027-4ECC-A8D5-127E10442EFF}"/>
              </a:ext>
            </a:extLst>
          </p:cNvPr>
          <p:cNvSpPr/>
          <p:nvPr/>
        </p:nvSpPr>
        <p:spPr>
          <a:xfrm>
            <a:off x="20052727" y="483365"/>
            <a:ext cx="3960000" cy="396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0" normalizeH="0" baseline="0" noProof="0" dirty="0">
                <a:ln>
                  <a:noFill/>
                </a:ln>
                <a:solidFill>
                  <a:prstClr val="white"/>
                </a:solidFill>
                <a:effectLst/>
                <a:uLnTx/>
                <a:uFillTx/>
                <a:latin typeface="Gill Sans MT" panose="020B0502020104020203"/>
                <a:ea typeface="+mn-ea"/>
                <a:cs typeface="+mn-cs"/>
              </a:rPr>
              <a:t>Usnesení vlády        č. 256/2019</a:t>
            </a:r>
          </a:p>
        </p:txBody>
      </p:sp>
    </p:spTree>
    <p:extLst>
      <p:ext uri="{BB962C8B-B14F-4D97-AF65-F5344CB8AC3E}">
        <p14:creationId xmlns:p14="http://schemas.microsoft.com/office/powerpoint/2010/main" val="325946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436420"/>
            <a:ext cx="15217200" cy="789266"/>
          </a:xfrm>
        </p:spPr>
        <p:txBody>
          <a:bodyPr/>
          <a:lstStyle/>
          <a:p>
            <a:r>
              <a:rPr lang="cs-CZ" dirty="0"/>
              <a:t>EVIDENCE  TBD</a:t>
            </a:r>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1867711"/>
            <a:ext cx="15217200" cy="1731524"/>
          </a:xfrm>
        </p:spPr>
        <p:txBody>
          <a:bodyPr>
            <a:noAutofit/>
          </a:bodyPr>
          <a:lstStyle/>
          <a:p>
            <a:pPr marL="504000" lvl="0" indent="-504000">
              <a:spcBef>
                <a:spcPts val="2000"/>
              </a:spcBef>
              <a:buClr>
                <a:srgbClr val="004A99"/>
              </a:buClr>
              <a:buBlip>
                <a:blip r:embed="rId2"/>
              </a:buBlip>
            </a:pPr>
            <a:r>
              <a:rPr lang="cs-CZ" sz="3600" cap="all" dirty="0" err="1">
                <a:solidFill>
                  <a:srgbClr val="004A99"/>
                </a:solidFill>
              </a:rPr>
              <a:t>NeveřejnÁ</a:t>
            </a:r>
            <a:r>
              <a:rPr lang="cs-CZ" sz="3600" cap="all" dirty="0">
                <a:solidFill>
                  <a:srgbClr val="004A99"/>
                </a:solidFill>
              </a:rPr>
              <a:t> EVIDENCE</a:t>
            </a:r>
          </a:p>
          <a:p>
            <a:pPr marL="1008000" lvl="1" indent="-504000">
              <a:buFont typeface="Arial" panose="020B0604020202020204" pitchFamily="34" charset="0"/>
              <a:buChar char="•"/>
            </a:pPr>
            <a:r>
              <a:rPr lang="cs-CZ" sz="3600" dirty="0"/>
              <a:t>vodoprávní úřady (ORP / krajské úřady / Ministerstvo zemědělství) </a:t>
            </a:r>
            <a:br>
              <a:rPr lang="cs-CZ" sz="3600" dirty="0"/>
            </a:br>
            <a:r>
              <a:rPr lang="cs-CZ" sz="3600" dirty="0"/>
              <a:t>a pověřené osoby</a:t>
            </a:r>
          </a:p>
          <a:p>
            <a:pPr>
              <a:spcBef>
                <a:spcPts val="2000"/>
              </a:spcBef>
            </a:pPr>
            <a:endParaRPr lang="cs-CZ" sz="500" dirty="0"/>
          </a:p>
          <a:p>
            <a:pPr marL="504000" lvl="0" indent="-504000">
              <a:spcBef>
                <a:spcPts val="2000"/>
              </a:spcBef>
              <a:buClr>
                <a:srgbClr val="004A99"/>
              </a:buClr>
              <a:buBlip>
                <a:blip r:embed="rId2"/>
              </a:buBlip>
            </a:pPr>
            <a:r>
              <a:rPr lang="cs-CZ" sz="3600" cap="all" dirty="0">
                <a:solidFill>
                  <a:srgbClr val="004A99"/>
                </a:solidFill>
              </a:rPr>
              <a:t>Hlídač termínů vybraných povinných údajů</a:t>
            </a:r>
          </a:p>
          <a:p>
            <a:pPr marL="571500" lvl="0" indent="-571500">
              <a:spcBef>
                <a:spcPts val="2000"/>
              </a:spcBef>
              <a:buClr>
                <a:srgbClr val="004A99"/>
              </a:buClr>
              <a:buFont typeface="Arial" panose="020B0604020202020204" pitchFamily="34" charset="0"/>
              <a:buChar char="•"/>
            </a:pPr>
            <a:endParaRPr lang="cs-CZ" sz="1000" cap="all" dirty="0">
              <a:solidFill>
                <a:srgbClr val="004A99"/>
              </a:solidFill>
            </a:endParaRPr>
          </a:p>
          <a:p>
            <a:pPr marL="504000" lvl="0" indent="-504000">
              <a:spcBef>
                <a:spcPts val="2000"/>
              </a:spcBef>
              <a:buClr>
                <a:srgbClr val="004A99"/>
              </a:buClr>
              <a:buBlip>
                <a:blip r:embed="rId2"/>
              </a:buBlip>
            </a:pPr>
            <a:r>
              <a:rPr lang="cs-CZ" sz="3600" cap="all" dirty="0">
                <a:solidFill>
                  <a:srgbClr val="004A99"/>
                </a:solidFill>
              </a:rPr>
              <a:t>Zavedení vodního díla (souřadnice x, y)</a:t>
            </a:r>
          </a:p>
          <a:p>
            <a:pPr marL="1008000" lvl="1" indent="-504000">
              <a:buClr>
                <a:srgbClr val="004A99"/>
              </a:buClr>
              <a:buFont typeface="Arial" panose="020B0604020202020204" pitchFamily="34" charset="0"/>
              <a:buChar char="•"/>
            </a:pPr>
            <a:r>
              <a:rPr lang="cs-CZ" sz="3600" dirty="0">
                <a:solidFill>
                  <a:prstClr val="black"/>
                </a:solidFill>
              </a:rPr>
              <a:t>Povodí, s. p.</a:t>
            </a:r>
            <a:endParaRPr lang="cs-CZ" sz="3600" dirty="0"/>
          </a:p>
          <a:p>
            <a:endParaRPr lang="cs-CZ" sz="3600" dirty="0"/>
          </a:p>
          <a:p>
            <a:endParaRPr lang="cs-CZ" sz="3600" dirty="0"/>
          </a:p>
        </p:txBody>
      </p:sp>
      <p:sp>
        <p:nvSpPr>
          <p:cNvPr id="5" name="Zástupný symbol pro text 4">
            <a:extLst>
              <a:ext uri="{FF2B5EF4-FFF2-40B4-BE49-F238E27FC236}">
                <a16:creationId xmlns:a16="http://schemas.microsoft.com/office/drawing/2014/main" id="{363DD77E-91EF-4419-BE05-1C0C96F03E9B}"/>
              </a:ext>
            </a:extLst>
          </p:cNvPr>
          <p:cNvSpPr>
            <a:spLocks noGrp="1"/>
          </p:cNvSpPr>
          <p:nvPr>
            <p:ph type="body" sz="quarter" idx="29"/>
          </p:nvPr>
        </p:nvSpPr>
        <p:spPr>
          <a:xfrm>
            <a:off x="7920000" y="6679095"/>
            <a:ext cx="15217200" cy="6394877"/>
          </a:xfrm>
        </p:spPr>
        <p:txBody>
          <a:bodyPr>
            <a:normAutofit/>
          </a:bodyPr>
          <a:lstStyle/>
          <a:p>
            <a:r>
              <a:rPr lang="cs-CZ" sz="3600" dirty="0"/>
              <a:t>Vkládání dat</a:t>
            </a:r>
          </a:p>
          <a:p>
            <a:pPr lvl="1"/>
            <a:r>
              <a:rPr lang="cs-CZ" sz="3600" dirty="0"/>
              <a:t>Pověřené osoby</a:t>
            </a:r>
          </a:p>
          <a:p>
            <a:pPr lvl="2">
              <a:buFont typeface="Arial" panose="020B0604020202020204" pitchFamily="34" charset="0"/>
              <a:buChar char="•"/>
            </a:pPr>
            <a:r>
              <a:rPr lang="cs-CZ" sz="3600" dirty="0"/>
              <a:t>VD I. až III. kategorie</a:t>
            </a:r>
          </a:p>
          <a:p>
            <a:pPr lvl="2">
              <a:buFont typeface="Arial" panose="020B0604020202020204" pitchFamily="34" charset="0"/>
              <a:buChar char="•"/>
            </a:pPr>
            <a:r>
              <a:rPr lang="cs-CZ" sz="3600" dirty="0"/>
              <a:t>VD IV. kategorie, kde pověřená osoba provádí dohled</a:t>
            </a:r>
          </a:p>
          <a:p>
            <a:pPr lvl="2">
              <a:buFont typeface="Arial" panose="020B0604020202020204" pitchFamily="34" charset="0"/>
              <a:buChar char="•"/>
            </a:pPr>
            <a:endParaRPr lang="cs-CZ" sz="1400" dirty="0"/>
          </a:p>
          <a:p>
            <a:pPr lvl="1"/>
            <a:r>
              <a:rPr lang="cs-CZ" sz="3600" dirty="0"/>
              <a:t>Vodoprávní úřady</a:t>
            </a:r>
          </a:p>
          <a:p>
            <a:pPr lvl="2">
              <a:buFont typeface="Arial" panose="020B0604020202020204" pitchFamily="34" charset="0"/>
              <a:buChar char="•"/>
            </a:pPr>
            <a:r>
              <a:rPr lang="cs-CZ" sz="3600" dirty="0"/>
              <a:t>VD IV. kategorie, kde pověřená osoba neprovádí TBD</a:t>
            </a:r>
          </a:p>
          <a:p>
            <a:pPr lvl="2">
              <a:buFont typeface="Arial" panose="020B0604020202020204" pitchFamily="34" charset="0"/>
              <a:buChar char="•"/>
            </a:pPr>
            <a:endParaRPr lang="cs-CZ" sz="1000" dirty="0"/>
          </a:p>
          <a:p>
            <a:pPr lvl="0">
              <a:buClr>
                <a:srgbClr val="004A99"/>
              </a:buClr>
            </a:pPr>
            <a:r>
              <a:rPr lang="cs-CZ" sz="3600" dirty="0">
                <a:solidFill>
                  <a:srgbClr val="004A99"/>
                </a:solidFill>
              </a:rPr>
              <a:t>DATA</a:t>
            </a:r>
          </a:p>
          <a:p>
            <a:pPr lvl="1">
              <a:buClr>
                <a:srgbClr val="004A99"/>
              </a:buClr>
              <a:buFont typeface="Arial" panose="020B0604020202020204" pitchFamily="34" charset="0"/>
              <a:buChar char="•"/>
            </a:pPr>
            <a:r>
              <a:rPr lang="cs-CZ" sz="3600" dirty="0">
                <a:solidFill>
                  <a:prstClr val="black"/>
                </a:solidFill>
              </a:rPr>
              <a:t>Povinné údaje (30 položek)</a:t>
            </a:r>
          </a:p>
          <a:p>
            <a:pPr lvl="1">
              <a:buClr>
                <a:srgbClr val="004A99"/>
              </a:buClr>
              <a:buFont typeface="Arial" panose="020B0604020202020204" pitchFamily="34" charset="0"/>
              <a:buChar char="•"/>
            </a:pPr>
            <a:r>
              <a:rPr lang="cs-CZ" sz="3600" dirty="0">
                <a:solidFill>
                  <a:prstClr val="black"/>
                </a:solidFill>
              </a:rPr>
              <a:t>Nepovinné údaje (25 položek)</a:t>
            </a:r>
          </a:p>
          <a:p>
            <a:pPr lvl="2">
              <a:buFont typeface="Arial" panose="020B0604020202020204" pitchFamily="34" charset="0"/>
              <a:buChar char="•"/>
            </a:pPr>
            <a:endParaRPr lang="cs-CZ" sz="3200" dirty="0"/>
          </a:p>
        </p:txBody>
      </p:sp>
      <p:pic>
        <p:nvPicPr>
          <p:cNvPr id="7" name="Zástupný symbol pro obrázek 3"/>
          <p:cNvPicPr>
            <a:picLocks noChangeAspect="1"/>
          </p:cNvPicPr>
          <p:nvPr/>
        </p:nvPicPr>
        <p:blipFill>
          <a:blip r:embed="rId3" cstate="print">
            <a:extLst>
              <a:ext uri="{28A0092B-C50C-407E-A947-70E740481C1C}">
                <a14:useLocalDpi xmlns:a14="http://schemas.microsoft.com/office/drawing/2010/main" val="0"/>
              </a:ext>
            </a:extLst>
          </a:blip>
          <a:srcRect t="11521" b="11521"/>
          <a:stretch>
            <a:fillRect/>
          </a:stretch>
        </p:blipFill>
        <p:spPr>
          <a:xfrm>
            <a:off x="540328" y="436419"/>
            <a:ext cx="5835600" cy="12801600"/>
          </a:xfrm>
          <a:prstGeom prst="rect">
            <a:avLst/>
          </a:prstGeom>
        </p:spPr>
      </p:pic>
    </p:spTree>
    <p:extLst>
      <p:ext uri="{BB962C8B-B14F-4D97-AF65-F5344CB8AC3E}">
        <p14:creationId xmlns:p14="http://schemas.microsoft.com/office/powerpoint/2010/main" val="3787010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780852" y="702731"/>
            <a:ext cx="15217200" cy="2557072"/>
          </a:xfrm>
        </p:spPr>
        <p:txBody>
          <a:bodyPr>
            <a:normAutofit fontScale="90000"/>
          </a:bodyPr>
          <a:lstStyle/>
          <a:p>
            <a:r>
              <a:rPr lang="cs-CZ" sz="5300" dirty="0"/>
              <a:t>Evidence  </a:t>
            </a:r>
            <a:r>
              <a:rPr lang="cs-CZ" sz="5300" dirty="0" err="1"/>
              <a:t>tbd</a:t>
            </a:r>
            <a:br>
              <a:rPr lang="cs-CZ" sz="5300" dirty="0">
                <a:effectLst>
                  <a:outerShdw blurRad="38100" dist="38100" dir="2700000" algn="tl">
                    <a:srgbClr val="000000">
                      <a:alpha val="43137"/>
                    </a:srgbClr>
                  </a:outerShdw>
                </a:effectLst>
              </a:rPr>
            </a:br>
            <a:br>
              <a:rPr lang="cs-CZ" sz="5300" dirty="0">
                <a:effectLst>
                  <a:outerShdw blurRad="38100" dist="38100" dir="2700000" algn="tl">
                    <a:srgbClr val="000000">
                      <a:alpha val="43137"/>
                    </a:srgbClr>
                  </a:outerShdw>
                </a:effectLst>
              </a:rPr>
            </a:br>
            <a:r>
              <a:rPr lang="cs-CZ" sz="5300" dirty="0"/>
              <a:t>- </a:t>
            </a:r>
            <a:r>
              <a:rPr lang="cs-CZ" sz="5300" cap="none" dirty="0"/>
              <a:t>vytvoření centrální Evidence TBD (</a:t>
            </a:r>
            <a:r>
              <a:rPr lang="cs-CZ" sz="5300" cap="none" dirty="0" err="1"/>
              <a:t>MZe</a:t>
            </a:r>
            <a:r>
              <a:rPr lang="cs-CZ" sz="5300" cap="none" dirty="0"/>
              <a:t>)</a:t>
            </a:r>
            <a:br>
              <a:rPr lang="cs-CZ" cap="none" dirty="0">
                <a:effectLst>
                  <a:outerShdw blurRad="38100" dist="38100" dir="2700000" algn="tl">
                    <a:srgbClr val="000000">
                      <a:alpha val="43137"/>
                    </a:srgbClr>
                  </a:outerShdw>
                </a:effectLst>
              </a:rPr>
            </a:br>
            <a:r>
              <a:rPr lang="cs-CZ" cap="none" dirty="0">
                <a:effectLst>
                  <a:outerShdw blurRad="38100" dist="38100" dir="2700000" algn="tl">
                    <a:srgbClr val="000000">
                      <a:alpha val="43137"/>
                    </a:srgbClr>
                  </a:outerShdw>
                </a:effectLst>
              </a:rPr>
              <a:t>  </a:t>
            </a:r>
            <a:endParaRPr lang="cs-CZ" cap="none"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2654710"/>
            <a:ext cx="15217200" cy="8633974"/>
          </a:xfrm>
        </p:spPr>
        <p:txBody>
          <a:bodyPr>
            <a:normAutofit/>
          </a:bodyPr>
          <a:lstStyle/>
          <a:p>
            <a:pPr marL="504000" lvl="0" indent="-504000">
              <a:spcBef>
                <a:spcPts val="2000"/>
              </a:spcBef>
              <a:buClr>
                <a:srgbClr val="004A99"/>
              </a:buClr>
              <a:buBlip>
                <a:blip r:embed="rId3"/>
              </a:buBlip>
            </a:pPr>
            <a:endParaRPr lang="cs-CZ" sz="4600" cap="all" spc="-300" dirty="0">
              <a:solidFill>
                <a:srgbClr val="004A99"/>
              </a:solidFill>
            </a:endParaRPr>
          </a:p>
          <a:p>
            <a:pPr marL="504000" indent="-504000">
              <a:spcBef>
                <a:spcPts val="2000"/>
              </a:spcBef>
              <a:buClr>
                <a:srgbClr val="004A99"/>
              </a:buClr>
              <a:buBlip>
                <a:blip r:embed="rId3"/>
              </a:buBlip>
            </a:pPr>
            <a:endParaRPr lang="cs-CZ" sz="4400" b="1" dirty="0">
              <a:effectLst>
                <a:outerShdw blurRad="38100" dist="38100" dir="2700000" algn="tl">
                  <a:srgbClr val="000000">
                    <a:alpha val="43137"/>
                  </a:srgbClr>
                </a:outerShdw>
              </a:effectLst>
            </a:endParaRPr>
          </a:p>
          <a:p>
            <a:pPr marL="504000" lvl="0" indent="-504000">
              <a:spcBef>
                <a:spcPts val="2000"/>
              </a:spcBef>
              <a:buClr>
                <a:srgbClr val="004A99"/>
              </a:buClr>
              <a:buBlip>
                <a:blip r:embed="rId3"/>
              </a:buBlip>
            </a:pPr>
            <a:endParaRPr lang="cs-CZ" sz="4400" cap="all" dirty="0">
              <a:solidFill>
                <a:srgbClr val="004A99"/>
              </a:solidFill>
            </a:endParaRPr>
          </a:p>
          <a:p>
            <a:pPr lvl="0">
              <a:spcBef>
                <a:spcPts val="2000"/>
              </a:spcBef>
              <a:buClr>
                <a:srgbClr val="004A99"/>
              </a:buClr>
            </a:pPr>
            <a:endParaRPr lang="cs-CZ" sz="4400" cap="all" dirty="0">
              <a:solidFill>
                <a:srgbClr val="004A99"/>
              </a:solidFill>
            </a:endParaRPr>
          </a:p>
          <a:p>
            <a:pPr lvl="0">
              <a:spcBef>
                <a:spcPts val="2000"/>
              </a:spcBef>
              <a:buClr>
                <a:srgbClr val="004A99"/>
              </a:buClr>
            </a:pPr>
            <a:endParaRPr lang="cs-CZ" sz="5100" cap="all" dirty="0">
              <a:solidFill>
                <a:srgbClr val="004A99"/>
              </a:solidFill>
            </a:endParaRPr>
          </a:p>
          <a:p>
            <a:endParaRPr lang="cs-CZ" dirty="0"/>
          </a:p>
          <a:p>
            <a:endParaRPr lang="cs-CZ" dirty="0"/>
          </a:p>
        </p:txBody>
      </p:sp>
      <p:pic>
        <p:nvPicPr>
          <p:cNvPr id="6" name="Zástupný symbol pro obrázek 5"/>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9287" r="39287"/>
          <a:stretch>
            <a:fillRect/>
          </a:stretch>
        </p:blipFill>
        <p:spPr/>
      </p:pic>
      <p:graphicFrame>
        <p:nvGraphicFramePr>
          <p:cNvPr id="7" name="Tabulka 6"/>
          <p:cNvGraphicFramePr>
            <a:graphicFrameLocks noGrp="1"/>
          </p:cNvGraphicFramePr>
          <p:nvPr/>
        </p:nvGraphicFramePr>
        <p:xfrm>
          <a:off x="7334653" y="3259803"/>
          <a:ext cx="16614844" cy="8483883"/>
        </p:xfrm>
        <a:graphic>
          <a:graphicData uri="http://schemas.openxmlformats.org/drawingml/2006/table">
            <a:tbl>
              <a:tblPr firstRow="1" bandRow="1">
                <a:tableStyleId>{5C22544A-7EE6-4342-B048-85BDC9FD1C3A}</a:tableStyleId>
              </a:tblPr>
              <a:tblGrid>
                <a:gridCol w="5291849">
                  <a:extLst>
                    <a:ext uri="{9D8B030D-6E8A-4147-A177-3AD203B41FA5}">
                      <a16:colId xmlns:a16="http://schemas.microsoft.com/office/drawing/2014/main" val="142461720"/>
                    </a:ext>
                  </a:extLst>
                </a:gridCol>
                <a:gridCol w="3715966">
                  <a:extLst>
                    <a:ext uri="{9D8B030D-6E8A-4147-A177-3AD203B41FA5}">
                      <a16:colId xmlns:a16="http://schemas.microsoft.com/office/drawing/2014/main" val="2127272698"/>
                    </a:ext>
                  </a:extLst>
                </a:gridCol>
                <a:gridCol w="3754877">
                  <a:extLst>
                    <a:ext uri="{9D8B030D-6E8A-4147-A177-3AD203B41FA5}">
                      <a16:colId xmlns:a16="http://schemas.microsoft.com/office/drawing/2014/main" val="541848357"/>
                    </a:ext>
                  </a:extLst>
                </a:gridCol>
                <a:gridCol w="3852152">
                  <a:extLst>
                    <a:ext uri="{9D8B030D-6E8A-4147-A177-3AD203B41FA5}">
                      <a16:colId xmlns:a16="http://schemas.microsoft.com/office/drawing/2014/main" val="4219306848"/>
                    </a:ext>
                  </a:extLst>
                </a:gridCol>
              </a:tblGrid>
              <a:tr h="2434332">
                <a:tc>
                  <a:txBody>
                    <a:bodyPr/>
                    <a:lstStyle/>
                    <a:p>
                      <a:pPr algn="l" fontAlgn="b"/>
                      <a:r>
                        <a:rPr lang="cs-CZ" sz="3600" b="1" i="0" u="none" strike="noStrike" dirty="0">
                          <a:solidFill>
                            <a:srgbClr val="000000"/>
                          </a:solidFill>
                          <a:effectLst>
                            <a:outerShdw blurRad="38100" dist="38100" dir="2700000" algn="tl">
                              <a:srgbClr val="000000">
                                <a:alpha val="43137"/>
                              </a:srgbClr>
                            </a:outerShdw>
                          </a:effectLst>
                          <a:latin typeface="+mj-lt"/>
                        </a:rPr>
                        <a:t>VD podléhající TBD</a:t>
                      </a:r>
                    </a:p>
                  </a:txBody>
                  <a:tcPr marL="9525" marR="9525" marT="9525" marB="0" anchor="ctr"/>
                </a:tc>
                <a:tc>
                  <a:txBody>
                    <a:bodyPr/>
                    <a:lstStyle/>
                    <a:p>
                      <a:pPr algn="ctr" fontAlgn="b"/>
                      <a:r>
                        <a:rPr lang="cs-CZ" sz="3600" b="1" i="0" u="none" strike="noStrike" dirty="0">
                          <a:solidFill>
                            <a:srgbClr val="000000"/>
                          </a:solidFill>
                          <a:effectLst>
                            <a:outerShdw blurRad="38100" dist="38100" dir="2700000" algn="tl">
                              <a:srgbClr val="000000">
                                <a:alpha val="43137"/>
                              </a:srgbClr>
                            </a:outerShdw>
                          </a:effectLst>
                          <a:latin typeface="+mj-lt"/>
                        </a:rPr>
                        <a:t>Termín</a:t>
                      </a:r>
                    </a:p>
                  </a:txBody>
                  <a:tcPr marL="9525" marR="9525" marT="9525" marB="0" anchor="ctr"/>
                </a:tc>
                <a:tc>
                  <a:txBody>
                    <a:bodyPr/>
                    <a:lstStyle/>
                    <a:p>
                      <a:pPr algn="ctr" fontAlgn="b"/>
                      <a:r>
                        <a:rPr lang="cs-CZ" sz="3600" b="1" i="0" u="none" strike="noStrike" dirty="0">
                          <a:solidFill>
                            <a:srgbClr val="000000"/>
                          </a:solidFill>
                          <a:effectLst>
                            <a:outerShdw blurRad="38100" dist="38100" dir="2700000" algn="tl">
                              <a:srgbClr val="000000">
                                <a:alpha val="43137"/>
                              </a:srgbClr>
                            </a:outerShdw>
                          </a:effectLst>
                          <a:latin typeface="+mj-lt"/>
                        </a:rPr>
                        <a:t>Počty vodních</a:t>
                      </a:r>
                      <a:r>
                        <a:rPr lang="cs-CZ" sz="3600" b="1" i="0" u="none" strike="noStrike" baseline="0" dirty="0">
                          <a:solidFill>
                            <a:srgbClr val="000000"/>
                          </a:solidFill>
                          <a:effectLst>
                            <a:outerShdw blurRad="38100" dist="38100" dir="2700000" algn="tl">
                              <a:srgbClr val="000000">
                                <a:alpha val="43137"/>
                              </a:srgbClr>
                            </a:outerShdw>
                          </a:effectLst>
                          <a:latin typeface="+mj-lt"/>
                        </a:rPr>
                        <a:t> děl</a:t>
                      </a:r>
                      <a:endParaRPr lang="cs-CZ" sz="3600" b="1" i="0" u="none" strike="noStrike" dirty="0">
                        <a:solidFill>
                          <a:srgbClr val="000000"/>
                        </a:solidFill>
                        <a:effectLst>
                          <a:outerShdw blurRad="38100" dist="38100" dir="2700000" algn="tl">
                            <a:srgbClr val="000000">
                              <a:alpha val="43137"/>
                            </a:srgbClr>
                          </a:outerShdw>
                        </a:effectLst>
                        <a:latin typeface="+mj-lt"/>
                      </a:endParaRPr>
                    </a:p>
                  </a:txBody>
                  <a:tcPr marL="9525" marR="9525" marT="9525" marB="0" anchor="ctr"/>
                </a:tc>
                <a:tc>
                  <a:txBody>
                    <a:bodyPr/>
                    <a:lstStyle/>
                    <a:p>
                      <a:pPr algn="ctr" fontAlgn="b"/>
                      <a:r>
                        <a:rPr lang="pl-PL" sz="3600" b="1" i="0" u="none" strike="noStrike" dirty="0">
                          <a:solidFill>
                            <a:srgbClr val="000000"/>
                          </a:solidFill>
                          <a:effectLst>
                            <a:outerShdw blurRad="38100" dist="38100" dir="2700000" algn="tl">
                              <a:srgbClr val="000000">
                                <a:alpha val="43137"/>
                              </a:srgbClr>
                            </a:outerShdw>
                          </a:effectLst>
                          <a:latin typeface="+mj-lt"/>
                        </a:rPr>
                        <a:t>Roky po zavedení Evidence </a:t>
                      </a:r>
                      <a:br>
                        <a:rPr lang="pl-PL" sz="3600" b="1" i="0" u="none" strike="noStrike" dirty="0">
                          <a:solidFill>
                            <a:srgbClr val="000000"/>
                          </a:solidFill>
                          <a:effectLst>
                            <a:outerShdw blurRad="38100" dist="38100" dir="2700000" algn="tl">
                              <a:srgbClr val="000000">
                                <a:alpha val="43137"/>
                              </a:srgbClr>
                            </a:outerShdw>
                          </a:effectLst>
                          <a:latin typeface="+mj-lt"/>
                        </a:rPr>
                      </a:br>
                      <a:r>
                        <a:rPr lang="pl-PL" sz="3600" b="1" i="0" u="none" strike="noStrike" dirty="0">
                          <a:solidFill>
                            <a:srgbClr val="000000"/>
                          </a:solidFill>
                          <a:effectLst>
                            <a:outerShdw blurRad="38100" dist="38100" dir="2700000" algn="tl">
                              <a:srgbClr val="000000">
                                <a:alpha val="43137"/>
                              </a:srgbClr>
                            </a:outerShdw>
                          </a:effectLst>
                          <a:latin typeface="+mj-lt"/>
                        </a:rPr>
                        <a:t>(od 1. 1. 2022)</a:t>
                      </a:r>
                    </a:p>
                  </a:txBody>
                  <a:tcPr marL="9525" marR="9525" marT="9525" marB="0" anchor="ctr"/>
                </a:tc>
                <a:extLst>
                  <a:ext uri="{0D108BD9-81ED-4DB2-BD59-A6C34878D82A}">
                    <a16:rowId xmlns:a16="http://schemas.microsoft.com/office/drawing/2014/main" val="3682548397"/>
                  </a:ext>
                </a:extLst>
              </a:tr>
              <a:tr h="1289629">
                <a:tc>
                  <a:txBody>
                    <a:bodyPr/>
                    <a:lstStyle/>
                    <a:p>
                      <a:pPr algn="l" fontAlgn="b"/>
                      <a:r>
                        <a:rPr lang="cs-CZ" sz="3600" b="0" i="0" u="none" strike="noStrike" dirty="0">
                          <a:solidFill>
                            <a:srgbClr val="000000"/>
                          </a:solidFill>
                          <a:effectLst/>
                          <a:latin typeface="+mj-lt"/>
                        </a:rPr>
                        <a:t>VD I. – II. 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1.1. 2023</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28 + 71</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1</a:t>
                      </a: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008319316"/>
                  </a:ext>
                </a:extLst>
              </a:tr>
              <a:tr h="1406540">
                <a:tc>
                  <a:txBody>
                    <a:bodyPr/>
                    <a:lstStyle/>
                    <a:p>
                      <a:pPr algn="l" fontAlgn="b"/>
                      <a:r>
                        <a:rPr lang="cs-CZ" sz="3600" b="0" i="0" u="none" strike="noStrike" dirty="0">
                          <a:solidFill>
                            <a:srgbClr val="000000"/>
                          </a:solidFill>
                          <a:effectLst/>
                          <a:latin typeface="+mj-lt"/>
                        </a:rPr>
                        <a:t>VD III. 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1.1. 2024</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347</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endParaRPr lang="cs-CZ" sz="1800" b="0" i="0" u="none" strike="noStrike" dirty="0">
                        <a:solidFill>
                          <a:srgbClr val="000000"/>
                        </a:solidFill>
                        <a:effectLst/>
                        <a:latin typeface="+mj-lt"/>
                      </a:endParaRPr>
                    </a:p>
                    <a:p>
                      <a:pPr algn="ctr" fontAlgn="b"/>
                      <a:r>
                        <a:rPr lang="cs-CZ" sz="3600" b="0" i="0" u="none" strike="noStrike" dirty="0">
                          <a:solidFill>
                            <a:srgbClr val="000000"/>
                          </a:solidFill>
                          <a:effectLst/>
                          <a:latin typeface="+mj-lt"/>
                        </a:rPr>
                        <a:t>2</a:t>
                      </a:r>
                    </a:p>
                  </a:txBody>
                  <a:tcPr marL="9525" marR="9525" marT="9525" marB="0"/>
                </a:tc>
                <a:extLst>
                  <a:ext uri="{0D108BD9-81ED-4DB2-BD59-A6C34878D82A}">
                    <a16:rowId xmlns:a16="http://schemas.microsoft.com/office/drawing/2014/main" val="2794247045"/>
                  </a:ext>
                </a:extLst>
              </a:tr>
              <a:tr h="1977948">
                <a:tc>
                  <a:txBody>
                    <a:bodyPr/>
                    <a:lstStyle/>
                    <a:p>
                      <a:pPr algn="l" fontAlgn="b"/>
                      <a:r>
                        <a:rPr lang="cs-CZ" sz="3600" b="0" i="0" u="none" strike="noStrike" dirty="0">
                          <a:solidFill>
                            <a:srgbClr val="000000"/>
                          </a:solidFill>
                          <a:effectLst/>
                          <a:latin typeface="+mj-lt"/>
                        </a:rPr>
                        <a:t>vybraná</a:t>
                      </a:r>
                      <a:r>
                        <a:rPr lang="cs-CZ" sz="3600" b="0" i="0" u="none" strike="noStrike" baseline="0" dirty="0">
                          <a:solidFill>
                            <a:srgbClr val="000000"/>
                          </a:solidFill>
                          <a:effectLst/>
                          <a:latin typeface="+mj-lt"/>
                        </a:rPr>
                        <a:t> VD</a:t>
                      </a:r>
                      <a:r>
                        <a:rPr lang="cs-CZ" sz="3600" b="0" i="0" u="none" strike="noStrike" dirty="0">
                          <a:solidFill>
                            <a:srgbClr val="000000"/>
                          </a:solidFill>
                          <a:effectLst/>
                          <a:latin typeface="+mj-lt"/>
                        </a:rPr>
                        <a:t> IV. kategorie </a:t>
                      </a:r>
                      <a:br>
                        <a:rPr lang="cs-CZ" sz="3600" b="0" i="0" u="none" strike="noStrike" dirty="0">
                          <a:solidFill>
                            <a:srgbClr val="000000"/>
                          </a:solidFill>
                          <a:effectLst/>
                          <a:latin typeface="+mj-lt"/>
                        </a:rPr>
                      </a:br>
                      <a:r>
                        <a:rPr lang="cs-CZ" sz="3600" b="0" i="0" u="none" strike="noStrike" dirty="0">
                          <a:solidFill>
                            <a:srgbClr val="000000"/>
                          </a:solidFill>
                          <a:effectLst/>
                          <a:latin typeface="+mj-lt"/>
                        </a:rPr>
                        <a:t>(právo hospodařit pro s. p. Povodí, LČR)</a:t>
                      </a:r>
                    </a:p>
                    <a:p>
                      <a:pPr algn="l" fontAlgn="b"/>
                      <a:endParaRPr lang="cs-CZ" sz="3600" b="0" i="0" u="none" strike="noStrike" dirty="0">
                        <a:solidFill>
                          <a:srgbClr val="000000"/>
                        </a:solidFill>
                        <a:effectLst/>
                        <a:latin typeface="+mj-lt"/>
                      </a:endParaRPr>
                    </a:p>
                  </a:txBody>
                  <a:tcPr marL="9525" marR="9525" marT="9525" marB="0" anchor="ctr"/>
                </a:tc>
                <a:tc>
                  <a:txBody>
                    <a:bodyPr/>
                    <a:lstStyle/>
                    <a:p>
                      <a:pPr marL="0" indent="0" algn="ctr" defTabSz="1828800" rtl="0" eaLnBrk="1" fontAlgn="b" latinLnBrk="0" hangingPunct="1">
                        <a:buNone/>
                      </a:pPr>
                      <a:r>
                        <a:rPr lang="cs-CZ" sz="3600" b="0" i="0" u="none" strike="noStrike" dirty="0">
                          <a:solidFill>
                            <a:srgbClr val="000000"/>
                          </a:solidFill>
                          <a:effectLst/>
                          <a:latin typeface="+mj-lt"/>
                        </a:rPr>
                        <a:t> </a:t>
                      </a:r>
                      <a:r>
                        <a:rPr lang="cs-CZ" sz="3600" b="0" i="0" u="none" strike="noStrike" kern="1200" dirty="0">
                          <a:solidFill>
                            <a:srgbClr val="000000"/>
                          </a:solidFill>
                          <a:effectLst/>
                          <a:latin typeface="+mj-lt"/>
                          <a:ea typeface="+mn-ea"/>
                          <a:cs typeface="+mn-cs"/>
                        </a:rPr>
                        <a:t>I. 1. 2025</a:t>
                      </a:r>
                    </a:p>
                    <a:p>
                      <a:pPr marL="0" indent="0" algn="ctr" defTabSz="1828800" rtl="0" eaLnBrk="1" fontAlgn="b" latinLnBrk="0" hangingPunct="1">
                        <a:buNone/>
                      </a:pPr>
                      <a:endParaRPr lang="cs-CZ" sz="3600" b="0" i="0" u="none" strike="noStrike" kern="1200" dirty="0">
                        <a:solidFill>
                          <a:srgbClr val="000000"/>
                        </a:solidFill>
                        <a:effectLst/>
                        <a:latin typeface="+mj-lt"/>
                        <a:ea typeface="+mn-ea"/>
                        <a:cs typeface="+mn-cs"/>
                      </a:endParaRPr>
                    </a:p>
                    <a:p>
                      <a:pPr marL="742950" indent="-742950" algn="ctr" fontAlgn="b">
                        <a:buAutoNum type="arabicPeriod"/>
                      </a:pPr>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řádově jednotky tisíc</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3</a:t>
                      </a:r>
                    </a:p>
                    <a:p>
                      <a:pPr algn="ctr" fontAlgn="b"/>
                      <a:endParaRPr lang="cs-CZ" sz="3600" b="0" i="0" u="none" strike="noStrike" dirty="0">
                        <a:solidFill>
                          <a:srgbClr val="000000"/>
                        </a:solidFill>
                        <a:effectLst/>
                        <a:latin typeface="+mj-lt"/>
                      </a:endParaRP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493715656"/>
                  </a:ext>
                </a:extLst>
              </a:tr>
              <a:tr h="1149297">
                <a:tc>
                  <a:txBody>
                    <a:bodyPr/>
                    <a:lstStyle/>
                    <a:p>
                      <a:pPr algn="l" fontAlgn="b"/>
                      <a:r>
                        <a:rPr lang="cs-CZ" sz="3600" b="0" i="0" u="none" strike="noStrike" dirty="0">
                          <a:solidFill>
                            <a:srgbClr val="000000"/>
                          </a:solidFill>
                          <a:effectLst/>
                          <a:latin typeface="+mj-lt"/>
                        </a:rPr>
                        <a:t>ostatní VD IV. kategorie</a:t>
                      </a:r>
                    </a:p>
                    <a:p>
                      <a:pPr algn="l" fontAlgn="b"/>
                      <a:endParaRPr lang="cs-CZ" sz="3600" b="0" i="0" u="none" strike="noStrike" dirty="0">
                        <a:solidFill>
                          <a:srgbClr val="000000"/>
                        </a:solidFill>
                        <a:effectLst/>
                        <a:latin typeface="+mj-lt"/>
                      </a:endParaRPr>
                    </a:p>
                  </a:txBody>
                  <a:tcPr marL="9525" marR="9525" marT="9525" marB="0" anchor="b"/>
                </a:tc>
                <a:tc>
                  <a:txBody>
                    <a:bodyPr/>
                    <a:lstStyle/>
                    <a:p>
                      <a:pPr marL="0" indent="0" algn="ctr" fontAlgn="b">
                        <a:buNone/>
                      </a:pPr>
                      <a:r>
                        <a:rPr lang="cs-CZ" sz="3600" b="0" i="0" u="none" strike="noStrike" dirty="0">
                          <a:solidFill>
                            <a:srgbClr val="000000"/>
                          </a:solidFill>
                          <a:effectLst/>
                          <a:latin typeface="+mj-lt"/>
                        </a:rPr>
                        <a:t>I.</a:t>
                      </a:r>
                      <a:r>
                        <a:rPr lang="cs-CZ" sz="3600" b="0" i="0" u="none" strike="noStrike" baseline="0" dirty="0">
                          <a:solidFill>
                            <a:srgbClr val="000000"/>
                          </a:solidFill>
                          <a:effectLst/>
                          <a:latin typeface="+mj-lt"/>
                        </a:rPr>
                        <a:t> </a:t>
                      </a:r>
                      <a:r>
                        <a:rPr lang="cs-CZ" sz="3600" b="0" i="0" u="none" strike="noStrike" dirty="0">
                          <a:solidFill>
                            <a:srgbClr val="000000"/>
                          </a:solidFill>
                          <a:effectLst/>
                          <a:latin typeface="+mj-lt"/>
                        </a:rPr>
                        <a:t>1. 2028</a:t>
                      </a:r>
                    </a:p>
                    <a:p>
                      <a:pPr marL="742950" indent="-742950" algn="ctr" fontAlgn="b">
                        <a:buAutoNum type="arabicPeriod"/>
                      </a:pPr>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cca 25 000</a:t>
                      </a:r>
                    </a:p>
                    <a:p>
                      <a:pPr algn="ctr" fontAlgn="b"/>
                      <a:endParaRPr lang="cs-CZ" sz="3600" b="0" i="0" u="none" strike="noStrike" dirty="0">
                        <a:solidFill>
                          <a:srgbClr val="000000"/>
                        </a:solidFill>
                        <a:effectLst/>
                        <a:latin typeface="+mj-lt"/>
                      </a:endParaRPr>
                    </a:p>
                  </a:txBody>
                  <a:tcPr marL="9525" marR="9525" marT="9525" marB="0" anchor="b"/>
                </a:tc>
                <a:tc>
                  <a:txBody>
                    <a:bodyPr/>
                    <a:lstStyle/>
                    <a:p>
                      <a:pPr algn="ctr" fontAlgn="b"/>
                      <a:r>
                        <a:rPr lang="cs-CZ" sz="3600" b="0" i="0" u="none" strike="noStrike" dirty="0">
                          <a:solidFill>
                            <a:srgbClr val="000000"/>
                          </a:solidFill>
                          <a:effectLst/>
                          <a:latin typeface="+mj-lt"/>
                        </a:rPr>
                        <a:t>6</a:t>
                      </a:r>
                    </a:p>
                    <a:p>
                      <a:pPr algn="ctr" fontAlgn="b"/>
                      <a:endParaRPr lang="cs-CZ" sz="36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val="58375547"/>
                  </a:ext>
                </a:extLst>
              </a:tr>
            </a:tbl>
          </a:graphicData>
        </a:graphic>
      </p:graphicFrame>
    </p:spTree>
    <p:extLst>
      <p:ext uri="{BB962C8B-B14F-4D97-AF65-F5344CB8AC3E}">
        <p14:creationId xmlns:p14="http://schemas.microsoft.com/office/powerpoint/2010/main" val="417053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72F682-1579-4134-BAF9-6B0E7B013CAC}"/>
              </a:ext>
            </a:extLst>
          </p:cNvPr>
          <p:cNvSpPr>
            <a:spLocks noGrp="1"/>
          </p:cNvSpPr>
          <p:nvPr>
            <p:ph type="title"/>
          </p:nvPr>
        </p:nvSpPr>
        <p:spPr>
          <a:xfrm>
            <a:off x="7920000" y="586412"/>
            <a:ext cx="15217200" cy="735491"/>
          </a:xfrm>
        </p:spPr>
        <p:txBody>
          <a:bodyPr>
            <a:normAutofit/>
          </a:bodyPr>
          <a:lstStyle/>
          <a:p>
            <a:r>
              <a:rPr lang="cs-CZ" dirty="0"/>
              <a:t>EVIDENCE  TBD</a:t>
            </a:r>
            <a:endParaRPr lang="cs-CZ" cap="none" dirty="0"/>
          </a:p>
        </p:txBody>
      </p:sp>
      <p:sp>
        <p:nvSpPr>
          <p:cNvPr id="4" name="Zástupný symbol pro text 3">
            <a:extLst>
              <a:ext uri="{FF2B5EF4-FFF2-40B4-BE49-F238E27FC236}">
                <a16:creationId xmlns:a16="http://schemas.microsoft.com/office/drawing/2014/main" id="{77793896-C31C-42C3-8170-9F8A962C4C44}"/>
              </a:ext>
            </a:extLst>
          </p:cNvPr>
          <p:cNvSpPr>
            <a:spLocks noGrp="1"/>
          </p:cNvSpPr>
          <p:nvPr>
            <p:ph type="body" sz="quarter" idx="19"/>
          </p:nvPr>
        </p:nvSpPr>
        <p:spPr>
          <a:xfrm>
            <a:off x="7920000" y="2425147"/>
            <a:ext cx="15217200" cy="10455965"/>
          </a:xfrm>
        </p:spPr>
        <p:txBody>
          <a:bodyPr>
            <a:noAutofit/>
          </a:bodyPr>
          <a:lstStyle/>
          <a:p>
            <a:pPr lvl="0">
              <a:spcBef>
                <a:spcPts val="2000"/>
              </a:spcBef>
              <a:buClr>
                <a:srgbClr val="004A99"/>
              </a:buClr>
            </a:pPr>
            <a:r>
              <a:rPr lang="cs-CZ" sz="3600" dirty="0">
                <a:solidFill>
                  <a:srgbClr val="FF0000"/>
                </a:solidFill>
              </a:rPr>
              <a:t>I. etapa</a:t>
            </a:r>
          </a:p>
          <a:p>
            <a:pPr marL="504000" lvl="0" indent="-504000">
              <a:spcBef>
                <a:spcPts val="2000"/>
              </a:spcBef>
              <a:buClr>
                <a:srgbClr val="004A99"/>
              </a:buClr>
              <a:buBlip>
                <a:blip r:embed="rId3"/>
              </a:buBlip>
            </a:pPr>
            <a:r>
              <a:rPr lang="cs-CZ" sz="3600" dirty="0">
                <a:solidFill>
                  <a:srgbClr val="004A99"/>
                </a:solidFill>
              </a:rPr>
              <a:t>Webová prohlížečka pro Ministerstvo zemědělství – I. etapa</a:t>
            </a:r>
          </a:p>
          <a:p>
            <a:pPr marL="504000" lvl="0" indent="-504000">
              <a:spcBef>
                <a:spcPts val="2000"/>
              </a:spcBef>
              <a:buClr>
                <a:srgbClr val="004A99"/>
              </a:buClr>
              <a:buBlip>
                <a:blip r:embed="rId3"/>
              </a:buBlip>
            </a:pPr>
            <a:endParaRPr lang="cs-CZ" sz="3600" dirty="0">
              <a:solidFill>
                <a:srgbClr val="004A99"/>
              </a:solidFill>
            </a:endParaRPr>
          </a:p>
          <a:p>
            <a:pPr lvl="0">
              <a:spcBef>
                <a:spcPts val="2000"/>
              </a:spcBef>
              <a:buClr>
                <a:srgbClr val="004A99"/>
              </a:buClr>
            </a:pPr>
            <a:endParaRPr lang="cs-CZ" sz="3600" dirty="0">
              <a:solidFill>
                <a:srgbClr val="004A99"/>
              </a:solidFill>
            </a:endParaRPr>
          </a:p>
          <a:p>
            <a:pPr>
              <a:spcBef>
                <a:spcPts val="2000"/>
              </a:spcBef>
              <a:buClr>
                <a:srgbClr val="004A99"/>
              </a:buClr>
            </a:pPr>
            <a:r>
              <a:rPr lang="cs-CZ" sz="3600" dirty="0">
                <a:solidFill>
                  <a:srgbClr val="FF0000"/>
                </a:solidFill>
              </a:rPr>
              <a:t>II. etapa</a:t>
            </a:r>
            <a:endParaRPr lang="cs-CZ" sz="500" dirty="0">
              <a:solidFill>
                <a:srgbClr val="FF0000"/>
              </a:solidFill>
            </a:endParaRPr>
          </a:p>
          <a:p>
            <a:pPr marL="504000" lvl="0" indent="-504000">
              <a:spcBef>
                <a:spcPts val="2000"/>
              </a:spcBef>
              <a:buClr>
                <a:srgbClr val="004A99"/>
              </a:buClr>
              <a:buBlip>
                <a:blip r:embed="rId3"/>
              </a:buBlip>
            </a:pPr>
            <a:r>
              <a:rPr lang="cs-CZ" sz="3600" dirty="0">
                <a:solidFill>
                  <a:srgbClr val="004A99"/>
                </a:solidFill>
              </a:rPr>
              <a:t>Editační webový nástroj pro vodoprávní úřady (ORP / krajské úřady) </a:t>
            </a:r>
            <a:br>
              <a:rPr lang="cs-CZ" sz="3600" dirty="0">
                <a:solidFill>
                  <a:srgbClr val="004A99"/>
                </a:solidFill>
              </a:rPr>
            </a:br>
            <a:r>
              <a:rPr lang="cs-CZ" sz="3600" dirty="0">
                <a:solidFill>
                  <a:srgbClr val="004A99"/>
                </a:solidFill>
              </a:rPr>
              <a:t>a pověřené osoby</a:t>
            </a:r>
          </a:p>
          <a:p>
            <a:pPr marL="1008000" lvl="1" indent="-504000">
              <a:buClr>
                <a:srgbClr val="004A99"/>
              </a:buClr>
              <a:buFont typeface="Arial" panose="020B0604020202020204" pitchFamily="34" charset="0"/>
              <a:buChar char="•"/>
            </a:pPr>
            <a:r>
              <a:rPr lang="cs-CZ" sz="3600" dirty="0">
                <a:solidFill>
                  <a:prstClr val="black"/>
                </a:solidFill>
              </a:rPr>
              <a:t>T: přelom roku 2023/24</a:t>
            </a:r>
            <a:endParaRPr lang="cs-CZ" sz="3600" dirty="0"/>
          </a:p>
          <a:p>
            <a:endParaRPr lang="cs-CZ" sz="3600" dirty="0"/>
          </a:p>
          <a:p>
            <a:endParaRPr lang="cs-CZ" sz="3600" dirty="0"/>
          </a:p>
        </p:txBody>
      </p:sp>
      <p:pic>
        <p:nvPicPr>
          <p:cNvPr id="7" name="Zástupný symbol pro obrázek 3"/>
          <p:cNvPicPr>
            <a:picLocks noChangeAspect="1"/>
          </p:cNvPicPr>
          <p:nvPr/>
        </p:nvPicPr>
        <p:blipFill>
          <a:blip r:embed="rId4" cstate="print">
            <a:extLst>
              <a:ext uri="{28A0092B-C50C-407E-A947-70E740481C1C}">
                <a14:useLocalDpi xmlns:a14="http://schemas.microsoft.com/office/drawing/2010/main" val="0"/>
              </a:ext>
            </a:extLst>
          </a:blip>
          <a:srcRect t="11521" b="11521"/>
          <a:stretch>
            <a:fillRect/>
          </a:stretch>
        </p:blipFill>
        <p:spPr>
          <a:xfrm>
            <a:off x="540328" y="436419"/>
            <a:ext cx="5835600" cy="12801600"/>
          </a:xfrm>
          <a:prstGeom prst="rect">
            <a:avLst/>
          </a:prstGeom>
        </p:spPr>
      </p:pic>
      <p:cxnSp>
        <p:nvCxnSpPr>
          <p:cNvPr id="6" name="Přímá spojnice 5">
            <a:extLst>
              <a:ext uri="{FF2B5EF4-FFF2-40B4-BE49-F238E27FC236}">
                <a16:creationId xmlns:a16="http://schemas.microsoft.com/office/drawing/2014/main" id="{74074EC8-0011-E460-E47A-8699702DDB15}"/>
              </a:ext>
            </a:extLst>
          </p:cNvPr>
          <p:cNvCxnSpPr/>
          <p:nvPr/>
        </p:nvCxnSpPr>
        <p:spPr>
          <a:xfrm>
            <a:off x="7920000" y="4631635"/>
            <a:ext cx="15823096"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233955"/>
      </p:ext>
    </p:extLst>
  </p:cSld>
  <p:clrMapOvr>
    <a:masterClrMapping/>
  </p:clrMapOvr>
</p:sld>
</file>

<file path=ppt/theme/theme1.xml><?xml version="1.0" encoding="utf-8"?>
<a:theme xmlns:a="http://schemas.openxmlformats.org/drawingml/2006/main" name="MZE_Prez_VodniHospodarstvi_16x9">
  <a:themeElements>
    <a:clrScheme name="MZe - Vodní hospodářství">
      <a:dk1>
        <a:sysClr val="windowText" lastClr="000000"/>
      </a:dk1>
      <a:lt1>
        <a:sysClr val="window" lastClr="FFFFFF"/>
      </a:lt1>
      <a:dk2>
        <a:srgbClr val="1D1D1B"/>
      </a:dk2>
      <a:lt2>
        <a:srgbClr val="C6C6C6"/>
      </a:lt2>
      <a:accent1>
        <a:srgbClr val="29B4E9"/>
      </a:accent1>
      <a:accent2>
        <a:srgbClr val="004A99"/>
      </a:accent2>
      <a:accent3>
        <a:srgbClr val="98D0BF"/>
      </a:accent3>
      <a:accent4>
        <a:srgbClr val="80733D"/>
      </a:accent4>
      <a:accent5>
        <a:srgbClr val="CDCE00"/>
      </a:accent5>
      <a:accent6>
        <a:srgbClr val="005C2B"/>
      </a:accent6>
      <a:hlink>
        <a:srgbClr val="29B4E9"/>
      </a:hlink>
      <a:folHlink>
        <a:srgbClr val="29B4E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ZE_Prez_VodniHospodarstvi_16x9.potx" id="{37C848B3-AC23-4065-ADF8-86100E7F729C}" vid="{CE7BB757-A824-4AE0-A691-561606B4467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MZE_Prez_VodniHospodarstvi_16x9</Template>
  <TotalTime>0</TotalTime>
  <Words>1305</Words>
  <Application>Microsoft Office PowerPoint</Application>
  <PresentationFormat>Vlastní</PresentationFormat>
  <Paragraphs>242</Paragraphs>
  <Slides>15</Slides>
  <Notes>11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15</vt:i4>
      </vt:variant>
    </vt:vector>
  </HeadingPairs>
  <TitlesOfParts>
    <vt:vector size="19" baseType="lpstr">
      <vt:lpstr>Arial</vt:lpstr>
      <vt:lpstr>Calibri</vt:lpstr>
      <vt:lpstr>Gill Sans MT</vt:lpstr>
      <vt:lpstr>MZE_Prez_VodniHospodarstvi_16x9</vt:lpstr>
      <vt:lpstr>Vodohospodářské  aktuality</vt:lpstr>
      <vt:lpstr>Obsah</vt:lpstr>
      <vt:lpstr>VD nové heřminovy</vt:lpstr>
      <vt:lpstr>VD Skalička</vt:lpstr>
      <vt:lpstr>VD vlachovice</vt:lpstr>
      <vt:lpstr>VD kryry  KOMPLEXNÍ ŘEŠENÍ SUCHA NA RAKOVNICKU </vt:lpstr>
      <vt:lpstr>EVIDENCE  TBD</vt:lpstr>
      <vt:lpstr>Evidence  tbd  - vytvoření centrální Evidence TBD (MZe)   </vt:lpstr>
      <vt:lpstr>EVIDENCE  TBD</vt:lpstr>
      <vt:lpstr>Prezentace aplikace PowerPoint</vt:lpstr>
      <vt:lpstr>REGISTR  výpustí</vt:lpstr>
      <vt:lpstr>Vodní zpravodajství:  Hydrologické zprávy MZe</vt:lpstr>
      <vt:lpstr>Modrá zpráva 2022</vt:lpstr>
      <vt:lpstr>Výběrové řízení do našeho odboru</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2018-09-26T10:30:45Z</dcterms:created>
  <dcterms:modified xsi:type="dcterms:W3CDTF">2023-10-21T14:51:23Z</dcterms:modified>
</cp:coreProperties>
</file>