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72" r:id="rId5"/>
    <p:sldId id="273" r:id="rId6"/>
    <p:sldId id="274" r:id="rId7"/>
    <p:sldId id="259" r:id="rId8"/>
    <p:sldId id="262" r:id="rId9"/>
    <p:sldId id="271" r:id="rId10"/>
    <p:sldId id="260" r:id="rId11"/>
    <p:sldId id="261" r:id="rId12"/>
    <p:sldId id="268" r:id="rId13"/>
    <p:sldId id="269" r:id="rId14"/>
    <p:sldId id="264" r:id="rId15"/>
    <p:sldId id="270" r:id="rId16"/>
    <p:sldId id="266" r:id="rId17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4EB766-90D1-499B-BDCD-63EA61B1E76E}" type="datetimeFigureOut">
              <a:rPr lang="cs-CZ" smtClean="0"/>
              <a:t>23.10.2023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2963FF-E1E6-4351-9B16-74A802D872B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09341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2963FF-E1E6-4351-9B16-74A802D872B4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87743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2963FF-E1E6-4351-9B16-74A802D872B4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80579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2963FF-E1E6-4351-9B16-74A802D872B4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40302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2963FF-E1E6-4351-9B16-74A802D872B4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5619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2963FF-E1E6-4351-9B16-74A802D872B4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20155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2963FF-E1E6-4351-9B16-74A802D872B4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53822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2963FF-E1E6-4351-9B16-74A802D872B4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42672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2963FF-E1E6-4351-9B16-74A802D872B4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2210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2963FF-E1E6-4351-9B16-74A802D872B4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59594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2963FF-E1E6-4351-9B16-74A802D872B4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74323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2963FF-E1E6-4351-9B16-74A802D872B4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49655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2963FF-E1E6-4351-9B16-74A802D872B4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5248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D23640-E9AD-4BFC-8BD9-DB6EC593F0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871577" y="1344557"/>
            <a:ext cx="7766936" cy="667204"/>
          </a:xfrm>
        </p:spPr>
        <p:txBody>
          <a:bodyPr/>
          <a:lstStyle/>
          <a:p>
            <a:pPr>
              <a:tabLst>
                <a:tab pos="3406775" algn="l"/>
                <a:tab pos="4217988" algn="l"/>
              </a:tabLst>
            </a:pPr>
            <a:r>
              <a:rPr lang="cs-CZ" sz="6000" b="1" dirty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innerShdw blurRad="63500" dist="50800" dir="18900000">
                    <a:prstClr val="black">
                      <a:alpha val="50000"/>
                    </a:prstClr>
                  </a:innerShdw>
                </a:effectLst>
              </a:rPr>
              <a:t>J</a:t>
            </a:r>
            <a:r>
              <a:rPr lang="cs-CZ" dirty="0"/>
              <a:t>ednotné</a:t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813D0D4-CECA-46B6-B907-EBFDEF8794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2807167"/>
          </a:xfrm>
        </p:spPr>
        <p:txBody>
          <a:bodyPr>
            <a:normAutofit/>
          </a:bodyPr>
          <a:lstStyle/>
          <a:p>
            <a:r>
              <a:rPr lang="cs-CZ" dirty="0"/>
              <a:t>Mgr. Pavel Chlíbek</a:t>
            </a:r>
          </a:p>
          <a:p>
            <a:r>
              <a:rPr lang="cs-CZ" dirty="0"/>
              <a:t>Ministerstvo životního prostředí</a:t>
            </a:r>
          </a:p>
          <a:p>
            <a:r>
              <a:rPr lang="cs-CZ" dirty="0"/>
              <a:t>Odbor legislativní</a:t>
            </a:r>
          </a:p>
          <a:p>
            <a:r>
              <a:rPr lang="cs-CZ" dirty="0"/>
              <a:t>tel. 604 108 166</a:t>
            </a:r>
          </a:p>
          <a:p>
            <a:r>
              <a:rPr lang="cs-CZ" dirty="0"/>
              <a:t>pavel.chlibek@mzp.cz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BF47F8AA-959D-4FC1-8FF3-8E2C820E96C9}"/>
              </a:ext>
            </a:extLst>
          </p:cNvPr>
          <p:cNvSpPr txBox="1"/>
          <p:nvPr/>
        </p:nvSpPr>
        <p:spPr>
          <a:xfrm>
            <a:off x="3270018" y="1170327"/>
            <a:ext cx="600398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b="1" dirty="0">
                <a:solidFill>
                  <a:schemeClr val="accent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rPr>
              <a:t>E</a:t>
            </a:r>
            <a:r>
              <a:rPr lang="cs-CZ" sz="54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nvironmentální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D93BB43A-89DF-4D9D-9CB8-F122D09FD62A}"/>
              </a:ext>
            </a:extLst>
          </p:cNvPr>
          <p:cNvSpPr txBox="1"/>
          <p:nvPr/>
        </p:nvSpPr>
        <p:spPr>
          <a:xfrm>
            <a:off x="4895359" y="2189862"/>
            <a:ext cx="44943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b="1" dirty="0">
                <a:solidFill>
                  <a:schemeClr val="accent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rPr>
              <a:t>S</a:t>
            </a:r>
            <a:r>
              <a:rPr lang="cs-CZ" sz="54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tanovisko</a:t>
            </a:r>
          </a:p>
        </p:txBody>
      </p:sp>
    </p:spTree>
    <p:extLst>
      <p:ext uri="{BB962C8B-B14F-4D97-AF65-F5344CB8AC3E}">
        <p14:creationId xmlns:p14="http://schemas.microsoft.com/office/powerpoint/2010/main" val="2553186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1D5C54-CB90-4FC8-B132-E7EB52B5F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612000"/>
            <a:ext cx="8484954" cy="771144"/>
          </a:xfrm>
        </p:spPr>
        <p:txBody>
          <a:bodyPr/>
          <a:lstStyle/>
          <a:p>
            <a:r>
              <a:rPr lang="cs-CZ" dirty="0"/>
              <a:t>Postup při vydávání JES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2B488D6-8091-4694-9331-CD7465D269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286" y="1383144"/>
            <a:ext cx="8596668" cy="4678204"/>
          </a:xfrm>
        </p:spPr>
        <p:txBody>
          <a:bodyPr anchor="ctr" anchorCtr="0">
            <a:spAutoFit/>
          </a:bodyPr>
          <a:lstStyle/>
          <a:p>
            <a:pPr algn="just">
              <a:spcAft>
                <a:spcPts val="1000"/>
              </a:spcAft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Předběžná konzultace</a:t>
            </a:r>
            <a:endParaRPr lang="cs-CZ" dirty="0"/>
          </a:p>
          <a:p>
            <a:pPr algn="just"/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Žádost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Přímo orgánu příslušnému k vydání JES nebo stavebnímu úřadu </a:t>
            </a:r>
          </a:p>
          <a:p>
            <a:pPr algn="just"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cs-CZ" dirty="0"/>
              <a:t>Náležitosti (§ 3) – dokumentace pro povolení záměru, další dle jiných právních předpisů – posouzení úplnosti do 10 dnů, vrátit se všemi vadami najednou</a:t>
            </a:r>
          </a:p>
          <a:p>
            <a:pPr algn="just"/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Vyjádření správních orgánů příslušných podle jiných právních předpisů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Fakultativní, pouze v případě potřeby a jedná-li se o jiný správní orgán</a:t>
            </a:r>
          </a:p>
          <a:p>
            <a:pPr algn="just"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cs-CZ" dirty="0"/>
              <a:t>Lhůta stanovená orgánem JES, vyloučen samostatný přezkum</a:t>
            </a:r>
          </a:p>
          <a:p>
            <a:pPr algn="just"/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Lhůty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Bez zbytečného odkladu/60/90 dní – u ORP 30 dnů kvůli koordinovanému ZS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Fikce souhlasu podle </a:t>
            </a:r>
            <a:r>
              <a:rPr lang="cs-CZ" dirty="0" err="1"/>
              <a:t>StavZ</a:t>
            </a:r>
            <a:r>
              <a:rPr lang="cs-CZ" dirty="0"/>
              <a:t> (§ 178 odst. 4), mimo záležitosti práva EU</a:t>
            </a:r>
          </a:p>
        </p:txBody>
      </p:sp>
    </p:spTree>
    <p:extLst>
      <p:ext uri="{BB962C8B-B14F-4D97-AF65-F5344CB8AC3E}">
        <p14:creationId xmlns:p14="http://schemas.microsoft.com/office/powerpoint/2010/main" val="1787957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F2B197-B852-4553-B61B-A08D21607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573567"/>
            <a:ext cx="8457522" cy="798576"/>
          </a:xfrm>
        </p:spPr>
        <p:txBody>
          <a:bodyPr/>
          <a:lstStyle/>
          <a:p>
            <a:r>
              <a:rPr lang="cs-CZ" dirty="0"/>
              <a:t>Postup při vydávání JES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120DA96-30F7-4303-9DA5-EBD1A80D1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372143"/>
            <a:ext cx="8596668" cy="4806444"/>
          </a:xfrm>
        </p:spPr>
        <p:txBody>
          <a:bodyPr anchor="ctr" anchorCtr="0">
            <a:spAutoFit/>
          </a:bodyPr>
          <a:lstStyle/>
          <a:p>
            <a:pPr algn="just"/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Náležitosti JES (§ 6)</a:t>
            </a:r>
          </a:p>
          <a:p>
            <a:pPr algn="just"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cs-CZ" dirty="0"/>
              <a:t>Podmínky, odůvodnění, výčet správních úkonů</a:t>
            </a:r>
          </a:p>
          <a:p>
            <a:pPr algn="just"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cs-CZ" dirty="0"/>
              <a:t>Podoba výroku – jedna výroková část, možných více bodů – samostatně vždy rozhodnutí</a:t>
            </a:r>
          </a:p>
          <a:p>
            <a:pPr algn="just"/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Platnost (§ 7)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5 let s možností opakovaného prodloužení</a:t>
            </a:r>
          </a:p>
          <a:p>
            <a:pPr algn="just"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cs-CZ" dirty="0"/>
              <a:t>Prodlužování obdobně jako v procesu EIA</a:t>
            </a:r>
          </a:p>
          <a:p>
            <a:pPr algn="just"/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Změna okolností (§ 8)</a:t>
            </a:r>
          </a:p>
          <a:p>
            <a:pPr algn="just"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cs-CZ" dirty="0"/>
              <a:t>na žádost žadatele, ex offo podle </a:t>
            </a:r>
            <a:r>
              <a:rPr lang="cs-CZ" dirty="0" err="1"/>
              <a:t>ust</a:t>
            </a:r>
            <a:r>
              <a:rPr lang="cs-CZ" dirty="0"/>
              <a:t>. § 3 </a:t>
            </a:r>
            <a:r>
              <a:rPr lang="cs-CZ" dirty="0" err="1"/>
              <a:t>StavZ</a:t>
            </a:r>
            <a:endParaRPr lang="cs-CZ" dirty="0"/>
          </a:p>
          <a:p>
            <a:pPr algn="just"/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Zveřejňování (§ 10)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Všechna JES, bezodkladně, alespoň 15 dnů</a:t>
            </a:r>
          </a:p>
        </p:txBody>
      </p:sp>
    </p:spTree>
    <p:extLst>
      <p:ext uri="{BB962C8B-B14F-4D97-AF65-F5344CB8AC3E}">
        <p14:creationId xmlns:p14="http://schemas.microsoft.com/office/powerpoint/2010/main" val="1114588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0D3CF7-072B-48A1-8E0E-7C5E6682C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0222" y="626378"/>
            <a:ext cx="8596668" cy="1320800"/>
          </a:xfrm>
        </p:spPr>
        <p:txBody>
          <a:bodyPr/>
          <a:lstStyle/>
          <a:p>
            <a:r>
              <a:rPr lang="cs-CZ" dirty="0"/>
              <a:t>Kontrola, nápravná opatření, přestupky	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D1F1EE9-B154-4EDF-ADC2-1C119F3B47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0222" y="1488613"/>
            <a:ext cx="8596668" cy="3880773"/>
          </a:xfrm>
        </p:spPr>
        <p:txBody>
          <a:bodyPr>
            <a:normAutofit fontScale="92500" lnSpcReduction="10000"/>
          </a:bodyPr>
          <a:lstStyle/>
          <a:p>
            <a:r>
              <a:rPr lang="cs-CZ" b="1" dirty="0"/>
              <a:t>Kontrola podle kontrolního řádu</a:t>
            </a:r>
          </a:p>
          <a:p>
            <a:r>
              <a:rPr lang="cs-CZ" b="1" dirty="0"/>
              <a:t>Nápravná opatření obecně k nápravě zjištěného stavu, bez nutné opory ve složkových předpisech</a:t>
            </a:r>
          </a:p>
          <a:p>
            <a:r>
              <a:rPr lang="cs-CZ" b="1" dirty="0"/>
              <a:t>Skutková podstata nesplnění podmínek stanovených na základě JES rozhodnutím v následném řízení</a:t>
            </a:r>
          </a:p>
          <a:p>
            <a:r>
              <a:rPr lang="cs-CZ" dirty="0"/>
              <a:t>Až 1 milion Kč pro FO</a:t>
            </a:r>
          </a:p>
          <a:p>
            <a:r>
              <a:rPr lang="cs-CZ" dirty="0"/>
              <a:t>Až 10 milionů pro FOP a PO</a:t>
            </a:r>
          </a:p>
          <a:p>
            <a:r>
              <a:rPr lang="cs-CZ" dirty="0"/>
              <a:t>Projednává </a:t>
            </a:r>
            <a:r>
              <a:rPr lang="cs-CZ" b="1" dirty="0"/>
              <a:t>správní orgán, který vydal JES</a:t>
            </a:r>
          </a:p>
          <a:p>
            <a:r>
              <a:rPr lang="cs-CZ" dirty="0"/>
              <a:t>Stavební úřady nejsou kompetentní k projednávání těchto přestupků (§ 304 odst. 2 </a:t>
            </a:r>
            <a:r>
              <a:rPr lang="cs-CZ" dirty="0" err="1"/>
              <a:t>StavZ</a:t>
            </a:r>
            <a:r>
              <a:rPr lang="cs-CZ" dirty="0"/>
              <a:t>)</a:t>
            </a:r>
          </a:p>
          <a:p>
            <a:r>
              <a:rPr lang="cs-CZ" dirty="0"/>
              <a:t>Možný překryv se skutkovými podstatami podle složkových předpisů – postup dle obecných zásad správního trestání</a:t>
            </a:r>
          </a:p>
        </p:txBody>
      </p:sp>
    </p:spTree>
    <p:extLst>
      <p:ext uri="{BB962C8B-B14F-4D97-AF65-F5344CB8AC3E}">
        <p14:creationId xmlns:p14="http://schemas.microsoft.com/office/powerpoint/2010/main" val="1385933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3E7B95-5AE2-4191-B42C-C4115A09B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Přechodná ustanovení	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36A540A-89DE-4753-A85D-55E0E08361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/>
          <a:lstStyle/>
          <a:p>
            <a:r>
              <a:rPr lang="cs-CZ" dirty="0"/>
              <a:t>Žádost před nabytím účinnosti zákona - postup podle dosavadních právních předpisů</a:t>
            </a:r>
          </a:p>
          <a:p>
            <a:r>
              <a:rPr lang="cs-CZ" dirty="0"/>
              <a:t>Pokud již byla část správních úkonů vydána, je na volbě žadatele, zda bude ve zbytku vydán JES, nebo se dokončí podle dosavadních předpisů</a:t>
            </a:r>
          </a:p>
          <a:p>
            <a:r>
              <a:rPr lang="cs-CZ" b="1" dirty="0"/>
              <a:t>Vazba na přechodné období podle § 334a stavebního zákona </a:t>
            </a:r>
            <a:r>
              <a:rPr lang="cs-CZ" dirty="0"/>
              <a:t>– od 1. 1. 2024 do 30. 6. 2024 JES pouze pro vyhrazené stavby podle přílohy č. 3 ke stavebnímu zákonu</a:t>
            </a:r>
          </a:p>
          <a:p>
            <a:r>
              <a:rPr lang="cs-CZ" dirty="0"/>
              <a:t>Úpravy nesouvisející s JES účinné od 1. 1. 2024</a:t>
            </a:r>
          </a:p>
        </p:txBody>
      </p:sp>
    </p:spTree>
    <p:extLst>
      <p:ext uri="{BB962C8B-B14F-4D97-AF65-F5344CB8AC3E}">
        <p14:creationId xmlns:p14="http://schemas.microsoft.com/office/powerpoint/2010/main" val="3735790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234A7E-75C2-4E71-ACC8-706269DC9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612000"/>
            <a:ext cx="8448378" cy="697992"/>
          </a:xfrm>
        </p:spPr>
        <p:txBody>
          <a:bodyPr/>
          <a:lstStyle/>
          <a:p>
            <a:r>
              <a:rPr lang="cs-CZ" dirty="0"/>
              <a:t>Změnový zákon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B6A70D3-1434-4D5B-A4EB-F12D1F94CB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400395"/>
            <a:ext cx="8576291" cy="5103961"/>
          </a:xfrm>
        </p:spPr>
        <p:txBody>
          <a:bodyPr wrap="square" anchor="ctr" anchorCtr="0">
            <a:spAutoFit/>
          </a:bodyPr>
          <a:lstStyle/>
          <a:p>
            <a:pPr algn="just"/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Zákon, kterým se mění některé zákony v souvislosti s přijetím zákona o jednotném environmentálním stanovisku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Novely třinácti zákonů</a:t>
            </a:r>
          </a:p>
          <a:p>
            <a:pPr algn="just"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cs-CZ" dirty="0"/>
              <a:t>Geologické práce, ochrana přírody a krajiny, ZPF, lesy, EIA, voda, pohřebnictví, ovzduší, prevence závažných havárií (včetně správních poplatků), odpady, změnový zákon č. 284/2021 Sb., a zákon č. 364/2021 Sb. (invazní druhy)</a:t>
            </a:r>
          </a:p>
          <a:p>
            <a:pPr algn="just"/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Integrační formule</a:t>
            </a:r>
          </a:p>
          <a:p>
            <a:pPr algn="just"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cs-CZ" dirty="0"/>
              <a:t>V každém zákoně ve vztahu ke konkrétním správním úkonům</a:t>
            </a:r>
          </a:p>
          <a:p>
            <a:pPr algn="just"/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Doprovodné změny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ZOPK – účast veřejnosti; ZPF a PUPFL na území NP ve společném rozhodnutí</a:t>
            </a:r>
          </a:p>
          <a:p>
            <a:pPr algn="just"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cs-CZ" dirty="0"/>
              <a:t>EIA – mezistátní navazující řízení, online VP,  dokumenty elektronicky</a:t>
            </a:r>
          </a:p>
          <a:p>
            <a:pPr algn="just"/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Účinnost k 1. 1. 2024 (do 30. 6. 2024 podléhají JES pouze vyhrazené stavby)</a:t>
            </a:r>
          </a:p>
        </p:txBody>
      </p:sp>
    </p:spTree>
    <p:extLst>
      <p:ext uri="{BB962C8B-B14F-4D97-AF65-F5344CB8AC3E}">
        <p14:creationId xmlns:p14="http://schemas.microsoft.com/office/powerpoint/2010/main" val="3041905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9BA5CC-F69C-461C-BF52-DF885716F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Účast veřejnosti	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85AA590-1947-4B71-9C9F-B802FEF892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/>
          <a:lstStyle/>
          <a:p>
            <a:r>
              <a:rPr lang="cs-CZ" dirty="0"/>
              <a:t>V původním návrhu MŽP rozšíření do stavu před rokem 2018 </a:t>
            </a:r>
          </a:p>
          <a:p>
            <a:r>
              <a:rPr lang="cs-CZ" dirty="0"/>
              <a:t>Při projednávání ve vládě vypuštěno – spor o výklad mezi MMR a MŽP</a:t>
            </a:r>
          </a:p>
          <a:p>
            <a:r>
              <a:rPr lang="cs-CZ" dirty="0"/>
              <a:t>PN ve 2. čtení – kompromisní návrh</a:t>
            </a:r>
          </a:p>
          <a:p>
            <a:r>
              <a:rPr lang="cs-CZ" dirty="0"/>
              <a:t>Účast ve </a:t>
            </a:r>
            <a:r>
              <a:rPr lang="cs-CZ" b="1" dirty="0"/>
              <a:t>všech správních řízeních podle zákona o ochraně přírody a krajiny</a:t>
            </a:r>
          </a:p>
          <a:p>
            <a:r>
              <a:rPr lang="cs-CZ" dirty="0"/>
              <a:t>Účast v řízeních o povolení záměru vedených stavebním úřadem, je-li součástí výroku rozhodnutí (formulovaného na základě JES) </a:t>
            </a:r>
            <a:r>
              <a:rPr lang="cs-CZ" b="1" dirty="0"/>
              <a:t>povolení ke kácení a/nebo výjimka ze zákazů u zvláště chráněných druhů</a:t>
            </a:r>
          </a:p>
          <a:p>
            <a:r>
              <a:rPr lang="cs-CZ" dirty="0"/>
              <a:t>Účast podle EIA zůstává nedotčena</a:t>
            </a:r>
          </a:p>
        </p:txBody>
      </p:sp>
    </p:spTree>
    <p:extLst>
      <p:ext uri="{BB962C8B-B14F-4D97-AF65-F5344CB8AC3E}">
        <p14:creationId xmlns:p14="http://schemas.microsoft.com/office/powerpoint/2010/main" val="2523746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99A7B1FC-C969-49AC-A278-F3CAE386E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2535936"/>
          </a:xfrm>
        </p:spPr>
        <p:txBody>
          <a:bodyPr/>
          <a:lstStyle/>
          <a:p>
            <a:pPr algn="ctr"/>
            <a:r>
              <a:rPr lang="cs-CZ" dirty="0"/>
              <a:t>Děkuji Vám za pozornost!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103575F6-446D-4312-9ACD-AFA5D4DF65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5" y="3341511"/>
            <a:ext cx="8596668" cy="2699851"/>
          </a:xfrm>
        </p:spPr>
        <p:txBody>
          <a:bodyPr>
            <a:normAutofit/>
          </a:bodyPr>
          <a:lstStyle/>
          <a:p>
            <a:pPr algn="r"/>
            <a:r>
              <a:rPr lang="cs-CZ" dirty="0"/>
              <a:t>Mgr. Pavel Chlíbek</a:t>
            </a:r>
          </a:p>
          <a:p>
            <a:pPr algn="r"/>
            <a:r>
              <a:rPr lang="cs-CZ" dirty="0"/>
              <a:t>Ministerstvo životního prostředí</a:t>
            </a:r>
          </a:p>
          <a:p>
            <a:pPr algn="r"/>
            <a:r>
              <a:rPr lang="cs-CZ" dirty="0"/>
              <a:t>Odbor legislativní</a:t>
            </a:r>
          </a:p>
          <a:p>
            <a:pPr algn="r"/>
            <a:r>
              <a:rPr lang="cs-CZ" dirty="0"/>
              <a:t>tel. 604 108 166</a:t>
            </a:r>
          </a:p>
          <a:p>
            <a:pPr algn="r"/>
            <a:r>
              <a:rPr lang="cs-CZ" dirty="0"/>
              <a:t>pavel.chlibek@mzp.cz</a:t>
            </a:r>
          </a:p>
        </p:txBody>
      </p:sp>
    </p:spTree>
    <p:extLst>
      <p:ext uri="{BB962C8B-B14F-4D97-AF65-F5344CB8AC3E}">
        <p14:creationId xmlns:p14="http://schemas.microsoft.com/office/powerpoint/2010/main" val="1186248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1AC8C6-5B4C-4497-8BFB-830913F60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612000"/>
            <a:ext cx="8596668" cy="707136"/>
          </a:xfrm>
        </p:spPr>
        <p:txBody>
          <a:bodyPr/>
          <a:lstStyle/>
          <a:p>
            <a:r>
              <a:rPr lang="cs-CZ" dirty="0"/>
              <a:t>Příprava zákona o JES	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58585AF-FE85-4429-A0A6-768FA841E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332000"/>
            <a:ext cx="8752794" cy="4847481"/>
          </a:xfrm>
          <a:solidFill>
            <a:schemeClr val="bg1"/>
          </a:solidFill>
          <a:effectLst>
            <a:softEdge rad="0"/>
          </a:effectLst>
        </p:spPr>
        <p:txBody>
          <a:bodyPr anchor="ctr" anchorCtr="0">
            <a:spAutoFit/>
          </a:bodyPr>
          <a:lstStyle/>
          <a:p>
            <a:pPr algn="just"/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Programové prohlášení vlády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Zavedení jednotného environmentálního povolení</a:t>
            </a:r>
          </a:p>
          <a:p>
            <a:pPr algn="just"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cs-CZ" dirty="0"/>
              <a:t>Závazek novelizace stavebního zákona</a:t>
            </a:r>
          </a:p>
          <a:p>
            <a:pPr algn="just"/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Vazba na novelu stavebního zákona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Zrušení státní stavební správy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Integrace otázek z oblasti ochrany životního prostředí do soustavy stávajících správních orgánů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Vztah k </a:t>
            </a:r>
            <a:r>
              <a:rPr lang="cs-CZ" dirty="0" err="1"/>
              <a:t>JESu</a:t>
            </a:r>
            <a:r>
              <a:rPr lang="cs-CZ" dirty="0"/>
              <a:t> především v § 176 odst. 2 </a:t>
            </a:r>
            <a:r>
              <a:rPr lang="cs-CZ" dirty="0" err="1"/>
              <a:t>StavZ</a:t>
            </a:r>
            <a:r>
              <a:rPr lang="cs-CZ" dirty="0"/>
              <a:t> (koordinované stanovisko), § 178 odst. 3 a 4 </a:t>
            </a:r>
            <a:r>
              <a:rPr lang="cs-CZ" dirty="0" err="1"/>
              <a:t>StavZ</a:t>
            </a:r>
            <a:r>
              <a:rPr lang="cs-CZ" dirty="0"/>
              <a:t> (fikce) a § 304 odst. 2 </a:t>
            </a:r>
            <a:r>
              <a:rPr lang="cs-CZ" dirty="0" err="1"/>
              <a:t>StavZ</a:t>
            </a:r>
            <a:r>
              <a:rPr lang="cs-CZ" dirty="0"/>
              <a:t> (přestupky z JES stavební úřady neprojednávají)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Vazba na přechodné období do 30. června 2024 podle § 334a </a:t>
            </a:r>
            <a:r>
              <a:rPr lang="cs-CZ" dirty="0" err="1"/>
              <a:t>StavZ</a:t>
            </a:r>
            <a:endParaRPr lang="cs-CZ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Zamýšlené využití společných digitálních systémů – portál stavebníka, evidence stavebních postupů</a:t>
            </a:r>
          </a:p>
        </p:txBody>
      </p:sp>
    </p:spTree>
    <p:extLst>
      <p:ext uri="{BB962C8B-B14F-4D97-AF65-F5344CB8AC3E}">
        <p14:creationId xmlns:p14="http://schemas.microsoft.com/office/powerpoint/2010/main" val="2605446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93136C-FEE9-4A6B-84C8-1B71E9C5F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612000"/>
            <a:ext cx="8596668" cy="643128"/>
          </a:xfrm>
        </p:spPr>
        <p:txBody>
          <a:bodyPr anchor="ctr" anchorCtr="0"/>
          <a:lstStyle/>
          <a:p>
            <a:r>
              <a:rPr lang="cs-CZ" dirty="0"/>
              <a:t>Základní cíle a principy JES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908C422-31FF-49A4-BA84-126B917B95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481501"/>
            <a:ext cx="8596668" cy="5786199"/>
          </a:xfrm>
        </p:spPr>
        <p:txBody>
          <a:bodyPr anchor="ctr" anchorCtr="0">
            <a:spAutoFit/>
          </a:bodyPr>
          <a:lstStyle/>
          <a:p>
            <a:pPr algn="just"/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Zrychlení a zefektivnění stavebního řízení za současného zachování potřebné odbornosti a schopnosti hájit veřejný zájem na ochraně životního prostředí</a:t>
            </a:r>
          </a:p>
          <a:p>
            <a:pPr algn="just"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cs-CZ" dirty="0"/>
              <a:t>JES vždy podkladem pro následné řízení – řízení o povolení záměru podle </a:t>
            </a:r>
            <a:r>
              <a:rPr lang="cs-CZ" dirty="0" err="1"/>
              <a:t>StavZ</a:t>
            </a:r>
            <a:r>
              <a:rPr lang="cs-CZ" dirty="0"/>
              <a:t> a navazující řízení podle zákona EIA (§ 1 ZJES)</a:t>
            </a:r>
          </a:p>
          <a:p>
            <a:pPr algn="just"/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Procesní integrace v oblasti ochrany životního prostředí do jednoho správního aktu/úkonu ve formě závazného stanoviska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JES vydáván namísto správních úkonů podle devíti různých zákonů (celkem až 26 správních úkonů) – vyjádření, ZS i rozhodnutí</a:t>
            </a:r>
          </a:p>
          <a:p>
            <a:pPr algn="just"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cs-CZ" dirty="0"/>
              <a:t>Podpůrné užití správního řádu - § 149 aj.</a:t>
            </a:r>
          </a:p>
          <a:p>
            <a:pPr algn="just"/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Neintegrované oblasti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Provozní povolení – integrovaná prevence, voda, ovzduší, odpady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Společné rozhodnutí podle ZOPK – záměry v ZCHÚ a NATURA 2000 (kromě OP)</a:t>
            </a:r>
          </a:p>
          <a:p>
            <a:pPr marL="0" indent="0">
              <a:buNone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456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332D14-09B2-4418-AB49-E7E41F1A1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43346"/>
            <a:ext cx="8596668" cy="775855"/>
          </a:xfrm>
        </p:spPr>
        <p:txBody>
          <a:bodyPr/>
          <a:lstStyle/>
          <a:p>
            <a:r>
              <a:rPr lang="cs-CZ" dirty="0"/>
              <a:t>Nahrazované správní úkony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A9AB3DA-A729-4E2E-AB0A-967B64A189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91100"/>
            <a:ext cx="8341975" cy="5223554"/>
          </a:xfrm>
        </p:spPr>
        <p:txBody>
          <a:bodyPr>
            <a:normAutofit fontScale="25000" lnSpcReduction="20000"/>
          </a:bodyPr>
          <a:lstStyle/>
          <a:p>
            <a:r>
              <a:rPr lang="cs-CZ" sz="7200" b="1" dirty="0"/>
              <a:t>Vodní zákon (254/2001 Sb.)</a:t>
            </a:r>
          </a:p>
          <a:p>
            <a:r>
              <a:rPr lang="cs-CZ" sz="7200" dirty="0"/>
              <a:t>Souhlas ke stavbám a činnostem, k nimž není třeba povolení podle vodního zákona (§ 17 odst. 1)</a:t>
            </a:r>
          </a:p>
          <a:p>
            <a:r>
              <a:rPr lang="cs-CZ" sz="7200" dirty="0"/>
              <a:t>Stanovisko k řízením podle některých zákonů (horní, hornická činnost) (§ 104 odst. 3)</a:t>
            </a:r>
          </a:p>
          <a:p>
            <a:pPr>
              <a:spcBef>
                <a:spcPts val="2000"/>
              </a:spcBef>
            </a:pPr>
            <a:r>
              <a:rPr lang="cs-CZ" sz="7200" b="1" dirty="0"/>
              <a:t>Zákon o geologických pracích (62/1988 Sb.)</a:t>
            </a:r>
            <a:endParaRPr lang="cs-CZ" sz="72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7200" dirty="0"/>
              <a:t>Vyjádření k území se zvláštními podmínkami geologické stavby, zejména s předpokládanými ložisky nerostů nebo se zvlášť nepříznivými inženýrskogeologickými poměry </a:t>
            </a:r>
            <a:r>
              <a:rPr lang="cs-CZ" sz="7200" i="1" dirty="0"/>
              <a:t>(§ 13 odst. 3)</a:t>
            </a:r>
            <a:endParaRPr lang="cs-CZ" sz="7200" dirty="0"/>
          </a:p>
          <a:p>
            <a:pPr>
              <a:spcBef>
                <a:spcPts val="2000"/>
              </a:spcBef>
            </a:pPr>
            <a:r>
              <a:rPr lang="cs-CZ" sz="7200" b="1" dirty="0"/>
              <a:t>Zákon o ochraně přírody a krajiny (114/1992 Sb.)</a:t>
            </a:r>
            <a:endParaRPr lang="cs-CZ" sz="72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7200" dirty="0"/>
              <a:t>Zásah do významného krajinného prvku </a:t>
            </a:r>
            <a:r>
              <a:rPr lang="cs-CZ" sz="7200" i="1" dirty="0"/>
              <a:t>(§ 4 odst. 2)</a:t>
            </a:r>
            <a:endParaRPr lang="cs-CZ" sz="72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7200" dirty="0"/>
              <a:t>Zabránění úhynu rostlin a zraňování nebo úhynu živočichů </a:t>
            </a:r>
            <a:r>
              <a:rPr lang="cs-CZ" sz="7200" i="1" dirty="0"/>
              <a:t>(§ 5 odst. 3)</a:t>
            </a:r>
            <a:endParaRPr lang="cs-CZ" sz="72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7200" dirty="0"/>
              <a:t>Odchylný postup při ochraně volně žijících ptáků </a:t>
            </a:r>
            <a:r>
              <a:rPr lang="cs-CZ" sz="7200" i="1" dirty="0"/>
              <a:t>(§ 5b odst. 1)</a:t>
            </a:r>
            <a:endParaRPr lang="cs-CZ" sz="72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7200" dirty="0"/>
              <a:t>Povolení ke kácení dřevin </a:t>
            </a:r>
            <a:r>
              <a:rPr lang="cs-CZ" sz="7200" i="1" dirty="0"/>
              <a:t>(§ 8 odst. 1)</a:t>
            </a:r>
            <a:endParaRPr lang="cs-CZ" sz="72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7200" dirty="0"/>
              <a:t>Povolování výjimek ze zákazů ničit, poškozovat nebo upravovat jeskyně </a:t>
            </a:r>
            <a:r>
              <a:rPr lang="cs-CZ" sz="7200" i="1" dirty="0"/>
              <a:t>(§ 10 odst. 2)</a:t>
            </a:r>
            <a:endParaRPr lang="cs-CZ" sz="72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47950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A3FAD8-D1F5-4C6F-8490-C2AF0E44B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14855"/>
            <a:ext cx="5765030" cy="609600"/>
          </a:xfrm>
        </p:spPr>
        <p:txBody>
          <a:bodyPr>
            <a:noAutofit/>
          </a:bodyPr>
          <a:lstStyle/>
          <a:p>
            <a:r>
              <a:rPr lang="cs-CZ" dirty="0"/>
              <a:t>Nahrazované správní úkony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AE15CFF-412E-4D1A-AC11-8D072EDFC3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63001"/>
            <a:ext cx="8596668" cy="5418690"/>
          </a:xfrm>
        </p:spPr>
        <p:txBody>
          <a:bodyPr>
            <a:normAutofit fontScale="47500" lnSpcReduction="20000"/>
          </a:bodyPr>
          <a:lstStyle/>
          <a:p>
            <a:r>
              <a:rPr lang="cs-CZ" sz="4500" dirty="0"/>
              <a:t>Zásah do krajinného rázu (§ 12 odst. 2)</a:t>
            </a:r>
          </a:p>
          <a:p>
            <a:r>
              <a:rPr lang="cs-CZ" sz="4500" dirty="0"/>
              <a:t>Souhlas k činnostem v ochranném pásmu ZCHÚ (§ 37 odst. 2)</a:t>
            </a:r>
          </a:p>
          <a:p>
            <a:r>
              <a:rPr lang="cs-CZ" sz="4500" dirty="0"/>
              <a:t>Souhlas k činnostem v ochranném pásmu památného stromu (§ 46 odst. 1)</a:t>
            </a:r>
          </a:p>
          <a:p>
            <a:r>
              <a:rPr lang="cs-CZ" sz="4500" dirty="0"/>
              <a:t>Výjimky ze zákazů u památných stromů a zvláště chráněných druhů (§ 56 odst. 1)</a:t>
            </a:r>
          </a:p>
          <a:p>
            <a:r>
              <a:rPr lang="cs-CZ" sz="4500" dirty="0"/>
              <a:t>Souhlas se zřízením nebo zrušením účelových komunikací, stezek a pěšin (§ 63 odst. 1)</a:t>
            </a:r>
          </a:p>
          <a:p>
            <a:r>
              <a:rPr lang="cs-CZ" sz="4500" b="1" dirty="0"/>
              <a:t>Zákon o ochraně ZPF (334/1992 Sb.)</a:t>
            </a:r>
            <a:endParaRPr lang="cs-CZ" sz="45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4500" dirty="0"/>
              <a:t>Souhlas s odnětím půdy ze ZPF </a:t>
            </a:r>
            <a:r>
              <a:rPr lang="cs-CZ" sz="4500" i="1" dirty="0"/>
              <a:t>(§ 9)</a:t>
            </a:r>
            <a:endParaRPr lang="cs-CZ" sz="4500" dirty="0"/>
          </a:p>
          <a:p>
            <a:r>
              <a:rPr lang="cs-CZ" sz="4500" b="1" dirty="0"/>
              <a:t>Lesní zákon (289/1995 Sb.)</a:t>
            </a:r>
            <a:endParaRPr lang="cs-CZ" sz="45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4500" dirty="0"/>
              <a:t>Souhlas s dělením lesních pozemků </a:t>
            </a:r>
            <a:r>
              <a:rPr lang="cs-CZ" sz="4500" i="1" dirty="0"/>
              <a:t>(§ 12 odst. 3)</a:t>
            </a:r>
            <a:endParaRPr lang="cs-CZ" sz="45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4500" dirty="0"/>
              <a:t>Souhlas s dotčením pozemků PUPFL </a:t>
            </a:r>
            <a:r>
              <a:rPr lang="cs-CZ" sz="4500" i="1" dirty="0"/>
              <a:t>(§ 14 odst. 2)</a:t>
            </a:r>
            <a:endParaRPr lang="cs-CZ" sz="45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4500" dirty="0"/>
              <a:t>Odnětí pozemků z PUPFL </a:t>
            </a:r>
            <a:r>
              <a:rPr lang="cs-CZ" sz="4500" i="1" dirty="0"/>
              <a:t>(§ 16)</a:t>
            </a:r>
            <a:endParaRPr lang="cs-CZ" sz="45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268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6BE535-BED3-47D6-B2A4-9A9B62745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77201"/>
            <a:ext cx="8314266" cy="678873"/>
          </a:xfrm>
        </p:spPr>
        <p:txBody>
          <a:bodyPr/>
          <a:lstStyle/>
          <a:p>
            <a:r>
              <a:rPr lang="cs-CZ" dirty="0"/>
              <a:t>Nahrazované správní úkony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C10C856-EA51-4B07-8B63-FA44792E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15462"/>
            <a:ext cx="8859904" cy="5065337"/>
          </a:xfrm>
        </p:spPr>
        <p:txBody>
          <a:bodyPr>
            <a:normAutofit fontScale="92500" lnSpcReduction="10000"/>
          </a:bodyPr>
          <a:lstStyle/>
          <a:p>
            <a:r>
              <a:rPr lang="cs-CZ" sz="1900" b="1" dirty="0"/>
              <a:t>Zákon o ochraně ovzduší (201/2012 Sb.)</a:t>
            </a:r>
            <a:endParaRPr lang="cs-CZ" sz="19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1900" dirty="0"/>
              <a:t>Závazné stanovisko k povolení záměru obsahujícího vyjmenovaný stacionární zdroj </a:t>
            </a:r>
            <a:r>
              <a:rPr lang="cs-CZ" sz="1900" i="1" dirty="0"/>
              <a:t>(§ 11 odst. 2 písm. b)</a:t>
            </a:r>
            <a:endParaRPr lang="cs-CZ" sz="19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1900" dirty="0"/>
              <a:t>Závazné stanovisko k povolení záměru dálnice a silnice I. třídy v zastavěném území či parkoviště s kapacitou nad 500 míst </a:t>
            </a:r>
            <a:r>
              <a:rPr lang="cs-CZ" sz="1900" i="1" dirty="0"/>
              <a:t>(§ 11 odst. 2 písm. d)</a:t>
            </a:r>
            <a:endParaRPr lang="cs-CZ" sz="1900" dirty="0"/>
          </a:p>
          <a:p>
            <a:r>
              <a:rPr lang="cs-CZ" sz="1900" b="1" dirty="0"/>
              <a:t>Zákon o prevenci závažných havárií (224/2015 Sb.)</a:t>
            </a:r>
            <a:endParaRPr lang="cs-CZ" sz="19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1900" dirty="0"/>
              <a:t>Závazné stanovisko při povolování nového objektu </a:t>
            </a:r>
            <a:r>
              <a:rPr lang="cs-CZ" sz="1900" i="1" dirty="0"/>
              <a:t>(§ 49 odst.3)</a:t>
            </a:r>
            <a:endParaRPr lang="cs-CZ" sz="19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1900" dirty="0"/>
              <a:t>Závazné stanovisko při realizaci nové stavby (mimo jednoduché stavby) v dosahu havarijních projevů stávajícího objektu </a:t>
            </a:r>
            <a:r>
              <a:rPr lang="cs-CZ" sz="1900" i="1" dirty="0"/>
              <a:t>(§ 49 odst. 4)</a:t>
            </a:r>
            <a:endParaRPr lang="cs-CZ" sz="1900" dirty="0"/>
          </a:p>
          <a:p>
            <a:r>
              <a:rPr lang="cs-CZ" sz="1900" b="1" dirty="0"/>
              <a:t>Zákon o odpadech (541/2020 Sb.)</a:t>
            </a:r>
            <a:endParaRPr lang="cs-CZ" sz="19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1900" dirty="0"/>
              <a:t>Stanovisko k terénním úpravám a odstranění stavby </a:t>
            </a:r>
            <a:r>
              <a:rPr lang="cs-CZ" sz="1900" i="1" dirty="0"/>
              <a:t>(§ 146 odst. 3 písm. a)</a:t>
            </a:r>
            <a:endParaRPr lang="cs-CZ" sz="19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1900" dirty="0"/>
              <a:t>Vyjádření k nakládání s odpady ke změně dokončené stavby </a:t>
            </a:r>
            <a:r>
              <a:rPr lang="cs-CZ" sz="1900" i="1" dirty="0"/>
              <a:t>(§146 odst. 3 písm. b)</a:t>
            </a:r>
            <a:endParaRPr lang="cs-CZ" sz="19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1900" dirty="0"/>
              <a:t>Vyjádření ke zřízení zařízení určeného pro nakládání s odpady </a:t>
            </a:r>
            <a:r>
              <a:rPr lang="cs-CZ" sz="1900" i="1" dirty="0"/>
              <a:t>(§ 146 odst. 3 písm. c)</a:t>
            </a:r>
            <a:endParaRPr lang="cs-CZ" sz="19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8714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8FCA6A-6F56-463C-9208-589F0E871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612000"/>
            <a:ext cx="8596668" cy="743712"/>
          </a:xfrm>
        </p:spPr>
        <p:txBody>
          <a:bodyPr/>
          <a:lstStyle/>
          <a:p>
            <a:r>
              <a:rPr lang="cs-CZ" dirty="0"/>
              <a:t>Vztah JES a EIA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FFCEAC9-5462-4803-97F9-20B07CBEE0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481672"/>
            <a:ext cx="8596668" cy="4016484"/>
          </a:xfrm>
        </p:spPr>
        <p:txBody>
          <a:bodyPr anchor="ctr" anchorCtr="0">
            <a:spAutoFit/>
          </a:bodyPr>
          <a:lstStyle/>
          <a:p>
            <a:pPr algn="just"/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 EIA může proběhnout před podáním žádosti o vydání JES, nebo společně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Výhradní volba oznamovatele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Při společném procesu JES vydáván současně jako stanovisko EIA (§ 9a EIA)     – záměry posuzované obligatorně či na základě zjišťovacího řízení</a:t>
            </a:r>
          </a:p>
          <a:p>
            <a:pPr algn="just"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cs-CZ" dirty="0"/>
              <a:t>Principy posuzování vlivů na životní prostředí se nemění</a:t>
            </a: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Pravidlo aplikační přednosti zákona EIA</a:t>
            </a:r>
          </a:p>
          <a:p>
            <a:pPr algn="just"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cs-CZ" dirty="0"/>
              <a:t>Lhůty, zveřejňování, změny záměru, odstraňování vad podání</a:t>
            </a:r>
          </a:p>
          <a:p>
            <a:pPr algn="just"/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Provázání obou procesů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Současné vyjadřování dotčených orgánů</a:t>
            </a:r>
          </a:p>
        </p:txBody>
      </p:sp>
    </p:spTree>
    <p:extLst>
      <p:ext uri="{BB962C8B-B14F-4D97-AF65-F5344CB8AC3E}">
        <p14:creationId xmlns:p14="http://schemas.microsoft.com/office/powerpoint/2010/main" val="1090798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66BF99-D935-40B0-AE7A-ECDAF2DAA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612000"/>
            <a:ext cx="8393514" cy="762000"/>
          </a:xfrm>
        </p:spPr>
        <p:txBody>
          <a:bodyPr/>
          <a:lstStyle/>
          <a:p>
            <a:r>
              <a:rPr lang="cs-CZ" dirty="0"/>
              <a:t>Výkon státní správy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004EA88-F889-431F-9C66-89A4D46BA1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332000"/>
            <a:ext cx="8596668" cy="4934684"/>
          </a:xfrm>
        </p:spPr>
        <p:txBody>
          <a:bodyPr anchor="ctr" anchorCtr="0">
            <a:spAutoFit/>
          </a:bodyPr>
          <a:lstStyle/>
          <a:p>
            <a:pPr algn="just"/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Krajské úřady</a:t>
            </a:r>
          </a:p>
          <a:p>
            <a:pPr algn="just"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cs-CZ" dirty="0"/>
              <a:t>V taxativně uvedených případech – EIA, výjimky podle ZOPK, odnětí ze ZPF a PUPFL, </a:t>
            </a:r>
            <a:r>
              <a:rPr lang="cs-CZ" b="1" dirty="0"/>
              <a:t>hraniční vody</a:t>
            </a:r>
            <a:r>
              <a:rPr lang="cs-CZ" dirty="0"/>
              <a:t>, stacionární zdroje a prevence závažných havárií</a:t>
            </a:r>
          </a:p>
          <a:p>
            <a:pPr algn="just"/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MŽP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Je-li příslušné k posouzení záměru EIA (§ 21 zákona EIA)</a:t>
            </a:r>
          </a:p>
          <a:p>
            <a:pPr algn="just"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cs-CZ" dirty="0"/>
              <a:t>Ústřední správní úřad – metodické vedení</a:t>
            </a:r>
          </a:p>
          <a:p>
            <a:pPr algn="just">
              <a:spcAft>
                <a:spcPts val="1000"/>
              </a:spcAft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Obecní úřady obcí s rozšířenou působností </a:t>
            </a:r>
          </a:p>
          <a:p>
            <a:pPr algn="just">
              <a:spcAft>
                <a:spcPts val="1000"/>
              </a:spcAft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Újezdní úřady</a:t>
            </a:r>
          </a:p>
          <a:p>
            <a:pPr algn="just"/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Ministerstvo zemědělství</a:t>
            </a:r>
          </a:p>
          <a:p>
            <a:pPr algn="just"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cs-CZ" dirty="0"/>
              <a:t>Přezkum JES v oblasti gesce </a:t>
            </a:r>
            <a:r>
              <a:rPr lang="cs-CZ" dirty="0" err="1"/>
              <a:t>MZe</a:t>
            </a:r>
            <a:endParaRPr lang="cs-CZ" dirty="0"/>
          </a:p>
          <a:p>
            <a:pPr algn="just"/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Všechny orgány - kontrola plnění podmínek a projednávání přestupků</a:t>
            </a:r>
          </a:p>
        </p:txBody>
      </p:sp>
    </p:spTree>
    <p:extLst>
      <p:ext uri="{BB962C8B-B14F-4D97-AF65-F5344CB8AC3E}">
        <p14:creationId xmlns:p14="http://schemas.microsoft.com/office/powerpoint/2010/main" val="1728169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F514E9CF-1FD0-4B0B-9755-50DA7E3951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77333" y="6063734"/>
            <a:ext cx="38407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1800" dirty="0">
                <a:solidFill>
                  <a:schemeClr val="accent1"/>
                </a:solidFill>
              </a:rPr>
              <a:t>Obr. 1 - Schéma procesu vydání JES</a:t>
            </a:r>
          </a:p>
        </p:txBody>
      </p:sp>
      <p:pic>
        <p:nvPicPr>
          <p:cNvPr id="10" name="Zástupný symbol obrázku 9">
            <a:extLst>
              <a:ext uri="{FF2B5EF4-FFF2-40B4-BE49-F238E27FC236}">
                <a16:creationId xmlns:a16="http://schemas.microsoft.com/office/drawing/2014/main" id="{15AE98D5-2CC6-45B8-8E1C-5A317D0C4835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3764" b="3764"/>
          <a:stretch>
            <a:fillRect/>
          </a:stretch>
        </p:blipFill>
        <p:spPr>
          <a:xfrm>
            <a:off x="677863" y="609600"/>
            <a:ext cx="8645525" cy="529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260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Faz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3007</TotalTime>
  <Words>1463</Words>
  <Application>Microsoft Office PowerPoint</Application>
  <PresentationFormat>Širokoúhlá obrazovka</PresentationFormat>
  <Paragraphs>155</Paragraphs>
  <Slides>16</Slides>
  <Notes>12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2" baseType="lpstr">
      <vt:lpstr>Arial</vt:lpstr>
      <vt:lpstr>Calibri</vt:lpstr>
      <vt:lpstr>Trebuchet MS</vt:lpstr>
      <vt:lpstr>Wingdings</vt:lpstr>
      <vt:lpstr>Wingdings 3</vt:lpstr>
      <vt:lpstr>Fazeta</vt:lpstr>
      <vt:lpstr>Jednotné </vt:lpstr>
      <vt:lpstr>Příprava zákona o JES </vt:lpstr>
      <vt:lpstr>Základní cíle a principy JES</vt:lpstr>
      <vt:lpstr>Nahrazované správní úkony</vt:lpstr>
      <vt:lpstr>Nahrazované správní úkony</vt:lpstr>
      <vt:lpstr>Nahrazované správní úkony</vt:lpstr>
      <vt:lpstr>Vztah JES a EIA</vt:lpstr>
      <vt:lpstr>Výkon státní správy</vt:lpstr>
      <vt:lpstr>Prezentace aplikace PowerPoint</vt:lpstr>
      <vt:lpstr>Postup při vydávání JES</vt:lpstr>
      <vt:lpstr>Postup při vydávání JES</vt:lpstr>
      <vt:lpstr>Kontrola, nápravná opatření, přestupky </vt:lpstr>
      <vt:lpstr>Přechodná ustanovení </vt:lpstr>
      <vt:lpstr>Změnový zákon</vt:lpstr>
      <vt:lpstr>Účast veřejnosti </vt:lpstr>
      <vt:lpstr>Děkuji Vám za pozornost!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Návrh zákona o jednotném environmentálním stanovisku</dc:title>
  <dc:creator>Chlíbek Pavel</dc:creator>
  <cp:lastModifiedBy>Chlíbek Pavel</cp:lastModifiedBy>
  <cp:revision>98</cp:revision>
  <cp:lastPrinted>2023-10-23T14:50:15Z</cp:lastPrinted>
  <dcterms:created xsi:type="dcterms:W3CDTF">2022-11-15T16:56:05Z</dcterms:created>
  <dcterms:modified xsi:type="dcterms:W3CDTF">2023-10-24T07:59:38Z</dcterms:modified>
</cp:coreProperties>
</file>