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73" r:id="rId2"/>
    <p:sldId id="268" r:id="rId3"/>
    <p:sldId id="283" r:id="rId4"/>
    <p:sldId id="272" r:id="rId5"/>
    <p:sldId id="284" r:id="rId6"/>
    <p:sldId id="285" r:id="rId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3DD"/>
    <a:srgbClr val="000000"/>
    <a:srgbClr val="94BA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 varScale="1">
        <p:scale>
          <a:sx n="81" d="100"/>
          <a:sy n="81" d="100"/>
        </p:scale>
        <p:origin x="108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9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64D09-E53A-4EBF-8519-AAE7E92D5DE0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44457-7B81-46D9-82B8-388EAA4E0F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532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3E692-F41C-4F16-B87D-7A2D69D3777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85C66-221B-460A-98E6-E66F1FD7FC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829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rostoucí teplotou se zvyšuje vodivost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cca o 2 % na 1 °C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85C66-221B-460A-98E6-E66F1FD7FCA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589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9848"/>
            <a:ext cx="9144000" cy="668585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5800" y="1916832"/>
            <a:ext cx="7772400" cy="1470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573016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Jméno autora</a:t>
            </a:r>
          </a:p>
          <a:p>
            <a:r>
              <a:rPr lang="cs-CZ" dirty="0"/>
              <a:t>1. 1. 2017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A1879D-9C3B-4F0E-9BC0-20627C24E104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12" y="476672"/>
            <a:ext cx="2855976" cy="106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37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0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9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0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2D050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596336" y="6237312"/>
            <a:ext cx="1090464" cy="365125"/>
          </a:xfrm>
          <a:prstGeom prst="rect">
            <a:avLst/>
          </a:prstGeom>
        </p:spPr>
        <p:txBody>
          <a:bodyPr/>
          <a:lstStyle/>
          <a:p>
            <a:pPr algn="r"/>
            <a:fld id="{7CA1879D-9C3B-4F0E-9BC0-20627C24E104}" type="slidenum">
              <a:rPr lang="cs-CZ" smtClean="0"/>
              <a:pPr algn="r"/>
              <a:t>‹#›</a:t>
            </a:fld>
            <a:endParaRPr lang="cs-CZ" dirty="0"/>
          </a:p>
        </p:txBody>
      </p:sp>
      <p:pic>
        <p:nvPicPr>
          <p:cNvPr id="8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4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11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3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11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1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8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3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79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9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1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8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1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6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ln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1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0808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00"/>
          <a:stretch/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OI Ostrava – Odra – úhyn ryb 2023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667" y="4077071"/>
            <a:ext cx="3690949" cy="27682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0" y="4130286"/>
            <a:ext cx="3619996" cy="271499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18"/>
          <a:stretch/>
        </p:blipFill>
        <p:spPr>
          <a:xfrm>
            <a:off x="6070848" y="1124744"/>
            <a:ext cx="3062560" cy="274155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4743"/>
            <a:ext cx="2555776" cy="280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2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OI Ostrava – Odra – úhyn ryb </a:t>
            </a:r>
            <a:r>
              <a:rPr lang="cs-CZ" sz="4000" dirty="0" smtClean="0"/>
              <a:t>2023</a:t>
            </a:r>
            <a:br>
              <a:rPr lang="cs-CZ" sz="4000" dirty="0" smtClean="0"/>
            </a:br>
            <a:r>
              <a:rPr lang="cs-CZ" sz="4000" dirty="0" smtClean="0"/>
              <a:t>26.7.2023</a:t>
            </a:r>
            <a:endParaRPr lang="cs-CZ" sz="4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412776"/>
            <a:ext cx="8496944" cy="4525963"/>
          </a:xfrm>
        </p:spPr>
        <p:txBody>
          <a:bodyPr>
            <a:normAutofit fontScale="92500"/>
          </a:bodyPr>
          <a:lstStyle/>
          <a:p>
            <a:pPr lvl="0"/>
            <a:r>
              <a:rPr lang="cs-CZ" b="1" dirty="0" smtClean="0"/>
              <a:t>Havárie ohlášená: </a:t>
            </a:r>
            <a:r>
              <a:rPr lang="cs-CZ" sz="2800" dirty="0" smtClean="0"/>
              <a:t>PL na PO v 10:33 hod., 				   		PO na ČIŽP v 11:03 hod. </a:t>
            </a:r>
          </a:p>
          <a:p>
            <a:pPr lvl="0"/>
            <a:r>
              <a:rPr lang="cs-CZ" b="1" dirty="0" smtClean="0"/>
              <a:t>Na </a:t>
            </a:r>
            <a:r>
              <a:rPr lang="cs-CZ" b="1" dirty="0"/>
              <a:t>místě: </a:t>
            </a:r>
            <a:r>
              <a:rPr lang="cs-CZ" dirty="0"/>
              <a:t>ČIŽP, </a:t>
            </a:r>
            <a:r>
              <a:rPr lang="cs-CZ" dirty="0" smtClean="0"/>
              <a:t>VÚ, PO</a:t>
            </a:r>
            <a:r>
              <a:rPr lang="cs-CZ" dirty="0"/>
              <a:t>, HZS, </a:t>
            </a:r>
            <a:r>
              <a:rPr lang="cs-CZ" dirty="0" smtClean="0"/>
              <a:t>ČRS</a:t>
            </a:r>
            <a:r>
              <a:rPr lang="cs-CZ" dirty="0"/>
              <a:t>, </a:t>
            </a:r>
            <a:r>
              <a:rPr lang="cs-CZ" dirty="0" err="1" smtClean="0"/>
              <a:t>OVaK</a:t>
            </a:r>
            <a:endParaRPr lang="cs-CZ" dirty="0" smtClean="0"/>
          </a:p>
          <a:p>
            <a:pPr lvl="0"/>
            <a:r>
              <a:rPr lang="cs-CZ" b="1" dirty="0" smtClean="0"/>
              <a:t>ČIŽP: </a:t>
            </a:r>
            <a:r>
              <a:rPr lang="cs-CZ" dirty="0" smtClean="0"/>
              <a:t>výjezd 2 vozidel (4 pracovníci)</a:t>
            </a:r>
            <a:endParaRPr lang="cs-CZ" dirty="0"/>
          </a:p>
          <a:p>
            <a:pPr lvl="0"/>
            <a:r>
              <a:rPr lang="cs-CZ" b="1" dirty="0" smtClean="0"/>
              <a:t>Příčina</a:t>
            </a:r>
            <a:r>
              <a:rPr lang="cs-CZ" b="1" dirty="0"/>
              <a:t>: </a:t>
            </a:r>
            <a:r>
              <a:rPr lang="cs-CZ" dirty="0" smtClean="0"/>
              <a:t>po velkých vedrech velký přísun 			srážek (výplach kanalizací), pokles 			teploty vody a pokles kyslíku v Odře 			na </a:t>
            </a:r>
            <a:r>
              <a:rPr lang="cs-CZ" dirty="0" smtClean="0"/>
              <a:t>kritickou hodnotu</a:t>
            </a:r>
            <a:endParaRPr lang="cs-CZ" dirty="0"/>
          </a:p>
          <a:p>
            <a:pPr lvl="0"/>
            <a:r>
              <a:rPr lang="cs-CZ" b="1" dirty="0" smtClean="0"/>
              <a:t>ČRS</a:t>
            </a:r>
            <a:r>
              <a:rPr lang="cs-CZ" b="1" dirty="0"/>
              <a:t>: </a:t>
            </a:r>
            <a:r>
              <a:rPr lang="cs-CZ" dirty="0" smtClean="0"/>
              <a:t>výlov cca 1 t uhynulých ryb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198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Skupina 41"/>
          <p:cNvGrpSpPr/>
          <p:nvPr/>
        </p:nvGrpSpPr>
        <p:grpSpPr>
          <a:xfrm>
            <a:off x="-3933" y="0"/>
            <a:ext cx="4359314" cy="6910392"/>
            <a:chOff x="0" y="0"/>
            <a:chExt cx="14442751" cy="23068429"/>
          </a:xfrm>
        </p:grpSpPr>
        <p:grpSp>
          <p:nvGrpSpPr>
            <p:cNvPr id="46" name="Skupina 45"/>
            <p:cNvGrpSpPr/>
            <p:nvPr/>
          </p:nvGrpSpPr>
          <p:grpSpPr>
            <a:xfrm>
              <a:off x="1873" y="0"/>
              <a:ext cx="14440878" cy="14955123"/>
              <a:chOff x="1873" y="0"/>
              <a:chExt cx="14550721" cy="14955123"/>
            </a:xfrm>
          </p:grpSpPr>
          <p:pic>
            <p:nvPicPr>
              <p:cNvPr id="48" name="Obrázek 47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0890"/>
              <a:stretch/>
            </p:blipFill>
            <p:spPr>
              <a:xfrm>
                <a:off x="1873" y="0"/>
                <a:ext cx="14550721" cy="8001001"/>
              </a:xfrm>
              <a:prstGeom prst="rect">
                <a:avLst/>
              </a:prstGeom>
            </p:spPr>
          </p:pic>
          <p:pic>
            <p:nvPicPr>
              <p:cNvPr id="49" name="Obrázek 48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0970"/>
              <a:stretch/>
            </p:blipFill>
            <p:spPr>
              <a:xfrm>
                <a:off x="19191" y="6919485"/>
                <a:ext cx="14533402" cy="8035638"/>
              </a:xfrm>
              <a:prstGeom prst="rect">
                <a:avLst/>
              </a:prstGeom>
            </p:spPr>
          </p:pic>
        </p:grpSp>
        <p:pic>
          <p:nvPicPr>
            <p:cNvPr id="47" name="Obrázek 4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1115"/>
            <a:stretch/>
          </p:blipFill>
          <p:spPr>
            <a:xfrm>
              <a:off x="0" y="14439293"/>
              <a:ext cx="14442751" cy="8629136"/>
            </a:xfrm>
            <a:prstGeom prst="rect">
              <a:avLst/>
            </a:prstGeom>
          </p:spPr>
        </p:pic>
      </p:grpSp>
      <p:cxnSp>
        <p:nvCxnSpPr>
          <p:cNvPr id="19" name="Přímá spojnice se šipkou 18"/>
          <p:cNvCxnSpPr/>
          <p:nvPr/>
        </p:nvCxnSpPr>
        <p:spPr>
          <a:xfrm flipH="1">
            <a:off x="3491880" y="950977"/>
            <a:ext cx="1224136" cy="8218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4538861" y="596025"/>
            <a:ext cx="185659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Odra – hlášený úhyn ryb</a:t>
            </a:r>
          </a:p>
          <a:p>
            <a:pPr algn="ctr"/>
            <a:r>
              <a:rPr lang="cs-CZ" sz="1000" dirty="0" smtClean="0">
                <a:solidFill>
                  <a:srgbClr val="FF0000"/>
                </a:solidFill>
              </a:rPr>
              <a:t>(hraniční přechod CZ-PL )</a:t>
            </a:r>
          </a:p>
        </p:txBody>
      </p:sp>
      <p:sp>
        <p:nvSpPr>
          <p:cNvPr id="21" name="Volný tvar 20"/>
          <p:cNvSpPr/>
          <p:nvPr/>
        </p:nvSpPr>
        <p:spPr>
          <a:xfrm>
            <a:off x="3086100" y="1758950"/>
            <a:ext cx="412750" cy="1314450"/>
          </a:xfrm>
          <a:custGeom>
            <a:avLst/>
            <a:gdLst>
              <a:gd name="connsiteX0" fmla="*/ 323850 w 412750"/>
              <a:gd name="connsiteY0" fmla="*/ 0 h 1314450"/>
              <a:gd name="connsiteX1" fmla="*/ 406400 w 412750"/>
              <a:gd name="connsiteY1" fmla="*/ 57150 h 1314450"/>
              <a:gd name="connsiteX2" fmla="*/ 196850 w 412750"/>
              <a:gd name="connsiteY2" fmla="*/ 323850 h 1314450"/>
              <a:gd name="connsiteX3" fmla="*/ 177800 w 412750"/>
              <a:gd name="connsiteY3" fmla="*/ 482600 h 1314450"/>
              <a:gd name="connsiteX4" fmla="*/ 336550 w 412750"/>
              <a:gd name="connsiteY4" fmla="*/ 698500 h 1314450"/>
              <a:gd name="connsiteX5" fmla="*/ 412750 w 412750"/>
              <a:gd name="connsiteY5" fmla="*/ 825500 h 1314450"/>
              <a:gd name="connsiteX6" fmla="*/ 298450 w 412750"/>
              <a:gd name="connsiteY6" fmla="*/ 1047750 h 1314450"/>
              <a:gd name="connsiteX7" fmla="*/ 222250 w 412750"/>
              <a:gd name="connsiteY7" fmla="*/ 1238250 h 1314450"/>
              <a:gd name="connsiteX8" fmla="*/ 146050 w 412750"/>
              <a:gd name="connsiteY8" fmla="*/ 1314450 h 1314450"/>
              <a:gd name="connsiteX9" fmla="*/ 0 w 412750"/>
              <a:gd name="connsiteY9" fmla="*/ 1200150 h 1314450"/>
              <a:gd name="connsiteX10" fmla="*/ 196850 w 412750"/>
              <a:gd name="connsiteY10" fmla="*/ 933450 h 1314450"/>
              <a:gd name="connsiteX11" fmla="*/ 234950 w 412750"/>
              <a:gd name="connsiteY11" fmla="*/ 806450 h 1314450"/>
              <a:gd name="connsiteX12" fmla="*/ 88900 w 412750"/>
              <a:gd name="connsiteY12" fmla="*/ 546100 h 1314450"/>
              <a:gd name="connsiteX13" fmla="*/ 44450 w 412750"/>
              <a:gd name="connsiteY13" fmla="*/ 387350 h 1314450"/>
              <a:gd name="connsiteX14" fmla="*/ 95250 w 412750"/>
              <a:gd name="connsiteY14" fmla="*/ 254000 h 1314450"/>
              <a:gd name="connsiteX15" fmla="*/ 203200 w 412750"/>
              <a:gd name="connsiteY15" fmla="*/ 88900 h 1314450"/>
              <a:gd name="connsiteX16" fmla="*/ 323850 w 412750"/>
              <a:gd name="connsiteY16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2750" h="1314450">
                <a:moveTo>
                  <a:pt x="323850" y="0"/>
                </a:moveTo>
                <a:lnTo>
                  <a:pt x="406400" y="57150"/>
                </a:lnTo>
                <a:lnTo>
                  <a:pt x="196850" y="323850"/>
                </a:lnTo>
                <a:lnTo>
                  <a:pt x="177800" y="482600"/>
                </a:lnTo>
                <a:lnTo>
                  <a:pt x="336550" y="698500"/>
                </a:lnTo>
                <a:lnTo>
                  <a:pt x="412750" y="825500"/>
                </a:lnTo>
                <a:lnTo>
                  <a:pt x="298450" y="1047750"/>
                </a:lnTo>
                <a:lnTo>
                  <a:pt x="222250" y="1238250"/>
                </a:lnTo>
                <a:lnTo>
                  <a:pt x="146050" y="1314450"/>
                </a:lnTo>
                <a:lnTo>
                  <a:pt x="0" y="1200150"/>
                </a:lnTo>
                <a:lnTo>
                  <a:pt x="196850" y="933450"/>
                </a:lnTo>
                <a:lnTo>
                  <a:pt x="234950" y="806450"/>
                </a:lnTo>
                <a:lnTo>
                  <a:pt x="88900" y="546100"/>
                </a:lnTo>
                <a:lnTo>
                  <a:pt x="44450" y="387350"/>
                </a:lnTo>
                <a:lnTo>
                  <a:pt x="95250" y="254000"/>
                </a:lnTo>
                <a:lnTo>
                  <a:pt x="203200" y="88900"/>
                </a:lnTo>
                <a:lnTo>
                  <a:pt x="323850" y="0"/>
                </a:lnTo>
                <a:close/>
              </a:path>
            </a:pathLst>
          </a:custGeom>
          <a:solidFill>
            <a:schemeClr val="accent4">
              <a:alpha val="13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9" name="Přímá spojnice se šipkou 58"/>
          <p:cNvCxnSpPr/>
          <p:nvPr/>
        </p:nvCxnSpPr>
        <p:spPr>
          <a:xfrm flipH="1">
            <a:off x="3317751" y="1315540"/>
            <a:ext cx="1296144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0" name="TextovéPole 59"/>
          <p:cNvSpPr txBox="1"/>
          <p:nvPr/>
        </p:nvSpPr>
        <p:spPr>
          <a:xfrm>
            <a:off x="4530105" y="1088740"/>
            <a:ext cx="1787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7030A0"/>
                </a:solidFill>
              </a:rPr>
              <a:t>Pozorovatelný úhyn ryb</a:t>
            </a:r>
            <a:endParaRPr lang="cs-CZ" sz="1000" dirty="0" smtClean="0">
              <a:solidFill>
                <a:srgbClr val="7030A0"/>
              </a:solidFill>
            </a:endParaRPr>
          </a:p>
        </p:txBody>
      </p:sp>
      <p:cxnSp>
        <p:nvCxnSpPr>
          <p:cNvPr id="61" name="Přímá spojnice se šipkou 60"/>
          <p:cNvCxnSpPr/>
          <p:nvPr/>
        </p:nvCxnSpPr>
        <p:spPr>
          <a:xfrm flipH="1">
            <a:off x="3498850" y="404664"/>
            <a:ext cx="1040011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ovéPole 61"/>
          <p:cNvSpPr txBox="1"/>
          <p:nvPr/>
        </p:nvSpPr>
        <p:spPr>
          <a:xfrm>
            <a:off x="4495640" y="215819"/>
            <a:ext cx="19511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>
                <a:solidFill>
                  <a:schemeClr val="accent1"/>
                </a:solidFill>
              </a:rPr>
              <a:t>Analyzátorová</a:t>
            </a:r>
            <a:r>
              <a:rPr lang="cs-CZ" sz="1200" dirty="0" smtClean="0">
                <a:solidFill>
                  <a:schemeClr val="accent1"/>
                </a:solidFill>
              </a:rPr>
              <a:t> stanice PO</a:t>
            </a:r>
          </a:p>
          <a:p>
            <a:pPr algn="ctr"/>
            <a:r>
              <a:rPr lang="cs-CZ" sz="900" dirty="0" smtClean="0">
                <a:solidFill>
                  <a:schemeClr val="accent1"/>
                </a:solidFill>
              </a:rPr>
              <a:t>(kyslík, teplota, vodivost)</a:t>
            </a:r>
            <a:endParaRPr lang="cs-CZ" sz="600" dirty="0" smtClean="0">
              <a:solidFill>
                <a:schemeClr val="accent1"/>
              </a:solidFill>
            </a:endParaRPr>
          </a:p>
        </p:txBody>
      </p:sp>
      <p:sp>
        <p:nvSpPr>
          <p:cNvPr id="63" name="Volný tvar 62"/>
          <p:cNvSpPr/>
          <p:nvPr/>
        </p:nvSpPr>
        <p:spPr>
          <a:xfrm>
            <a:off x="3215640" y="2956560"/>
            <a:ext cx="1158240" cy="1722120"/>
          </a:xfrm>
          <a:custGeom>
            <a:avLst/>
            <a:gdLst>
              <a:gd name="connsiteX0" fmla="*/ 22860 w 1158240"/>
              <a:gd name="connsiteY0" fmla="*/ 144780 h 1722120"/>
              <a:gd name="connsiteX1" fmla="*/ 22860 w 1158240"/>
              <a:gd name="connsiteY1" fmla="*/ 15240 h 1722120"/>
              <a:gd name="connsiteX2" fmla="*/ 137160 w 1158240"/>
              <a:gd name="connsiteY2" fmla="*/ 0 h 1722120"/>
              <a:gd name="connsiteX3" fmla="*/ 304800 w 1158240"/>
              <a:gd name="connsiteY3" fmla="*/ 198120 h 1722120"/>
              <a:gd name="connsiteX4" fmla="*/ 243840 w 1158240"/>
              <a:gd name="connsiteY4" fmla="*/ 434340 h 1722120"/>
              <a:gd name="connsiteX5" fmla="*/ 121920 w 1158240"/>
              <a:gd name="connsiteY5" fmla="*/ 502920 h 1722120"/>
              <a:gd name="connsiteX6" fmla="*/ 205740 w 1158240"/>
              <a:gd name="connsiteY6" fmla="*/ 609600 h 1722120"/>
              <a:gd name="connsiteX7" fmla="*/ 388620 w 1158240"/>
              <a:gd name="connsiteY7" fmla="*/ 792480 h 1722120"/>
              <a:gd name="connsiteX8" fmla="*/ 586740 w 1158240"/>
              <a:gd name="connsiteY8" fmla="*/ 975360 h 1722120"/>
              <a:gd name="connsiteX9" fmla="*/ 617220 w 1158240"/>
              <a:gd name="connsiteY9" fmla="*/ 1173480 h 1722120"/>
              <a:gd name="connsiteX10" fmla="*/ 708660 w 1158240"/>
              <a:gd name="connsiteY10" fmla="*/ 1287780 h 1722120"/>
              <a:gd name="connsiteX11" fmla="*/ 1097280 w 1158240"/>
              <a:gd name="connsiteY11" fmla="*/ 1455420 h 1722120"/>
              <a:gd name="connsiteX12" fmla="*/ 1158240 w 1158240"/>
              <a:gd name="connsiteY12" fmla="*/ 1569720 h 1722120"/>
              <a:gd name="connsiteX13" fmla="*/ 1135380 w 1158240"/>
              <a:gd name="connsiteY13" fmla="*/ 1722120 h 1722120"/>
              <a:gd name="connsiteX14" fmla="*/ 662940 w 1158240"/>
              <a:gd name="connsiteY14" fmla="*/ 1493520 h 1722120"/>
              <a:gd name="connsiteX15" fmla="*/ 533400 w 1158240"/>
              <a:gd name="connsiteY15" fmla="*/ 1287780 h 1722120"/>
              <a:gd name="connsiteX16" fmla="*/ 426720 w 1158240"/>
              <a:gd name="connsiteY16" fmla="*/ 1066800 h 1722120"/>
              <a:gd name="connsiteX17" fmla="*/ 297180 w 1158240"/>
              <a:gd name="connsiteY17" fmla="*/ 914400 h 1722120"/>
              <a:gd name="connsiteX18" fmla="*/ 129540 w 1158240"/>
              <a:gd name="connsiteY18" fmla="*/ 792480 h 1722120"/>
              <a:gd name="connsiteX19" fmla="*/ 22860 w 1158240"/>
              <a:gd name="connsiteY19" fmla="*/ 609600 h 1722120"/>
              <a:gd name="connsiteX20" fmla="*/ 0 w 1158240"/>
              <a:gd name="connsiteY20" fmla="*/ 487680 h 1722120"/>
              <a:gd name="connsiteX21" fmla="*/ 91440 w 1158240"/>
              <a:gd name="connsiteY21" fmla="*/ 388620 h 1722120"/>
              <a:gd name="connsiteX22" fmla="*/ 144780 w 1158240"/>
              <a:gd name="connsiteY22" fmla="*/ 274320 h 1722120"/>
              <a:gd name="connsiteX23" fmla="*/ 22860 w 1158240"/>
              <a:gd name="connsiteY23" fmla="*/ 14478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58240" h="1722120">
                <a:moveTo>
                  <a:pt x="22860" y="144780"/>
                </a:moveTo>
                <a:lnTo>
                  <a:pt x="22860" y="15240"/>
                </a:lnTo>
                <a:lnTo>
                  <a:pt x="137160" y="0"/>
                </a:lnTo>
                <a:lnTo>
                  <a:pt x="304800" y="198120"/>
                </a:lnTo>
                <a:lnTo>
                  <a:pt x="243840" y="434340"/>
                </a:lnTo>
                <a:lnTo>
                  <a:pt x="121920" y="502920"/>
                </a:lnTo>
                <a:lnTo>
                  <a:pt x="205740" y="609600"/>
                </a:lnTo>
                <a:lnTo>
                  <a:pt x="388620" y="792480"/>
                </a:lnTo>
                <a:lnTo>
                  <a:pt x="586740" y="975360"/>
                </a:lnTo>
                <a:lnTo>
                  <a:pt x="617220" y="1173480"/>
                </a:lnTo>
                <a:lnTo>
                  <a:pt x="708660" y="1287780"/>
                </a:lnTo>
                <a:lnTo>
                  <a:pt x="1097280" y="1455420"/>
                </a:lnTo>
                <a:lnTo>
                  <a:pt x="1158240" y="1569720"/>
                </a:lnTo>
                <a:lnTo>
                  <a:pt x="1135380" y="1722120"/>
                </a:lnTo>
                <a:lnTo>
                  <a:pt x="662940" y="1493520"/>
                </a:lnTo>
                <a:lnTo>
                  <a:pt x="533400" y="1287780"/>
                </a:lnTo>
                <a:lnTo>
                  <a:pt x="426720" y="1066800"/>
                </a:lnTo>
                <a:lnTo>
                  <a:pt x="297180" y="914400"/>
                </a:lnTo>
                <a:lnTo>
                  <a:pt x="129540" y="792480"/>
                </a:lnTo>
                <a:lnTo>
                  <a:pt x="22860" y="609600"/>
                </a:lnTo>
                <a:lnTo>
                  <a:pt x="0" y="487680"/>
                </a:lnTo>
                <a:lnTo>
                  <a:pt x="91440" y="388620"/>
                </a:lnTo>
                <a:lnTo>
                  <a:pt x="144780" y="274320"/>
                </a:lnTo>
                <a:lnTo>
                  <a:pt x="22860" y="144780"/>
                </a:lnTo>
                <a:close/>
              </a:path>
            </a:pathLst>
          </a:custGeom>
          <a:solidFill>
            <a:srgbClr val="00B050">
              <a:alpha val="9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4" name="Přímá spojnice se šipkou 63"/>
          <p:cNvCxnSpPr/>
          <p:nvPr/>
        </p:nvCxnSpPr>
        <p:spPr>
          <a:xfrm flipH="1">
            <a:off x="3419872" y="2024371"/>
            <a:ext cx="1296144" cy="100811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5" name="TextovéPole 64"/>
          <p:cNvSpPr txBox="1"/>
          <p:nvPr/>
        </p:nvSpPr>
        <p:spPr>
          <a:xfrm>
            <a:off x="4587627" y="1725040"/>
            <a:ext cx="2495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00B050"/>
                </a:solidFill>
              </a:rPr>
              <a:t>PP Odry – Orlovská stružka </a:t>
            </a:r>
            <a:r>
              <a:rPr lang="cs-CZ" sz="900" dirty="0" smtClean="0">
                <a:solidFill>
                  <a:srgbClr val="00B050"/>
                </a:solidFill>
              </a:rPr>
              <a:t>(sinice)</a:t>
            </a:r>
            <a:endParaRPr lang="cs-CZ" sz="600" dirty="0" smtClean="0">
              <a:solidFill>
                <a:srgbClr val="00B050"/>
              </a:solidFill>
            </a:endParaRPr>
          </a:p>
        </p:txBody>
      </p:sp>
      <p:pic>
        <p:nvPicPr>
          <p:cNvPr id="66" name="Obrázek 6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774" y="1962156"/>
            <a:ext cx="2651744" cy="1988808"/>
          </a:xfrm>
          <a:prstGeom prst="rect">
            <a:avLst/>
          </a:prstGeom>
        </p:spPr>
      </p:pic>
      <p:cxnSp>
        <p:nvCxnSpPr>
          <p:cNvPr id="68" name="Přímá spojnice se šipkou 67"/>
          <p:cNvCxnSpPr/>
          <p:nvPr/>
        </p:nvCxnSpPr>
        <p:spPr>
          <a:xfrm>
            <a:off x="7583784" y="2405756"/>
            <a:ext cx="876648" cy="37517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>
            <a:off x="7020272" y="3073400"/>
            <a:ext cx="1152128" cy="139576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ovéPole 70"/>
          <p:cNvSpPr txBox="1"/>
          <p:nvPr/>
        </p:nvSpPr>
        <p:spPr>
          <a:xfrm rot="1367881">
            <a:off x="7695873" y="2341148"/>
            <a:ext cx="701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Odra</a:t>
            </a:r>
            <a:endParaRPr lang="cs-CZ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2" name="TextovéPole 71"/>
          <p:cNvSpPr txBox="1"/>
          <p:nvPr/>
        </p:nvSpPr>
        <p:spPr>
          <a:xfrm rot="442208">
            <a:off x="6889211" y="2833651"/>
            <a:ext cx="1643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Orlovská stružka</a:t>
            </a:r>
            <a:endParaRPr lang="cs-CZ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5" name="Přímá spojnice se šipkou 74"/>
          <p:cNvCxnSpPr/>
          <p:nvPr/>
        </p:nvCxnSpPr>
        <p:spPr>
          <a:xfrm flipH="1" flipV="1">
            <a:off x="683568" y="5157192"/>
            <a:ext cx="3930328" cy="111828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7" name="TextovéPole 76"/>
          <p:cNvSpPr txBox="1"/>
          <p:nvPr/>
        </p:nvSpPr>
        <p:spPr>
          <a:xfrm>
            <a:off x="4589027" y="6272772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accent6">
                    <a:lumMod val="75000"/>
                  </a:schemeClr>
                </a:solidFill>
              </a:rPr>
              <a:t>ÚČOV</a:t>
            </a:r>
            <a:endParaRPr lang="cs-CZ" sz="1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" name="Volný tvar 77"/>
          <p:cNvSpPr/>
          <p:nvPr/>
        </p:nvSpPr>
        <p:spPr>
          <a:xfrm>
            <a:off x="1811383" y="4362994"/>
            <a:ext cx="722811" cy="2551612"/>
          </a:xfrm>
          <a:custGeom>
            <a:avLst/>
            <a:gdLst>
              <a:gd name="connsiteX0" fmla="*/ 304800 w 722811"/>
              <a:gd name="connsiteY0" fmla="*/ 2551612 h 2551612"/>
              <a:gd name="connsiteX1" fmla="*/ 296091 w 722811"/>
              <a:gd name="connsiteY1" fmla="*/ 2272937 h 2551612"/>
              <a:gd name="connsiteX2" fmla="*/ 452846 w 722811"/>
              <a:gd name="connsiteY2" fmla="*/ 2072640 h 2551612"/>
              <a:gd name="connsiteX3" fmla="*/ 566057 w 722811"/>
              <a:gd name="connsiteY3" fmla="*/ 1907177 h 2551612"/>
              <a:gd name="connsiteX4" fmla="*/ 548640 w 722811"/>
              <a:gd name="connsiteY4" fmla="*/ 1724297 h 2551612"/>
              <a:gd name="connsiteX5" fmla="*/ 435428 w 722811"/>
              <a:gd name="connsiteY5" fmla="*/ 1497875 h 2551612"/>
              <a:gd name="connsiteX6" fmla="*/ 426720 w 722811"/>
              <a:gd name="connsiteY6" fmla="*/ 1306286 h 2551612"/>
              <a:gd name="connsiteX7" fmla="*/ 444137 w 722811"/>
              <a:gd name="connsiteY7" fmla="*/ 1123406 h 2551612"/>
              <a:gd name="connsiteX8" fmla="*/ 365760 w 722811"/>
              <a:gd name="connsiteY8" fmla="*/ 957943 h 2551612"/>
              <a:gd name="connsiteX9" fmla="*/ 252548 w 722811"/>
              <a:gd name="connsiteY9" fmla="*/ 853440 h 2551612"/>
              <a:gd name="connsiteX10" fmla="*/ 156754 w 722811"/>
              <a:gd name="connsiteY10" fmla="*/ 600892 h 2551612"/>
              <a:gd name="connsiteX11" fmla="*/ 34834 w 722811"/>
              <a:gd name="connsiteY11" fmla="*/ 470263 h 2551612"/>
              <a:gd name="connsiteX12" fmla="*/ 0 w 722811"/>
              <a:gd name="connsiteY12" fmla="*/ 243840 h 2551612"/>
              <a:gd name="connsiteX13" fmla="*/ 34834 w 722811"/>
              <a:gd name="connsiteY13" fmla="*/ 78377 h 2551612"/>
              <a:gd name="connsiteX14" fmla="*/ 78377 w 722811"/>
              <a:gd name="connsiteY14" fmla="*/ 0 h 2551612"/>
              <a:gd name="connsiteX15" fmla="*/ 174171 w 722811"/>
              <a:gd name="connsiteY15" fmla="*/ 0 h 2551612"/>
              <a:gd name="connsiteX16" fmla="*/ 78377 w 722811"/>
              <a:gd name="connsiteY16" fmla="*/ 217715 h 2551612"/>
              <a:gd name="connsiteX17" fmla="*/ 121920 w 722811"/>
              <a:gd name="connsiteY17" fmla="*/ 330926 h 2551612"/>
              <a:gd name="connsiteX18" fmla="*/ 278674 w 722811"/>
              <a:gd name="connsiteY18" fmla="*/ 513806 h 2551612"/>
              <a:gd name="connsiteX19" fmla="*/ 357051 w 722811"/>
              <a:gd name="connsiteY19" fmla="*/ 687977 h 2551612"/>
              <a:gd name="connsiteX20" fmla="*/ 496388 w 722811"/>
              <a:gd name="connsiteY20" fmla="*/ 836023 h 2551612"/>
              <a:gd name="connsiteX21" fmla="*/ 583474 w 722811"/>
              <a:gd name="connsiteY21" fmla="*/ 1045029 h 2551612"/>
              <a:gd name="connsiteX22" fmla="*/ 583474 w 722811"/>
              <a:gd name="connsiteY22" fmla="*/ 1236617 h 2551612"/>
              <a:gd name="connsiteX23" fmla="*/ 583474 w 722811"/>
              <a:gd name="connsiteY23" fmla="*/ 1402080 h 2551612"/>
              <a:gd name="connsiteX24" fmla="*/ 644434 w 722811"/>
              <a:gd name="connsiteY24" fmla="*/ 1611086 h 2551612"/>
              <a:gd name="connsiteX25" fmla="*/ 722811 w 722811"/>
              <a:gd name="connsiteY25" fmla="*/ 1854926 h 2551612"/>
              <a:gd name="connsiteX26" fmla="*/ 661851 w 722811"/>
              <a:gd name="connsiteY26" fmla="*/ 2116183 h 2551612"/>
              <a:gd name="connsiteX27" fmla="*/ 487680 w 722811"/>
              <a:gd name="connsiteY27" fmla="*/ 2299063 h 2551612"/>
              <a:gd name="connsiteX28" fmla="*/ 461554 w 722811"/>
              <a:gd name="connsiteY28" fmla="*/ 2516777 h 2551612"/>
              <a:gd name="connsiteX29" fmla="*/ 304800 w 722811"/>
              <a:gd name="connsiteY29" fmla="*/ 2551612 h 255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2811" h="2551612">
                <a:moveTo>
                  <a:pt x="304800" y="2551612"/>
                </a:moveTo>
                <a:lnTo>
                  <a:pt x="296091" y="2272937"/>
                </a:lnTo>
                <a:lnTo>
                  <a:pt x="452846" y="2072640"/>
                </a:lnTo>
                <a:lnTo>
                  <a:pt x="566057" y="1907177"/>
                </a:lnTo>
                <a:lnTo>
                  <a:pt x="548640" y="1724297"/>
                </a:lnTo>
                <a:lnTo>
                  <a:pt x="435428" y="1497875"/>
                </a:lnTo>
                <a:lnTo>
                  <a:pt x="426720" y="1306286"/>
                </a:lnTo>
                <a:lnTo>
                  <a:pt x="444137" y="1123406"/>
                </a:lnTo>
                <a:lnTo>
                  <a:pt x="365760" y="957943"/>
                </a:lnTo>
                <a:lnTo>
                  <a:pt x="252548" y="853440"/>
                </a:lnTo>
                <a:lnTo>
                  <a:pt x="156754" y="600892"/>
                </a:lnTo>
                <a:lnTo>
                  <a:pt x="34834" y="470263"/>
                </a:lnTo>
                <a:lnTo>
                  <a:pt x="0" y="243840"/>
                </a:lnTo>
                <a:lnTo>
                  <a:pt x="34834" y="78377"/>
                </a:lnTo>
                <a:lnTo>
                  <a:pt x="78377" y="0"/>
                </a:lnTo>
                <a:lnTo>
                  <a:pt x="174171" y="0"/>
                </a:lnTo>
                <a:lnTo>
                  <a:pt x="78377" y="217715"/>
                </a:lnTo>
                <a:lnTo>
                  <a:pt x="121920" y="330926"/>
                </a:lnTo>
                <a:lnTo>
                  <a:pt x="278674" y="513806"/>
                </a:lnTo>
                <a:lnTo>
                  <a:pt x="357051" y="687977"/>
                </a:lnTo>
                <a:lnTo>
                  <a:pt x="496388" y="836023"/>
                </a:lnTo>
                <a:lnTo>
                  <a:pt x="583474" y="1045029"/>
                </a:lnTo>
                <a:lnTo>
                  <a:pt x="583474" y="1236617"/>
                </a:lnTo>
                <a:lnTo>
                  <a:pt x="583474" y="1402080"/>
                </a:lnTo>
                <a:lnTo>
                  <a:pt x="644434" y="1611086"/>
                </a:lnTo>
                <a:lnTo>
                  <a:pt x="722811" y="1854926"/>
                </a:lnTo>
                <a:lnTo>
                  <a:pt x="661851" y="2116183"/>
                </a:lnTo>
                <a:lnTo>
                  <a:pt x="487680" y="2299063"/>
                </a:lnTo>
                <a:lnTo>
                  <a:pt x="461554" y="2516777"/>
                </a:lnTo>
                <a:lnTo>
                  <a:pt x="304800" y="2551612"/>
                </a:lnTo>
                <a:close/>
              </a:path>
            </a:pathLst>
          </a:custGeom>
          <a:solidFill>
            <a:srgbClr val="00B0F0">
              <a:alpha val="12000"/>
            </a:srgb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9" name="Přímá spojnice se šipkou 78"/>
          <p:cNvCxnSpPr>
            <a:stCxn id="81" idx="1"/>
          </p:cNvCxnSpPr>
          <p:nvPr/>
        </p:nvCxnSpPr>
        <p:spPr>
          <a:xfrm flipH="1" flipV="1">
            <a:off x="1950560" y="4725281"/>
            <a:ext cx="2545080" cy="116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1" name="TextovéPole 80"/>
          <p:cNvSpPr txBox="1"/>
          <p:nvPr/>
        </p:nvSpPr>
        <p:spPr>
          <a:xfrm>
            <a:off x="4495640" y="4702818"/>
            <a:ext cx="2294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00B0F0"/>
                </a:solidFill>
              </a:rPr>
              <a:t>PP Odry – Ostravice </a:t>
            </a:r>
            <a:r>
              <a:rPr lang="cs-CZ" sz="1000" dirty="0" smtClean="0">
                <a:solidFill>
                  <a:srgbClr val="00B0F0"/>
                </a:solidFill>
              </a:rPr>
              <a:t>(živý potěr)</a:t>
            </a:r>
            <a:endParaRPr lang="cs-CZ" sz="700" dirty="0" smtClean="0">
              <a:solidFill>
                <a:srgbClr val="00B0F0"/>
              </a:solidFill>
            </a:endParaRPr>
          </a:p>
        </p:txBody>
      </p:sp>
      <p:sp>
        <p:nvSpPr>
          <p:cNvPr id="84" name="Volný tvar 83"/>
          <p:cNvSpPr/>
          <p:nvPr/>
        </p:nvSpPr>
        <p:spPr>
          <a:xfrm>
            <a:off x="504825" y="4603750"/>
            <a:ext cx="1168400" cy="1511300"/>
          </a:xfrm>
          <a:custGeom>
            <a:avLst/>
            <a:gdLst>
              <a:gd name="connsiteX0" fmla="*/ 0 w 1168400"/>
              <a:gd name="connsiteY0" fmla="*/ 1463675 h 1511300"/>
              <a:gd name="connsiteX1" fmla="*/ 47625 w 1168400"/>
              <a:gd name="connsiteY1" fmla="*/ 1365250 h 1511300"/>
              <a:gd name="connsiteX2" fmla="*/ 114300 w 1168400"/>
              <a:gd name="connsiteY2" fmla="*/ 1292225 h 1511300"/>
              <a:gd name="connsiteX3" fmla="*/ 184150 w 1168400"/>
              <a:gd name="connsiteY3" fmla="*/ 1190625 h 1511300"/>
              <a:gd name="connsiteX4" fmla="*/ 263525 w 1168400"/>
              <a:gd name="connsiteY4" fmla="*/ 1098550 h 1511300"/>
              <a:gd name="connsiteX5" fmla="*/ 314325 w 1168400"/>
              <a:gd name="connsiteY5" fmla="*/ 1022350 h 1511300"/>
              <a:gd name="connsiteX6" fmla="*/ 457200 w 1168400"/>
              <a:gd name="connsiteY6" fmla="*/ 965200 h 1511300"/>
              <a:gd name="connsiteX7" fmla="*/ 501650 w 1168400"/>
              <a:gd name="connsiteY7" fmla="*/ 930275 h 1511300"/>
              <a:gd name="connsiteX8" fmla="*/ 492125 w 1168400"/>
              <a:gd name="connsiteY8" fmla="*/ 882650 h 1511300"/>
              <a:gd name="connsiteX9" fmla="*/ 415925 w 1168400"/>
              <a:gd name="connsiteY9" fmla="*/ 781050 h 1511300"/>
              <a:gd name="connsiteX10" fmla="*/ 333375 w 1168400"/>
              <a:gd name="connsiteY10" fmla="*/ 641350 h 1511300"/>
              <a:gd name="connsiteX11" fmla="*/ 387350 w 1168400"/>
              <a:gd name="connsiteY11" fmla="*/ 555625 h 1511300"/>
              <a:gd name="connsiteX12" fmla="*/ 539750 w 1168400"/>
              <a:gd name="connsiteY12" fmla="*/ 403225 h 1511300"/>
              <a:gd name="connsiteX13" fmla="*/ 695325 w 1168400"/>
              <a:gd name="connsiteY13" fmla="*/ 254000 h 1511300"/>
              <a:gd name="connsiteX14" fmla="*/ 762000 w 1168400"/>
              <a:gd name="connsiteY14" fmla="*/ 161925 h 1511300"/>
              <a:gd name="connsiteX15" fmla="*/ 812800 w 1168400"/>
              <a:gd name="connsiteY15" fmla="*/ 101600 h 1511300"/>
              <a:gd name="connsiteX16" fmla="*/ 911225 w 1168400"/>
              <a:gd name="connsiteY16" fmla="*/ 85725 h 1511300"/>
              <a:gd name="connsiteX17" fmla="*/ 981075 w 1168400"/>
              <a:gd name="connsiteY17" fmla="*/ 92075 h 1511300"/>
              <a:gd name="connsiteX18" fmla="*/ 1076325 w 1168400"/>
              <a:gd name="connsiteY18" fmla="*/ 41275 h 1511300"/>
              <a:gd name="connsiteX19" fmla="*/ 1168400 w 1168400"/>
              <a:gd name="connsiteY19" fmla="*/ 0 h 1511300"/>
              <a:gd name="connsiteX20" fmla="*/ 1066800 w 1168400"/>
              <a:gd name="connsiteY20" fmla="*/ 139700 h 1511300"/>
              <a:gd name="connsiteX21" fmla="*/ 981075 w 1168400"/>
              <a:gd name="connsiteY21" fmla="*/ 165100 h 1511300"/>
              <a:gd name="connsiteX22" fmla="*/ 889000 w 1168400"/>
              <a:gd name="connsiteY22" fmla="*/ 171450 h 1511300"/>
              <a:gd name="connsiteX23" fmla="*/ 844550 w 1168400"/>
              <a:gd name="connsiteY23" fmla="*/ 215900 h 1511300"/>
              <a:gd name="connsiteX24" fmla="*/ 796925 w 1168400"/>
              <a:gd name="connsiteY24" fmla="*/ 320675 h 1511300"/>
              <a:gd name="connsiteX25" fmla="*/ 695325 w 1168400"/>
              <a:gd name="connsiteY25" fmla="*/ 422275 h 1511300"/>
              <a:gd name="connsiteX26" fmla="*/ 568325 w 1168400"/>
              <a:gd name="connsiteY26" fmla="*/ 520700 h 1511300"/>
              <a:gd name="connsiteX27" fmla="*/ 469900 w 1168400"/>
              <a:gd name="connsiteY27" fmla="*/ 622300 h 1511300"/>
              <a:gd name="connsiteX28" fmla="*/ 457200 w 1168400"/>
              <a:gd name="connsiteY28" fmla="*/ 679450 h 1511300"/>
              <a:gd name="connsiteX29" fmla="*/ 473075 w 1168400"/>
              <a:gd name="connsiteY29" fmla="*/ 742950 h 1511300"/>
              <a:gd name="connsiteX30" fmla="*/ 568325 w 1168400"/>
              <a:gd name="connsiteY30" fmla="*/ 844550 h 1511300"/>
              <a:gd name="connsiteX31" fmla="*/ 606425 w 1168400"/>
              <a:gd name="connsiteY31" fmla="*/ 933450 h 1511300"/>
              <a:gd name="connsiteX32" fmla="*/ 558800 w 1168400"/>
              <a:gd name="connsiteY32" fmla="*/ 1022350 h 1511300"/>
              <a:gd name="connsiteX33" fmla="*/ 447675 w 1168400"/>
              <a:gd name="connsiteY33" fmla="*/ 1085850 h 1511300"/>
              <a:gd name="connsiteX34" fmla="*/ 336550 w 1168400"/>
              <a:gd name="connsiteY34" fmla="*/ 1181100 h 1511300"/>
              <a:gd name="connsiteX35" fmla="*/ 241300 w 1168400"/>
              <a:gd name="connsiteY35" fmla="*/ 1289050 h 1511300"/>
              <a:gd name="connsiteX36" fmla="*/ 165100 w 1168400"/>
              <a:gd name="connsiteY36" fmla="*/ 1428750 h 1511300"/>
              <a:gd name="connsiteX37" fmla="*/ 79375 w 1168400"/>
              <a:gd name="connsiteY37" fmla="*/ 1511300 h 1511300"/>
              <a:gd name="connsiteX38" fmla="*/ 0 w 1168400"/>
              <a:gd name="connsiteY38" fmla="*/ 1463675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68400" h="1511300">
                <a:moveTo>
                  <a:pt x="0" y="1463675"/>
                </a:moveTo>
                <a:lnTo>
                  <a:pt x="47625" y="1365250"/>
                </a:lnTo>
                <a:lnTo>
                  <a:pt x="114300" y="1292225"/>
                </a:lnTo>
                <a:lnTo>
                  <a:pt x="184150" y="1190625"/>
                </a:lnTo>
                <a:lnTo>
                  <a:pt x="263525" y="1098550"/>
                </a:lnTo>
                <a:lnTo>
                  <a:pt x="314325" y="1022350"/>
                </a:lnTo>
                <a:lnTo>
                  <a:pt x="457200" y="965200"/>
                </a:lnTo>
                <a:lnTo>
                  <a:pt x="501650" y="930275"/>
                </a:lnTo>
                <a:lnTo>
                  <a:pt x="492125" y="882650"/>
                </a:lnTo>
                <a:lnTo>
                  <a:pt x="415925" y="781050"/>
                </a:lnTo>
                <a:lnTo>
                  <a:pt x="333375" y="641350"/>
                </a:lnTo>
                <a:lnTo>
                  <a:pt x="387350" y="555625"/>
                </a:lnTo>
                <a:lnTo>
                  <a:pt x="539750" y="403225"/>
                </a:lnTo>
                <a:lnTo>
                  <a:pt x="695325" y="254000"/>
                </a:lnTo>
                <a:lnTo>
                  <a:pt x="762000" y="161925"/>
                </a:lnTo>
                <a:lnTo>
                  <a:pt x="812800" y="101600"/>
                </a:lnTo>
                <a:lnTo>
                  <a:pt x="911225" y="85725"/>
                </a:lnTo>
                <a:lnTo>
                  <a:pt x="981075" y="92075"/>
                </a:lnTo>
                <a:lnTo>
                  <a:pt x="1076325" y="41275"/>
                </a:lnTo>
                <a:lnTo>
                  <a:pt x="1168400" y="0"/>
                </a:lnTo>
                <a:lnTo>
                  <a:pt x="1066800" y="139700"/>
                </a:lnTo>
                <a:lnTo>
                  <a:pt x="981075" y="165100"/>
                </a:lnTo>
                <a:lnTo>
                  <a:pt x="889000" y="171450"/>
                </a:lnTo>
                <a:lnTo>
                  <a:pt x="844550" y="215900"/>
                </a:lnTo>
                <a:lnTo>
                  <a:pt x="796925" y="320675"/>
                </a:lnTo>
                <a:lnTo>
                  <a:pt x="695325" y="422275"/>
                </a:lnTo>
                <a:lnTo>
                  <a:pt x="568325" y="520700"/>
                </a:lnTo>
                <a:lnTo>
                  <a:pt x="469900" y="622300"/>
                </a:lnTo>
                <a:lnTo>
                  <a:pt x="457200" y="679450"/>
                </a:lnTo>
                <a:lnTo>
                  <a:pt x="473075" y="742950"/>
                </a:lnTo>
                <a:lnTo>
                  <a:pt x="568325" y="844550"/>
                </a:lnTo>
                <a:lnTo>
                  <a:pt x="606425" y="933450"/>
                </a:lnTo>
                <a:lnTo>
                  <a:pt x="558800" y="1022350"/>
                </a:lnTo>
                <a:lnTo>
                  <a:pt x="447675" y="1085850"/>
                </a:lnTo>
                <a:lnTo>
                  <a:pt x="336550" y="1181100"/>
                </a:lnTo>
                <a:lnTo>
                  <a:pt x="241300" y="1289050"/>
                </a:lnTo>
                <a:lnTo>
                  <a:pt x="165100" y="1428750"/>
                </a:lnTo>
                <a:lnTo>
                  <a:pt x="79375" y="1511300"/>
                </a:lnTo>
                <a:lnTo>
                  <a:pt x="0" y="1463675"/>
                </a:lnTo>
                <a:close/>
              </a:path>
            </a:pathLst>
          </a:custGeom>
          <a:solidFill>
            <a:srgbClr val="000000">
              <a:alpha val="24000"/>
            </a:srgb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7" name="Přímá spojnice se šipkou 86"/>
          <p:cNvCxnSpPr/>
          <p:nvPr/>
        </p:nvCxnSpPr>
        <p:spPr>
          <a:xfrm flipH="1" flipV="1">
            <a:off x="1269420" y="4936536"/>
            <a:ext cx="3260685" cy="16211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9" name="TextovéPole 88"/>
          <p:cNvSpPr txBox="1"/>
          <p:nvPr/>
        </p:nvSpPr>
        <p:spPr>
          <a:xfrm>
            <a:off x="4510586" y="4992026"/>
            <a:ext cx="2107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000000"/>
                </a:solidFill>
              </a:rPr>
              <a:t>PP Odry – Černý příkop </a:t>
            </a:r>
            <a:r>
              <a:rPr lang="cs-CZ" sz="1000" dirty="0" smtClean="0">
                <a:solidFill>
                  <a:srgbClr val="000000"/>
                </a:solidFill>
              </a:rPr>
              <a:t>(kal)</a:t>
            </a:r>
            <a:endParaRPr lang="cs-CZ" sz="700" dirty="0" smtClean="0">
              <a:solidFill>
                <a:srgbClr val="000000"/>
              </a:solidFill>
            </a:endParaRPr>
          </a:p>
        </p:txBody>
      </p:sp>
      <p:pic>
        <p:nvPicPr>
          <p:cNvPr id="90" name="Obrázek 8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4995174"/>
            <a:ext cx="2483768" cy="1862826"/>
          </a:xfrm>
          <a:prstGeom prst="rect">
            <a:avLst/>
          </a:prstGeom>
        </p:spPr>
      </p:pic>
      <p:cxnSp>
        <p:nvCxnSpPr>
          <p:cNvPr id="91" name="Přímá spojnice se šipkou 90"/>
          <p:cNvCxnSpPr/>
          <p:nvPr/>
        </p:nvCxnSpPr>
        <p:spPr>
          <a:xfrm flipV="1">
            <a:off x="6793340" y="5731671"/>
            <a:ext cx="917384" cy="51598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ovéPole 91"/>
          <p:cNvSpPr txBox="1"/>
          <p:nvPr/>
        </p:nvSpPr>
        <p:spPr>
          <a:xfrm rot="19908542">
            <a:off x="6729753" y="5737534"/>
            <a:ext cx="701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Odra</a:t>
            </a:r>
            <a:endParaRPr lang="cs-CZ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5" name="Přímá spojnice se šipkou 94"/>
          <p:cNvCxnSpPr/>
          <p:nvPr/>
        </p:nvCxnSpPr>
        <p:spPr>
          <a:xfrm flipH="1" flipV="1">
            <a:off x="8327383" y="5989662"/>
            <a:ext cx="514519" cy="763264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ovéPole 96"/>
          <p:cNvSpPr txBox="1"/>
          <p:nvPr/>
        </p:nvSpPr>
        <p:spPr>
          <a:xfrm rot="3211702">
            <a:off x="8187195" y="6317618"/>
            <a:ext cx="1240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Černý příkop</a:t>
            </a:r>
            <a:endParaRPr lang="cs-CZ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Volný tvar 98"/>
          <p:cNvSpPr/>
          <p:nvPr/>
        </p:nvSpPr>
        <p:spPr>
          <a:xfrm>
            <a:off x="541020" y="4960620"/>
            <a:ext cx="350520" cy="297180"/>
          </a:xfrm>
          <a:custGeom>
            <a:avLst/>
            <a:gdLst>
              <a:gd name="connsiteX0" fmla="*/ 0 w 350520"/>
              <a:gd name="connsiteY0" fmla="*/ 144780 h 297180"/>
              <a:gd name="connsiteX1" fmla="*/ 274320 w 350520"/>
              <a:gd name="connsiteY1" fmla="*/ 0 h 297180"/>
              <a:gd name="connsiteX2" fmla="*/ 350520 w 350520"/>
              <a:gd name="connsiteY2" fmla="*/ 91440 h 297180"/>
              <a:gd name="connsiteX3" fmla="*/ 350520 w 350520"/>
              <a:gd name="connsiteY3" fmla="*/ 220980 h 297180"/>
              <a:gd name="connsiteX4" fmla="*/ 274320 w 350520"/>
              <a:gd name="connsiteY4" fmla="*/ 297180 h 297180"/>
              <a:gd name="connsiteX5" fmla="*/ 68580 w 350520"/>
              <a:gd name="connsiteY5" fmla="*/ 274320 h 297180"/>
              <a:gd name="connsiteX6" fmla="*/ 0 w 350520"/>
              <a:gd name="connsiteY6" fmla="*/ 144780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520" h="297180">
                <a:moveTo>
                  <a:pt x="0" y="144780"/>
                </a:moveTo>
                <a:lnTo>
                  <a:pt x="274320" y="0"/>
                </a:lnTo>
                <a:lnTo>
                  <a:pt x="350520" y="91440"/>
                </a:lnTo>
                <a:lnTo>
                  <a:pt x="350520" y="220980"/>
                </a:lnTo>
                <a:lnTo>
                  <a:pt x="274320" y="297180"/>
                </a:lnTo>
                <a:lnTo>
                  <a:pt x="68580" y="274320"/>
                </a:lnTo>
                <a:lnTo>
                  <a:pt x="0" y="144780"/>
                </a:lnTo>
                <a:close/>
              </a:path>
            </a:pathLst>
          </a:custGeom>
          <a:solidFill>
            <a:schemeClr val="accent6">
              <a:lumMod val="75000"/>
              <a:alpha val="13000"/>
            </a:schemeClr>
          </a:solidFill>
          <a:ln w="158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1" name="Přímá spojnice se šipkou 100"/>
          <p:cNvCxnSpPr/>
          <p:nvPr/>
        </p:nvCxnSpPr>
        <p:spPr>
          <a:xfrm flipV="1">
            <a:off x="426646" y="4757138"/>
            <a:ext cx="513844" cy="120899"/>
          </a:xfrm>
          <a:prstGeom prst="straightConnector1">
            <a:avLst/>
          </a:prstGeom>
          <a:ln>
            <a:solidFill>
              <a:srgbClr val="94BA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ovéPole 102"/>
          <p:cNvSpPr txBox="1"/>
          <p:nvPr/>
        </p:nvSpPr>
        <p:spPr>
          <a:xfrm rot="20661324">
            <a:off x="247220" y="4606361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smtClean="0">
                <a:ln w="3175">
                  <a:solidFill>
                    <a:srgbClr val="000000"/>
                  </a:solidFill>
                </a:ln>
                <a:solidFill>
                  <a:srgbClr val="94BAD7"/>
                </a:solidFill>
              </a:rPr>
              <a:t>VT Odra</a:t>
            </a:r>
            <a:endParaRPr lang="cs-CZ" sz="1100" b="1" dirty="0">
              <a:ln w="3175">
                <a:solidFill>
                  <a:srgbClr val="000000"/>
                </a:solidFill>
              </a:ln>
              <a:solidFill>
                <a:srgbClr val="94BAD7"/>
              </a:solidFill>
            </a:endParaRPr>
          </a:p>
        </p:txBody>
      </p:sp>
      <p:cxnSp>
        <p:nvCxnSpPr>
          <p:cNvPr id="104" name="Přímá spojnice se šipkou 103"/>
          <p:cNvCxnSpPr/>
          <p:nvPr/>
        </p:nvCxnSpPr>
        <p:spPr>
          <a:xfrm flipH="1" flipV="1">
            <a:off x="1920298" y="4771521"/>
            <a:ext cx="187300" cy="356399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2" name="Přímá spojnice se šipkou 111"/>
          <p:cNvCxnSpPr/>
          <p:nvPr/>
        </p:nvCxnSpPr>
        <p:spPr>
          <a:xfrm flipV="1">
            <a:off x="983787" y="4900475"/>
            <a:ext cx="262045" cy="232726"/>
          </a:xfrm>
          <a:prstGeom prst="straightConnector1">
            <a:avLst/>
          </a:prstGeom>
          <a:ln w="31750">
            <a:solidFill>
              <a:srgbClr val="00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6" name="Přímá spojnice se šipkou 115"/>
          <p:cNvCxnSpPr/>
          <p:nvPr/>
        </p:nvCxnSpPr>
        <p:spPr>
          <a:xfrm flipH="1" flipV="1">
            <a:off x="3317751" y="3561724"/>
            <a:ext cx="239630" cy="268231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12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60" grpId="0"/>
      <p:bldP spid="62" grpId="0"/>
      <p:bldP spid="63" grpId="0" animBg="1"/>
      <p:bldP spid="65" grpId="0"/>
      <p:bldP spid="71" grpId="0"/>
      <p:bldP spid="72" grpId="0"/>
      <p:bldP spid="77" grpId="0"/>
      <p:bldP spid="78" grpId="0" animBg="1"/>
      <p:bldP spid="81" grpId="0"/>
      <p:bldP spid="84" grpId="0" animBg="1"/>
      <p:bldP spid="89" grpId="0"/>
      <p:bldP spid="92" grpId="0"/>
      <p:bldP spid="97" grpId="0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2265"/>
            <a:ext cx="9144000" cy="3960562"/>
          </a:xfrm>
          <a:prstGeom prst="rect">
            <a:avLst/>
          </a:prstGeom>
        </p:spPr>
      </p:pic>
      <p:sp>
        <p:nvSpPr>
          <p:cNvPr id="15" name="Nadpis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928992" cy="1143000"/>
          </a:xfrm>
        </p:spPr>
        <p:txBody>
          <a:bodyPr>
            <a:normAutofit/>
          </a:bodyPr>
          <a:lstStyle/>
          <a:p>
            <a:r>
              <a:rPr lang="cs-CZ" sz="4000" dirty="0"/>
              <a:t>OI Ostrava – Odra – úhyn ryb </a:t>
            </a:r>
            <a:r>
              <a:rPr lang="cs-CZ" sz="4000" dirty="0" smtClean="0"/>
              <a:t>2023</a:t>
            </a:r>
            <a:endParaRPr lang="cs-CZ" sz="4200" dirty="0"/>
          </a:p>
        </p:txBody>
      </p:sp>
      <p:sp>
        <p:nvSpPr>
          <p:cNvPr id="16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892480" cy="2664298"/>
          </a:xfrm>
        </p:spPr>
        <p:txBody>
          <a:bodyPr>
            <a:normAutofit fontScale="55000" lnSpcReduction="20000"/>
          </a:bodyPr>
          <a:lstStyle/>
          <a:p>
            <a:pPr lvl="0">
              <a:lnSpc>
                <a:spcPct val="120000"/>
              </a:lnSpc>
            </a:pPr>
            <a:r>
              <a:rPr lang="cs-CZ" sz="3800" b="1" dirty="0" smtClean="0"/>
              <a:t>Odběr:  </a:t>
            </a:r>
            <a:r>
              <a:rPr lang="cs-CZ" sz="3800" dirty="0" smtClean="0"/>
              <a:t>přes 20 vzorků vody + řasy + uhynulé ryby</a:t>
            </a:r>
          </a:p>
          <a:p>
            <a:pPr lvl="0">
              <a:lnSpc>
                <a:spcPct val="120000"/>
              </a:lnSpc>
            </a:pPr>
            <a:r>
              <a:rPr lang="cs-CZ" sz="3800" b="1" dirty="0" smtClean="0"/>
              <a:t>Vzorky vody: </a:t>
            </a:r>
            <a:r>
              <a:rPr lang="cs-CZ" sz="3800" u="sng" dirty="0" smtClean="0"/>
              <a:t>Odra + Orlovská Stružka </a:t>
            </a:r>
            <a:r>
              <a:rPr lang="cs-CZ" sz="3800" b="1" dirty="0" smtClean="0"/>
              <a:t>→ </a:t>
            </a:r>
            <a:r>
              <a:rPr lang="cs-CZ" sz="3800" dirty="0"/>
              <a:t>BSK</a:t>
            </a:r>
            <a:r>
              <a:rPr lang="cs-CZ" sz="3800" baseline="-25000" dirty="0"/>
              <a:t>5 </a:t>
            </a:r>
            <a:r>
              <a:rPr lang="cs-CZ" sz="3800" dirty="0" smtClean="0"/>
              <a:t>= </a:t>
            </a:r>
            <a:r>
              <a:rPr lang="cs-CZ" sz="3800" dirty="0"/>
              <a:t>2,6-15 </a:t>
            </a:r>
            <a:r>
              <a:rPr lang="cs-CZ" sz="3800" dirty="0" smtClean="0"/>
              <a:t>mg/l, 			   </a:t>
            </a:r>
            <a:r>
              <a:rPr lang="cs-CZ" sz="3800" u="sng" dirty="0" smtClean="0"/>
              <a:t>Černý příkop </a:t>
            </a:r>
            <a:r>
              <a:rPr lang="cs-CZ" sz="3800" b="1" dirty="0"/>
              <a:t>→ </a:t>
            </a:r>
            <a:r>
              <a:rPr lang="cs-CZ" sz="3800" dirty="0"/>
              <a:t>BSK</a:t>
            </a:r>
            <a:r>
              <a:rPr lang="cs-CZ" sz="3800" baseline="-25000" dirty="0"/>
              <a:t>5 </a:t>
            </a:r>
            <a:r>
              <a:rPr lang="cs-CZ" sz="3800" dirty="0"/>
              <a:t>= </a:t>
            </a:r>
            <a:r>
              <a:rPr lang="cs-CZ" sz="3800" dirty="0" smtClean="0"/>
              <a:t>2-90 </a:t>
            </a:r>
            <a:r>
              <a:rPr lang="cs-CZ" sz="3800" dirty="0"/>
              <a:t>mg/l</a:t>
            </a:r>
            <a:endParaRPr lang="cs-CZ" sz="3800" baseline="-25000" dirty="0" smtClean="0"/>
          </a:p>
          <a:p>
            <a:pPr lvl="0">
              <a:lnSpc>
                <a:spcPct val="120000"/>
              </a:lnSpc>
            </a:pPr>
            <a:r>
              <a:rPr lang="cs-CZ" sz="3800" b="1" dirty="0" smtClean="0"/>
              <a:t>Řasy: </a:t>
            </a:r>
            <a:r>
              <a:rPr lang="cs-CZ" sz="3800" dirty="0" smtClean="0"/>
              <a:t>toxický druh </a:t>
            </a:r>
            <a:r>
              <a:rPr lang="cs-CZ" sz="3800" dirty="0" err="1" smtClean="0"/>
              <a:t>zlativek</a:t>
            </a:r>
            <a:r>
              <a:rPr lang="cs-CZ" sz="3800" dirty="0" smtClean="0"/>
              <a:t> - </a:t>
            </a:r>
            <a:r>
              <a:rPr lang="cs-CZ" sz="3800" i="1" dirty="0" err="1" smtClean="0"/>
              <a:t>Prymnesium</a:t>
            </a:r>
            <a:r>
              <a:rPr lang="cs-CZ" sz="3800" i="1" dirty="0" smtClean="0"/>
              <a:t> </a:t>
            </a:r>
            <a:r>
              <a:rPr lang="cs-CZ" sz="3800" i="1" dirty="0" err="1" smtClean="0"/>
              <a:t>parvum</a:t>
            </a:r>
            <a:r>
              <a:rPr lang="cs-CZ" sz="3800" dirty="0" smtClean="0"/>
              <a:t> - nenalezen</a:t>
            </a:r>
          </a:p>
          <a:p>
            <a:pPr lvl="0">
              <a:lnSpc>
                <a:spcPct val="120000"/>
              </a:lnSpc>
            </a:pPr>
            <a:r>
              <a:rPr lang="cs-CZ" sz="3800" b="1" dirty="0" smtClean="0"/>
              <a:t>Ryby: </a:t>
            </a:r>
            <a:r>
              <a:rPr lang="cs-CZ" sz="3800" dirty="0" smtClean="0"/>
              <a:t>pokročilé </a:t>
            </a:r>
            <a:r>
              <a:rPr lang="cs-CZ" sz="3800" dirty="0"/>
              <a:t>stádium rozkladu, pitevně a mikroskopicky </a:t>
            </a:r>
            <a:r>
              <a:rPr lang="cs-CZ" sz="3800" dirty="0" smtClean="0"/>
              <a:t>negativní 	nález, s nejvyšší pravděpodobností úhyn </a:t>
            </a:r>
            <a:r>
              <a:rPr lang="cs-CZ" sz="3800" dirty="0"/>
              <a:t>ryb </a:t>
            </a:r>
            <a:r>
              <a:rPr lang="cs-CZ" sz="3800" dirty="0" smtClean="0"/>
              <a:t>z důvodu kolísání 	kyslíku pod hranicí fyziologické </a:t>
            </a:r>
            <a:r>
              <a:rPr lang="cs-CZ" sz="3800" dirty="0"/>
              <a:t>potřeby.</a:t>
            </a:r>
            <a:endParaRPr lang="cs-CZ" sz="3800" dirty="0" smtClean="0"/>
          </a:p>
          <a:p>
            <a:pPr lvl="0"/>
            <a:endParaRPr lang="cs-CZ" dirty="0" smtClean="0"/>
          </a:p>
        </p:txBody>
      </p:sp>
      <p:grpSp>
        <p:nvGrpSpPr>
          <p:cNvPr id="24" name="Skupina 23"/>
          <p:cNvGrpSpPr/>
          <p:nvPr/>
        </p:nvGrpSpPr>
        <p:grpSpPr>
          <a:xfrm>
            <a:off x="4086200" y="3866564"/>
            <a:ext cx="2082203" cy="3028925"/>
            <a:chOff x="4086200" y="3866564"/>
            <a:chExt cx="2082203" cy="3028925"/>
          </a:xfrm>
        </p:grpSpPr>
        <p:grpSp>
          <p:nvGrpSpPr>
            <p:cNvPr id="22" name="Skupina 21"/>
            <p:cNvGrpSpPr/>
            <p:nvPr/>
          </p:nvGrpSpPr>
          <p:grpSpPr>
            <a:xfrm>
              <a:off x="4860032" y="3866564"/>
              <a:ext cx="1308371" cy="2874804"/>
              <a:chOff x="4860032" y="1346284"/>
              <a:chExt cx="1308371" cy="2874804"/>
            </a:xfrm>
          </p:grpSpPr>
          <p:cxnSp>
            <p:nvCxnSpPr>
              <p:cNvPr id="18" name="Přímá spojnice 17"/>
              <p:cNvCxnSpPr/>
              <p:nvPr/>
            </p:nvCxnSpPr>
            <p:spPr>
              <a:xfrm flipV="1">
                <a:off x="4932040" y="1484784"/>
                <a:ext cx="0" cy="273630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ovéPole 19"/>
              <p:cNvSpPr txBox="1"/>
              <p:nvPr/>
            </p:nvSpPr>
            <p:spPr>
              <a:xfrm>
                <a:off x="4860032" y="1346284"/>
                <a:ext cx="13083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dirty="0">
                    <a:solidFill>
                      <a:srgbClr val="FF0000"/>
                    </a:solidFill>
                  </a:rPr>
                  <a:t>o</a:t>
                </a:r>
                <a:r>
                  <a:rPr lang="cs-CZ" sz="1200" dirty="0" smtClean="0">
                    <a:solidFill>
                      <a:srgbClr val="FF0000"/>
                    </a:solidFill>
                  </a:rPr>
                  <a:t>hlášení havárie</a:t>
                </a:r>
                <a:endParaRPr lang="cs-CZ" sz="1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3" name="TextovéPole 22"/>
            <p:cNvSpPr txBox="1"/>
            <p:nvPr/>
          </p:nvSpPr>
          <p:spPr>
            <a:xfrm>
              <a:off x="4086200" y="6726212"/>
              <a:ext cx="48580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500" dirty="0" smtClean="0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Datum</a:t>
              </a:r>
              <a:endParaRPr lang="cs-CZ" sz="5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244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259632" y="2295500"/>
            <a:ext cx="5712156" cy="3509764"/>
            <a:chOff x="95250" y="1085850"/>
            <a:chExt cx="8588095" cy="527685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/>
            <a:srcRect l="17186" t="27222" r="36511" b="21482"/>
            <a:stretch/>
          </p:blipFill>
          <p:spPr>
            <a:xfrm>
              <a:off x="95250" y="1085850"/>
              <a:ext cx="8467725" cy="5276850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8153399" y="5680658"/>
              <a:ext cx="405376" cy="416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 smtClean="0">
                  <a:solidFill>
                    <a:srgbClr val="F9A3DD"/>
                  </a:solidFill>
                </a:rPr>
                <a:t>0</a:t>
              </a:r>
              <a:endParaRPr lang="cs-CZ" sz="1200" dirty="0">
                <a:solidFill>
                  <a:srgbClr val="F9A3DD"/>
                </a:solidFill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8153399" y="4983296"/>
              <a:ext cx="405376" cy="416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solidFill>
                    <a:srgbClr val="F9A3DD"/>
                  </a:solidFill>
                </a:rPr>
                <a:t>2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8130864" y="4333721"/>
              <a:ext cx="390525" cy="416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>
                  <a:solidFill>
                    <a:srgbClr val="F9A3DD"/>
                  </a:solidFill>
                </a:rPr>
                <a:t>4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8130864" y="3575885"/>
              <a:ext cx="390525" cy="416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smtClean="0">
                  <a:solidFill>
                    <a:srgbClr val="F9A3DD"/>
                  </a:solidFill>
                </a:rPr>
                <a:t>6</a:t>
              </a:r>
              <a:endParaRPr lang="cs-CZ" sz="1200" dirty="0">
                <a:solidFill>
                  <a:srgbClr val="F9A3DD"/>
                </a:solidFill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8155952" y="2865836"/>
              <a:ext cx="390525" cy="416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>
                  <a:solidFill>
                    <a:srgbClr val="F9A3DD"/>
                  </a:solidFill>
                </a:rPr>
                <a:t>8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 rot="5400000">
              <a:off x="7570371" y="3810740"/>
              <a:ext cx="1902034" cy="323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dirty="0" smtClean="0">
                  <a:solidFill>
                    <a:srgbClr val="F9A3DD"/>
                  </a:solidFill>
                </a:rPr>
                <a:t>rozpuštěný kyslík (mg/l)</a:t>
              </a:r>
              <a:endParaRPr lang="cs-CZ" sz="800" dirty="0">
                <a:solidFill>
                  <a:srgbClr val="F9A3DD"/>
                </a:solidFill>
              </a:endParaRPr>
            </a:p>
          </p:txBody>
        </p:sp>
      </p:grp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928992" cy="1143000"/>
          </a:xfrm>
        </p:spPr>
        <p:txBody>
          <a:bodyPr>
            <a:normAutofit/>
          </a:bodyPr>
          <a:lstStyle/>
          <a:p>
            <a:r>
              <a:rPr lang="cs-CZ" sz="4000" dirty="0"/>
              <a:t>OI Ostrava – Odra – úhyn ryb </a:t>
            </a:r>
            <a:r>
              <a:rPr lang="cs-CZ" sz="4000" dirty="0" smtClean="0"/>
              <a:t>2023</a:t>
            </a:r>
            <a:endParaRPr lang="cs-CZ" sz="4200" dirty="0"/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892480" cy="2664298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</a:pPr>
            <a:r>
              <a:rPr lang="cs-CZ" sz="2000" b="1" dirty="0" smtClean="0"/>
              <a:t>Opakovaný úhyn cca 30 kg ryb, patrně ze dne </a:t>
            </a:r>
            <a:r>
              <a:rPr lang="cs-CZ" sz="2000" b="1" u="sng" dirty="0" smtClean="0"/>
              <a:t>27.8.2023</a:t>
            </a:r>
            <a:r>
              <a:rPr lang="cs-CZ" sz="2000" b="1" dirty="0" smtClean="0"/>
              <a:t> (hlášeno 29.8.2023 – uhynulé ryby 2-3 dny v rozkladu)</a:t>
            </a:r>
          </a:p>
          <a:p>
            <a:pPr lvl="0">
              <a:lnSpc>
                <a:spcPct val="120000"/>
              </a:lnSpc>
            </a:pPr>
            <a:r>
              <a:rPr lang="cs-CZ" sz="2000" b="1" smtClean="0"/>
              <a:t>Obdobné místo a </a:t>
            </a:r>
            <a:r>
              <a:rPr lang="cs-CZ" sz="2000" b="1" dirty="0" smtClean="0"/>
              <a:t>podmínky jako 26.7.2023 (úhyn ryb po vedrech a silném přívalovém dešti)</a:t>
            </a:r>
          </a:p>
        </p:txBody>
      </p:sp>
    </p:spTree>
    <p:extLst>
      <p:ext uri="{BB962C8B-B14F-4D97-AF65-F5344CB8AC3E}">
        <p14:creationId xmlns:p14="http://schemas.microsoft.com/office/powerpoint/2010/main" val="305298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928992" cy="1143000"/>
          </a:xfrm>
        </p:spPr>
        <p:txBody>
          <a:bodyPr>
            <a:normAutofit/>
          </a:bodyPr>
          <a:lstStyle/>
          <a:p>
            <a:r>
              <a:rPr lang="cs-CZ" sz="4000" dirty="0"/>
              <a:t>OI Ostrava – Odra – úhyn ryb </a:t>
            </a:r>
            <a:r>
              <a:rPr lang="cs-CZ" sz="4000" dirty="0" smtClean="0"/>
              <a:t>2023</a:t>
            </a:r>
            <a:endParaRPr lang="cs-CZ" sz="4200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/>
          <a:srcRect l="33463" t="10800" r="33463" b="5901"/>
          <a:stretch/>
        </p:blipFill>
        <p:spPr>
          <a:xfrm>
            <a:off x="270849" y="786458"/>
            <a:ext cx="4301151" cy="6093296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5220072" y="3102454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rgbClr val="3C4043"/>
                </a:solidFill>
                <a:latin typeface="Roboto"/>
              </a:rPr>
              <a:t>„</a:t>
            </a:r>
            <a:r>
              <a:rPr lang="cs-CZ" sz="1400" i="1" dirty="0" smtClean="0">
                <a:solidFill>
                  <a:srgbClr val="3C4043"/>
                </a:solidFill>
                <a:latin typeface="Roboto"/>
              </a:rPr>
              <a:t>Výsledky </a:t>
            </a:r>
            <a:r>
              <a:rPr lang="cs-CZ" sz="1400" i="1" dirty="0">
                <a:solidFill>
                  <a:srgbClr val="3C4043"/>
                </a:solidFill>
                <a:latin typeface="Roboto"/>
              </a:rPr>
              <a:t>testu vody neprokázaly přítomnost zlaté řasy ani její kontaminaci</a:t>
            </a:r>
            <a:r>
              <a:rPr lang="cs-CZ" sz="1400" i="1" dirty="0" smtClean="0">
                <a:solidFill>
                  <a:srgbClr val="3C4043"/>
                </a:solidFill>
                <a:latin typeface="Roboto"/>
              </a:rPr>
              <a:t>.“</a:t>
            </a:r>
            <a:endParaRPr lang="cs-CZ" sz="1400" i="1" dirty="0"/>
          </a:p>
        </p:txBody>
      </p:sp>
      <p:sp>
        <p:nvSpPr>
          <p:cNvPr id="17" name="Obdélník 16"/>
          <p:cNvSpPr/>
          <p:nvPr/>
        </p:nvSpPr>
        <p:spPr>
          <a:xfrm>
            <a:off x="1907704" y="6381328"/>
            <a:ext cx="2232248" cy="144016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se šipkou 18"/>
          <p:cNvCxnSpPr>
            <a:stCxn id="17" idx="3"/>
          </p:cNvCxnSpPr>
          <p:nvPr/>
        </p:nvCxnSpPr>
        <p:spPr>
          <a:xfrm flipV="1">
            <a:off x="4139952" y="3889673"/>
            <a:ext cx="1152128" cy="25636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53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ČIŽP">
      <a:dk1>
        <a:srgbClr val="99C100"/>
      </a:dk1>
      <a:lt1>
        <a:sysClr val="window" lastClr="FFFFFF"/>
      </a:lt1>
      <a:dk2>
        <a:srgbClr val="004089"/>
      </a:dk2>
      <a:lt2>
        <a:srgbClr val="EEECE1"/>
      </a:lt2>
      <a:accent1>
        <a:srgbClr val="004089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2003</TotalTime>
  <Words>336</Words>
  <Application>Microsoft Office PowerPoint</Application>
  <PresentationFormat>Předvádění na obrazovce (4:3)</PresentationFormat>
  <Paragraphs>41</Paragraphs>
  <Slides>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Arial</vt:lpstr>
      <vt:lpstr>Calibri</vt:lpstr>
      <vt:lpstr>Roboto</vt:lpstr>
      <vt:lpstr>Times New Roman</vt:lpstr>
      <vt:lpstr>Motiv systému Office</vt:lpstr>
      <vt:lpstr>OI Ostrava – Odra – úhyn ryb 2023</vt:lpstr>
      <vt:lpstr>OI Ostrava – Odra – úhyn ryb 2023 26.7.2023</vt:lpstr>
      <vt:lpstr>Prezentace aplikace PowerPoint</vt:lpstr>
      <vt:lpstr>OI Ostrava – Odra – úhyn ryb 2023</vt:lpstr>
      <vt:lpstr>OI Ostrava – Odra – úhyn ryb 2023</vt:lpstr>
      <vt:lpstr>OI Ostrava – Odra – úhyn ryb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Mail</dc:creator>
  <cp:lastModifiedBy>Šupina Jan</cp:lastModifiedBy>
  <cp:revision>69</cp:revision>
  <dcterms:created xsi:type="dcterms:W3CDTF">2016-12-06T12:06:40Z</dcterms:created>
  <dcterms:modified xsi:type="dcterms:W3CDTF">2023-10-19T10:55:33Z</dcterms:modified>
</cp:coreProperties>
</file>