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  <p:sldMasterId id="2147483717" r:id="rId3"/>
  </p:sldMasterIdLst>
  <p:handoutMasterIdLst>
    <p:handoutMasterId r:id="rId16"/>
  </p:handoutMasterIdLst>
  <p:sldIdLst>
    <p:sldId id="256" r:id="rId4"/>
    <p:sldId id="324" r:id="rId5"/>
    <p:sldId id="327" r:id="rId6"/>
    <p:sldId id="326" r:id="rId7"/>
    <p:sldId id="328" r:id="rId8"/>
    <p:sldId id="330" r:id="rId9"/>
    <p:sldId id="332" r:id="rId10"/>
    <p:sldId id="334" r:id="rId11"/>
    <p:sldId id="329" r:id="rId12"/>
    <p:sldId id="331" r:id="rId13"/>
    <p:sldId id="335" r:id="rId14"/>
    <p:sldId id="325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21"/>
      <p:bold r:id="rId22"/>
      <p:italic r:id="rId23"/>
      <p:boldItalic r:id="rId24"/>
    </p:embeddedFont>
    <p:embeddedFont>
      <p:font typeface="Roboto" panose="020B0604020202020204" charset="0"/>
      <p:regular r:id="rId21"/>
      <p:bold r:id="rId22"/>
      <p:italic r:id="rId23"/>
      <p:boldItalic r:id="rId24"/>
    </p:embeddedFont>
    <p:embeddedFont>
      <p:font typeface="Roboto Light" panose="020B0604020202020204" charset="0"/>
      <p:regular r:id="rId25"/>
      <p:italic r:id="rId26"/>
    </p:embeddedFont>
    <p:embeddedFont>
      <p:font typeface="Roboto Medium" panose="020B0604020202020204" charset="0"/>
      <p:regular r:id="rId27"/>
      <p: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BA22"/>
    <a:srgbClr val="CC00CC"/>
    <a:srgbClr val="44C61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96" d="100"/>
          <a:sy n="96" d="100"/>
        </p:scale>
        <p:origin x="61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24.10.2023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275"/>
            <a:ext cx="9158711" cy="51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16"/>
          <p:cNvSpPr>
            <a:spLocks noGrp="1" noChangeAspect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0" y="1545636"/>
            <a:ext cx="6264697" cy="291632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2301720"/>
            <a:ext cx="4230448" cy="7560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3" y="-1748730"/>
            <a:ext cx="5922954" cy="8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0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884634"/>
            <a:ext cx="4645108" cy="67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64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2108770"/>
            <a:ext cx="6480720" cy="94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23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51435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73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67544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7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83296" y="813006"/>
            <a:ext cx="8117280" cy="3607680"/>
          </a:xfrm>
          <a:prstGeom prst="rect">
            <a:avLst/>
          </a:prstGeom>
        </p:spPr>
        <p:txBody>
          <a:bodyPr/>
          <a:lstStyle>
            <a:lvl1pPr algn="r">
              <a:defRPr sz="75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přidejte obrázek a přeneste jej do pozadí</a:t>
            </a:r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964320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5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3429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964320" y="2878120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05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3429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971600" y="3327835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05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3429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971600" y="3489852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3429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>
              <a:buFontTx/>
              <a:buNone/>
              <a:defRPr sz="15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Nadpis 1"/>
          <p:cNvSpPr>
            <a:spLocks noGrp="1"/>
          </p:cNvSpPr>
          <p:nvPr>
            <p:ph type="title" hasCustomPrompt="1"/>
          </p:nvPr>
        </p:nvSpPr>
        <p:spPr>
          <a:xfrm>
            <a:off x="966592" y="1309062"/>
            <a:ext cx="5549624" cy="126338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5505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39552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55304" y="813006"/>
            <a:ext cx="7977136" cy="36076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 a přeneste jej do pozadí.</a:t>
            </a:r>
          </a:p>
        </p:txBody>
      </p:sp>
      <p:sp>
        <p:nvSpPr>
          <p:cNvPr id="11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1036328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1036328" y="2896122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1036328" y="3338383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1036328" y="3473670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1038600" y="1309062"/>
            <a:ext cx="5549624" cy="1263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0943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611560" y="1489446"/>
            <a:ext cx="5976664" cy="2931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61950" marR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latin typeface="+mn-lt"/>
                <a:ea typeface="Roboto Medium" pitchFamily="2" charset="0"/>
                <a:cs typeface="Roboto Medium" pitchFamily="2" charset="0"/>
              </a:defRPr>
            </a:lvl4pPr>
            <a:lvl5pPr marL="534988" marR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+mn-lt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611560" y="1491630"/>
            <a:ext cx="5976664" cy="2916324"/>
          </a:xfrm>
          <a:prstGeom prst="rect">
            <a:avLst/>
          </a:prstGeom>
        </p:spPr>
        <p:txBody>
          <a:bodyPr wrap="square"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3635896" y="1525098"/>
            <a:ext cx="0" cy="288285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611561" y="1491854"/>
            <a:ext cx="5976664" cy="291584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20480" cy="3618402"/>
          </a:xfrm>
          <a:prstGeom prst="rect">
            <a:avLst/>
          </a:prstGeom>
        </p:spPr>
        <p:txBody>
          <a:bodyPr wrap="square" lIns="72000" tIns="0" rIns="7200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 userDrawn="1"/>
        </p:nvCxnSpPr>
        <p:spPr>
          <a:xfrm>
            <a:off x="449999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92488" cy="3618402"/>
          </a:xfrm>
          <a:prstGeom prst="rect">
            <a:avLst/>
          </a:prstGeom>
        </p:spPr>
        <p:txBody>
          <a:bodyPr wrap="square" lIns="72000" tIns="0" rIns="7200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1" y="789552"/>
            <a:ext cx="6120680" cy="36184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20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Ovál 4"/>
          <p:cNvSpPr>
            <a:spLocks/>
          </p:cNvSpPr>
          <p:nvPr/>
        </p:nvSpPr>
        <p:spPr>
          <a:xfrm>
            <a:off x="543424" y="4693481"/>
            <a:ext cx="180000" cy="1803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404" y="468364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7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ctr"/>
              <a:t>‹#›</a:t>
            </a:fld>
            <a:endParaRPr lang="cs-CZ" sz="700" b="1" dirty="0">
              <a:solidFill>
                <a:schemeClr val="accent5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06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udatny@mzp.cz" TargetMode="External"/><Relationship Id="rId2" Type="http://schemas.openxmlformats.org/officeDocument/2006/relationships/hyperlink" Target="mailto:martin.ptak@mzp.cz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8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5536" y="954007"/>
            <a:ext cx="8532440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</a:rPr>
              <a:t>měření vybraných kvalitativních parametrů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(zejména pH, elektrická konduktivita, redoxní potenciál, zákal vody)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</a:rPr>
              <a:t>vypouštěných odpadních vod,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kdy zjišťování a zaznamenávání výsledků měření probíhá v krátkých časových intervalech, (řádově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</a:rPr>
              <a:t> sekundy až jednotky minut)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</a:rPr>
              <a:t>zavedení této kontinuálního měření je nezbytné pro prevenci významných havárií na vodních tocích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</a:rPr>
              <a:t>týká vybraných znečišťovatelů </a:t>
            </a:r>
            <a:r>
              <a:rPr lang="cs-CZ" dirty="0">
                <a:latin typeface="Arial" panose="020B0604020202020204" pitchFamily="34" charset="0"/>
              </a:rPr>
              <a:t>(z hlediska složení jimi produkovaných a vypouštěných odpadních vod)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odpadní vody s obsahem </a:t>
            </a:r>
            <a:r>
              <a:rPr lang="cs-CZ" b="1" dirty="0"/>
              <a:t>zvláště nebezpečných závadných látek prioritních nebezpečných látek nebo vybraných nebezpečných závadných látek </a:t>
            </a:r>
            <a:r>
              <a:rPr lang="cs-CZ" dirty="0"/>
              <a:t>(kyanidy, sloučeniny těžkých kovů a metaloidů)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vybrané okruhy látek jsou </a:t>
            </a:r>
            <a:r>
              <a:rPr lang="cs-CZ" b="1" dirty="0"/>
              <a:t>akutně toxické pro vodní prostředí </a:t>
            </a:r>
            <a:r>
              <a:rPr lang="cs-CZ" dirty="0"/>
              <a:t>a mohou způsobit závažnou havárii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při nastavování podmínek kontinuálního měření</a:t>
            </a:r>
            <a:r>
              <a:rPr lang="cs-CZ" b="1" dirty="0"/>
              <a:t>, bude přihlíženo k používané technologii čištění odpadních vod a ke stávajícímu způsobu zabezpečení tohoto procesu nebo k množství a druhu používaných závadných látek v zařízení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Návrh zákona záměrně zakládá pouze obecnou povinnost </a:t>
            </a:r>
            <a:r>
              <a:rPr lang="cs-CZ" dirty="0"/>
              <a:t>provádění kontinuálního monitoringu pro vybrané znečišťovatele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podrobnosti </a:t>
            </a:r>
            <a:r>
              <a:rPr lang="cs-CZ" dirty="0"/>
              <a:t>budou stanoveny v prováděcím </a:t>
            </a:r>
            <a:r>
              <a:rPr lang="cs-CZ" b="1" dirty="0"/>
              <a:t>nařízení vlády č. 401/2015 Sb., </a:t>
            </a:r>
            <a:r>
              <a:rPr lang="cs-CZ" dirty="0"/>
              <a:t>které bude obsahovat</a:t>
            </a:r>
            <a:r>
              <a:rPr lang="cs-CZ" b="1" dirty="0"/>
              <a:t>, seznam závadných látek, náležitosti a způsob provádění </a:t>
            </a:r>
            <a:r>
              <a:rPr lang="cs-CZ" dirty="0"/>
              <a:t>KM vypouštěných OV</a:t>
            </a:r>
            <a:r>
              <a:rPr lang="cs-CZ" b="1" dirty="0"/>
              <a:t>, způsob určení a stanovení ukazatelů KM, náležitosti technických prostředků KM OV, povinnosti záznamu, vyhodnocování (interpretace) a uchovávání výsledků KM OV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79288"/>
            <a:ext cx="8820472" cy="541152"/>
          </a:xfrm>
        </p:spPr>
        <p:txBody>
          <a:bodyPr>
            <a:noAutofit/>
          </a:bodyPr>
          <a:lstStyle/>
          <a:p>
            <a:r>
              <a:rPr lang="cs-CZ" sz="2200" cap="none" dirty="0"/>
              <a:t>Prevence havárií 2 - kontinuální měření vypouštěných odpadních vod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88398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7544" y="843558"/>
            <a:ext cx="8352928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Navýšení sankcí převážně u právnických osob </a:t>
            </a:r>
            <a:r>
              <a:rPr lang="cs-CZ" dirty="0"/>
              <a:t>a podnikajících fyzických osob, kde je větší riziko způsobení havárie protiprávním jednáním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Nový přestupek - vypuštění odpadní vody s obsahem zvlášť nebezpečných závadných látek nebo nebezpečných závadných látek </a:t>
            </a:r>
            <a:r>
              <a:rPr lang="cs-CZ" dirty="0"/>
              <a:t>do vod povrchových bez povolení nebo v rozporu s ním, nebo do vod podzemních (týká se i vypuštění těchto látek do vod povrchových nebo podzemních)</a:t>
            </a:r>
            <a:r>
              <a:rPr lang="cs-CZ" b="1" dirty="0"/>
              <a:t> s výší sankce do 25 000 000 Kč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Nové přestupky v souvislosti s prováděním kontinuálního měření;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neprovádění kontinuálního měření </a:t>
            </a:r>
            <a:r>
              <a:rPr lang="cs-CZ" dirty="0"/>
              <a:t>vypouštěných odpadních vod </a:t>
            </a:r>
            <a:r>
              <a:rPr lang="cs-CZ" b="1" dirty="0"/>
              <a:t>s výší sankce do 5 000 000 Kč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nakládání s odpadními vodami v rozporu s povolením, způsobení havárie a neprovádění kontinuálního měření </a:t>
            </a:r>
            <a:r>
              <a:rPr lang="cs-CZ" dirty="0"/>
              <a:t>(přičemž tato povinnost uložena byla) </a:t>
            </a:r>
            <a:r>
              <a:rPr lang="cs-CZ" b="1" dirty="0"/>
              <a:t>s výší sankce do 50 000 000 Kč.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Navýšení sankcí při nakládání se závadnými látkami v rozporu s vodním zákonem až na částku 25 000 000 Kč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Nová skutková podstata přestupku – způsobení havárie </a:t>
            </a:r>
            <a:r>
              <a:rPr lang="cs-CZ" dirty="0"/>
              <a:t>(nejedná se o havárii způsobenou únikem provozních kapalin po dopravní nehodě na pozemní komunikaci)</a:t>
            </a:r>
            <a:r>
              <a:rPr lang="cs-CZ" b="1" dirty="0"/>
              <a:t> se sankcí do 1 000 000 Kč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26132"/>
            <a:ext cx="8280920" cy="541152"/>
          </a:xfrm>
        </p:spPr>
        <p:txBody>
          <a:bodyPr>
            <a:noAutofit/>
          </a:bodyPr>
          <a:lstStyle/>
          <a:p>
            <a:r>
              <a:rPr lang="cs-CZ" sz="1800" cap="none" dirty="0"/>
              <a:t>Prevence havárií 3 - navýšení sankcí za protiprávní jednání (vybrané přestupky)</a:t>
            </a:r>
            <a:br>
              <a:rPr lang="cs-CZ" sz="2000" cap="none" dirty="0"/>
            </a:br>
            <a:endParaRPr lang="cs-CZ" sz="2000" cap="none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C8743F6-FB6F-4711-9E3F-01D011FE3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219822"/>
            <a:ext cx="2774118" cy="18516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88EC2F0-4F26-49BD-8B71-780869051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85" y="3417043"/>
            <a:ext cx="2448273" cy="163347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E3AC1E4-A0A7-4DFA-802C-60537014F9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289" y="3451960"/>
            <a:ext cx="2346629" cy="156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96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E1AB2ED-CE13-43BB-8785-6D96A2F0BE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2040" y="2582912"/>
            <a:ext cx="5976664" cy="2916324"/>
          </a:xfrm>
        </p:spPr>
        <p:txBody>
          <a:bodyPr/>
          <a:lstStyle/>
          <a:p>
            <a:r>
              <a:rPr lang="cs-CZ" sz="1400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martin.ptak@mzp.cz</a:t>
            </a:r>
            <a:endParaRPr lang="cs-CZ" sz="1400" b="1" dirty="0">
              <a:solidFill>
                <a:srgbClr val="0070C0"/>
              </a:solidFill>
            </a:endParaRPr>
          </a:p>
          <a:p>
            <a:r>
              <a:rPr lang="cs-CZ" sz="14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martin.udatny@mzp.cz</a:t>
            </a:r>
            <a:endParaRPr lang="cs-CZ" sz="1400" b="1" dirty="0">
              <a:solidFill>
                <a:srgbClr val="0070C0"/>
              </a:solidFill>
            </a:endParaRP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4142AD0-707E-4D2F-A3E2-5875B815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221054"/>
            <a:ext cx="5976664" cy="541152"/>
          </a:xfrm>
        </p:spPr>
        <p:txBody>
          <a:bodyPr>
            <a:normAutofit/>
          </a:bodyPr>
          <a:lstStyle/>
          <a:p>
            <a:r>
              <a:rPr lang="cs-CZ" sz="2800" dirty="0"/>
              <a:t>Děkuji za pozornost !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56122C-6C66-4424-850D-397BAFA1AF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05" y="1851670"/>
            <a:ext cx="4405214" cy="2931790"/>
          </a:xfrm>
          <a:prstGeom prst="rect">
            <a:avLst/>
          </a:prstGeom>
        </p:spPr>
      </p:pic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34372F36-11FE-42BB-B353-D0DC063DE7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80996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AB2FD76C-8E1F-4F81-B595-149BACC07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6F7A15C-596D-4473-9E6F-1916EC10B5E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526" y="672454"/>
            <a:ext cx="8117280" cy="3607680"/>
          </a:xfrm>
        </p:spPr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B5B0D08-46F8-4B1F-915E-38B35285746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1600" y="2386452"/>
            <a:ext cx="5551896" cy="179684"/>
          </a:xfrm>
        </p:spPr>
        <p:txBody>
          <a:bodyPr/>
          <a:lstStyle/>
          <a:p>
            <a:r>
              <a:rPr lang="cs-CZ" dirty="0"/>
              <a:t>Mgr. Martin Pták</a:t>
            </a:r>
          </a:p>
          <a:p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F447F15-F4C3-4F8F-964B-184A97F6CD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71600" y="3795501"/>
            <a:ext cx="5551896" cy="179684"/>
          </a:xfrm>
        </p:spPr>
        <p:txBody>
          <a:bodyPr>
            <a:normAutofit/>
          </a:bodyPr>
          <a:lstStyle/>
          <a:p>
            <a:r>
              <a:rPr lang="cs-CZ" sz="1100" b="1" dirty="0"/>
              <a:t>Setkání s vodoprávními úřady Tábor 23. – 25. 10. 2023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C7F16F95-87F0-42AE-A9AE-05D8F388C4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99EE0C0C-59CD-4352-B7C4-094F2DD3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112" y="965141"/>
            <a:ext cx="7349824" cy="1263388"/>
          </a:xfrm>
        </p:spPr>
        <p:txBody>
          <a:bodyPr/>
          <a:lstStyle/>
          <a:p>
            <a:r>
              <a:rPr lang="cs-CZ" dirty="0"/>
              <a:t>„Havarijní“ novela Vodního Zákona</a:t>
            </a:r>
          </a:p>
        </p:txBody>
      </p: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AB607C90-F672-4A71-AEAF-C41AA565D435}"/>
              </a:ext>
            </a:extLst>
          </p:cNvPr>
          <p:cNvSpPr txBox="1">
            <a:spLocks/>
          </p:cNvSpPr>
          <p:nvPr/>
        </p:nvSpPr>
        <p:spPr>
          <a:xfrm>
            <a:off x="971600" y="2613576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Tx/>
              <a:buNone/>
              <a:defRPr sz="1500" b="0" kern="12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Mgr. Martin Udatný, Ph.D.</a:t>
            </a:r>
          </a:p>
          <a:p>
            <a:endParaRPr lang="cs-CZ" dirty="0"/>
          </a:p>
        </p:txBody>
      </p:sp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2D5EE93A-4F55-48F5-AC6F-0D446711BAE9}"/>
              </a:ext>
            </a:extLst>
          </p:cNvPr>
          <p:cNvSpPr txBox="1">
            <a:spLocks/>
          </p:cNvSpPr>
          <p:nvPr/>
        </p:nvSpPr>
        <p:spPr>
          <a:xfrm>
            <a:off x="971600" y="3050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Tx/>
              <a:buNone/>
              <a:defRPr sz="1500" b="0" kern="12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Odbor ochrany vod Ministerstvo životního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84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1700" y="1347614"/>
            <a:ext cx="8614146" cy="3235486"/>
          </a:xfrm>
        </p:spPr>
        <p:txBody>
          <a:bodyPr/>
          <a:lstStyle/>
          <a:p>
            <a:pPr algn="just"/>
            <a:r>
              <a:rPr lang="cs-CZ" sz="1400" b="1" dirty="0"/>
              <a:t>Zákon č. 254/2001 o vodách </a:t>
            </a:r>
            <a:r>
              <a:rPr lang="cs-CZ" sz="1400" dirty="0"/>
              <a:t>a o změně některých zákonů </a:t>
            </a:r>
            <a:r>
              <a:rPr lang="cs-CZ" sz="1400" b="1" dirty="0"/>
              <a:t>(vodní zákon), </a:t>
            </a:r>
            <a:r>
              <a:rPr lang="cs-CZ" sz="1400" dirty="0"/>
              <a:t>ve znění pozdějších předpisů</a:t>
            </a:r>
          </a:p>
          <a:p>
            <a:pPr algn="just"/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komplexní reakce </a:t>
            </a:r>
            <a:r>
              <a:rPr lang="cs-CZ" dirty="0"/>
              <a:t>na dosavadní zkušenosti z praxe ve vztahu </a:t>
            </a:r>
            <a:r>
              <a:rPr lang="cs-CZ" b="1" dirty="0"/>
              <a:t>k řešení havárií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preventivní prvky  </a:t>
            </a:r>
            <a:r>
              <a:rPr lang="cs-CZ" dirty="0"/>
              <a:t>(zavedení Registru výpustí ze zdrojů znečištění, možnost schvalování provozních řádů, kontinuální monitoring, zvýšení sankcí)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reaktivní prvky </a:t>
            </a:r>
            <a:r>
              <a:rPr lang="cs-CZ" dirty="0"/>
              <a:t>(zpřesnění kompetencí při zmáhání havárie)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nedostatečné určení kompetencí </a:t>
            </a:r>
            <a:r>
              <a:rPr lang="cs-CZ" dirty="0"/>
              <a:t>projevilo v případě</a:t>
            </a:r>
            <a:r>
              <a:rPr lang="cs-CZ" b="1" dirty="0"/>
              <a:t> havárie na řece Bečvě, (září 2020) </a:t>
            </a:r>
            <a:r>
              <a:rPr lang="cs-CZ" dirty="0"/>
              <a:t>a při níž bylo zasaženo rozsáhlé území vodního toku Bečvy a současně</a:t>
            </a:r>
            <a:r>
              <a:rPr lang="cs-CZ" b="1" dirty="0"/>
              <a:t> území několika obcí (ORP) jakož i území dvou krajů </a:t>
            </a:r>
            <a:r>
              <a:rPr lang="cs-CZ" dirty="0"/>
              <a:t>(Zlínského a Olomouckého kraje)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MŽP zřídilo pracovní skupinu pro přípravu novely již v roce 2020 </a:t>
            </a:r>
            <a:r>
              <a:rPr lang="cs-CZ" dirty="0"/>
              <a:t>(MŽP, </a:t>
            </a:r>
            <a:r>
              <a:rPr lang="cs-CZ" dirty="0" err="1"/>
              <a:t>MZe</a:t>
            </a:r>
            <a:r>
              <a:rPr lang="cs-CZ" dirty="0"/>
              <a:t>, ČIŽP, SPP, MV – GŘ HZS ČR, VPÚ – ORP i KÚ)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27534"/>
            <a:ext cx="790639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Havarijní novela vodního zákona – důvody předložení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3561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584" y="954007"/>
            <a:ext cx="6120680" cy="3235486"/>
          </a:xfrm>
        </p:spPr>
        <p:txBody>
          <a:bodyPr/>
          <a:lstStyle/>
          <a:p>
            <a:pPr algn="just"/>
            <a:r>
              <a:rPr lang="cs-CZ" b="1" dirty="0"/>
              <a:t>1.  kolo MPŘ (1.4. – 3.5.2021)</a:t>
            </a:r>
          </a:p>
          <a:p>
            <a:pPr marL="228600" indent="-228600" algn="just">
              <a:buAutoNum type="arabicPeriod" startAt="2"/>
            </a:pPr>
            <a:r>
              <a:rPr lang="cs-CZ" b="1" dirty="0"/>
              <a:t>kolo MPŘ (3.5. – 31.5.2022)</a:t>
            </a:r>
          </a:p>
          <a:p>
            <a:pPr marL="228600" indent="-228600" algn="just">
              <a:buAutoNum type="arabicPeriod" startAt="2"/>
            </a:pPr>
            <a:r>
              <a:rPr lang="cs-CZ" b="1" dirty="0"/>
              <a:t>kolo MPŘ (3.2. – 17.2.2023)</a:t>
            </a:r>
          </a:p>
          <a:p>
            <a:pPr marL="228600" indent="-228600" algn="just">
              <a:buAutoNum type="arabicPeriod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návrh havarijní novely schválen Vládou ČR 27.9.2023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zaregistrován Poslaneckou sněmovnou Parlamentu ČR 18.10.2023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nová prováděcí vyhláška MŽP a </a:t>
            </a:r>
            <a:r>
              <a:rPr lang="cs-CZ" b="1" dirty="0" err="1"/>
              <a:t>MZe</a:t>
            </a:r>
            <a:r>
              <a:rPr lang="cs-CZ" b="1" dirty="0"/>
              <a:t> (Registr výpustí)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novela nařízení vlády č. 401/2015 Sb. </a:t>
            </a:r>
            <a:r>
              <a:rPr lang="cs-CZ" sz="1000" dirty="0"/>
              <a:t>o ukazatelích a hodnotách přípustného znečištění povrchových vod a odpadních vod, náležitostech povolení k vypouštění odpadních vod do vod povrchových a do kanalizací a o citlivých oblastech, ve znění pozdějších předpisů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novela havarijní vyhlášky č. 450/2005 Sb. </a:t>
            </a:r>
            <a:r>
              <a:rPr lang="cs-CZ" sz="1000" dirty="0"/>
              <a:t>o náležitostech nakládání se závadnými látkami a náležitostech havarijního plánu, způsobu a rozsahu hlášení havárií, jejich zneškodňování a odstraňování jejich škodlivých následků, ve znění pozdějších předpisů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000" dirty="0"/>
              <a:t>Předpokládané nabytí účinnosti </a:t>
            </a:r>
            <a:r>
              <a:rPr lang="cs-CZ" sz="1000" b="1" dirty="0"/>
              <a:t>2024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000" dirty="0"/>
              <a:t>Část upravující schvalování </a:t>
            </a:r>
            <a:r>
              <a:rPr lang="cs-CZ" sz="1000" b="1" dirty="0"/>
              <a:t>provozních řádů od 1.7.2024 </a:t>
            </a:r>
            <a:r>
              <a:rPr lang="cs-CZ" sz="1000" dirty="0"/>
              <a:t>(souvislost se zákonem č. 284/2021 Sb.)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000" dirty="0"/>
              <a:t>Část upravující povinnost provádění </a:t>
            </a:r>
            <a:r>
              <a:rPr lang="cs-CZ" sz="1000" b="1" dirty="0"/>
              <a:t>kontinuální měření </a:t>
            </a:r>
            <a:r>
              <a:rPr lang="cs-CZ" sz="1000" dirty="0"/>
              <a:t>vypouštěných OV </a:t>
            </a:r>
            <a:r>
              <a:rPr lang="cs-CZ" sz="1000" b="1" dirty="0"/>
              <a:t>2 roky po vyhlášení</a:t>
            </a:r>
            <a:r>
              <a:rPr lang="cs-CZ" sz="1000" dirty="0"/>
              <a:t> zákona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29CDC21-32D0-47FE-87F9-A111B83A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95480"/>
            <a:ext cx="838842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Havarijní novela vodního zákona – legislativní proces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7545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584" y="1308044"/>
            <a:ext cx="7992888" cy="3235486"/>
          </a:xfrm>
        </p:spPr>
        <p:txBody>
          <a:bodyPr/>
          <a:lstStyle/>
          <a:p>
            <a:pPr algn="just"/>
            <a:r>
              <a:rPr lang="cs-CZ" b="1" dirty="0"/>
              <a:t>Činnosti při havárii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zpřesnění pojmu havárie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upřesnění ohlašovací povinnosti při havárii,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řízení záchranných a likvidačních prací při havárii přísluší Hasičskému záchrannému sboru ČR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řízení prací při zneškodňování havárie přísluší vodoprávnímu úřadu příslušnému podle místa havárie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rozlišení šetření příčin havárie a likvidaci jejích následků (tj. řízení prací při jejím zneškodňování)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Definice místa havárií s stanovení příslušnosti VPÚ (ORP i KÚ) pokud havárie přesáhne správní obvod ORP/kraje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r>
              <a:rPr lang="cs-CZ" b="1" dirty="0"/>
              <a:t>Posílení havarijní prevence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zavedení povinnosti </a:t>
            </a:r>
            <a:r>
              <a:rPr lang="cs-CZ" b="1" dirty="0"/>
              <a:t>kontinuálního měření</a:t>
            </a:r>
            <a:r>
              <a:rPr lang="cs-CZ" dirty="0"/>
              <a:t> vypouštěných odpadních vod podle jejich </a:t>
            </a:r>
            <a:r>
              <a:rPr lang="cs-CZ" b="1" dirty="0"/>
              <a:t>kvalitativního složení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zavedení </a:t>
            </a:r>
            <a:r>
              <a:rPr lang="cs-CZ" b="1" dirty="0"/>
              <a:t>Registru výpustí </a:t>
            </a:r>
            <a:r>
              <a:rPr lang="cs-CZ" dirty="0"/>
              <a:t>ze zdrojů znečištění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znovu zavádí </a:t>
            </a:r>
            <a:r>
              <a:rPr lang="cs-CZ" b="1" dirty="0"/>
              <a:t>možnost schvalování</a:t>
            </a:r>
            <a:r>
              <a:rPr lang="cs-CZ" dirty="0"/>
              <a:t> provozních řádů u vybraných vodních děl vodoprávními úřady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úprava a </a:t>
            </a:r>
            <a:r>
              <a:rPr lang="cs-CZ" b="1" dirty="0"/>
              <a:t>navýšení sankčních ustanovení za protiprávní jednání, </a:t>
            </a:r>
            <a:r>
              <a:rPr lang="cs-CZ" dirty="0"/>
              <a:t>která může vést ke vzniku havárie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516" y="599970"/>
            <a:ext cx="790639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Havarijní novela vodního zákona – hlavní změny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31294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560" y="987574"/>
            <a:ext cx="7992888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Havárie by měla být </a:t>
            </a:r>
            <a:r>
              <a:rPr lang="cs-CZ" b="1" dirty="0"/>
              <a:t>ohlášena pouze HZS ČR</a:t>
            </a:r>
            <a:r>
              <a:rPr lang="cs-CZ" dirty="0"/>
              <a:t>, který o ní informuje dále (VPÚ, ČIŽP, SPP a Policii ČR)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příslušnost VPÚ je stanovena podle</a:t>
            </a:r>
            <a:r>
              <a:rPr lang="cs-CZ" b="1" dirty="0"/>
              <a:t> místa havárie </a:t>
            </a:r>
            <a:r>
              <a:rPr lang="cs-CZ" dirty="0"/>
              <a:t>(místo vzniku havárie nebo, není-li místo vzniku havárie známo, místo, kde byla havárie poprvé zjištěna)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HZS ČR </a:t>
            </a:r>
            <a:r>
              <a:rPr lang="cs-CZ" dirty="0"/>
              <a:t>provádí prvotní zásah za účelem provedení </a:t>
            </a:r>
            <a:r>
              <a:rPr lang="cs-CZ" b="1" dirty="0"/>
              <a:t>záchranných a likvidačních prací </a:t>
            </a:r>
            <a:r>
              <a:rPr lang="cs-CZ" dirty="0"/>
              <a:t>v rozsahu </a:t>
            </a:r>
            <a:r>
              <a:rPr lang="cs-CZ" b="1" dirty="0"/>
              <a:t>zákona o IZS,          </a:t>
            </a:r>
            <a:r>
              <a:rPr lang="cs-CZ" dirty="0"/>
              <a:t>v rozsahu tohoto zákona řídí provádění záchranných a likvidačních prací, i když není přítomen vodoprávní úřad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Řízení prací při zneškodňování havárie přísluší vodoprávnímu úřadu </a:t>
            </a:r>
            <a:r>
              <a:rPr lang="cs-CZ" dirty="0"/>
              <a:t>(příslušnému podle místa havárie)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Pro efektivní zvládání havárie se předpokládá, že se </a:t>
            </a:r>
            <a:r>
              <a:rPr lang="cs-CZ" b="1" dirty="0"/>
              <a:t>zástupce vodoprávního úřadu dostaví na místo havárie neprodleně po vyrozumění ze strany HZS ČR</a:t>
            </a:r>
            <a:r>
              <a:rPr lang="cs-CZ" dirty="0"/>
              <a:t>, pokud to není možné HZS ČR v rozsahu své věcné působnosti s ostatními subjekty podílejícími se na řešení havárie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Záchranné a likvidační práce </a:t>
            </a:r>
            <a:r>
              <a:rPr lang="cs-CZ" dirty="0"/>
              <a:t>jsou definovány zákoně o IZS</a:t>
            </a:r>
            <a:r>
              <a:rPr lang="cs-CZ" b="1" dirty="0"/>
              <a:t>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činnosti k odvrácení nebo omezení bezprostředního působení rizik vzniklých mimořádnou událostí, zejména ve vztahu k </a:t>
            </a:r>
            <a:r>
              <a:rPr lang="cs-CZ" b="1" dirty="0"/>
              <a:t>ohrožení života, zdraví, majetku nebo životního prostředí</a:t>
            </a:r>
            <a:r>
              <a:rPr lang="cs-CZ" dirty="0"/>
              <a:t>, a vedoucí k přerušení jejich příčin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136" y="424098"/>
            <a:ext cx="790639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Upřesnění povinností při havárii 1</a:t>
            </a:r>
            <a:br>
              <a:rPr lang="cs-CZ" sz="2400" cap="none" dirty="0"/>
            </a:br>
            <a:endParaRPr lang="cs-CZ" sz="2400" cap="none" dirty="0"/>
          </a:p>
        </p:txBody>
      </p:sp>
    </p:spTree>
    <p:extLst>
      <p:ext uri="{BB962C8B-B14F-4D97-AF65-F5344CB8AC3E}">
        <p14:creationId xmlns:p14="http://schemas.microsoft.com/office/powerpoint/2010/main" val="3087520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560" y="987574"/>
            <a:ext cx="7992888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šetření příčin havárie přísluší vodoprávnímu úřadu </a:t>
            </a:r>
            <a:r>
              <a:rPr lang="cs-CZ" dirty="0"/>
              <a:t>příslušnému podle místa havárie</a:t>
            </a: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povinnost odebrat vzorky </a:t>
            </a:r>
            <a:r>
              <a:rPr lang="cs-CZ" dirty="0"/>
              <a:t>havárií zasažené povrchové nebo podzemní vody včetně příslušných vzorků sedimentů a živých organismů a vypouštěných odpadních vod v havárii zasaženém území </a:t>
            </a:r>
            <a:r>
              <a:rPr lang="cs-CZ" b="1" dirty="0"/>
              <a:t>má SPP </a:t>
            </a:r>
            <a:r>
              <a:rPr lang="cs-CZ" dirty="0"/>
              <a:t>(rovněž odpovídá za jejich bezodkladné předání laboratoři)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není vyloučena možnost jiných subjektů </a:t>
            </a:r>
            <a:r>
              <a:rPr lang="cs-CZ" dirty="0"/>
              <a:t>podílejících se na zmáhání havárie (Hasičský záchranný sbor ČR, vodoprávní úřad, ČIŽP, Policie ČR) </a:t>
            </a:r>
            <a:r>
              <a:rPr lang="cs-CZ" b="1" dirty="0"/>
              <a:t>odebírat vzorky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VPÚ </a:t>
            </a:r>
            <a:r>
              <a:rPr lang="cs-CZ" dirty="0"/>
              <a:t>příslušný podle místa havárie</a:t>
            </a:r>
            <a:r>
              <a:rPr lang="cs-CZ" b="1" dirty="0"/>
              <a:t> si může </a:t>
            </a:r>
            <a:r>
              <a:rPr lang="cs-CZ" dirty="0"/>
              <a:t>za účelem šetření havárie</a:t>
            </a:r>
            <a:r>
              <a:rPr lang="cs-CZ" b="1" dirty="0"/>
              <a:t> vyžádat spolupráci ČIŽP, správce povodí, Policie České republiky, Vojenské policie a dalších VPÚ, </a:t>
            </a:r>
            <a:r>
              <a:rPr lang="cs-CZ" dirty="0"/>
              <a:t>jejichž správní obvody byly či mohou být havárií zasaženy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stanovuje se povinnost </a:t>
            </a:r>
            <a:r>
              <a:rPr lang="cs-CZ" dirty="0"/>
              <a:t>ČIŽP, správce povodí, Policie ČR, Vojenské policie a VPÚ, jejichž správní obvody mohou být havárií zasaženy,</a:t>
            </a:r>
            <a:r>
              <a:rPr lang="cs-CZ" b="1" dirty="0"/>
              <a:t> spolupracovat při řízení prací při zneškodňování havárie a při šetření příčin havárie</a:t>
            </a:r>
            <a:r>
              <a:rPr lang="cs-CZ" dirty="0"/>
              <a:t>, jsou-li k tomu byly vyzvány HZS ČR nebo příslušným VPÚ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nově je navržena možnost ČIŽP převzít od vodoprávního úřadu řízení prací při zneškodňování havárie a šetření příčin havárie, </a:t>
            </a:r>
            <a:r>
              <a:rPr lang="cs-CZ" dirty="0"/>
              <a:t>jde-li o havárii, kterou lze řešit jen s použitím mimořádných odborných znalostí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podrobnosti stanoví novela havarijní vyhlášky </a:t>
            </a:r>
            <a:r>
              <a:rPr lang="cs-CZ" dirty="0"/>
              <a:t>č. 450/2005 Sb., ve znění pozdějších předpisů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136" y="424098"/>
            <a:ext cx="790639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Upřesnění povinností při havárii 2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0105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560" y="987574"/>
            <a:ext cx="7992888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dirty="0"/>
              <a:t>návrh nově definuje </a:t>
            </a:r>
            <a:r>
              <a:rPr lang="cs-CZ" b="1" dirty="0"/>
              <a:t>kritéria pro určení místní příslušnosti VPÚ na úrovni kraje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kritéria </a:t>
            </a:r>
            <a:r>
              <a:rPr lang="cs-CZ" dirty="0"/>
              <a:t>se netýkají pouze havárií, ale </a:t>
            </a:r>
            <a:r>
              <a:rPr lang="cs-CZ" b="1" dirty="0"/>
              <a:t>všech mimořádných situací </a:t>
            </a:r>
            <a:r>
              <a:rPr lang="cs-CZ" dirty="0"/>
              <a:t>(např. nedostatku vody) 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havárie, která přesáhne území správního obvodu obce s rozšířenou působností, se bude vždy považovat za mimořádnou situaci a nastoupí tak působnost VPÚ na úrovni kraje.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při havárii, která přesáhne území správního obvodu jednoho kraje, činí opatření ten z krajských úřadů, v jehož správním obvodu mimořádná situace vznikla nebo, není-li známo místo vzniku mimořádné situace, pak činí opatření ten z krajských úřadů, jehož správní obvod je mimořádnou situací nejvíce zasažen.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krajským úřadům, jejichž obvod byl havárií rovněž zasažen, se stanovuje povinnost spolupracovat s krajským úřadem, který činí opatření. Dále se pro případy havárií </a:t>
            </a:r>
            <a:r>
              <a:rPr lang="cs-CZ" dirty="0"/>
              <a:t>(nikoli v případě jiných mimořádných situací) </a:t>
            </a:r>
            <a:r>
              <a:rPr lang="cs-CZ" b="1" dirty="0"/>
              <a:t>stanovuje, že krajský úřad činí </a:t>
            </a:r>
            <a:r>
              <a:rPr lang="cs-CZ" dirty="0"/>
              <a:t>opatření (§ 41 a 42)</a:t>
            </a:r>
            <a:r>
              <a:rPr lang="cs-CZ" b="1" dirty="0"/>
              <a:t> a s krajským úřadem, který činí tato opatření, spolupracuje krajský úřad, jehož správní obvod byl havárií zasažen.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V případě havárie, která bude mimořádnou událostí ve smyslu zákona o IZS, VPÚ (ORP/KÚ) bude poskytovat součinnost a spolupracovat s HZS ČR, </a:t>
            </a:r>
            <a:r>
              <a:rPr lang="cs-CZ" dirty="0"/>
              <a:t>kterému v případě mimořádné události bude příslušet řízení záchranných a likvidačních prací.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26132"/>
            <a:ext cx="7906394" cy="541152"/>
          </a:xfrm>
        </p:spPr>
        <p:txBody>
          <a:bodyPr>
            <a:noAutofit/>
          </a:bodyPr>
          <a:lstStyle/>
          <a:p>
            <a:r>
              <a:rPr lang="cs-CZ" sz="2400" cap="none" dirty="0"/>
              <a:t>Určení příslušnosti krajského úřadu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1791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146408DF-3584-485F-AD50-BA1EC32395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560" y="987574"/>
            <a:ext cx="7992888" cy="3235486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návrh zavedení elektronické evidence všech výpustí ze zdrojů znečištění do vod povrchových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existují zdroje znečištění a výpusti, které mohou způsobit havárii a není k nim vydáno příslušné povolení </a:t>
            </a:r>
            <a:r>
              <a:rPr lang="cs-CZ" dirty="0"/>
              <a:t>k nakládání s vodami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objekty vznikly před mnoha lety </a:t>
            </a:r>
            <a:r>
              <a:rPr lang="cs-CZ" dirty="0"/>
              <a:t>(povolení je již neplatné nebo chybí)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u řady výpustí není známa zdrojová oblast odváděných vod </a:t>
            </a:r>
            <a:r>
              <a:rPr lang="cs-CZ" dirty="0"/>
              <a:t>(nezdokumentované kanalizační systémy - dešťové kanalizace nebo areálové kanalizace bez dostatečné dokumentace)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správcem Registru bude MŽP </a:t>
            </a:r>
            <a:r>
              <a:rPr lang="cs-CZ" dirty="0"/>
              <a:t>prostřednictvím VÚV TGM, </a:t>
            </a:r>
            <a:r>
              <a:rPr lang="cs-CZ" dirty="0" err="1"/>
              <a:t>v.v.i</a:t>
            </a:r>
            <a:r>
              <a:rPr lang="cs-CZ" dirty="0"/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registr bude otevřený IS pro VPÚ, SPP (SVT), ČIŽP, HZS ČR, </a:t>
            </a:r>
            <a:r>
              <a:rPr lang="cs-CZ" dirty="0"/>
              <a:t>Policii ČR a Vojenskou policii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Časový harmonogram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1. etapa – </a:t>
            </a:r>
            <a:r>
              <a:rPr lang="cs-CZ" dirty="0"/>
              <a:t>přechod dat z ISVS VODA + mapování celkem 10 km úseků v okolí výpustí ze zařízení spadajících pod režim zákona o IPPC,</a:t>
            </a:r>
            <a:r>
              <a:rPr lang="cs-CZ" b="1" dirty="0"/>
              <a:t> do 31.12.2025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2. etapa - </a:t>
            </a:r>
            <a:r>
              <a:rPr lang="cs-CZ" dirty="0"/>
              <a:t>mapování </a:t>
            </a:r>
            <a:r>
              <a:rPr lang="cs-CZ" b="1" dirty="0"/>
              <a:t>významných vodních toků (</a:t>
            </a:r>
            <a:r>
              <a:rPr lang="cs-CZ" dirty="0"/>
              <a:t>délka 16 326 km) </a:t>
            </a:r>
            <a:r>
              <a:rPr lang="cs-CZ" b="1" dirty="0"/>
              <a:t>do 31. 12. 2029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3 .etapa – </a:t>
            </a:r>
            <a:r>
              <a:rPr lang="cs-CZ" dirty="0"/>
              <a:t>mapování výpustí v rozsahu všech</a:t>
            </a:r>
            <a:r>
              <a:rPr lang="cs-CZ" b="1" dirty="0"/>
              <a:t> (drobných) </a:t>
            </a:r>
            <a:r>
              <a:rPr lang="cs-CZ" dirty="0"/>
              <a:t>toků s délkou 86 553 k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b="1" dirty="0"/>
              <a:t>podrobnosti stanoví společná prováděcí vyhláška MŽP a </a:t>
            </a:r>
            <a:r>
              <a:rPr lang="cs-CZ" b="1" dirty="0" err="1"/>
              <a:t>MZe</a:t>
            </a: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366AC3-857F-4FF9-9677-268485A2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516" y="599970"/>
            <a:ext cx="7906394" cy="541152"/>
          </a:xfrm>
        </p:spPr>
        <p:txBody>
          <a:bodyPr>
            <a:noAutofit/>
          </a:bodyPr>
          <a:lstStyle/>
          <a:p>
            <a:r>
              <a:rPr lang="cs-CZ" sz="2000" cap="none" dirty="0"/>
              <a:t>Prevence havárií 1 - Registr výpustí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7710238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16ku9-final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C588B596-AE8C-477B-B25B-F51060738280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26188A8A-D3A8-4AA5-9AAE-8B14F0C0F042}"/>
    </a:ext>
  </a:extLst>
</a:theme>
</file>

<file path=ppt/theme/theme3.xml><?xml version="1.0" encoding="utf-8"?>
<a:theme xmlns:a="http://schemas.openxmlformats.org/drawingml/2006/main" name="MZP_2020_A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ZP_sablona_PPT_2020_4-3_mapy" id="{685A75D0-B3AF-4920-B015-6FDED5279ACE}" vid="{1D08FA47-0B73-4FA4-818F-64E3C3D7F7E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(16-9)</Template>
  <TotalTime>2571</TotalTime>
  <Words>1706</Words>
  <Application>Microsoft Office PowerPoint</Application>
  <PresentationFormat>Předvádění na obrazovce (16:9)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12</vt:i4>
      </vt:variant>
    </vt:vector>
  </HeadingPairs>
  <TitlesOfParts>
    <vt:vector size="22" baseType="lpstr">
      <vt:lpstr>Arial</vt:lpstr>
      <vt:lpstr>Verdana</vt:lpstr>
      <vt:lpstr>Calibri</vt:lpstr>
      <vt:lpstr>Roboto Light</vt:lpstr>
      <vt:lpstr>Roboto Medium</vt:lpstr>
      <vt:lpstr>Roboto</vt:lpstr>
      <vt:lpstr>Roboto</vt:lpstr>
      <vt:lpstr>MZP_2020_16ku9-final</vt:lpstr>
      <vt:lpstr>Motiv3-finl new</vt:lpstr>
      <vt:lpstr>MZP_2020_A</vt:lpstr>
      <vt:lpstr>Prezentace aplikace PowerPoint</vt:lpstr>
      <vt:lpstr>„Havarijní“ novela Vodního Zákona</vt:lpstr>
      <vt:lpstr>Havarijní novela vodního zákona – důvody předložení </vt:lpstr>
      <vt:lpstr>Havarijní novela vodního zákona – legislativní proces </vt:lpstr>
      <vt:lpstr>Havarijní novela vodního zákona – hlavní změny </vt:lpstr>
      <vt:lpstr>Upřesnění povinností při havárii 1 </vt:lpstr>
      <vt:lpstr>Upřesnění povinností při havárii 2 </vt:lpstr>
      <vt:lpstr>Určení příslušnosti krajského úřadu </vt:lpstr>
      <vt:lpstr>Prevence havárií 1 - Registr výpustí </vt:lpstr>
      <vt:lpstr>Prevence havárií 2 - kontinuální měření vypouštěných odpadních vod </vt:lpstr>
      <vt:lpstr>Prevence havárií 3 - navýšení sankcí za protiprávní jednání (vybrané přestupky) </vt:lpstr>
      <vt:lpstr>Děkuji za pozornost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Pták Martin</dc:creator>
  <cp:lastModifiedBy>Martin Udatný MŽP</cp:lastModifiedBy>
  <cp:revision>117</cp:revision>
  <dcterms:created xsi:type="dcterms:W3CDTF">2023-02-22T15:43:09Z</dcterms:created>
  <dcterms:modified xsi:type="dcterms:W3CDTF">2023-10-24T07:16:48Z</dcterms:modified>
</cp:coreProperties>
</file>