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6" r:id="rId1"/>
    <p:sldMasterId id="2147483914" r:id="rId2"/>
  </p:sldMasterIdLst>
  <p:notesMasterIdLst>
    <p:notesMasterId r:id="rId14"/>
  </p:notesMasterIdLst>
  <p:handoutMasterIdLst>
    <p:handoutMasterId r:id="rId15"/>
  </p:handoutMasterIdLst>
  <p:sldIdLst>
    <p:sldId id="311" r:id="rId3"/>
    <p:sldId id="493" r:id="rId4"/>
    <p:sldId id="496" r:id="rId5"/>
    <p:sldId id="449" r:id="rId6"/>
    <p:sldId id="498" r:id="rId7"/>
    <p:sldId id="443" r:id="rId8"/>
    <p:sldId id="487" r:id="rId9"/>
    <p:sldId id="444" r:id="rId10"/>
    <p:sldId id="489" r:id="rId11"/>
    <p:sldId id="482" r:id="rId12"/>
    <p:sldId id="315" r:id="rId13"/>
  </p:sldIdLst>
  <p:sldSz cx="24387175" cy="13716000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86395" autoAdjust="0"/>
  </p:normalViewPr>
  <p:slideViewPr>
    <p:cSldViewPr snapToGrid="0">
      <p:cViewPr varScale="1">
        <p:scale>
          <a:sx n="37" d="100"/>
          <a:sy n="37" d="100"/>
        </p:scale>
        <p:origin x="474" y="54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48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76"/>
    </p:cViewPr>
  </p:sorterViewPr>
  <p:notesViewPr>
    <p:cSldViewPr snapToGrid="0">
      <p:cViewPr varScale="1">
        <p:scale>
          <a:sx n="98" d="100"/>
          <a:sy n="98" d="100"/>
        </p:scale>
        <p:origin x="-351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A6ECEA5-D923-4B51-8EAA-FAFCA5AC2788}" type="datetimeFigureOut">
              <a:rPr lang="cs-CZ"/>
              <a:pPr>
                <a:defRPr/>
              </a:pPr>
              <a:t>24.10.2023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B3AAD7F-8231-44C1-B9CC-396F8393352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709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886D76-69BB-43EB-B60F-9505F041ED0D}" type="datetimeFigureOut">
              <a:rPr lang="cs-CZ"/>
              <a:pPr>
                <a:defRPr/>
              </a:pPr>
              <a:t>24.10.2023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2" tIns="46561" rIns="93122" bIns="46561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78375"/>
            <a:ext cx="5435600" cy="3906838"/>
          </a:xfrm>
          <a:prstGeom prst="rect">
            <a:avLst/>
          </a:prstGeom>
        </p:spPr>
        <p:txBody>
          <a:bodyPr vert="horz" lIns="93122" tIns="46561" rIns="93122" bIns="46561" rtlCol="0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619F09-F016-4BBF-BD3B-21A70CA8E56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1117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-18"/>
              </a:defRPr>
            </a:lvl1pPr>
            <a:lvl2pPr marL="756620" indent="-291008">
              <a:defRPr>
                <a:solidFill>
                  <a:schemeClr val="tx1"/>
                </a:solidFill>
                <a:latin typeface="Gill Sans MT" pitchFamily="34" charset="-18"/>
              </a:defRPr>
            </a:lvl2pPr>
            <a:lvl3pPr marL="1164031" indent="-232806">
              <a:defRPr>
                <a:solidFill>
                  <a:schemeClr val="tx1"/>
                </a:solidFill>
                <a:latin typeface="Gill Sans MT" pitchFamily="34" charset="-18"/>
              </a:defRPr>
            </a:lvl3pPr>
            <a:lvl4pPr marL="1629644" indent="-232806">
              <a:defRPr>
                <a:solidFill>
                  <a:schemeClr val="tx1"/>
                </a:solidFill>
                <a:latin typeface="Gill Sans MT" pitchFamily="34" charset="-18"/>
              </a:defRPr>
            </a:lvl4pPr>
            <a:lvl5pPr marL="2095256" indent="-232806">
              <a:defRPr>
                <a:solidFill>
                  <a:schemeClr val="tx1"/>
                </a:solidFill>
                <a:latin typeface="Gill Sans MT" pitchFamily="34" charset="-18"/>
              </a:defRPr>
            </a:lvl5pPr>
            <a:lvl6pPr marL="2560869" indent="-232806" defTabSz="4656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6pPr>
            <a:lvl7pPr marL="3026481" indent="-232806" defTabSz="4656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7pPr>
            <a:lvl8pPr marL="3492094" indent="-232806" defTabSz="4656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8pPr>
            <a:lvl9pPr marL="3957706" indent="-232806" defTabSz="4656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E0E54E-2A05-4F77-9E1C-05EDACB5D769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altLang="cs-CZ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19F09-F016-4BBF-BD3B-21A70CA8E56A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31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Postupně bez významnosti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384A4-C56D-4B31-91D3-4CC689CA894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03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19F09-F016-4BBF-BD3B-21A70CA8E56A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17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/>
          <p:cNvSpPr/>
          <p:nvPr userDrawn="1"/>
        </p:nvSpPr>
        <p:spPr>
          <a:xfrm>
            <a:off x="4500563" y="1522413"/>
            <a:ext cx="10439400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cxnSp>
        <p:nvCxnSpPr>
          <p:cNvPr id="8" name="Přímá spojnice 7" hidden="1">
            <a:extLst/>
          </p:cNvPr>
          <p:cNvCxnSpPr/>
          <p:nvPr userDrawn="1"/>
        </p:nvCxnSpPr>
        <p:spPr>
          <a:xfrm>
            <a:off x="4114800" y="2152650"/>
            <a:ext cx="0" cy="2289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88"/>
            <a:ext cx="31337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>
            <a:extLst/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6" name="Bílý podklad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522800"/>
            <a:ext cx="15228000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Datum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828000" y="2160000"/>
            <a:ext cx="2880000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0" y="4140000"/>
            <a:ext cx="10440000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all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0" y="1990800"/>
            <a:ext cx="10440000" cy="1980000"/>
          </a:xfrm>
          <a:noFill/>
        </p:spPr>
        <p:txBody>
          <a:bodyPr>
            <a:noAutofit/>
          </a:bodyPr>
          <a:lstStyle>
            <a:lvl1pPr algn="l">
              <a:lnSpc>
                <a:spcPts val="7800"/>
              </a:lnSpc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5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3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0" y="1980000"/>
            <a:ext cx="152172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920000" y="3420000"/>
            <a:ext cx="15217200" cy="1656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7920000" y="5219700"/>
            <a:ext cx="15217200" cy="7239000"/>
          </a:xfrm>
        </p:spPr>
        <p:txBody>
          <a:bodyPr/>
          <a:lstStyle>
            <a:lvl1pPr marL="504000" indent="-504000">
              <a:buFontTx/>
              <a:buBlip>
                <a:blip r:embed="rId3"/>
              </a:buBlip>
              <a:defRPr cap="all" baseline="0">
                <a:solidFill>
                  <a:schemeClr val="accent2"/>
                </a:solidFill>
              </a:defRPr>
            </a:lvl1pPr>
            <a:lvl2pPr marL="1008000" indent="-504000">
              <a:buClr>
                <a:schemeClr val="accent2"/>
              </a:buClr>
              <a:buFont typeface="+mj-lt"/>
              <a:buAutoNum type="arabicPeriod"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BE5C8-7341-4240-B17C-E3CD571F194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469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 s obrázek, střední obrázek či graf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75" y="2033588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500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500000" cy="410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0" y="1979612"/>
            <a:ext cx="10248300" cy="9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26"/>
          </p:nvPr>
        </p:nvSpPr>
        <p:spPr>
          <a:xfrm>
            <a:off x="1249200" y="8679600"/>
            <a:ext cx="4500000" cy="37872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8072000" y="288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8072000" y="3420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8072000" y="516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8072000" y="5724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9"/>
          </p:nvPr>
        </p:nvSpPr>
        <p:spPr>
          <a:xfrm>
            <a:off x="18072000" y="744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30"/>
          </p:nvPr>
        </p:nvSpPr>
        <p:spPr>
          <a:xfrm>
            <a:off x="18072000" y="7992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8072000" y="972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32"/>
          </p:nvPr>
        </p:nvSpPr>
        <p:spPr>
          <a:xfrm>
            <a:off x="18072000" y="10260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Zástupný symbol pro datum 2">
            <a:extLst/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9C65B-B907-4B8F-8A9C-C22DE8AADA50}" type="datetimeFigureOut">
              <a:rPr lang="cs-CZ"/>
              <a:pPr>
                <a:defRPr/>
              </a:pPr>
              <a:t>24.10.2023</a:t>
            </a:fld>
            <a:endParaRPr lang="cs-CZ" dirty="0"/>
          </a:p>
        </p:txBody>
      </p:sp>
      <p:sp>
        <p:nvSpPr>
          <p:cNvPr id="22" name="Zástupný symbol pro zápatí 6">
            <a:extLst/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3" name="Zástupný symbol pro číslo snímku 7">
            <a:extLst/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3BE0-17C3-439F-A5DA-8F5F2E32F0E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339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 s líst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412750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CCD9D-046F-4717-BC29-6D0430D2B87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80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412750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21888000" cy="922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2235C-24FE-4564-9976-2398D2B056D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761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412750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6000" y="3240000"/>
            <a:ext cx="10321200" cy="922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A664-73DE-4459-AD40-A0EFB8938F1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296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5713587" y="4338000"/>
            <a:ext cx="12960000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0" y="4338000"/>
            <a:ext cx="7812387" cy="3780000"/>
          </a:xfrm>
          <a:noFill/>
        </p:spPr>
        <p:txBody>
          <a:bodyPr anchor="ctr"/>
          <a:lstStyle>
            <a:lvl1pPr algn="l">
              <a:lnSpc>
                <a:spcPts val="7800"/>
              </a:lnSpc>
              <a:defRPr sz="66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587" y="8118000"/>
            <a:ext cx="12960000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800" cap="none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2597650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58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/>
          <p:cNvSpPr/>
          <p:nvPr userDrawn="1"/>
        </p:nvSpPr>
        <p:spPr>
          <a:xfrm>
            <a:off x="4500563" y="1522413"/>
            <a:ext cx="10439400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cxnSp>
        <p:nvCxnSpPr>
          <p:cNvPr id="8" name="Přímá spojnice 7" hidden="1">
            <a:extLst/>
          </p:cNvPr>
          <p:cNvCxnSpPr/>
          <p:nvPr userDrawn="1"/>
        </p:nvCxnSpPr>
        <p:spPr>
          <a:xfrm>
            <a:off x="4114800" y="2152650"/>
            <a:ext cx="0" cy="2289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88"/>
            <a:ext cx="31337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>
            <a:extLst/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6" name="Bílý podklad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522800"/>
            <a:ext cx="15228000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Datum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828000" y="2160000"/>
            <a:ext cx="2880000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0" y="4140000"/>
            <a:ext cx="10440000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all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0" y="1990800"/>
            <a:ext cx="10440000" cy="1980000"/>
          </a:xfrm>
          <a:noFill/>
        </p:spPr>
        <p:txBody>
          <a:bodyPr>
            <a:noAutofit/>
          </a:bodyPr>
          <a:lstStyle>
            <a:lvl1pPr algn="l">
              <a:lnSpc>
                <a:spcPts val="7800"/>
              </a:lnSpc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82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706225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1600" y="1980000"/>
            <a:ext cx="10614150" cy="122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108252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4" name="Zástup Položka obsahu 1"/>
          <p:cNvSpPr>
            <a:spLocks noGrp="1"/>
          </p:cNvSpPr>
          <p:nvPr>
            <p:ph type="body" sz="quarter" idx="14"/>
          </p:nvPr>
        </p:nvSpPr>
        <p:spPr>
          <a:xfrm>
            <a:off x="12531600" y="3672000"/>
            <a:ext cx="10605600" cy="8786700"/>
          </a:xfrm>
        </p:spPr>
        <p:txBody>
          <a:bodyPr/>
          <a:lstStyle>
            <a:lvl1pPr marL="648000" indent="-648000">
              <a:spcBef>
                <a:spcPts val="0"/>
              </a:spcBef>
              <a:spcAft>
                <a:spcPts val="9000"/>
              </a:spcAft>
              <a:buSzPct val="150000"/>
              <a:buFontTx/>
              <a:buBlip>
                <a:blip r:embed="rId3"/>
              </a:buBlip>
              <a:defRPr sz="3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3876C-B796-4FED-B2C0-473996FE3B5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982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75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457200"/>
            <a:ext cx="16689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9398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706225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1600" y="1980000"/>
            <a:ext cx="10614150" cy="122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108252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4" name="Zástup Položka obsahu 1"/>
          <p:cNvSpPr>
            <a:spLocks noGrp="1"/>
          </p:cNvSpPr>
          <p:nvPr>
            <p:ph type="body" sz="quarter" idx="14"/>
          </p:nvPr>
        </p:nvSpPr>
        <p:spPr>
          <a:xfrm>
            <a:off x="12531600" y="3672000"/>
            <a:ext cx="10605600" cy="8786700"/>
          </a:xfrm>
        </p:spPr>
        <p:txBody>
          <a:bodyPr/>
          <a:lstStyle>
            <a:lvl1pPr marL="648000" indent="-648000">
              <a:spcBef>
                <a:spcPts val="0"/>
              </a:spcBef>
              <a:spcAft>
                <a:spcPts val="9000"/>
              </a:spcAft>
              <a:buSzPct val="150000"/>
              <a:buFontTx/>
              <a:buBlip>
                <a:blip r:embed="rId3"/>
              </a:buBlip>
              <a:defRPr sz="3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7E59B-A879-4661-A1EA-FE7DC9D94BA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1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 a text v blo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/>
          <p:cNvCxnSpPr>
            <a:cxnSpLocks/>
          </p:cNvCxnSpPr>
          <p:nvPr userDrawn="1"/>
        </p:nvCxnSpPr>
        <p:spPr>
          <a:xfrm>
            <a:off x="11850688" y="1979613"/>
            <a:ext cx="0" cy="1127918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3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0" y="1980000"/>
            <a:ext cx="4032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72000" y="4248000"/>
            <a:ext cx="40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126936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179064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26936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79064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79064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26936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9064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73F2-44FB-45EE-BC39-DDC346270C8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0752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řední obrázek, text,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439525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800" y="3240000"/>
            <a:ext cx="10454400" cy="133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105624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682800" y="4680000"/>
            <a:ext cx="10454400" cy="43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6002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6002000" y="11634573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rázek 7"/>
          <p:cNvSpPr>
            <a:spLocks noGrp="1"/>
          </p:cNvSpPr>
          <p:nvPr>
            <p:ph type="pic" sz="quarter" idx="23"/>
          </p:nvPr>
        </p:nvSpPr>
        <p:spPr>
          <a:xfrm>
            <a:off x="12682800" y="9331200"/>
            <a:ext cx="2865600" cy="3135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8684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21348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8684000" y="11635200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21348000" y="11635200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46E2A-A9D4-46AA-B671-0A2C09F00A8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168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graf či 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706"/>
          <a:stretch>
            <a:fillRect/>
          </a:stretch>
        </p:blipFill>
        <p:spPr bwMode="auto">
          <a:xfrm flipH="1">
            <a:off x="6289675" y="2033588"/>
            <a:ext cx="525463" cy="104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1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5"/>
          </p:nvPr>
        </p:nvSpPr>
        <p:spPr>
          <a:xfrm>
            <a:off x="7920000" y="2017713"/>
            <a:ext cx="15217200" cy="602270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8910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8910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366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366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5822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5822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19278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9278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datum 7">
            <a:extLst/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CD7EF-DC07-4E54-B873-016EA6499C65}" type="datetimeFigureOut">
              <a:rPr lang="cs-CZ"/>
              <a:pPr>
                <a:defRPr/>
              </a:pPr>
              <a:t>24.10.2023</a:t>
            </a:fld>
            <a:endParaRPr lang="cs-CZ" dirty="0"/>
          </a:p>
        </p:txBody>
      </p:sp>
      <p:sp>
        <p:nvSpPr>
          <p:cNvPr id="21" name="Zástupný symbol pro zápatí 19">
            <a:extLst/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2" name="Zástupný symbol pro číslo snímku 20">
            <a:extLst/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82FD-4D24-43E9-83CB-B60E33F8C41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0269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tři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Přímá spojnice 23"/>
          <p:cNvCxnSpPr>
            <a:cxnSpLocks/>
          </p:cNvCxnSpPr>
          <p:nvPr userDrawn="1"/>
        </p:nvCxnSpPr>
        <p:spPr>
          <a:xfrm>
            <a:off x="11785600" y="1979613"/>
            <a:ext cx="0" cy="104870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cxnSpLocks/>
          </p:cNvCxnSpPr>
          <p:nvPr userDrawn="1"/>
        </p:nvCxnSpPr>
        <p:spPr>
          <a:xfrm>
            <a:off x="17070388" y="1979613"/>
            <a:ext cx="0" cy="104870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75" y="2033588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25298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178200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39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7239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531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531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78200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8200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00" y="1217565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12531600" y="10800000"/>
            <a:ext cx="38160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25316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78200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78200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7" name="Zástupný symbol pro datum 2">
            <a:extLst/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CCF5C-D86D-40CD-8BA5-701D39501673}" type="datetimeFigureOut">
              <a:rPr lang="cs-CZ"/>
              <a:pPr>
                <a:defRPr/>
              </a:pPr>
              <a:t>24.10.2023</a:t>
            </a:fld>
            <a:endParaRPr lang="cs-CZ" dirty="0"/>
          </a:p>
        </p:txBody>
      </p:sp>
      <p:sp>
        <p:nvSpPr>
          <p:cNvPr id="28" name="Zástupný symbol pro zápatí 4">
            <a:extLst/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9" name="Zástupný symbol pro číslo snímku 5">
            <a:extLst/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608C1-FA79-4F7E-AE2C-39FBC7FFA7F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137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graf či tabulka se zdro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75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0" y="1979612"/>
            <a:ext cx="15897600" cy="10479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903000"/>
            <a:ext cx="129600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text 5">
            <a:extLst/>
          </p:cNvPr>
          <p:cNvSpPr>
            <a:spLocks noGrp="1"/>
          </p:cNvSpPr>
          <p:nvPr>
            <p:ph type="body" sz="quarter" idx="26"/>
          </p:nvPr>
        </p:nvSpPr>
        <p:spPr>
          <a:xfrm>
            <a:off x="20498400" y="1979810"/>
            <a:ext cx="432000" cy="432000"/>
          </a:xfrm>
          <a:solidFill>
            <a:schemeClr val="accent4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5">
            <a:extLst/>
          </p:cNvPr>
          <p:cNvSpPr>
            <a:spLocks noGrp="1"/>
          </p:cNvSpPr>
          <p:nvPr>
            <p:ph type="body" sz="quarter" idx="27"/>
          </p:nvPr>
        </p:nvSpPr>
        <p:spPr>
          <a:xfrm>
            <a:off x="20498400" y="3148010"/>
            <a:ext cx="432000" cy="432000"/>
          </a:xfrm>
          <a:solidFill>
            <a:schemeClr val="accent3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5">
            <a:extLst/>
          </p:cNvPr>
          <p:cNvSpPr>
            <a:spLocks noGrp="1"/>
          </p:cNvSpPr>
          <p:nvPr>
            <p:ph type="body" sz="quarter" idx="28"/>
          </p:nvPr>
        </p:nvSpPr>
        <p:spPr>
          <a:xfrm>
            <a:off x="20498400" y="2563910"/>
            <a:ext cx="432000" cy="432000"/>
          </a:xfrm>
          <a:solidFill>
            <a:schemeClr val="accent1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3">
            <a:extLst/>
          </p:cNvPr>
          <p:cNvSpPr>
            <a:spLocks noGrp="1"/>
          </p:cNvSpPr>
          <p:nvPr>
            <p:ph type="body" sz="quarter" idx="18"/>
          </p:nvPr>
        </p:nvSpPr>
        <p:spPr>
          <a:xfrm>
            <a:off x="21074400" y="2012154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>
            <a:extLst/>
          </p:cNvPr>
          <p:cNvSpPr>
            <a:spLocks noGrp="1"/>
          </p:cNvSpPr>
          <p:nvPr>
            <p:ph type="body" sz="quarter" idx="29"/>
          </p:nvPr>
        </p:nvSpPr>
        <p:spPr>
          <a:xfrm>
            <a:off x="21074400" y="2563200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/>
          </p:cNvPr>
          <p:cNvSpPr>
            <a:spLocks noGrp="1"/>
          </p:cNvSpPr>
          <p:nvPr>
            <p:ph type="body" sz="quarter" idx="30"/>
          </p:nvPr>
        </p:nvSpPr>
        <p:spPr>
          <a:xfrm>
            <a:off x="21074400" y="3146400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/>
          </p:cNvPr>
          <p:cNvSpPr>
            <a:spLocks noGrp="1"/>
          </p:cNvSpPr>
          <p:nvPr>
            <p:ph type="body" sz="quarter" idx="31"/>
          </p:nvPr>
        </p:nvSpPr>
        <p:spPr>
          <a:xfrm>
            <a:off x="15678150" y="2012154"/>
            <a:ext cx="4140000" cy="1566246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32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číslo snímku 19">
            <a:extLst/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007DC-BD33-4F5F-8CAE-5D6B8B23939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043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data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/>
          <p:cNvCxnSpPr>
            <a:cxnSpLocks/>
          </p:cNvCxnSpPr>
          <p:nvPr userDrawn="1"/>
        </p:nvCxnSpPr>
        <p:spPr>
          <a:xfrm>
            <a:off x="11850688" y="1979613"/>
            <a:ext cx="0" cy="1127918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3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3600" y="1980000"/>
            <a:ext cx="104436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3420000"/>
            <a:ext cx="10443600" cy="241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72000" y="1980000"/>
            <a:ext cx="4068000" cy="12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8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00" y="424800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00" y="5652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701025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7239600" y="8424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7239600" y="977250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7239600" y="11160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12693600" y="5954400"/>
            <a:ext cx="10443600" cy="6484950"/>
          </a:xfrm>
        </p:spPr>
        <p:txBody>
          <a:bodyPr/>
          <a:lstStyle>
            <a:lvl1pPr marL="504000" indent="-504000">
              <a:buFont typeface="+mj-lt"/>
              <a:buAutoNum type="arabicPeriod"/>
              <a:defRPr cap="all" baseline="0">
                <a:solidFill>
                  <a:schemeClr val="accent2"/>
                </a:solidFill>
              </a:defRPr>
            </a:lvl1pPr>
            <a:lvl2pPr marL="504000" indent="0">
              <a:buFontTx/>
              <a:buNone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0790-8E80-41FA-BC02-B505826E55F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368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3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0" y="1980000"/>
            <a:ext cx="152172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920000" y="3420000"/>
            <a:ext cx="15217200" cy="1656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7920000" y="5219700"/>
            <a:ext cx="15217200" cy="7239000"/>
          </a:xfrm>
        </p:spPr>
        <p:txBody>
          <a:bodyPr/>
          <a:lstStyle>
            <a:lvl1pPr marL="504000" indent="-504000">
              <a:buFontTx/>
              <a:buBlip>
                <a:blip r:embed="rId3"/>
              </a:buBlip>
              <a:defRPr cap="all" baseline="0">
                <a:solidFill>
                  <a:schemeClr val="accent2"/>
                </a:solidFill>
              </a:defRPr>
            </a:lvl1pPr>
            <a:lvl2pPr marL="1008000" indent="-504000">
              <a:buClr>
                <a:schemeClr val="accent2"/>
              </a:buClr>
              <a:buFont typeface="+mj-lt"/>
              <a:buAutoNum type="arabicPeriod"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74D47-92F6-4FFE-960C-D162E7FC440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98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 s obrázek, střední obrázek či graf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75" y="2033588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500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500000" cy="410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0" y="1979612"/>
            <a:ext cx="10248300" cy="9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26"/>
          </p:nvPr>
        </p:nvSpPr>
        <p:spPr>
          <a:xfrm>
            <a:off x="1249200" y="8679600"/>
            <a:ext cx="4500000" cy="37872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8072000" y="288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8072000" y="3420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8072000" y="516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8072000" y="5724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9"/>
          </p:nvPr>
        </p:nvSpPr>
        <p:spPr>
          <a:xfrm>
            <a:off x="18072000" y="744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30"/>
          </p:nvPr>
        </p:nvSpPr>
        <p:spPr>
          <a:xfrm>
            <a:off x="18072000" y="7992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8072000" y="972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32"/>
          </p:nvPr>
        </p:nvSpPr>
        <p:spPr>
          <a:xfrm>
            <a:off x="18072000" y="10260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Zástupný symbol pro datum 2">
            <a:extLst/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EBBD-683A-4CA4-9808-4FDDF625E4D1}" type="datetimeFigureOut">
              <a:rPr lang="cs-CZ"/>
              <a:pPr>
                <a:defRPr/>
              </a:pPr>
              <a:t>24.10.2023</a:t>
            </a:fld>
            <a:endParaRPr lang="cs-CZ" dirty="0"/>
          </a:p>
        </p:txBody>
      </p:sp>
      <p:sp>
        <p:nvSpPr>
          <p:cNvPr id="22" name="Zástupný symbol pro zápatí 6">
            <a:extLst/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3" name="Zástupný symbol pro číslo snímku 7">
            <a:extLst/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95329-BE88-4FBD-9A74-7BC4D6E76B0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8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 s líst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412750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4CE7B-CB56-4162-9EA5-F1FA7A467E0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4396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412750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21888000" cy="922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84DCD-A79D-4F3E-91D5-03202D042CB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987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75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457200"/>
            <a:ext cx="16689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53513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412750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6000" y="3240000"/>
            <a:ext cx="10321200" cy="922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97E80-97C0-40E5-AA51-C0D0DBBEE2F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636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5713587" y="4338000"/>
            <a:ext cx="12960000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0" y="4338000"/>
            <a:ext cx="7812387" cy="3780000"/>
          </a:xfrm>
          <a:noFill/>
        </p:spPr>
        <p:txBody>
          <a:bodyPr anchor="ctr"/>
          <a:lstStyle>
            <a:lvl1pPr algn="l">
              <a:lnSpc>
                <a:spcPts val="7800"/>
              </a:lnSpc>
              <a:defRPr sz="66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587" y="8118000"/>
            <a:ext cx="12960000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800" cap="none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296505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 a text v blo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/>
          <p:cNvCxnSpPr>
            <a:cxnSpLocks/>
          </p:cNvCxnSpPr>
          <p:nvPr userDrawn="1"/>
        </p:nvCxnSpPr>
        <p:spPr>
          <a:xfrm>
            <a:off x="11850688" y="1979613"/>
            <a:ext cx="0" cy="1127918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3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0" y="1980000"/>
            <a:ext cx="4032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72000" y="4248000"/>
            <a:ext cx="40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126936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179064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26936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79064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79064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26936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9064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3179F-F87D-4626-B129-E4A2FA023A1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268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řední obrázek, text,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439525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800" y="3240000"/>
            <a:ext cx="10454400" cy="133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105624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682800" y="4680000"/>
            <a:ext cx="10454400" cy="43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6002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6002000" y="11634573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rázek 7"/>
          <p:cNvSpPr>
            <a:spLocks noGrp="1"/>
          </p:cNvSpPr>
          <p:nvPr>
            <p:ph type="pic" sz="quarter" idx="23"/>
          </p:nvPr>
        </p:nvSpPr>
        <p:spPr>
          <a:xfrm>
            <a:off x="12682800" y="9331200"/>
            <a:ext cx="2865600" cy="3135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8684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21348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8684000" y="11635200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21348000" y="11635200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869C6-C3C8-44B8-A19A-F4B14D0DA44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730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graf či 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706"/>
          <a:stretch>
            <a:fillRect/>
          </a:stretch>
        </p:blipFill>
        <p:spPr bwMode="auto">
          <a:xfrm flipH="1">
            <a:off x="6289675" y="2033588"/>
            <a:ext cx="525463" cy="104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1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5"/>
          </p:nvPr>
        </p:nvSpPr>
        <p:spPr>
          <a:xfrm>
            <a:off x="7920000" y="2017713"/>
            <a:ext cx="15217200" cy="602270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8910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8910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366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366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5822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5822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19278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9278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datum 7">
            <a:extLst/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D55F-D23F-445A-A7A0-595FFF2ACFFA}" type="datetimeFigureOut">
              <a:rPr lang="cs-CZ"/>
              <a:pPr>
                <a:defRPr/>
              </a:pPr>
              <a:t>24.10.2023</a:t>
            </a:fld>
            <a:endParaRPr lang="cs-CZ" dirty="0"/>
          </a:p>
        </p:txBody>
      </p:sp>
      <p:sp>
        <p:nvSpPr>
          <p:cNvPr id="21" name="Zástupný symbol pro zápatí 19">
            <a:extLst/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2" name="Zástupný symbol pro číslo snímku 20">
            <a:extLst/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40BA-9123-4A3E-AE2F-3A65C1A0461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84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tři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Přímá spojnice 23"/>
          <p:cNvCxnSpPr>
            <a:cxnSpLocks/>
          </p:cNvCxnSpPr>
          <p:nvPr userDrawn="1"/>
        </p:nvCxnSpPr>
        <p:spPr>
          <a:xfrm>
            <a:off x="11785600" y="1979613"/>
            <a:ext cx="0" cy="104870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cxnSpLocks/>
          </p:cNvCxnSpPr>
          <p:nvPr userDrawn="1"/>
        </p:nvCxnSpPr>
        <p:spPr>
          <a:xfrm>
            <a:off x="17070388" y="1979613"/>
            <a:ext cx="0" cy="104870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75" y="2033588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25298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178200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39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7239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531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531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78200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8200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00" y="1217565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12531600" y="10800000"/>
            <a:ext cx="38160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25316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78200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78200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7" name="Zástupný symbol pro datum 2">
            <a:extLst/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C0DCC-2217-45BA-A38C-3F8E829AB2E7}" type="datetimeFigureOut">
              <a:rPr lang="cs-CZ"/>
              <a:pPr>
                <a:defRPr/>
              </a:pPr>
              <a:t>24.10.2023</a:t>
            </a:fld>
            <a:endParaRPr lang="cs-CZ" dirty="0"/>
          </a:p>
        </p:txBody>
      </p:sp>
      <p:sp>
        <p:nvSpPr>
          <p:cNvPr id="28" name="Zástupný symbol pro zápatí 4">
            <a:extLst/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9" name="Zástupný symbol pro číslo snímku 5">
            <a:extLst/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171F3-AC6A-4BFC-8638-D8209F06546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700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graf či tabulka se zdro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75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0" y="1979612"/>
            <a:ext cx="15897600" cy="10479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903000"/>
            <a:ext cx="129600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text 5">
            <a:extLst/>
          </p:cNvPr>
          <p:cNvSpPr>
            <a:spLocks noGrp="1"/>
          </p:cNvSpPr>
          <p:nvPr>
            <p:ph type="body" sz="quarter" idx="26"/>
          </p:nvPr>
        </p:nvSpPr>
        <p:spPr>
          <a:xfrm>
            <a:off x="20498400" y="1979810"/>
            <a:ext cx="432000" cy="432000"/>
          </a:xfrm>
          <a:solidFill>
            <a:schemeClr val="accent4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5">
            <a:extLst/>
          </p:cNvPr>
          <p:cNvSpPr>
            <a:spLocks noGrp="1"/>
          </p:cNvSpPr>
          <p:nvPr>
            <p:ph type="body" sz="quarter" idx="27"/>
          </p:nvPr>
        </p:nvSpPr>
        <p:spPr>
          <a:xfrm>
            <a:off x="20498400" y="3148010"/>
            <a:ext cx="432000" cy="432000"/>
          </a:xfrm>
          <a:solidFill>
            <a:schemeClr val="accent3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5">
            <a:extLst/>
          </p:cNvPr>
          <p:cNvSpPr>
            <a:spLocks noGrp="1"/>
          </p:cNvSpPr>
          <p:nvPr>
            <p:ph type="body" sz="quarter" idx="28"/>
          </p:nvPr>
        </p:nvSpPr>
        <p:spPr>
          <a:xfrm>
            <a:off x="20498400" y="2563910"/>
            <a:ext cx="432000" cy="432000"/>
          </a:xfrm>
          <a:solidFill>
            <a:schemeClr val="accent1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3">
            <a:extLst/>
          </p:cNvPr>
          <p:cNvSpPr>
            <a:spLocks noGrp="1"/>
          </p:cNvSpPr>
          <p:nvPr>
            <p:ph type="body" sz="quarter" idx="18"/>
          </p:nvPr>
        </p:nvSpPr>
        <p:spPr>
          <a:xfrm>
            <a:off x="21074400" y="2012154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>
            <a:extLst/>
          </p:cNvPr>
          <p:cNvSpPr>
            <a:spLocks noGrp="1"/>
          </p:cNvSpPr>
          <p:nvPr>
            <p:ph type="body" sz="quarter" idx="29"/>
          </p:nvPr>
        </p:nvSpPr>
        <p:spPr>
          <a:xfrm>
            <a:off x="21074400" y="2563200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/>
          </p:cNvPr>
          <p:cNvSpPr>
            <a:spLocks noGrp="1"/>
          </p:cNvSpPr>
          <p:nvPr>
            <p:ph type="body" sz="quarter" idx="30"/>
          </p:nvPr>
        </p:nvSpPr>
        <p:spPr>
          <a:xfrm>
            <a:off x="21074400" y="3146400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/>
          </p:cNvPr>
          <p:cNvSpPr>
            <a:spLocks noGrp="1"/>
          </p:cNvSpPr>
          <p:nvPr>
            <p:ph type="body" sz="quarter" idx="31"/>
          </p:nvPr>
        </p:nvSpPr>
        <p:spPr>
          <a:xfrm>
            <a:off x="15678150" y="2012154"/>
            <a:ext cx="4140000" cy="1566246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32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číslo snímku 19">
            <a:extLst/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3A4F-8B24-4AF6-B7CB-502EA36CBDA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52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data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/>
          <p:cNvCxnSpPr>
            <a:cxnSpLocks/>
          </p:cNvCxnSpPr>
          <p:nvPr userDrawn="1"/>
        </p:nvCxnSpPr>
        <p:spPr>
          <a:xfrm>
            <a:off x="11850688" y="1979613"/>
            <a:ext cx="0" cy="1127918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3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3600" y="1980000"/>
            <a:ext cx="104436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3420000"/>
            <a:ext cx="10443600" cy="241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72000" y="1980000"/>
            <a:ext cx="4068000" cy="12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8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00" y="424800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00" y="5652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701025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7239600" y="8424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7239600" y="977250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7239600" y="11160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12693600" y="5954400"/>
            <a:ext cx="10443600" cy="6484950"/>
          </a:xfrm>
        </p:spPr>
        <p:txBody>
          <a:bodyPr/>
          <a:lstStyle>
            <a:lvl1pPr marL="504000" indent="-504000">
              <a:buFont typeface="+mj-lt"/>
              <a:buAutoNum type="arabicPeriod"/>
              <a:defRPr cap="all" baseline="0">
                <a:solidFill>
                  <a:schemeClr val="accent2"/>
                </a:solidFill>
              </a:defRPr>
            </a:lvl1pPr>
            <a:lvl2pPr marL="504000" indent="0">
              <a:buFontTx/>
              <a:buNone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71FAC-11A2-486E-984D-9706C2AE2A3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97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9363" y="1979613"/>
            <a:ext cx="21888450" cy="1223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49363" y="3240088"/>
            <a:ext cx="21888450" cy="922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9363" y="12827000"/>
            <a:ext cx="2879725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1FAE35-B681-4252-81F7-5DDC13E3F710}" type="datetimeFigureOut">
              <a:rPr lang="cs-CZ"/>
              <a:pPr>
                <a:defRPr/>
              </a:pPr>
              <a:t>24.10.2023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9088" y="12827000"/>
            <a:ext cx="16127412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56500" y="12827000"/>
            <a:ext cx="2881313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620504-BAB6-4DBA-9EF5-E22917D1B9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9" name="Vodítko vertik. 4" hidden="1">
            <a:extLst/>
          </p:cNvPr>
          <p:cNvCxnSpPr/>
          <p:nvPr/>
        </p:nvCxnSpPr>
        <p:spPr>
          <a:xfrm>
            <a:off x="23929975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odítko vertik. 3" hidden="1">
            <a:extLst/>
          </p:cNvPr>
          <p:cNvCxnSpPr/>
          <p:nvPr/>
        </p:nvCxnSpPr>
        <p:spPr>
          <a:xfrm>
            <a:off x="2313781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odítko vertik. 2" hidden="1">
            <a:extLst/>
          </p:cNvPr>
          <p:cNvCxnSpPr/>
          <p:nvPr/>
        </p:nvCxnSpPr>
        <p:spPr>
          <a:xfrm>
            <a:off x="124936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odítko vertik. 1" hidden="1">
            <a:extLst/>
          </p:cNvPr>
          <p:cNvCxnSpPr/>
          <p:nvPr/>
        </p:nvCxnSpPr>
        <p:spPr>
          <a:xfrm>
            <a:off x="4572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odítko horiz. 5" hidden="1">
            <a:extLst/>
          </p:cNvPr>
          <p:cNvCxnSpPr/>
          <p:nvPr/>
        </p:nvCxnSpPr>
        <p:spPr>
          <a:xfrm>
            <a:off x="0" y="132588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odítko horiz. 4" hidden="1">
            <a:extLst/>
          </p:cNvPr>
          <p:cNvCxnSpPr/>
          <p:nvPr/>
        </p:nvCxnSpPr>
        <p:spPr>
          <a:xfrm>
            <a:off x="0" y="1246663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odítko horiz. 3" hidden="1">
            <a:extLst/>
          </p:cNvPr>
          <p:cNvCxnSpPr/>
          <p:nvPr/>
        </p:nvCxnSpPr>
        <p:spPr>
          <a:xfrm>
            <a:off x="0" y="324008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odítko horiz. 2" hidden="1">
            <a:extLst/>
          </p:cNvPr>
          <p:cNvCxnSpPr/>
          <p:nvPr/>
        </p:nvCxnSpPr>
        <p:spPr>
          <a:xfrm>
            <a:off x="0" y="1979613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odítko horiz. 1" hidden="1">
            <a:extLst/>
          </p:cNvPr>
          <p:cNvCxnSpPr/>
          <p:nvPr/>
        </p:nvCxnSpPr>
        <p:spPr>
          <a:xfrm>
            <a:off x="0" y="4572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5" r:id="rId1"/>
    <p:sldLayoutId id="2147486126" r:id="rId2"/>
    <p:sldLayoutId id="2147486127" r:id="rId3"/>
    <p:sldLayoutId id="2147486128" r:id="rId4"/>
    <p:sldLayoutId id="2147486129" r:id="rId5"/>
    <p:sldLayoutId id="2147486130" r:id="rId6"/>
    <p:sldLayoutId id="2147486131" r:id="rId7"/>
    <p:sldLayoutId id="2147486132" r:id="rId8"/>
    <p:sldLayoutId id="2147486133" r:id="rId9"/>
    <p:sldLayoutId id="2147486134" r:id="rId10"/>
    <p:sldLayoutId id="2147486135" r:id="rId11"/>
    <p:sldLayoutId id="2147486136" r:id="rId12"/>
    <p:sldLayoutId id="2147486137" r:id="rId13"/>
    <p:sldLayoutId id="2147486138" r:id="rId14"/>
    <p:sldLayoutId id="2147486139" r:id="rId15"/>
    <p:sldLayoutId id="2147486155" r:id="rId16"/>
  </p:sldLayoutIdLst>
  <p:txStyles>
    <p:titleStyle>
      <a:lvl1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2pPr>
      <a:lvl3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3pPr>
      <a:lvl4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4pPr>
      <a:lvl5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5pPr>
      <a:lvl6pPr marL="4572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6pPr>
      <a:lvl7pPr marL="9144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7pPr>
      <a:lvl8pPr marL="13716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8pPr>
      <a:lvl9pPr marL="18288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9pPr>
    </p:titleStyle>
    <p:bodyStyle>
      <a:lvl1pPr marL="358775" indent="-358775" algn="l" defTabSz="18288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chemeClr val="accent2"/>
        </a:buClr>
        <a:buBlip>
          <a:blip r:embed="rId1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863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8638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9363" y="1979613"/>
            <a:ext cx="21888450" cy="1223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49363" y="3240088"/>
            <a:ext cx="21888450" cy="922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9363" y="12827000"/>
            <a:ext cx="2879725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256C63-D880-4C7E-8ED4-5CC4CA7E4D7A}" type="datetimeFigureOut">
              <a:rPr lang="cs-CZ"/>
              <a:pPr>
                <a:defRPr/>
              </a:pPr>
              <a:t>24.10.2023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9088" y="12827000"/>
            <a:ext cx="16127412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56500" y="12827000"/>
            <a:ext cx="2881313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66CB28-CDBF-4248-A10C-EA6704B60E3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9" name="Vodítko vertik. 4" hidden="1">
            <a:extLst/>
          </p:cNvPr>
          <p:cNvCxnSpPr/>
          <p:nvPr/>
        </p:nvCxnSpPr>
        <p:spPr>
          <a:xfrm>
            <a:off x="23929975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odítko vertik. 3" hidden="1">
            <a:extLst/>
          </p:cNvPr>
          <p:cNvCxnSpPr/>
          <p:nvPr/>
        </p:nvCxnSpPr>
        <p:spPr>
          <a:xfrm>
            <a:off x="2313781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odítko vertik. 2" hidden="1">
            <a:extLst/>
          </p:cNvPr>
          <p:cNvCxnSpPr/>
          <p:nvPr/>
        </p:nvCxnSpPr>
        <p:spPr>
          <a:xfrm>
            <a:off x="124936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odítko vertik. 1" hidden="1">
            <a:extLst/>
          </p:cNvPr>
          <p:cNvCxnSpPr/>
          <p:nvPr/>
        </p:nvCxnSpPr>
        <p:spPr>
          <a:xfrm>
            <a:off x="4572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odítko horiz. 5" hidden="1">
            <a:extLst/>
          </p:cNvPr>
          <p:cNvCxnSpPr/>
          <p:nvPr/>
        </p:nvCxnSpPr>
        <p:spPr>
          <a:xfrm>
            <a:off x="0" y="132588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odítko horiz. 4" hidden="1">
            <a:extLst/>
          </p:cNvPr>
          <p:cNvCxnSpPr/>
          <p:nvPr/>
        </p:nvCxnSpPr>
        <p:spPr>
          <a:xfrm>
            <a:off x="0" y="1246663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odítko horiz. 3" hidden="1">
            <a:extLst/>
          </p:cNvPr>
          <p:cNvCxnSpPr/>
          <p:nvPr/>
        </p:nvCxnSpPr>
        <p:spPr>
          <a:xfrm>
            <a:off x="0" y="324008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odítko horiz. 2" hidden="1">
            <a:extLst/>
          </p:cNvPr>
          <p:cNvCxnSpPr/>
          <p:nvPr/>
        </p:nvCxnSpPr>
        <p:spPr>
          <a:xfrm>
            <a:off x="0" y="1979613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odítko horiz. 1" hidden="1">
            <a:extLst/>
          </p:cNvPr>
          <p:cNvCxnSpPr/>
          <p:nvPr/>
        </p:nvCxnSpPr>
        <p:spPr>
          <a:xfrm>
            <a:off x="0" y="4572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40" r:id="rId1"/>
    <p:sldLayoutId id="2147486141" r:id="rId2"/>
    <p:sldLayoutId id="2147486142" r:id="rId3"/>
    <p:sldLayoutId id="2147486143" r:id="rId4"/>
    <p:sldLayoutId id="2147486144" r:id="rId5"/>
    <p:sldLayoutId id="2147486145" r:id="rId6"/>
    <p:sldLayoutId id="2147486146" r:id="rId7"/>
    <p:sldLayoutId id="2147486147" r:id="rId8"/>
    <p:sldLayoutId id="2147486148" r:id="rId9"/>
    <p:sldLayoutId id="2147486149" r:id="rId10"/>
    <p:sldLayoutId id="2147486150" r:id="rId11"/>
    <p:sldLayoutId id="2147486151" r:id="rId12"/>
    <p:sldLayoutId id="2147486152" r:id="rId13"/>
    <p:sldLayoutId id="2147486153" r:id="rId14"/>
    <p:sldLayoutId id="2147486154" r:id="rId15"/>
  </p:sldLayoutIdLst>
  <p:txStyles>
    <p:titleStyle>
      <a:lvl1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2pPr>
      <a:lvl3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3pPr>
      <a:lvl4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4pPr>
      <a:lvl5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5pPr>
      <a:lvl6pPr marL="4572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6pPr>
      <a:lvl7pPr marL="9144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7pPr>
      <a:lvl8pPr marL="13716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8pPr>
      <a:lvl9pPr marL="18288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9pPr>
    </p:titleStyle>
    <p:bodyStyle>
      <a:lvl1pPr marL="358775" indent="-358775" algn="l" defTabSz="18288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chemeClr val="accent2"/>
        </a:buClr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863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8638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Zástupný symbol obrázku 33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850701"/>
            <a:ext cx="22402800" cy="12865299"/>
          </a:xfrm>
        </p:spPr>
      </p:pic>
      <p:sp>
        <p:nvSpPr>
          <p:cNvPr id="50179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670560" y="10881360"/>
            <a:ext cx="23022877" cy="2304614"/>
          </a:xfrm>
          <a:solidFill>
            <a:srgbClr val="FFFFFF">
              <a:alpha val="85097"/>
            </a:srgbClr>
          </a:solidFill>
        </p:spPr>
        <p:txBody>
          <a:bodyPr/>
          <a:lstStyle/>
          <a:p>
            <a:pPr eaLnBrk="1" hangingPunct="1"/>
            <a:r>
              <a:rPr lang="cs-CZ" altLang="cs-CZ" dirty="0"/>
              <a:t> </a:t>
            </a:r>
          </a:p>
        </p:txBody>
      </p:sp>
      <p:sp>
        <p:nvSpPr>
          <p:cNvPr id="25" name="Podnadpis snímku"/>
          <p:cNvSpPr>
            <a:spLocks noGrp="1"/>
          </p:cNvSpPr>
          <p:nvPr>
            <p:ph type="subTitle" idx="1"/>
          </p:nvPr>
        </p:nvSpPr>
        <p:spPr>
          <a:xfrm>
            <a:off x="4425314" y="11066929"/>
            <a:ext cx="18325924" cy="1790234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cap="none" dirty="0">
                <a:solidFill>
                  <a:srgbClr val="0070C0"/>
                </a:solidFill>
              </a:rPr>
              <a:t>Novela  zákona č. 274/2001 Sb.  o vodovodech a kanalizacích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3200" cap="none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cap="none" dirty="0"/>
              <a:t>Ing. Věra Bogdanova, odbor vodovodů a kanalizací</a:t>
            </a:r>
          </a:p>
        </p:txBody>
      </p:sp>
      <p:sp>
        <p:nvSpPr>
          <p:cNvPr id="24" name="Nadpis snímku"/>
          <p:cNvSpPr>
            <a:spLocks noGrp="1"/>
          </p:cNvSpPr>
          <p:nvPr>
            <p:ph type="ctrTitle"/>
          </p:nvPr>
        </p:nvSpPr>
        <p:spPr>
          <a:xfrm>
            <a:off x="2103274" y="1545908"/>
            <a:ext cx="20647964" cy="1630362"/>
          </a:xfrm>
        </p:spPr>
        <p:txBody>
          <a:bodyPr/>
          <a:lstStyle/>
          <a:p>
            <a:pPr eaLnBrk="1" fontAlgn="auto" hangingPunct="1">
              <a:lnSpc>
                <a:spcPts val="6400"/>
              </a:lnSpc>
              <a:spcAft>
                <a:spcPts val="0"/>
              </a:spcAft>
              <a:defRPr/>
            </a:pPr>
            <a:br>
              <a:rPr lang="cs-CZ" sz="4400" cap="none" dirty="0">
                <a:solidFill>
                  <a:srgbClr val="0070C0"/>
                </a:solidFill>
              </a:rPr>
            </a:br>
            <a:endParaRPr lang="cs-CZ" sz="4400" cap="none" dirty="0">
              <a:solidFill>
                <a:srgbClr val="0070C0"/>
              </a:solidFill>
            </a:endParaRPr>
          </a:p>
        </p:txBody>
      </p:sp>
      <p:pic>
        <p:nvPicPr>
          <p:cNvPr id="50182" name="Logo MZ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1183938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561675" y="12890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937915" y="2116805"/>
            <a:ext cx="4968001" cy="104894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28525"/>
            <a:endParaRPr lang="cs-CZ" dirty="0">
              <a:solidFill>
                <a:srgbClr val="29B4E9"/>
              </a:solidFill>
              <a:latin typeface="Gill Sans MT" panose="020B0502020104020203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680961" y="1696579"/>
            <a:ext cx="15300960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3600" dirty="0">
                <a:solidFill>
                  <a:schemeClr val="accent6"/>
                </a:solidFill>
              </a:rPr>
              <a:t>§ 24 a příloha č. 15 – doplnění producentů jako jsou zdravotnická, veterinární a jim podobná zařízení, kteří mohou do kanalizace vypouštět odpadní vody se </a:t>
            </a:r>
            <a:r>
              <a:rPr lang="cs-CZ" sz="3600" b="1" dirty="0">
                <a:solidFill>
                  <a:schemeClr val="accent6"/>
                </a:solidFill>
              </a:rPr>
              <a:t>zvýšeným obsahem nebezpečných závadných látek, </a:t>
            </a:r>
            <a:r>
              <a:rPr lang="cs-CZ" sz="3600" dirty="0">
                <a:solidFill>
                  <a:schemeClr val="accent6"/>
                </a:solidFill>
              </a:rPr>
              <a:t>zejména léčiv a léčivých přípravků, infekční odpadní vody nebo radioaktivní odpadní vody</a:t>
            </a:r>
          </a:p>
          <a:p>
            <a:endParaRPr lang="cs-CZ" sz="3600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accent6"/>
                </a:solidFill>
              </a:rPr>
              <a:t>Při stanovení vybraných ukazatelů u těchto producentů se postupuje v souladu s postupy uvedenými v ČSN 75 6406 Odvádění a čištění odpadních vod ze zdravotnických zařízení.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600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accent6"/>
                </a:solidFill>
              </a:rPr>
              <a:t>Podle konkrétního stavu znečištění průmyslových odpadních vod a odpadních vod se zvýšeným obsahem nebezpečných závadných látek nebo rizikových biologických činitelů nebo radionuklidů může vlastník nebo provozovatel kanalizace s ohledem na emisní standardy, které jsou </a:t>
            </a:r>
            <a:r>
              <a:rPr lang="cs-CZ" sz="3600" b="1" dirty="0">
                <a:solidFill>
                  <a:schemeClr val="accent6"/>
                </a:solidFill>
              </a:rPr>
              <a:t>podle charakteristiky </a:t>
            </a:r>
            <a:r>
              <a:rPr lang="cs-CZ" sz="3600" dirty="0">
                <a:solidFill>
                  <a:schemeClr val="accent6"/>
                </a:solidFill>
              </a:rPr>
              <a:t>výrobní činnosti </a:t>
            </a:r>
            <a:r>
              <a:rPr lang="cs-CZ" sz="3600" b="1" dirty="0">
                <a:solidFill>
                  <a:schemeClr val="accent6"/>
                </a:solidFill>
              </a:rPr>
              <a:t>navrhnout další ukazatele </a:t>
            </a:r>
            <a:r>
              <a:rPr lang="cs-CZ" sz="3600" dirty="0">
                <a:solidFill>
                  <a:schemeClr val="accent6"/>
                </a:solidFill>
              </a:rPr>
              <a:t>a jejich limity v kanalizačním řádu.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600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accent6"/>
                </a:solidFill>
              </a:rPr>
              <a:t>V případě vypouštění odpadních vod, u nichž lze mít důvodně za to, že mohou obsahovat jednu nebo více zvlášť </a:t>
            </a:r>
            <a:r>
              <a:rPr lang="cs-CZ" sz="3600" b="1" dirty="0">
                <a:solidFill>
                  <a:schemeClr val="accent6"/>
                </a:solidFill>
              </a:rPr>
              <a:t>nebezpečných závadných látek nebo prioritních nebezpečných </a:t>
            </a:r>
            <a:r>
              <a:rPr lang="cs-CZ" sz="3600" dirty="0">
                <a:solidFill>
                  <a:schemeClr val="accent6"/>
                </a:solidFill>
              </a:rPr>
              <a:t>látek je </a:t>
            </a:r>
            <a:r>
              <a:rPr lang="cs-CZ" sz="3600" b="1" dirty="0">
                <a:solidFill>
                  <a:schemeClr val="accent6"/>
                </a:solidFill>
              </a:rPr>
              <a:t>nutné</a:t>
            </a:r>
            <a:r>
              <a:rPr lang="cs-CZ" sz="3600" dirty="0">
                <a:solidFill>
                  <a:schemeClr val="accent6"/>
                </a:solidFill>
              </a:rPr>
              <a:t> tento ukazatel zařadit do kanalizačního řádu.</a:t>
            </a:r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7172960" y="822541"/>
            <a:ext cx="17464196" cy="8740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2pPr>
            <a:lvl3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3pPr>
            <a:lvl4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4pPr>
            <a:lvl5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9pPr>
          </a:lstStyle>
          <a:p>
            <a:r>
              <a:rPr lang="cs-CZ" sz="4400" dirty="0">
                <a:solidFill>
                  <a:srgbClr val="0070C0"/>
                </a:solidFill>
              </a:rPr>
              <a:t>Kanalizační řád</a:t>
            </a:r>
            <a:endParaRPr lang="cs-CZ" sz="4400" cap="none" dirty="0">
              <a:solidFill>
                <a:srgbClr val="0070C0"/>
              </a:solidFill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15" y="2594251"/>
            <a:ext cx="5426309" cy="100584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9670751" y="314521"/>
            <a:ext cx="3645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2800" b="1" dirty="0">
                <a:solidFill>
                  <a:schemeClr val="accent6"/>
                </a:solidFill>
              </a:rPr>
              <a:t>účinnost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>
                <a:solidFill>
                  <a:schemeClr val="accent6"/>
                </a:solidFill>
              </a:rPr>
              <a:t>od 1.1.2024</a:t>
            </a:r>
          </a:p>
        </p:txBody>
      </p:sp>
    </p:spTree>
    <p:extLst>
      <p:ext uri="{BB962C8B-B14F-4D97-AF65-F5344CB8AC3E}">
        <p14:creationId xmlns:p14="http://schemas.microsoft.com/office/powerpoint/2010/main" val="87260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0" t="29796" r="21669" b="24449"/>
          <a:stretch/>
        </p:blipFill>
        <p:spPr>
          <a:xfrm>
            <a:off x="1491782" y="1039257"/>
            <a:ext cx="21403612" cy="1168828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9363" y="1270000"/>
            <a:ext cx="21888450" cy="11226800"/>
          </a:xfrm>
        </p:spPr>
        <p:txBody>
          <a:bodyPr/>
          <a:lstStyle/>
          <a:p>
            <a:pPr>
              <a:defRPr/>
            </a:pPr>
            <a:br>
              <a:rPr lang="cs-CZ" dirty="0">
                <a:solidFill>
                  <a:srgbClr val="F8F8F8"/>
                </a:solidFill>
              </a:rPr>
            </a:br>
            <a:br>
              <a:rPr lang="cs-CZ" dirty="0">
                <a:solidFill>
                  <a:srgbClr val="F8F8F8"/>
                </a:solidFill>
              </a:rPr>
            </a:br>
            <a:br>
              <a:rPr lang="cs-CZ" dirty="0">
                <a:solidFill>
                  <a:srgbClr val="F8F8F8"/>
                </a:solidFill>
              </a:rPr>
            </a:br>
            <a:r>
              <a:rPr lang="cs-CZ" dirty="0">
                <a:solidFill>
                  <a:srgbClr val="F8F8F8"/>
                </a:solidFill>
              </a:rPr>
              <a:t>	</a:t>
            </a:r>
            <a:r>
              <a:rPr lang="cs-CZ" cap="none" dirty="0">
                <a:solidFill>
                  <a:srgbClr val="002060"/>
                </a:solidFill>
              </a:rPr>
              <a:t>Děkuji za pozornost</a:t>
            </a:r>
            <a:r>
              <a:rPr lang="cs-CZ" dirty="0">
                <a:solidFill>
                  <a:srgbClr val="F8F8F8"/>
                </a:solidFill>
              </a:rPr>
              <a:t>	</a:t>
            </a:r>
            <a:r>
              <a:rPr lang="cs-CZ" cap="none" dirty="0">
                <a:solidFill>
                  <a:srgbClr val="002060"/>
                </a:solidFill>
              </a:rPr>
              <a:t>		Věra Bogdanova</a:t>
            </a:r>
            <a:br>
              <a:rPr lang="cs-CZ" cap="none" dirty="0">
                <a:solidFill>
                  <a:srgbClr val="002060"/>
                </a:solidFill>
              </a:rPr>
            </a:br>
            <a:r>
              <a:rPr lang="cs-CZ" cap="none" dirty="0">
                <a:solidFill>
                  <a:srgbClr val="002060"/>
                </a:solidFill>
              </a:rPr>
              <a:t>							tel. 221 813 036	</a:t>
            </a:r>
            <a:br>
              <a:rPr lang="cs-CZ" cap="none" dirty="0">
                <a:solidFill>
                  <a:srgbClr val="002060"/>
                </a:solidFill>
              </a:rPr>
            </a:br>
            <a:r>
              <a:rPr lang="cs-CZ" cap="none" dirty="0">
                <a:solidFill>
                  <a:srgbClr val="002060"/>
                </a:solidFill>
              </a:rPr>
              <a:t>							vera.bogdanova@mze.cz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306672" y="423746"/>
            <a:ext cx="15647188" cy="1260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cs-CZ" sz="4400" cap="none" dirty="0">
                <a:solidFill>
                  <a:schemeClr val="accent2"/>
                </a:solidFill>
              </a:rPr>
              <a:t>Směrnice Evropského parlamentu a Rady (EU) 2020/2184 ze dne 16. prosince 2020 o jakosti vody určené k lidské spotřebě </a:t>
            </a:r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r="9480"/>
          <a:stretch>
            <a:fillRect/>
          </a:stretch>
        </p:blipFill>
        <p:spPr/>
      </p:pic>
      <p:sp>
        <p:nvSpPr>
          <p:cNvPr id="7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7612019" y="2472057"/>
            <a:ext cx="16574434" cy="116461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cap="none" dirty="0"/>
              <a:t>Čl. 8 </a:t>
            </a:r>
            <a:r>
              <a:rPr lang="cs-CZ" sz="3600" b="1" dirty="0"/>
              <a:t>Posouzení a řízení rizik částí povodí souvisejících s místy odběru vody určené k lidské spotřebě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3600" b="1" cap="none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dirty="0"/>
              <a:t>Čl. 9 Posouzení a řízení rizik systému zásobování vodou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36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cap="none" dirty="0"/>
              <a:t>Čl. 17 odst. 2 – Informační povinnost</a:t>
            </a:r>
            <a:endParaRPr lang="cs-CZ" sz="3600" cap="none" dirty="0"/>
          </a:p>
          <a:p>
            <a:pPr marL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3600" cap="none" dirty="0"/>
              <a:t>informace o jakosti vody, informace o ceně za litr nebo m</a:t>
            </a:r>
            <a:r>
              <a:rPr lang="cs-CZ" sz="3600" cap="none" baseline="30000" dirty="0"/>
              <a:t>3</a:t>
            </a:r>
            <a:r>
              <a:rPr lang="cs-CZ" sz="3600" cap="none" dirty="0"/>
              <a:t>, informace o objemu vody spotřebované domácností, srovnání roční spotřeby, odkaz na internetové stránky obsahující informace stanovené v příloze IV.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3600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cap="none" dirty="0"/>
              <a:t>Příloha č. IV – </a:t>
            </a:r>
            <a:r>
              <a:rPr lang="cs-CZ" sz="3600" b="1" dirty="0"/>
              <a:t>I</a:t>
            </a:r>
            <a:r>
              <a:rPr lang="cs-CZ" sz="3600" b="1" cap="none" dirty="0"/>
              <a:t>nformace pro veřejnost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3600" kern="0" cap="none" dirty="0"/>
              <a:t>identifikace dodavatele vody, počet zásobených obyvatel, způsob výroby vody, poradenství pro spotřebitele, informace o míře úniků, vlastnické vztahy, struktura sazby ceny za m</a:t>
            </a:r>
            <a:r>
              <a:rPr lang="cs-CZ" sz="3600" kern="0" cap="none" baseline="30000" dirty="0"/>
              <a:t>3</a:t>
            </a:r>
            <a:r>
              <a:rPr lang="cs-CZ" sz="3600" kern="0" cap="none" dirty="0"/>
              <a:t>, statistické údaje o stížnostech</a:t>
            </a:r>
          </a:p>
          <a:p>
            <a:pPr marL="0" indent="0">
              <a:buNone/>
            </a:pPr>
            <a:r>
              <a:rPr lang="cs-CZ" cap="none" dirty="0">
                <a:solidFill>
                  <a:schemeClr val="accent2"/>
                </a:solidFill>
              </a:rPr>
              <a:t>	</a:t>
            </a:r>
            <a:endParaRPr lang="cs-CZ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5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9363" y="1270000"/>
            <a:ext cx="21888450" cy="11226800"/>
          </a:xfrm>
        </p:spPr>
        <p:txBody>
          <a:bodyPr/>
          <a:lstStyle/>
          <a:p>
            <a:pPr>
              <a:defRPr/>
            </a:pPr>
            <a:br>
              <a:rPr lang="cs-CZ" cap="none" dirty="0">
                <a:solidFill>
                  <a:schemeClr val="bg1"/>
                </a:solidFill>
              </a:rPr>
            </a:br>
            <a:r>
              <a:rPr lang="cs-CZ" cap="none" dirty="0">
                <a:solidFill>
                  <a:schemeClr val="bg1"/>
                </a:solidFill>
              </a:rPr>
              <a:t>						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1249363" y="2499670"/>
            <a:ext cx="18236816" cy="9468212"/>
          </a:xfr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dirty="0">
                <a:solidFill>
                  <a:srgbClr val="FF0000"/>
                </a:solidFill>
              </a:rPr>
              <a:t>§ 5a - Omezení přístupu k informacím</a:t>
            </a:r>
            <a:r>
              <a:rPr lang="cs-CZ" sz="3600" dirty="0">
                <a:solidFill>
                  <a:srgbClr val="FF0000"/>
                </a:solidFill>
              </a:rPr>
              <a:t>  - údaje o umístění a kapacitě: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FF0000"/>
                </a:solidFill>
              </a:rPr>
              <a:t> staveb pro jímání a odběr povrchové a podzemní vody, 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FF0000"/>
                </a:solidFill>
              </a:rPr>
              <a:t> úpraven vod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FF0000"/>
                </a:solidFill>
              </a:rPr>
              <a:t>  vodojemů </a:t>
            </a:r>
            <a:br>
              <a:rPr lang="cs-CZ" sz="3600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dirty="0">
                <a:solidFill>
                  <a:srgbClr val="FF0000"/>
                </a:solidFill>
              </a:rPr>
              <a:t>§ 13 odst. 6 - Požadavky na jakost vody k úpravě na vodu pitnou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0000"/>
                </a:solidFill>
              </a:rPr>
              <a:t>Způsob zohlednění výsledků, které vyplývají z posouzení a řízení rizik pro systém zásobování vodou, stanoví </a:t>
            </a:r>
            <a:r>
              <a:rPr lang="cs-CZ" sz="3600" i="1" dirty="0">
                <a:solidFill>
                  <a:srgbClr val="FF0000"/>
                </a:solidFill>
              </a:rPr>
              <a:t>prováděcí právní předpis</a:t>
            </a:r>
            <a:r>
              <a:rPr lang="cs-CZ" sz="3600" dirty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360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0000"/>
                </a:solidFill>
              </a:rPr>
              <a:t> 	vyhláška č. 428/2001 Sb., kterou se provádí zákon o VaK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0000"/>
                </a:solidFill>
              </a:rPr>
              <a:t>	zákon č. 258/2000 Sb. o ochraně veřejného zdraví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0000"/>
                </a:solidFill>
              </a:rPr>
              <a:t>	vyhláška č. 252/2004 Sb. hygienické požadavky na pitnou a teplou vodu a četnost kontrol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0000"/>
                </a:solidFill>
              </a:rPr>
              <a:t>	vyhláška č. 50/2023 Sb. o plánech povodí a plánech pro zvládání povodňových rizik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0000"/>
                </a:solidFill>
              </a:rPr>
              <a:t>		</a:t>
            </a:r>
          </a:p>
          <a:p>
            <a:pPr marL="0" indent="0" algn="just">
              <a:buNone/>
            </a:pPr>
            <a:r>
              <a:rPr lang="cs-CZ" dirty="0"/>
              <a:t>		</a:t>
            </a:r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1427783" y="395760"/>
            <a:ext cx="21558150" cy="1094787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2pPr>
            <a:lvl3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3pPr>
            <a:lvl4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4pPr>
            <a:lvl5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9pPr>
          </a:lstStyle>
          <a:p>
            <a:r>
              <a:rPr lang="cs-CZ" sz="4400" cap="none" dirty="0">
                <a:solidFill>
                  <a:srgbClr val="0070C0"/>
                </a:solidFill>
              </a:rPr>
              <a:t>Novela  zákona  č. 274/2001 Sb. , o  vodovodech a kanalizacích</a:t>
            </a:r>
          </a:p>
          <a:p>
            <a:r>
              <a:rPr lang="cs-CZ" sz="4400" cap="none" dirty="0">
                <a:solidFill>
                  <a:srgbClr val="0070C0"/>
                </a:solidFill>
              </a:rPr>
              <a:t>Zákon č. 167/2023 Sb.</a:t>
            </a:r>
          </a:p>
        </p:txBody>
      </p:sp>
      <p:sp>
        <p:nvSpPr>
          <p:cNvPr id="7" name="Obdélník 6"/>
          <p:cNvSpPr/>
          <p:nvPr/>
        </p:nvSpPr>
        <p:spPr>
          <a:xfrm>
            <a:off x="19180098" y="314521"/>
            <a:ext cx="4135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</a:rPr>
              <a:t>účinnost od 30. 5.2023</a:t>
            </a:r>
          </a:p>
        </p:txBody>
      </p:sp>
      <p:sp>
        <p:nvSpPr>
          <p:cNvPr id="3" name="Šipka doprava 2"/>
          <p:cNvSpPr/>
          <p:nvPr/>
        </p:nvSpPr>
        <p:spPr>
          <a:xfrm>
            <a:off x="1002847" y="9079044"/>
            <a:ext cx="1441541" cy="53602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38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8055" y="658602"/>
            <a:ext cx="10676238" cy="6544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500" dirty="0">
                <a:solidFill>
                  <a:srgbClr val="FF0000"/>
                </a:solidFill>
              </a:rPr>
              <a:t>Systém sledování kvality vody</a:t>
            </a:r>
            <a:endParaRPr lang="cs-CZ" altLang="cs-CZ" sz="4500" dirty="0">
              <a:solidFill>
                <a:srgbClr val="FF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909338" y="13338175"/>
            <a:ext cx="477837" cy="3778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3064410" y="2815696"/>
            <a:ext cx="962025" cy="612775"/>
          </a:xfrm>
          <a:prstGeom prst="rightArrow">
            <a:avLst>
              <a:gd name="adj1" fmla="val 50000"/>
              <a:gd name="adj2" fmla="val 44838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>
            <a:lvl1pPr eaLnBrk="0" hangingPunct="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6700" b="1" dirty="0">
              <a:latin typeface="Tahoma" panose="020B0604030504040204" pitchFamily="34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83136" y="1884411"/>
            <a:ext cx="3588029" cy="2371725"/>
          </a:xfrm>
          <a:prstGeom prst="flowChartProcess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/>
          <a:p>
            <a:pPr algn="ctr">
              <a:spcAft>
                <a:spcPts val="2381"/>
              </a:spcAft>
              <a:defRPr/>
            </a:pPr>
            <a:endParaRPr lang="cs-CZ" altLang="en-US" sz="3600" dirty="0">
              <a:latin typeface="+mj-lt"/>
              <a:cs typeface="Arial" charset="0"/>
            </a:endParaRPr>
          </a:p>
          <a:p>
            <a:pPr algn="ctr">
              <a:spcAft>
                <a:spcPts val="2381"/>
              </a:spcAft>
              <a:defRPr/>
            </a:pPr>
            <a:r>
              <a:rPr lang="cs-CZ" altLang="en-US" sz="3600" dirty="0">
                <a:latin typeface="+mj-lt"/>
                <a:cs typeface="Arial" charset="0"/>
              </a:rPr>
              <a:t>s</a:t>
            </a:r>
            <a:r>
              <a:rPr lang="en-US" altLang="en-US" sz="3600" dirty="0" err="1">
                <a:latin typeface="+mj-lt"/>
                <a:cs typeface="Arial" charset="0"/>
              </a:rPr>
              <a:t>urová</a:t>
            </a:r>
            <a:r>
              <a:rPr lang="en-US" altLang="en-US" sz="3600" dirty="0">
                <a:latin typeface="+mj-lt"/>
                <a:cs typeface="Arial" charset="0"/>
              </a:rPr>
              <a:t> voda</a:t>
            </a:r>
          </a:p>
          <a:p>
            <a:pPr>
              <a:defRPr/>
            </a:pPr>
            <a:endParaRPr lang="en-US" altLang="en-US" dirty="0">
              <a:cs typeface="Arial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1023166" y="1910985"/>
            <a:ext cx="3298869" cy="2371725"/>
          </a:xfrm>
          <a:prstGeom prst="flowChartProcess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/>
          <a:p>
            <a:pPr algn="ctr">
              <a:spcAft>
                <a:spcPts val="2381"/>
              </a:spcAft>
              <a:defRPr/>
            </a:pPr>
            <a:endParaRPr lang="cs-CZ" altLang="en-US" sz="3600" dirty="0">
              <a:latin typeface="+mj-lt"/>
              <a:cs typeface="Arial" charset="0"/>
            </a:endParaRPr>
          </a:p>
          <a:p>
            <a:pPr algn="ctr">
              <a:spcAft>
                <a:spcPts val="2381"/>
              </a:spcAft>
              <a:defRPr/>
            </a:pPr>
            <a:r>
              <a:rPr lang="cs-CZ" altLang="en-US" sz="3600" dirty="0">
                <a:latin typeface="+mj-lt"/>
                <a:cs typeface="Arial" charset="0"/>
              </a:rPr>
              <a:t>ú</a:t>
            </a:r>
            <a:r>
              <a:rPr lang="en-US" altLang="en-US" sz="3600" dirty="0" err="1">
                <a:latin typeface="+mj-lt"/>
                <a:cs typeface="Arial" charset="0"/>
              </a:rPr>
              <a:t>pravna</a:t>
            </a:r>
            <a:r>
              <a:rPr lang="en-US" altLang="en-US" sz="3600" dirty="0">
                <a:latin typeface="+mj-lt"/>
                <a:cs typeface="Arial" charset="0"/>
              </a:rPr>
              <a:t> vody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5674036" y="2071687"/>
            <a:ext cx="3614089" cy="2371725"/>
          </a:xfrm>
          <a:prstGeom prst="flowChartProcess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/>
          <a:p>
            <a:pPr algn="ctr">
              <a:spcAft>
                <a:spcPts val="2381"/>
              </a:spcAft>
              <a:defRPr/>
            </a:pPr>
            <a:endParaRPr lang="cs-CZ" altLang="en-US" sz="3600" dirty="0">
              <a:latin typeface="+mj-lt"/>
              <a:cs typeface="Arial" charset="0"/>
            </a:endParaRPr>
          </a:p>
          <a:p>
            <a:pPr algn="ctr">
              <a:spcAft>
                <a:spcPts val="2381"/>
              </a:spcAft>
              <a:defRPr/>
            </a:pPr>
            <a:r>
              <a:rPr lang="cs-CZ" altLang="en-US" sz="3600" dirty="0">
                <a:latin typeface="+mj-lt"/>
                <a:cs typeface="Arial" charset="0"/>
              </a:rPr>
              <a:t>distribuční síť</a:t>
            </a:r>
            <a:endParaRPr lang="en-US" altLang="en-US" sz="3600" dirty="0">
              <a:latin typeface="+mj-lt"/>
              <a:cs typeface="Arial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0423583" y="2071686"/>
            <a:ext cx="3331056" cy="2371725"/>
          </a:xfrm>
          <a:prstGeom prst="flowChartProcess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/>
          <a:p>
            <a:pPr algn="ctr">
              <a:spcAft>
                <a:spcPts val="2381"/>
              </a:spcAft>
              <a:defRPr/>
            </a:pPr>
            <a:endParaRPr lang="cs-CZ" altLang="en-US" sz="3600" dirty="0">
              <a:latin typeface="+mj-lt"/>
              <a:cs typeface="Arial" charset="0"/>
            </a:endParaRPr>
          </a:p>
          <a:p>
            <a:pPr algn="ctr">
              <a:spcAft>
                <a:spcPts val="2381"/>
              </a:spcAft>
              <a:defRPr/>
            </a:pPr>
            <a:r>
              <a:rPr lang="cs-CZ" altLang="en-US" sz="3600" dirty="0">
                <a:latin typeface="+mj-lt"/>
                <a:cs typeface="Arial" charset="0"/>
              </a:rPr>
              <a:t>odběratel</a:t>
            </a:r>
          </a:p>
          <a:p>
            <a:pPr algn="ctr">
              <a:spcAft>
                <a:spcPts val="2381"/>
              </a:spcAft>
              <a:defRPr/>
            </a:pPr>
            <a:r>
              <a:rPr lang="cs-CZ" altLang="en-US" sz="3200" dirty="0">
                <a:latin typeface="+mj-lt"/>
                <a:cs typeface="Arial" charset="0"/>
              </a:rPr>
              <a:t>(vnitřní vodovod)</a:t>
            </a:r>
          </a:p>
        </p:txBody>
      </p:sp>
      <p:sp>
        <p:nvSpPr>
          <p:cNvPr id="36873" name="AutoShape 4"/>
          <p:cNvSpPr>
            <a:spLocks noChangeArrowheads="1"/>
          </p:cNvSpPr>
          <p:nvPr/>
        </p:nvSpPr>
        <p:spPr bwMode="auto">
          <a:xfrm>
            <a:off x="9822137" y="2876748"/>
            <a:ext cx="960438" cy="612775"/>
          </a:xfrm>
          <a:prstGeom prst="rightArrow">
            <a:avLst>
              <a:gd name="adj1" fmla="val 50000"/>
              <a:gd name="adj2" fmla="val 44764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>
            <a:lvl1pPr eaLnBrk="0" hangingPunct="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6700" b="1" dirty="0">
              <a:latin typeface="Tahoma" panose="020B0604030504040204" pitchFamily="34" charset="0"/>
            </a:endParaRPr>
          </a:p>
        </p:txBody>
      </p:sp>
      <p:sp>
        <p:nvSpPr>
          <p:cNvPr id="36874" name="AutoShape 4"/>
          <p:cNvSpPr>
            <a:spLocks noChangeArrowheads="1"/>
          </p:cNvSpPr>
          <p:nvPr/>
        </p:nvSpPr>
        <p:spPr bwMode="auto">
          <a:xfrm>
            <a:off x="14519404" y="2917824"/>
            <a:ext cx="957262" cy="612775"/>
          </a:xfrm>
          <a:prstGeom prst="rightArrow">
            <a:avLst>
              <a:gd name="adj1" fmla="val 50000"/>
              <a:gd name="adj2" fmla="val 44616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>
            <a:lvl1pPr eaLnBrk="0" hangingPunct="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6700" b="1" dirty="0">
              <a:latin typeface="Tahoma" panose="020B0604030504040204" pitchFamily="34" charset="0"/>
            </a:endParaRPr>
          </a:p>
        </p:txBody>
      </p:sp>
      <p:sp>
        <p:nvSpPr>
          <p:cNvPr id="36875" name="AutoShape 4"/>
          <p:cNvSpPr>
            <a:spLocks noChangeArrowheads="1"/>
          </p:cNvSpPr>
          <p:nvPr/>
        </p:nvSpPr>
        <p:spPr bwMode="auto">
          <a:xfrm>
            <a:off x="19375635" y="2876747"/>
            <a:ext cx="960437" cy="612775"/>
          </a:xfrm>
          <a:prstGeom prst="rightArrow">
            <a:avLst>
              <a:gd name="adj1" fmla="val 50000"/>
              <a:gd name="adj2" fmla="val 44771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>
            <a:lvl1pPr eaLnBrk="0" hangingPunct="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6700" b="1" dirty="0">
              <a:latin typeface="Tahom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447620" y="6950292"/>
            <a:ext cx="3627441" cy="666130"/>
          </a:xfrm>
          <a:prstGeom prst="rect">
            <a:avLst/>
          </a:prstGeom>
        </p:spPr>
        <p:txBody>
          <a:bodyPr wrap="square" lIns="217728" tIns="108864" rIns="217728" bIns="108864">
            <a:spAutoFit/>
          </a:bodyPr>
          <a:lstStyle/>
          <a:p>
            <a:pPr>
              <a:defRPr/>
            </a:pPr>
            <a:r>
              <a:rPr lang="cs-CZ" sz="2900" b="1" dirty="0">
                <a:latin typeface="+mn-lt"/>
                <a:cs typeface="Arial" charset="0"/>
              </a:rPr>
              <a:t>.</a:t>
            </a:r>
            <a:endParaRPr lang="en-US" sz="2900" b="1" dirty="0">
              <a:latin typeface="+mn-lt"/>
              <a:cs typeface="Arial" charset="0"/>
            </a:endParaRPr>
          </a:p>
        </p:txBody>
      </p:sp>
      <p:sp>
        <p:nvSpPr>
          <p:cNvPr id="17" name="Rovnoramenný trojúhelník 16"/>
          <p:cNvSpPr/>
          <p:nvPr/>
        </p:nvSpPr>
        <p:spPr>
          <a:xfrm>
            <a:off x="20382789" y="1243868"/>
            <a:ext cx="3371850" cy="796925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28" tIns="108864" rIns="217728" bIns="108864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575440" y="4688419"/>
            <a:ext cx="961093" cy="25251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17728" tIns="108864" rIns="217728" bIns="108864" anchor="ctr"/>
          <a:lstStyle/>
          <a:p>
            <a:pPr algn="ctr">
              <a:defRPr/>
            </a:pPr>
            <a:r>
              <a:rPr lang="cs-CZ" sz="4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50/2023</a:t>
            </a:r>
            <a:endParaRPr lang="en-US" sz="4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75440" y="10570282"/>
            <a:ext cx="1007662" cy="27678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17728" tIns="108864" rIns="217728" bIns="108864" anchor="ctr"/>
          <a:lstStyle/>
          <a:p>
            <a:pPr algn="ctr">
              <a:defRPr/>
            </a:pPr>
            <a:r>
              <a:rPr lang="cs-CZ" sz="4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252/2004 </a:t>
            </a:r>
            <a:endParaRPr lang="en-US" sz="4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1295400" y="1958447"/>
            <a:ext cx="3622589" cy="2371725"/>
          </a:xfrm>
          <a:prstGeom prst="flowChartProcess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/>
          <a:p>
            <a:pPr algn="ctr">
              <a:spcAft>
                <a:spcPts val="0"/>
              </a:spcAft>
              <a:defRPr/>
            </a:pPr>
            <a:endParaRPr lang="cs-CZ" altLang="en-US" sz="3600" dirty="0">
              <a:latin typeface="+mj-lt"/>
              <a:cs typeface="Arial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cs-CZ" altLang="en-US" sz="3600" dirty="0">
                <a:latin typeface="+mj-lt"/>
                <a:cs typeface="Arial" charset="0"/>
              </a:rPr>
              <a:t>dílčí </a:t>
            </a:r>
          </a:p>
          <a:p>
            <a:pPr algn="ctr">
              <a:spcAft>
                <a:spcPts val="0"/>
              </a:spcAft>
              <a:defRPr/>
            </a:pPr>
            <a:r>
              <a:rPr lang="cs-CZ" altLang="en-US" sz="3600" dirty="0">
                <a:latin typeface="+mj-lt"/>
                <a:cs typeface="Arial" charset="0"/>
              </a:rPr>
              <a:t>povodí </a:t>
            </a:r>
            <a:endParaRPr lang="en-US" altLang="en-US" sz="3600" dirty="0">
              <a:latin typeface="+mj-lt"/>
              <a:cs typeface="Arial" charset="0"/>
            </a:endParaRPr>
          </a:p>
          <a:p>
            <a:pPr>
              <a:defRPr/>
            </a:pPr>
            <a:endParaRPr lang="en-US" altLang="en-US" dirty="0">
              <a:cs typeface="Arial" charset="0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5006993" y="2917824"/>
            <a:ext cx="960438" cy="612775"/>
          </a:xfrm>
          <a:prstGeom prst="rightArrow">
            <a:avLst>
              <a:gd name="adj1" fmla="val 50000"/>
              <a:gd name="adj2" fmla="val 44764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>
            <a:lvl1pPr eaLnBrk="0" hangingPunct="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6700" b="1" dirty="0">
              <a:latin typeface="Tahoma" panose="020B0604030504040204" pitchFamily="34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575440" y="7481625"/>
            <a:ext cx="961093" cy="26835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17728" tIns="108864" rIns="217728" bIns="108864" anchor="ctr"/>
          <a:lstStyle/>
          <a:p>
            <a:pPr algn="ctr">
              <a:defRPr/>
            </a:pPr>
            <a:r>
              <a:rPr lang="cs-CZ" sz="4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428/2001</a:t>
            </a:r>
            <a:endParaRPr lang="en-US" sz="4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1811105" y="5105660"/>
            <a:ext cx="3682633" cy="1616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sz="2800" b="1" dirty="0"/>
              <a:t>posouzení rizik</a:t>
            </a:r>
            <a:r>
              <a:rPr lang="cs-CZ" sz="2800" b="1" dirty="0">
                <a:cs typeface="Arial" charset="0"/>
              </a:rPr>
              <a:t> </a:t>
            </a:r>
          </a:p>
          <a:p>
            <a:pPr>
              <a:defRPr/>
            </a:pPr>
            <a:r>
              <a:rPr lang="cs-CZ" sz="2800" b="1" dirty="0" err="1">
                <a:cs typeface="Arial" charset="0"/>
              </a:rPr>
              <a:t>vyhl</a:t>
            </a:r>
            <a:r>
              <a:rPr lang="cs-CZ" sz="2800" b="1" dirty="0">
                <a:cs typeface="Arial" charset="0"/>
              </a:rPr>
              <a:t>.  č. 50/2023 Sb.</a:t>
            </a:r>
            <a:endParaRPr lang="en-US" sz="2800" b="1" dirty="0">
              <a:cs typeface="Arial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8519813" y="8900664"/>
            <a:ext cx="11604443" cy="1240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altLang="en-US" sz="2800" b="1" dirty="0">
                <a:latin typeface="+mj-lt"/>
                <a:cs typeface="Tahoma" panose="020B0604030504040204" pitchFamily="34" charset="0"/>
              </a:rPr>
              <a:t>    provozní rozbory  - </a:t>
            </a:r>
            <a:r>
              <a:rPr lang="cs-CZ" altLang="en-US" sz="2800" b="1" dirty="0" err="1">
                <a:latin typeface="+mj-lt"/>
                <a:cs typeface="Tahoma" panose="020B0604030504040204" pitchFamily="34" charset="0"/>
              </a:rPr>
              <a:t>vyhl</a:t>
            </a:r>
            <a:r>
              <a:rPr lang="cs-CZ" altLang="en-US" sz="2800" b="1" dirty="0">
                <a:latin typeface="+mj-lt"/>
                <a:cs typeface="Tahoma" panose="020B0604030504040204" pitchFamily="34" charset="0"/>
              </a:rPr>
              <a:t>. č. 428/2001 Sb.</a:t>
            </a:r>
            <a:endParaRPr lang="en-US" altLang="en-US" sz="2800" b="1" dirty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14322036" y="11215442"/>
            <a:ext cx="9203576" cy="1536635"/>
          </a:xfrm>
          <a:prstGeom prst="roundRect">
            <a:avLst>
              <a:gd name="adj" fmla="val 34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altLang="en-US" sz="28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>
                <a:latin typeface="+mj-lt"/>
              </a:rPr>
              <a:t>posouzení rizik </a:t>
            </a:r>
            <a:r>
              <a:rPr lang="cs-CZ" altLang="en-US" sz="2800" b="1" dirty="0">
                <a:latin typeface="+mj-lt"/>
                <a:cs typeface="Tahoma" panose="020B0604030504040204" pitchFamily="34" charset="0"/>
              </a:rPr>
              <a:t>–  </a:t>
            </a:r>
            <a:r>
              <a:rPr lang="cs-CZ" altLang="en-US" sz="2800" b="1" dirty="0" err="1">
                <a:latin typeface="+mj-lt"/>
                <a:cs typeface="Tahoma" panose="020B0604030504040204" pitchFamily="34" charset="0"/>
              </a:rPr>
              <a:t>vyhl</a:t>
            </a:r>
            <a:r>
              <a:rPr lang="cs-CZ" altLang="en-US" sz="2800" b="1" dirty="0">
                <a:latin typeface="+mj-lt"/>
                <a:cs typeface="Tahoma" panose="020B0604030504040204" pitchFamily="34" charset="0"/>
              </a:rPr>
              <a:t>. č. 252/2004 Sb.</a:t>
            </a:r>
            <a:endParaRPr lang="en-US" altLang="en-US" sz="2800" b="1" dirty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6083135" y="6950292"/>
            <a:ext cx="3991926" cy="1317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sz="2800" b="1" dirty="0">
                <a:cs typeface="Arial" charset="0"/>
              </a:rPr>
              <a:t> rozbory surové vody</a:t>
            </a:r>
          </a:p>
          <a:p>
            <a:pPr>
              <a:defRPr/>
            </a:pPr>
            <a:r>
              <a:rPr lang="cs-CZ" sz="2800" b="1" dirty="0" err="1">
                <a:cs typeface="Arial" charset="0"/>
              </a:rPr>
              <a:t>vyhl</a:t>
            </a:r>
            <a:r>
              <a:rPr lang="cs-CZ" sz="2800" b="1" dirty="0">
                <a:cs typeface="Arial" charset="0"/>
              </a:rPr>
              <a:t>.  č. 428/2001 </a:t>
            </a:r>
            <a:r>
              <a:rPr lang="cs-CZ" sz="2800" b="1" dirty="0" err="1">
                <a:cs typeface="Arial" charset="0"/>
              </a:rPr>
              <a:t>Sb</a:t>
            </a:r>
            <a:endParaRPr lang="cs-CZ" sz="2800" dirty="0"/>
          </a:p>
        </p:txBody>
      </p:sp>
      <p:sp>
        <p:nvSpPr>
          <p:cNvPr id="36885" name="Zahnutá šipka doleva 36884"/>
          <p:cNvSpPr/>
          <p:nvPr/>
        </p:nvSpPr>
        <p:spPr>
          <a:xfrm rot="7543785">
            <a:off x="8413335" y="7883479"/>
            <a:ext cx="2515660" cy="7232071"/>
          </a:xfrm>
          <a:prstGeom prst="curvedLeftArrow">
            <a:avLst>
              <a:gd name="adj1" fmla="val 25000"/>
              <a:gd name="adj2" fmla="val 50000"/>
              <a:gd name="adj3" fmla="val 5748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6890" name="Zahnutá šipka doprava 36889"/>
          <p:cNvSpPr/>
          <p:nvPr/>
        </p:nvSpPr>
        <p:spPr>
          <a:xfrm rot="17909382">
            <a:off x="3850484" y="6696092"/>
            <a:ext cx="1893950" cy="3776278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9363" y="1270000"/>
            <a:ext cx="21888450" cy="11226800"/>
          </a:xfrm>
        </p:spPr>
        <p:txBody>
          <a:bodyPr/>
          <a:lstStyle/>
          <a:p>
            <a:pPr>
              <a:defRPr/>
            </a:pPr>
            <a:br>
              <a:rPr lang="cs-CZ" cap="none" dirty="0">
                <a:solidFill>
                  <a:schemeClr val="bg1"/>
                </a:solidFill>
              </a:rPr>
            </a:br>
            <a:r>
              <a:rPr lang="cs-CZ" cap="none" dirty="0">
                <a:solidFill>
                  <a:schemeClr val="bg1"/>
                </a:solidFill>
              </a:rPr>
              <a:t>								tel. 221 813 036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1249363" y="2122673"/>
            <a:ext cx="20992799" cy="10806386"/>
          </a:xfr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dirty="0">
                <a:solidFill>
                  <a:srgbClr val="0070C0"/>
                </a:solidFill>
              </a:rPr>
              <a:t>§ 36 odst. 9 - Ochrana odběratele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0070C0"/>
                </a:solidFill>
              </a:rPr>
              <a:t>Provozovatel je povinen zajistit, aby byly na jeho internetových stránkách nebo způsobem v místě obvyklým zveřejněny údaje podle odstavce 3, poradenství pro odběratele a aktuální informace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dirty="0">
                <a:solidFill>
                  <a:srgbClr val="0070C0"/>
                </a:solidFill>
              </a:rPr>
              <a:t>z vybraných údajů majetkové a provozní evidence vedené podle § 5 odst. 1 a 2 v rozsahu stanoveném </a:t>
            </a:r>
            <a:r>
              <a:rPr lang="cs-CZ" sz="3600" i="1" dirty="0">
                <a:solidFill>
                  <a:srgbClr val="0070C0"/>
                </a:solidFill>
              </a:rPr>
              <a:t>prováděcím právním předpisem.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3600" dirty="0">
              <a:solidFill>
                <a:srgbClr val="0070C0"/>
              </a:solidFill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dirty="0">
                <a:solidFill>
                  <a:srgbClr val="0070C0"/>
                </a:solidFill>
              </a:rPr>
              <a:t>§ 36 odst. 10 - Ochrana odběratele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0070C0"/>
                </a:solidFill>
              </a:rPr>
              <a:t>Vlastník, popřípadě provozovatel, je povinen pravidelně, minimálně jednou za rok, informovat odběratele v co nejvhodnější a snadno přístupné formě, například prostřednictvím vyúčtování nebo elektronické aplikace přístupné způsobem umožňujícím dálkový přístup o vodném a stočném, a to v rozsahu </a:t>
            </a:r>
            <a:r>
              <a:rPr lang="cs-CZ" sz="3600" i="1" dirty="0">
                <a:solidFill>
                  <a:srgbClr val="0070C0"/>
                </a:solidFill>
              </a:rPr>
              <a:t>stanoveném prováděcím právním předpisem</a:t>
            </a:r>
            <a:r>
              <a:rPr lang="cs-CZ" sz="3600" dirty="0">
                <a:solidFill>
                  <a:srgbClr val="0070C0"/>
                </a:solidFill>
              </a:rPr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cs-CZ" sz="3600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600" b="1" dirty="0">
                <a:solidFill>
                  <a:srgbClr val="0070C0"/>
                </a:solidFill>
              </a:rPr>
              <a:t>                  Přestupky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cs-CZ" sz="36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cs-CZ" dirty="0"/>
          </a:p>
          <a:p>
            <a:pPr algn="just"/>
            <a:endParaRPr lang="cs-CZ" dirty="0"/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1427783" y="395760"/>
            <a:ext cx="21710030" cy="19690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2pPr>
            <a:lvl3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3pPr>
            <a:lvl4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4pPr>
            <a:lvl5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9pPr>
          </a:lstStyle>
          <a:p>
            <a:r>
              <a:rPr lang="cs-CZ" sz="4400" cap="none" dirty="0">
                <a:solidFill>
                  <a:srgbClr val="0070C0"/>
                </a:solidFill>
              </a:rPr>
              <a:t>Novela  zákona  č. 274/2001 Sb. , o  vodovodech a kanalizacích</a:t>
            </a:r>
          </a:p>
          <a:p>
            <a:r>
              <a:rPr lang="cs-CZ" sz="4400" cap="none" dirty="0">
                <a:solidFill>
                  <a:srgbClr val="0070C0"/>
                </a:solidFill>
              </a:rPr>
              <a:t>Zákon č. 167/2023 Sb.</a:t>
            </a:r>
          </a:p>
          <a:p>
            <a:r>
              <a:rPr lang="cs-CZ" sz="4400" cap="none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9243160" y="314521"/>
            <a:ext cx="4135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2800" b="1" dirty="0">
                <a:solidFill>
                  <a:srgbClr val="0070C0"/>
                </a:solidFill>
              </a:rPr>
              <a:t>účinnost od 1.1.2025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1690798" y="10342180"/>
            <a:ext cx="1273120" cy="5360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22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9363" y="1270000"/>
            <a:ext cx="21888450" cy="11226800"/>
          </a:xfrm>
        </p:spPr>
        <p:txBody>
          <a:bodyPr/>
          <a:lstStyle/>
          <a:p>
            <a:pPr>
              <a:defRPr/>
            </a:pPr>
            <a:br>
              <a:rPr lang="cs-CZ" cap="none" dirty="0">
                <a:solidFill>
                  <a:schemeClr val="bg1"/>
                </a:solidFill>
              </a:rPr>
            </a:br>
            <a:r>
              <a:rPr lang="cs-CZ" cap="none" dirty="0">
                <a:solidFill>
                  <a:schemeClr val="bg1"/>
                </a:solidFill>
              </a:rPr>
              <a:t>					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1249363" y="2342015"/>
            <a:ext cx="20507051" cy="10428014"/>
          </a:xfr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dirty="0">
                <a:solidFill>
                  <a:schemeClr val="accent6"/>
                </a:solidFill>
              </a:rPr>
              <a:t>§ 28 působnost krajských úřadů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chemeClr val="accent6"/>
                </a:solidFill>
              </a:rPr>
              <a:t>c) schvalují kanalizační řády podle § 14 odst. 3, pokud jsou jimi stanoveny podmínky pro vypouštění odpadních vod s </a:t>
            </a:r>
            <a:r>
              <a:rPr lang="cs-CZ" sz="3600" b="1" dirty="0">
                <a:solidFill>
                  <a:schemeClr val="accent6"/>
                </a:solidFill>
              </a:rPr>
              <a:t>obsahem zvlášť nebezpečné závadné látky nebo prioritní nebezpečné látky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3600" dirty="0">
              <a:solidFill>
                <a:schemeClr val="accent6"/>
              </a:solidFill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dirty="0">
                <a:solidFill>
                  <a:schemeClr val="accent6"/>
                </a:solidFill>
              </a:rPr>
              <a:t>§ 28a působnost stavebních úřadů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dirty="0">
                <a:solidFill>
                  <a:schemeClr val="accent6"/>
                </a:solidFill>
              </a:rPr>
              <a:t>a) rozhodují o uložení povinnosti připojit se na kanalizaci podle </a:t>
            </a:r>
            <a:r>
              <a:rPr lang="cs-CZ" sz="3600" b="1" dirty="0">
                <a:solidFill>
                  <a:schemeClr val="accent6"/>
                </a:solidFill>
              </a:rPr>
              <a:t>§ 3 odst. 8, </a:t>
            </a:r>
            <a:r>
              <a:rPr lang="cs-CZ" sz="3600" dirty="0">
                <a:solidFill>
                  <a:schemeClr val="accent6"/>
                </a:solidFill>
              </a:rPr>
              <a:t>postup – viz výklad č. 19 k ZVK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dirty="0">
                <a:solidFill>
                  <a:schemeClr val="accent6"/>
                </a:solidFill>
              </a:rPr>
              <a:t>b) rozhodují o změně v užívání stavby vodovodní nebo kanalizační přípojky a části vnitřního vodovodu nebo vnitřní kanalizace podle </a:t>
            </a:r>
            <a:r>
              <a:rPr lang="cs-CZ" sz="3600" b="1" dirty="0">
                <a:solidFill>
                  <a:schemeClr val="accent6"/>
                </a:solidFill>
              </a:rPr>
              <a:t>§ 3a odst. 2 a 3,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dirty="0">
                <a:solidFill>
                  <a:schemeClr val="accent6"/>
                </a:solidFill>
              </a:rPr>
              <a:t>c) rozhodují o rozsahu oprávnění podle </a:t>
            </a:r>
            <a:r>
              <a:rPr lang="cs-CZ" sz="3600" b="1" dirty="0">
                <a:solidFill>
                  <a:schemeClr val="accent6"/>
                </a:solidFill>
              </a:rPr>
              <a:t>§ 7 odst. 3 </a:t>
            </a:r>
            <a:r>
              <a:rPr lang="cs-CZ" sz="3600" dirty="0">
                <a:solidFill>
                  <a:schemeClr val="accent6"/>
                </a:solidFill>
              </a:rPr>
              <a:t>vstupu na cizí pozemky v souvislosti s provozováním VaK</a:t>
            </a:r>
            <a:r>
              <a:rPr lang="cs-CZ" sz="3600" b="1" dirty="0">
                <a:solidFill>
                  <a:schemeClr val="accent6"/>
                </a:solidFill>
              </a:rPr>
              <a:t>,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dirty="0">
                <a:solidFill>
                  <a:schemeClr val="accent6"/>
                </a:solidFill>
              </a:rPr>
              <a:t>d) rozhodují o povolení k činnostem v ochranném pásmu vodovodního řadu nebo kanalizační stoky podle </a:t>
            </a:r>
            <a:br>
              <a:rPr lang="cs-CZ" sz="3600" dirty="0">
                <a:solidFill>
                  <a:schemeClr val="accent6"/>
                </a:solidFill>
              </a:rPr>
            </a:br>
            <a:r>
              <a:rPr lang="cs-CZ" sz="3600" b="1" dirty="0">
                <a:solidFill>
                  <a:schemeClr val="accent6"/>
                </a:solidFill>
              </a:rPr>
              <a:t>23 odst. 5 </a:t>
            </a:r>
            <a:r>
              <a:rPr lang="cs-CZ" sz="3600" dirty="0">
                <a:solidFill>
                  <a:schemeClr val="accent6"/>
                </a:solidFill>
              </a:rPr>
              <a:t>a o nařízení obnovy předešlého stavu podle </a:t>
            </a:r>
            <a:r>
              <a:rPr lang="cs-CZ" sz="3600" b="1" dirty="0">
                <a:solidFill>
                  <a:schemeClr val="accent6"/>
                </a:solidFill>
              </a:rPr>
              <a:t>§ 23 odst. 6,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dirty="0">
                <a:solidFill>
                  <a:schemeClr val="accent6"/>
                </a:solidFill>
              </a:rPr>
              <a:t>e) provádějí kontrolu a projednávají přestupky v případech, kdy jim o věci přísluší rozhodovat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1427783" y="395760"/>
            <a:ext cx="21558150" cy="19462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2pPr>
            <a:lvl3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3pPr>
            <a:lvl4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4pPr>
            <a:lvl5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9pPr>
          </a:lstStyle>
          <a:p>
            <a:r>
              <a:rPr lang="cs-CZ" sz="4400" cap="none" dirty="0">
                <a:solidFill>
                  <a:srgbClr val="0070C0"/>
                </a:solidFill>
              </a:rPr>
              <a:t>Novela  zákona  č. 274/2001 Sb. , o  vodovodech a kanalizacích</a:t>
            </a:r>
          </a:p>
          <a:p>
            <a:r>
              <a:rPr lang="cs-CZ" sz="4400" cap="none" dirty="0">
                <a:solidFill>
                  <a:srgbClr val="0070C0"/>
                </a:solidFill>
              </a:rPr>
              <a:t>v souvislosti s přijetím stavebního zákona</a:t>
            </a:r>
          </a:p>
          <a:p>
            <a:endParaRPr lang="cs-CZ" sz="4400" cap="non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8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2541003" y="213358"/>
            <a:ext cx="10614150" cy="874037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070C0"/>
                </a:solidFill>
              </a:rPr>
              <a:t>Novela vyhlášky </a:t>
            </a:r>
            <a:r>
              <a:rPr lang="cs-CZ" sz="4400" cap="none" dirty="0">
                <a:solidFill>
                  <a:srgbClr val="0070C0"/>
                </a:solidFill>
              </a:rPr>
              <a:t>č</a:t>
            </a:r>
            <a:r>
              <a:rPr lang="cs-CZ" sz="4400" dirty="0">
                <a:solidFill>
                  <a:srgbClr val="0070C0"/>
                </a:solidFill>
              </a:rPr>
              <a:t>. 428/2001 S</a:t>
            </a:r>
            <a:r>
              <a:rPr lang="cs-CZ" sz="4400" cap="none" dirty="0">
                <a:solidFill>
                  <a:srgbClr val="0070C0"/>
                </a:solidFill>
              </a:rPr>
              <a:t>b</a:t>
            </a:r>
            <a:r>
              <a:rPr lang="cs-CZ" sz="4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5"/>
          <a:stretch/>
        </p:blipFill>
        <p:spPr>
          <a:xfrm>
            <a:off x="2376926" y="485403"/>
            <a:ext cx="8958944" cy="12500574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2105524" y="1087395"/>
            <a:ext cx="11485108" cy="12171405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cs-CZ" sz="2800" cap="non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cap="none" dirty="0">
                <a:solidFill>
                  <a:srgbClr val="FF0000"/>
                </a:solidFill>
              </a:rPr>
              <a:t>Implementace směrnice – příloha č. 9, 13 a 14 – jakost surové vody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cs-CZ" cap="none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cap="none" dirty="0">
                <a:solidFill>
                  <a:srgbClr val="FF0000"/>
                </a:solidFill>
              </a:rPr>
              <a:t>Úpravy stávajících ustanovení a stanovení identifikátoru pro zápis do digitální technické mapy kraje	</a:t>
            </a:r>
            <a:r>
              <a:rPr lang="cs-CZ" cap="none" dirty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					     </a:t>
            </a:r>
            <a:r>
              <a:rPr lang="cs-CZ" i="1" dirty="0">
                <a:solidFill>
                  <a:srgbClr val="FF0000"/>
                </a:solidFill>
              </a:rPr>
              <a:t>1</a:t>
            </a:r>
            <a:r>
              <a:rPr lang="cs-CZ" i="1" cap="none" dirty="0">
                <a:solidFill>
                  <a:srgbClr val="FF0000"/>
                </a:solidFill>
              </a:rPr>
              <a:t>.9.2023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cap="none" dirty="0">
                <a:solidFill>
                  <a:schemeClr val="accent6"/>
                </a:solidFill>
              </a:rPr>
              <a:t>Doplnění kanalizačního řádu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cs-CZ" cap="none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cap="none" dirty="0">
                <a:solidFill>
                  <a:schemeClr val="accent6"/>
                </a:solidFill>
              </a:rPr>
              <a:t>Změny v Kalkulaci a v Porovnání všech položek výpočtu (kalkulace) cen pro vodné a stočné – výpočet zisku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cs-CZ" sz="2400" cap="none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cap="none" dirty="0">
                <a:solidFill>
                  <a:schemeClr val="accent6"/>
                </a:solidFill>
              </a:rPr>
              <a:t>Úpravy ve VÚME a VÚPE - bilanční údaje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cs-CZ" sz="2800" cap="none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cap="none" dirty="0">
                <a:solidFill>
                  <a:schemeClr val="accent6"/>
                </a:solidFill>
              </a:rPr>
              <a:t>Úprava databázové struktury                           </a:t>
            </a:r>
            <a:r>
              <a:rPr lang="cs-CZ" dirty="0">
                <a:solidFill>
                  <a:schemeClr val="accent6"/>
                </a:solidFill>
              </a:rPr>
              <a:t>        2024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cs-CZ" cap="none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cap="none" dirty="0">
                <a:solidFill>
                  <a:srgbClr val="0070C0"/>
                </a:solidFill>
              </a:rPr>
              <a:t>Informování odběratelů § 36a, § 36b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cs-CZ" cap="none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0070C0"/>
                </a:solidFill>
              </a:rPr>
              <a:t>V</a:t>
            </a:r>
            <a:r>
              <a:rPr lang="cs-CZ" cap="none" dirty="0">
                <a:solidFill>
                  <a:srgbClr val="0070C0"/>
                </a:solidFill>
              </a:rPr>
              <a:t>yplňování formuláře povolení k provozování</a:t>
            </a:r>
            <a:endParaRPr lang="cs-CZ" dirty="0">
              <a:solidFill>
                <a:srgbClr val="0070C0"/>
              </a:solidFill>
            </a:endParaRPr>
          </a:p>
          <a:p>
            <a:pPr marL="7315200" lvl="8" indent="0">
              <a:lnSpc>
                <a:spcPct val="100000"/>
              </a:lnSpc>
              <a:buNone/>
            </a:pPr>
            <a:r>
              <a:rPr lang="cs-CZ" dirty="0">
                <a:solidFill>
                  <a:srgbClr val="0070C0"/>
                </a:solidFill>
              </a:rPr>
              <a:t>                    1.1.2025</a:t>
            </a:r>
            <a:endParaRPr lang="cs-CZ" cap="none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cap="none" dirty="0">
                <a:solidFill>
                  <a:srgbClr val="7030A0"/>
                </a:solidFill>
              </a:rPr>
              <a:t>Stanovení podmínek pro zpracování a realizaci PFO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cs-CZ" cap="none" dirty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cap="none" dirty="0">
                <a:solidFill>
                  <a:srgbClr val="7030A0"/>
                </a:solidFill>
              </a:rPr>
              <a:t>Změny mapové části  PRVKÚK	                    1.1.2026</a:t>
            </a:r>
          </a:p>
          <a:p>
            <a:pPr marL="0" indent="0">
              <a:lnSpc>
                <a:spcPct val="100000"/>
              </a:lnSpc>
              <a:spcAft>
                <a:spcPts val="3000"/>
              </a:spcAft>
              <a:buNone/>
            </a:pPr>
            <a:r>
              <a:rPr lang="cs-CZ" cap="none" dirty="0">
                <a:solidFill>
                  <a:srgbClr val="7030A0"/>
                </a:solidFill>
              </a:rPr>
              <a:t>	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18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9363" y="1270000"/>
            <a:ext cx="21888450" cy="11226800"/>
          </a:xfrm>
        </p:spPr>
        <p:txBody>
          <a:bodyPr/>
          <a:lstStyle/>
          <a:p>
            <a:pPr>
              <a:defRPr/>
            </a:pPr>
            <a:br>
              <a:rPr lang="cs-CZ" cap="none" dirty="0">
                <a:solidFill>
                  <a:schemeClr val="bg1"/>
                </a:solidFill>
              </a:rPr>
            </a:br>
            <a:r>
              <a:rPr lang="cs-CZ" cap="none" dirty="0">
                <a:solidFill>
                  <a:schemeClr val="bg1"/>
                </a:solidFill>
              </a:rPr>
              <a:t>								tel. 221 813 036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651486" y="928701"/>
            <a:ext cx="21561210" cy="12101600"/>
          </a:xfrm>
        </p:spPr>
        <p:txBody>
          <a:bodyPr/>
          <a:lstStyle/>
          <a:p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3600" b="1" dirty="0">
                <a:solidFill>
                  <a:srgbClr val="FF0000"/>
                </a:solidFill>
              </a:rPr>
              <a:t>§ 1a – definice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600" dirty="0">
                <a:solidFill>
                  <a:srgbClr val="FF0000"/>
                </a:solidFill>
              </a:rPr>
              <a:t>– dodavatel služby dodávky pitné vody a dodavatel služby odvádění </a:t>
            </a:r>
            <a:br>
              <a:rPr lang="cs-CZ" sz="3600" dirty="0">
                <a:solidFill>
                  <a:srgbClr val="FF0000"/>
                </a:solidFill>
              </a:rPr>
            </a:br>
            <a:r>
              <a:rPr lang="cs-CZ" sz="3600" dirty="0">
                <a:solidFill>
                  <a:srgbClr val="FF0000"/>
                </a:solidFill>
              </a:rPr>
              <a:t>odpadních vod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600" dirty="0">
              <a:solidFill>
                <a:srgbClr val="FF0000"/>
              </a:solidFill>
            </a:endParaRPr>
          </a:p>
          <a:p>
            <a:r>
              <a:rPr lang="cs-CZ" sz="3600" b="1" dirty="0">
                <a:solidFill>
                  <a:srgbClr val="FF0000"/>
                </a:solidFill>
              </a:rPr>
              <a:t>§ 6 a § 7 – VÚME, VÚPE</a:t>
            </a:r>
          </a:p>
          <a:p>
            <a:pPr marL="0" indent="0">
              <a:buNone/>
            </a:pPr>
            <a:r>
              <a:rPr lang="cs-CZ" sz="3600" b="1" dirty="0">
                <a:solidFill>
                  <a:srgbClr val="FF0000"/>
                </a:solidFill>
              </a:rPr>
              <a:t>- </a:t>
            </a:r>
            <a:r>
              <a:rPr lang="cs-CZ" sz="3600" dirty="0">
                <a:solidFill>
                  <a:srgbClr val="FF0000"/>
                </a:solidFill>
              </a:rPr>
              <a:t>předávání údajů krajským úřadům a správcům povodí</a:t>
            </a:r>
          </a:p>
          <a:p>
            <a:pPr marL="0" lvl="0" indent="0">
              <a:buNone/>
            </a:pPr>
            <a:endParaRPr lang="cs-CZ" sz="3600" dirty="0">
              <a:solidFill>
                <a:srgbClr val="FF0000"/>
              </a:solidFill>
            </a:endParaRPr>
          </a:p>
          <a:p>
            <a:r>
              <a:rPr lang="cs-CZ" sz="3600" b="1" dirty="0">
                <a:solidFill>
                  <a:srgbClr val="FF0000"/>
                </a:solidFill>
              </a:rPr>
              <a:t>§ 10 – Výkresová dokumentace</a:t>
            </a:r>
          </a:p>
          <a:p>
            <a:pPr marL="0" indent="0">
              <a:buNone/>
            </a:pPr>
            <a:r>
              <a:rPr lang="cs-CZ" sz="3600" b="1" dirty="0">
                <a:solidFill>
                  <a:srgbClr val="FF0000"/>
                </a:solidFill>
              </a:rPr>
              <a:t>- </a:t>
            </a:r>
            <a:r>
              <a:rPr lang="cs-CZ" sz="3600" dirty="0">
                <a:solidFill>
                  <a:srgbClr val="FF0000"/>
                </a:solidFill>
              </a:rPr>
              <a:t>IČME je systémový identifikátor pro zápis do DTM</a:t>
            </a:r>
          </a:p>
          <a:p>
            <a:pPr marL="0" indent="0">
              <a:buNone/>
            </a:pPr>
            <a:endParaRPr lang="cs-CZ" sz="3600" dirty="0">
              <a:solidFill>
                <a:srgbClr val="FF0000"/>
              </a:solidFill>
            </a:endParaRPr>
          </a:p>
          <a:p>
            <a:r>
              <a:rPr lang="cs-CZ" sz="3600" b="1" dirty="0">
                <a:solidFill>
                  <a:srgbClr val="FF0000"/>
                </a:solidFill>
              </a:rPr>
              <a:t>§ 15 odst. 14 – Technické požadavky na stavbu vodovodu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600" dirty="0">
                <a:solidFill>
                  <a:srgbClr val="FF0000"/>
                </a:solidFill>
              </a:rPr>
              <a:t>Pokud se na stávající vodovod napojuje nová část vodovodu, odborně způsobilá osoba provede posouzení, zda dodávka pitné vody v požadovaném množství negativně neovlivní zásobování pitnou vodou nebo tlakové poměry u stávajících nebo nových odběratelů. Posouzení se provede na základě pověření vlastníka nebo provozovatele stávajícího vodovodu a na náklady investora. Posouzení se provede jen v případě, že vlastník nebo provozovatel stávajícího vodovodu důvodně předpokládá, že v důsledku napojení nové části vodovodu může dojít k negativnímu ovlivnění zásobování pitnou vodou nebo tlakových poměrů u stávajících nebo nových odběratelů.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1427783" y="491683"/>
            <a:ext cx="10614150" cy="8740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2pPr>
            <a:lvl3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3pPr>
            <a:lvl4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4pPr>
            <a:lvl5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9pPr>
          </a:lstStyle>
          <a:p>
            <a:r>
              <a:rPr lang="cs-CZ" sz="4400" dirty="0">
                <a:solidFill>
                  <a:srgbClr val="0070C0"/>
                </a:solidFill>
              </a:rPr>
              <a:t>Novela vyhlášky </a:t>
            </a:r>
            <a:r>
              <a:rPr lang="cs-CZ" sz="4400" cap="none" dirty="0">
                <a:solidFill>
                  <a:srgbClr val="0070C0"/>
                </a:solidFill>
              </a:rPr>
              <a:t>č</a:t>
            </a:r>
            <a:r>
              <a:rPr lang="cs-CZ" sz="4400" dirty="0">
                <a:solidFill>
                  <a:srgbClr val="0070C0"/>
                </a:solidFill>
              </a:rPr>
              <a:t>. 428/2001 S</a:t>
            </a:r>
            <a:r>
              <a:rPr lang="cs-CZ" sz="4400" cap="none" dirty="0">
                <a:solidFill>
                  <a:srgbClr val="0070C0"/>
                </a:solidFill>
              </a:rPr>
              <a:t>b</a:t>
            </a:r>
            <a:r>
              <a:rPr lang="cs-CZ" sz="4400" dirty="0">
                <a:solidFill>
                  <a:srgbClr val="0070C0"/>
                </a:solidFill>
              </a:rPr>
              <a:t>.</a:t>
            </a:r>
            <a:r>
              <a:rPr lang="cs-CZ" sz="4400" cap="none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t="17391" r="1120" b="15555"/>
          <a:stretch/>
        </p:blipFill>
        <p:spPr>
          <a:xfrm>
            <a:off x="14618824" y="928701"/>
            <a:ext cx="8696959" cy="460032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9670751" y="314521"/>
            <a:ext cx="3645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</a:rPr>
              <a:t>účinnost od 1.9.2023</a:t>
            </a:r>
          </a:p>
        </p:txBody>
      </p:sp>
    </p:spTree>
    <p:extLst>
      <p:ext uri="{BB962C8B-B14F-4D97-AF65-F5344CB8AC3E}">
        <p14:creationId xmlns:p14="http://schemas.microsoft.com/office/powerpoint/2010/main" val="36351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9363" y="1270000"/>
            <a:ext cx="21888450" cy="11226800"/>
          </a:xfrm>
        </p:spPr>
        <p:txBody>
          <a:bodyPr/>
          <a:lstStyle/>
          <a:p>
            <a:pPr>
              <a:defRPr/>
            </a:pPr>
            <a:br>
              <a:rPr lang="cs-CZ" cap="none" dirty="0">
                <a:solidFill>
                  <a:schemeClr val="bg1"/>
                </a:solidFill>
              </a:rPr>
            </a:br>
            <a:r>
              <a:rPr lang="cs-CZ" cap="none" dirty="0">
                <a:solidFill>
                  <a:schemeClr val="bg1"/>
                </a:solidFill>
              </a:rPr>
              <a:t>								tel. 221 813 </a:t>
            </a:r>
            <a:br>
              <a:rPr lang="cs-CZ" cap="none" dirty="0">
                <a:solidFill>
                  <a:schemeClr val="bg1"/>
                </a:solidFill>
              </a:rPr>
            </a:br>
            <a:br>
              <a:rPr lang="cs-CZ" cap="none" dirty="0">
                <a:solidFill>
                  <a:schemeClr val="bg1"/>
                </a:solidFill>
              </a:rPr>
            </a:br>
            <a:r>
              <a:rPr lang="cs-CZ" cap="none" dirty="0">
                <a:solidFill>
                  <a:schemeClr val="bg1"/>
                </a:solidFill>
              </a:rPr>
              <a:t>036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885913" y="1269999"/>
            <a:ext cx="22712641" cy="12012701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3600" b="1" dirty="0">
                <a:solidFill>
                  <a:schemeClr val="accent6"/>
                </a:solidFill>
              </a:rPr>
              <a:t>Příloha č. 3 – VÚME kanalizační stoky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sz="3600" dirty="0">
                <a:solidFill>
                  <a:schemeClr val="accent6"/>
                </a:solidFill>
              </a:rPr>
              <a:t>samostatně pro přiváděcí stoku a samostatně pro stokovou síť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3600" dirty="0">
              <a:solidFill>
                <a:schemeClr val="accent6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3600" dirty="0">
                <a:solidFill>
                  <a:schemeClr val="accent6"/>
                </a:solidFill>
              </a:rPr>
              <a:t>doplnění údajů o konkrétní OK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cs-CZ" sz="3600" dirty="0">
              <a:solidFill>
                <a:schemeClr val="accent6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cs-CZ" sz="3600" dirty="0">
              <a:solidFill>
                <a:schemeClr val="accent6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cs-CZ" sz="3600" dirty="0">
              <a:solidFill>
                <a:schemeClr val="accent6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3600" dirty="0">
              <a:solidFill>
                <a:schemeClr val="accent6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cs-CZ" sz="3600" dirty="0">
              <a:solidFill>
                <a:schemeClr val="accent6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cs-CZ" sz="3600" dirty="0">
              <a:solidFill>
                <a:schemeClr val="accent6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3600" dirty="0">
              <a:solidFill>
                <a:schemeClr val="accent6"/>
              </a:solidFill>
            </a:endParaRPr>
          </a:p>
          <a:p>
            <a:r>
              <a:rPr lang="cs-CZ" sz="3600" dirty="0">
                <a:solidFill>
                  <a:schemeClr val="accent6"/>
                </a:solidFill>
              </a:rPr>
              <a:t>Poměr ředění projektovaný (povolený) – uvede se hodnota uvedená ve stavebním nebo kolaudačním rozhodnutí, případně hodnota vycházející z odpovídající projektové dokumentace. Není-li jiný údaj k dispozici, uvede se hodnota ze schváleného kanalizačního řádu.</a:t>
            </a:r>
          </a:p>
          <a:p>
            <a:r>
              <a:rPr lang="cs-CZ" sz="3600" dirty="0">
                <a:solidFill>
                  <a:schemeClr val="accent6"/>
                </a:solidFill>
              </a:rPr>
              <a:t>Poměr ředění skutečný – uvede se poměr ředění na základě posouzení v souladu s § 19 odst. 8. vyhlášky č. 428/2001 Sb. Nové posouzení se provede v případě změny skutečností, které mají vliv na stávající odlehčovací komory a může </a:t>
            </a:r>
            <a:br>
              <a:rPr lang="cs-CZ" sz="3600" dirty="0">
                <a:solidFill>
                  <a:schemeClr val="accent6"/>
                </a:solidFill>
              </a:rPr>
            </a:br>
            <a:r>
              <a:rPr lang="cs-CZ" sz="3600" dirty="0">
                <a:solidFill>
                  <a:schemeClr val="accent6"/>
                </a:solidFill>
              </a:rPr>
              <a:t>dojít ke změně skutečné, respektive garantované hodnoty např. podle Generelu odvodnění.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360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0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cs-CZ" sz="3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36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cs-CZ" sz="3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3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600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1249364" y="369801"/>
            <a:ext cx="16429036" cy="900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2pPr>
            <a:lvl3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3pPr>
            <a:lvl4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4pPr>
            <a:lvl5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9pPr>
          </a:lstStyle>
          <a:p>
            <a:r>
              <a:rPr lang="cs-CZ" sz="3600" dirty="0">
                <a:solidFill>
                  <a:srgbClr val="0070C0"/>
                </a:solidFill>
              </a:rPr>
              <a:t>Vybrané údaje z majetkové evidence -  VÚME</a:t>
            </a:r>
            <a:r>
              <a:rPr lang="cs-CZ" sz="3600" cap="none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60350" t="33475" r="6342" b="45081"/>
          <a:stretch/>
        </p:blipFill>
        <p:spPr>
          <a:xfrm>
            <a:off x="7582829" y="3040374"/>
            <a:ext cx="15298420" cy="587553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9670751" y="314521"/>
            <a:ext cx="3645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2800" b="1" dirty="0">
                <a:solidFill>
                  <a:schemeClr val="accent6"/>
                </a:solidFill>
              </a:rPr>
              <a:t>účinnost od 1.1.2024</a:t>
            </a:r>
          </a:p>
        </p:txBody>
      </p:sp>
    </p:spTree>
    <p:extLst>
      <p:ext uri="{BB962C8B-B14F-4D97-AF65-F5344CB8AC3E}">
        <p14:creationId xmlns:p14="http://schemas.microsoft.com/office/powerpoint/2010/main" val="451841323"/>
      </p:ext>
    </p:extLst>
  </p:cSld>
  <p:clrMapOvr>
    <a:masterClrMapping/>
  </p:clrMapOvr>
</p:sld>
</file>

<file path=ppt/theme/theme1.xml><?xml version="1.0" encoding="utf-8"?>
<a:theme xmlns:a="http://schemas.openxmlformats.org/drawingml/2006/main" name="1_MZE_Prez_VodniHospodarstvi_16x9">
  <a:themeElements>
    <a:clrScheme name="MZe - Vodní hospodářství">
      <a:dk1>
        <a:sysClr val="windowText" lastClr="000000"/>
      </a:dk1>
      <a:lt1>
        <a:sysClr val="window" lastClr="FFFFFF"/>
      </a:lt1>
      <a:dk2>
        <a:srgbClr val="1D1D1B"/>
      </a:dk2>
      <a:lt2>
        <a:srgbClr val="C6C6C6"/>
      </a:lt2>
      <a:accent1>
        <a:srgbClr val="29B4E9"/>
      </a:accent1>
      <a:accent2>
        <a:srgbClr val="004A99"/>
      </a:accent2>
      <a:accent3>
        <a:srgbClr val="98D0BF"/>
      </a:accent3>
      <a:accent4>
        <a:srgbClr val="80733D"/>
      </a:accent4>
      <a:accent5>
        <a:srgbClr val="CDCE00"/>
      </a:accent5>
      <a:accent6>
        <a:srgbClr val="005C2B"/>
      </a:accent6>
      <a:hlink>
        <a:srgbClr val="29B4E9"/>
      </a:hlink>
      <a:folHlink>
        <a:srgbClr val="29B4E9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ZE_Prez_VodniHospodarstvi_16x9.potx" id="{37C848B3-AC23-4065-ADF8-86100E7F729C}" vid="{CE7BB757-A824-4AE0-A691-561606B4467A}"/>
    </a:ext>
  </a:extLst>
</a:theme>
</file>

<file path=ppt/theme/theme2.xml><?xml version="1.0" encoding="utf-8"?>
<a:theme xmlns:a="http://schemas.openxmlformats.org/drawingml/2006/main" name="4_MZE_Prez_VodniHospodarstvi_16x9">
  <a:themeElements>
    <a:clrScheme name="MZe - Vodní hospodářství">
      <a:dk1>
        <a:sysClr val="windowText" lastClr="000000"/>
      </a:dk1>
      <a:lt1>
        <a:sysClr val="window" lastClr="FFFFFF"/>
      </a:lt1>
      <a:dk2>
        <a:srgbClr val="1D1D1B"/>
      </a:dk2>
      <a:lt2>
        <a:srgbClr val="C6C6C6"/>
      </a:lt2>
      <a:accent1>
        <a:srgbClr val="29B4E9"/>
      </a:accent1>
      <a:accent2>
        <a:srgbClr val="004A99"/>
      </a:accent2>
      <a:accent3>
        <a:srgbClr val="98D0BF"/>
      </a:accent3>
      <a:accent4>
        <a:srgbClr val="80733D"/>
      </a:accent4>
      <a:accent5>
        <a:srgbClr val="CDCE00"/>
      </a:accent5>
      <a:accent6>
        <a:srgbClr val="005C2B"/>
      </a:accent6>
      <a:hlink>
        <a:srgbClr val="29B4E9"/>
      </a:hlink>
      <a:folHlink>
        <a:srgbClr val="29B4E9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ZE_Prez_VodniHospodarstvi_16x9.potx" id="{37C848B3-AC23-4065-ADF8-86100E7F729C}" vid="{CE7BB757-A824-4AE0-A691-561606B4467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MZE_Prez_VodniHospodarstvi_16x9</Template>
  <TotalTime>0</TotalTime>
  <Words>1391</Words>
  <Application>Microsoft Office PowerPoint</Application>
  <PresentationFormat>Vlastní</PresentationFormat>
  <Paragraphs>170</Paragraphs>
  <Slides>11</Slides>
  <Notes>4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 Sans MT</vt:lpstr>
      <vt:lpstr>Tahoma</vt:lpstr>
      <vt:lpstr>Wingdings</vt:lpstr>
      <vt:lpstr>1_MZE_Prez_VodniHospodarstvi_16x9</vt:lpstr>
      <vt:lpstr>4_MZE_Prez_VodniHospodarstvi_16x9</vt:lpstr>
      <vt:lpstr> </vt:lpstr>
      <vt:lpstr>Směrnice Evropského parlamentu a Rady (EU) 2020/2184 ze dne 16. prosince 2020 o jakosti vody určené k lidské spotřebě </vt:lpstr>
      <vt:lpstr>       </vt:lpstr>
      <vt:lpstr>Systém sledování kvality vody</vt:lpstr>
      <vt:lpstr>         tel. 221 813 036</vt:lpstr>
      <vt:lpstr>      6</vt:lpstr>
      <vt:lpstr>Novela vyhlášky č. 428/2001 Sb.</vt:lpstr>
      <vt:lpstr>         tel. 221 813 036</vt:lpstr>
      <vt:lpstr>         tel. 221 813   036</vt:lpstr>
      <vt:lpstr>Prezentace aplikace PowerPoint</vt:lpstr>
      <vt:lpstr>    Děkuji za pozornost   Věra Bogdanova        tel. 221 813 036         vera.bogdanova@mze.cz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2017-10-25T10:58:37Z</dcterms:created>
  <dcterms:modified xsi:type="dcterms:W3CDTF">2023-10-24T13:25:56Z</dcterms:modified>
</cp:coreProperties>
</file>