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5"/>
  </p:notesMasterIdLst>
  <p:sldIdLst>
    <p:sldId id="256" r:id="rId2"/>
    <p:sldId id="266" r:id="rId3"/>
    <p:sldId id="273" r:id="rId4"/>
    <p:sldId id="276" r:id="rId5"/>
    <p:sldId id="278" r:id="rId6"/>
    <p:sldId id="274" r:id="rId7"/>
    <p:sldId id="275" r:id="rId8"/>
    <p:sldId id="279" r:id="rId9"/>
    <p:sldId id="280" r:id="rId10"/>
    <p:sldId id="281" r:id="rId11"/>
    <p:sldId id="302" r:id="rId12"/>
    <p:sldId id="282" r:id="rId13"/>
    <p:sldId id="283" r:id="rId14"/>
    <p:sldId id="284" r:id="rId15"/>
    <p:sldId id="285" r:id="rId16"/>
    <p:sldId id="286" r:id="rId17"/>
    <p:sldId id="287" r:id="rId18"/>
    <p:sldId id="288" r:id="rId19"/>
    <p:sldId id="289" r:id="rId20"/>
    <p:sldId id="303" r:id="rId21"/>
    <p:sldId id="291" r:id="rId22"/>
    <p:sldId id="301" r:id="rId23"/>
    <p:sldId id="292" r:id="rId24"/>
    <p:sldId id="293" r:id="rId25"/>
    <p:sldId id="294" r:id="rId26"/>
    <p:sldId id="295" r:id="rId27"/>
    <p:sldId id="296" r:id="rId28"/>
    <p:sldId id="277" r:id="rId29"/>
    <p:sldId id="299" r:id="rId30"/>
    <p:sldId id="300" r:id="rId31"/>
    <p:sldId id="304" r:id="rId32"/>
    <p:sldId id="298" r:id="rId33"/>
    <p:sldId id="271" r:id="rId34"/>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54" autoAdjust="0"/>
  </p:normalViewPr>
  <p:slideViewPr>
    <p:cSldViewPr snapToGrid="0" showGuides="1">
      <p:cViewPr varScale="1">
        <p:scale>
          <a:sx n="47" d="100"/>
          <a:sy n="47" d="100"/>
        </p:scale>
        <p:origin x="1092" y="84"/>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y\zdr-uplatn&#283;n&#237;%2020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6600" dirty="0"/>
              <a:t>Rozložení sporné agendy </a:t>
            </a:r>
            <a:r>
              <a:rPr lang="cs-CZ" sz="6600" dirty="0" err="1"/>
              <a:t>MZe</a:t>
            </a:r>
            <a:r>
              <a:rPr lang="cs-CZ" sz="6600" dirty="0"/>
              <a:t> k 30. 9. 2023</a:t>
            </a:r>
          </a:p>
        </c:rich>
      </c:tx>
      <c:layout>
        <c:manualLayout>
          <c:xMode val="edge"/>
          <c:yMode val="edge"/>
          <c:x val="1.6414967904919149E-2"/>
          <c:y val="1.5437934388171058E-2"/>
        </c:manualLayout>
      </c:layout>
      <c:overlay val="0"/>
    </c:title>
    <c:autoTitleDeleted val="0"/>
    <c:plotArea>
      <c:layout/>
      <c:pieChart>
        <c:varyColors val="1"/>
        <c:ser>
          <c:idx val="0"/>
          <c:order val="0"/>
          <c:explosion val="6"/>
          <c:dPt>
            <c:idx val="0"/>
            <c:bubble3D val="0"/>
            <c:spPr>
              <a:solidFill>
                <a:schemeClr val="accent2"/>
              </a:solidFill>
            </c:spPr>
            <c:extLst>
              <c:ext xmlns:c16="http://schemas.microsoft.com/office/drawing/2014/chart" uri="{C3380CC4-5D6E-409C-BE32-E72D297353CC}">
                <c16:uniqueId val="{00000001-F351-4163-9212-173F0DD582AA}"/>
              </c:ext>
            </c:extLst>
          </c:dPt>
          <c:dPt>
            <c:idx val="1"/>
            <c:bubble3D val="0"/>
            <c:spPr>
              <a:solidFill>
                <a:schemeClr val="accent2">
                  <a:lumMod val="40000"/>
                  <a:lumOff val="60000"/>
                </a:schemeClr>
              </a:solidFill>
            </c:spPr>
            <c:extLst>
              <c:ext xmlns:c16="http://schemas.microsoft.com/office/drawing/2014/chart" uri="{C3380CC4-5D6E-409C-BE32-E72D297353CC}">
                <c16:uniqueId val="{00000003-F351-4163-9212-173F0DD582AA}"/>
              </c:ext>
            </c:extLst>
          </c:dPt>
          <c:dPt>
            <c:idx val="2"/>
            <c:bubble3D val="0"/>
            <c:spPr>
              <a:solidFill>
                <a:srgbClr val="FFC000"/>
              </a:solidFill>
            </c:spPr>
            <c:extLst>
              <c:ext xmlns:c16="http://schemas.microsoft.com/office/drawing/2014/chart" uri="{C3380CC4-5D6E-409C-BE32-E72D297353CC}">
                <c16:uniqueId val="{00000005-F351-4163-9212-173F0DD582AA}"/>
              </c:ext>
            </c:extLst>
          </c:dPt>
          <c:dLbls>
            <c:dLbl>
              <c:idx val="0"/>
              <c:layout>
                <c:manualLayout>
                  <c:x val="7.5374349578478814E-2"/>
                  <c:y val="8.54794867154320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51-4163-9212-173F0DD582AA}"/>
                </c:ext>
              </c:extLst>
            </c:dLbl>
            <c:dLbl>
              <c:idx val="2"/>
              <c:layout>
                <c:manualLayout>
                  <c:x val="0.18018405210329877"/>
                  <c:y val="-6.40264455529804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51-4163-9212-173F0DD582AA}"/>
                </c:ext>
              </c:extLst>
            </c:dLbl>
            <c:dLbl>
              <c:idx val="3"/>
              <c:layout>
                <c:manualLayout>
                  <c:x val="-1.5616639360420908E-2"/>
                  <c:y val="1.61670933495455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F351-4163-9212-173F0DD582AA}"/>
                </c:ext>
              </c:extLst>
            </c:dLbl>
            <c:dLbl>
              <c:idx val="5"/>
              <c:layout>
                <c:manualLayout>
                  <c:x val="-7.3783705543140274E-2"/>
                  <c:y val="5.93783256811551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351-4163-9212-173F0DD582AA}"/>
                </c:ext>
              </c:extLst>
            </c:dLbl>
            <c:spPr>
              <a:noFill/>
              <a:ln>
                <a:noFill/>
              </a:ln>
              <a:effectLst/>
            </c:spPr>
            <c:txPr>
              <a:bodyPr/>
              <a:lstStyle/>
              <a:p>
                <a:pPr>
                  <a:defRPr sz="4800"/>
                </a:pPr>
                <a:endParaRPr lang="cs-CZ"/>
              </a:p>
            </c:txPr>
            <c:showLegendKey val="0"/>
            <c:showVal val="0"/>
            <c:showCatName val="1"/>
            <c:showSerName val="0"/>
            <c:showPercent val="1"/>
            <c:showBubbleSize val="0"/>
            <c:showLeaderLines val="1"/>
            <c:extLst>
              <c:ext xmlns:c15="http://schemas.microsoft.com/office/drawing/2012/chart" uri="{CE6537A1-D6FC-4f65-9D91-7224C49458BB}"/>
            </c:extLst>
          </c:dLbls>
          <c:cat>
            <c:strRef>
              <c:f>List1!$B$7:$B$12</c:f>
              <c:strCache>
                <c:ptCount val="3"/>
                <c:pt idx="0">
                  <c:v>Spory podle ZOVM</c:v>
                </c:pt>
                <c:pt idx="1">
                  <c:v>Civilní spory ostatní</c:v>
                </c:pt>
                <c:pt idx="2">
                  <c:v>Správní spory </c:v>
                </c:pt>
              </c:strCache>
            </c:strRef>
          </c:cat>
          <c:val>
            <c:numRef>
              <c:f>List1!$C$7:$C$12</c:f>
              <c:numCache>
                <c:formatCode>General</c:formatCode>
                <c:ptCount val="6"/>
                <c:pt idx="0">
                  <c:v>66</c:v>
                </c:pt>
                <c:pt idx="1">
                  <c:v>15</c:v>
                </c:pt>
                <c:pt idx="2">
                  <c:v>124</c:v>
                </c:pt>
              </c:numCache>
            </c:numRef>
          </c:val>
          <c:extLst>
            <c:ext xmlns:c16="http://schemas.microsoft.com/office/drawing/2014/chart" uri="{C3380CC4-5D6E-409C-BE32-E72D297353CC}">
              <c16:uniqueId val="{00000008-F351-4163-9212-173F0DD582A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6000" b="0" dirty="0"/>
              <a:t>Počet uplatněných nároků 2022 (24 ks/90,2 mil. Kč)</a:t>
            </a:r>
          </a:p>
        </c:rich>
      </c:tx>
      <c:layout>
        <c:manualLayout>
          <c:xMode val="edge"/>
          <c:yMode val="edge"/>
          <c:x val="8.4745682689384552E-2"/>
          <c:y val="2.5112752799651742E-3"/>
        </c:manualLayout>
      </c:layout>
      <c:overlay val="0"/>
    </c:title>
    <c:autoTitleDeleted val="0"/>
    <c:plotArea>
      <c:layout>
        <c:manualLayout>
          <c:layoutTarget val="inner"/>
          <c:xMode val="edge"/>
          <c:yMode val="edge"/>
          <c:x val="8.343662519372648E-2"/>
          <c:y val="0.12214680398122418"/>
          <c:w val="0.44667189634136817"/>
          <c:h val="0.84704300677148903"/>
        </c:manualLayout>
      </c:layout>
      <c:pieChart>
        <c:varyColors val="1"/>
        <c:ser>
          <c:idx val="0"/>
          <c:order val="0"/>
          <c:dPt>
            <c:idx val="0"/>
            <c:bubble3D val="0"/>
            <c:spPr>
              <a:solidFill>
                <a:srgbClr val="0070C0"/>
              </a:solidFill>
            </c:spPr>
            <c:extLst>
              <c:ext xmlns:c16="http://schemas.microsoft.com/office/drawing/2014/chart" uri="{C3380CC4-5D6E-409C-BE32-E72D297353CC}">
                <c16:uniqueId val="{00000001-DC0D-4B2F-8F3D-6DC12F57A703}"/>
              </c:ext>
            </c:extLst>
          </c:dPt>
          <c:dPt>
            <c:idx val="1"/>
            <c:bubble3D val="0"/>
            <c:spPr>
              <a:solidFill>
                <a:srgbClr val="FF0000"/>
              </a:solidFill>
            </c:spPr>
            <c:extLst>
              <c:ext xmlns:c16="http://schemas.microsoft.com/office/drawing/2014/chart" uri="{C3380CC4-5D6E-409C-BE32-E72D297353CC}">
                <c16:uniqueId val="{00000003-DC0D-4B2F-8F3D-6DC12F57A703}"/>
              </c:ext>
            </c:extLst>
          </c:dPt>
          <c:dPt>
            <c:idx val="2"/>
            <c:bubble3D val="0"/>
            <c:spPr>
              <a:solidFill>
                <a:srgbClr val="00B050"/>
              </a:solidFill>
            </c:spPr>
            <c:extLst>
              <c:ext xmlns:c16="http://schemas.microsoft.com/office/drawing/2014/chart" uri="{C3380CC4-5D6E-409C-BE32-E72D297353CC}">
                <c16:uniqueId val="{00000005-DC0D-4B2F-8F3D-6DC12F57A703}"/>
              </c:ext>
            </c:extLst>
          </c:dPt>
          <c:dPt>
            <c:idx val="3"/>
            <c:bubble3D val="0"/>
            <c:spPr>
              <a:solidFill>
                <a:srgbClr val="FFFF00"/>
              </a:solidFill>
            </c:spPr>
            <c:extLst>
              <c:ext xmlns:c16="http://schemas.microsoft.com/office/drawing/2014/chart" uri="{C3380CC4-5D6E-409C-BE32-E72D297353CC}">
                <c16:uniqueId val="{00000007-DC0D-4B2F-8F3D-6DC12F57A703}"/>
              </c:ext>
            </c:extLst>
          </c:dPt>
          <c:dPt>
            <c:idx val="4"/>
            <c:bubble3D val="0"/>
            <c:spPr>
              <a:solidFill>
                <a:schemeClr val="bg1">
                  <a:lumMod val="75000"/>
                </a:schemeClr>
              </a:solidFill>
            </c:spPr>
            <c:extLst>
              <c:ext xmlns:c16="http://schemas.microsoft.com/office/drawing/2014/chart" uri="{C3380CC4-5D6E-409C-BE32-E72D297353CC}">
                <c16:uniqueId val="{00000009-DC0D-4B2F-8F3D-6DC12F57A703}"/>
              </c:ext>
            </c:extLst>
          </c:dPt>
          <c:dPt>
            <c:idx val="5"/>
            <c:bubble3D val="0"/>
            <c:spPr>
              <a:solidFill>
                <a:srgbClr val="FFC000"/>
              </a:solidFill>
            </c:spPr>
            <c:extLst>
              <c:ext xmlns:c16="http://schemas.microsoft.com/office/drawing/2014/chart" uri="{C3380CC4-5D6E-409C-BE32-E72D297353CC}">
                <c16:uniqueId val="{0000000B-DC0D-4B2F-8F3D-6DC12F57A703}"/>
              </c:ext>
            </c:extLst>
          </c:dPt>
          <c:dLbls>
            <c:spPr>
              <a:noFill/>
              <a:ln>
                <a:noFill/>
              </a:ln>
              <a:effectLst/>
            </c:spPr>
            <c:txPr>
              <a:bodyPr/>
              <a:lstStyle/>
              <a:p>
                <a:pPr>
                  <a:defRPr sz="4000"/>
                </a:pPr>
                <a:endParaRPr lang="cs-CZ"/>
              </a:p>
            </c:txPr>
            <c:showLegendKey val="0"/>
            <c:showVal val="0"/>
            <c:showCatName val="0"/>
            <c:showSerName val="0"/>
            <c:showPercent val="1"/>
            <c:showBubbleSize val="0"/>
            <c:showLeaderLines val="1"/>
            <c:extLst>
              <c:ext xmlns:c15="http://schemas.microsoft.com/office/drawing/2012/chart" uri="{CE6537A1-D6FC-4f65-9D91-7224C49458BB}"/>
            </c:extLst>
          </c:dLbls>
          <c:cat>
            <c:strRef>
              <c:f>Uplatnění!$I$39:$N$39</c:f>
              <c:strCache>
                <c:ptCount val="6"/>
                <c:pt idx="0">
                  <c:v>Vodní zákon a ZoVaK</c:v>
                </c:pt>
                <c:pt idx="1">
                  <c:v>Veterinární zákon</c:v>
                </c:pt>
                <c:pt idx="2">
                  <c:v>Zákon o myslivosti a lesní zákon</c:v>
                </c:pt>
                <c:pt idx="3">
                  <c:v>Zákon o SZPI a zákon o víně</c:v>
                </c:pt>
                <c:pt idx="4">
                  <c:v>Zákon o SZIF a o zemědělství</c:v>
                </c:pt>
                <c:pt idx="5">
                  <c:v>Zákon o půdě a ZMVC</c:v>
                </c:pt>
              </c:strCache>
            </c:strRef>
          </c:cat>
          <c:val>
            <c:numRef>
              <c:f>Uplatnění!$I$40:$N$40</c:f>
              <c:numCache>
                <c:formatCode>#\ ##0\ "Kč"</c:formatCode>
                <c:ptCount val="6"/>
                <c:pt idx="0">
                  <c:v>2454334</c:v>
                </c:pt>
                <c:pt idx="1">
                  <c:v>1618000</c:v>
                </c:pt>
                <c:pt idx="2">
                  <c:v>1316862</c:v>
                </c:pt>
                <c:pt idx="3">
                  <c:v>169728600</c:v>
                </c:pt>
                <c:pt idx="4">
                  <c:v>16618214</c:v>
                </c:pt>
                <c:pt idx="5">
                  <c:v>680402057</c:v>
                </c:pt>
              </c:numCache>
            </c:numRef>
          </c:val>
          <c:extLst>
            <c:ext xmlns:c16="http://schemas.microsoft.com/office/drawing/2014/chart" uri="{C3380CC4-5D6E-409C-BE32-E72D297353CC}">
              <c16:uniqueId val="{0000000C-DC0D-4B2F-8F3D-6DC12F57A70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8165588204923058"/>
          <c:y val="0.24064473811357445"/>
          <c:w val="0.359739947458248"/>
          <c:h val="0.69096562785886184"/>
        </c:manualLayout>
      </c:layout>
      <c:overlay val="0"/>
      <c:txPr>
        <a:bodyPr/>
        <a:lstStyle/>
        <a:p>
          <a:pPr>
            <a:defRPr sz="4000"/>
          </a:pPr>
          <a:endParaRPr lang="cs-CZ"/>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20.10.2023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modrá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33</a:t>
            </a:fld>
            <a:endParaRPr lang="cs-CZ"/>
          </a:p>
        </p:txBody>
      </p:sp>
    </p:spTree>
    <p:extLst>
      <p:ext uri="{BB962C8B-B14F-4D97-AF65-F5344CB8AC3E}">
        <p14:creationId xmlns:p14="http://schemas.microsoft.com/office/powerpoint/2010/main" val="336591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a:t>Kliknutím na ikonu přidáte obrázek.</a:t>
            </a:r>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522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44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2"/>
              </a:buBlip>
              <a:defRPr cap="all" baseline="0">
                <a:solidFill>
                  <a:schemeClr val="accent2"/>
                </a:solidFill>
              </a:defRPr>
            </a:lvl1pPr>
            <a:lvl2pPr marL="1008000" indent="-504000">
              <a:buClr>
                <a:schemeClr val="accent2"/>
              </a:buClr>
              <a:buFont typeface="+mj-lt"/>
              <a:buAutoNum type="arabicPeriod"/>
              <a:defRPr/>
            </a:lvl2pPr>
          </a:lstStyle>
          <a:p>
            <a:pPr lvl="0"/>
            <a:r>
              <a:rPr lang="cs-CZ"/>
              <a:t>Kliknutím lze upravit styly předlohy textu.</a:t>
            </a:r>
          </a:p>
          <a:p>
            <a:pPr lvl="1"/>
            <a:r>
              <a:rPr lang="cs-CZ"/>
              <a:t>Druhá úroveň</a:t>
            </a:r>
          </a:p>
        </p:txBody>
      </p:sp>
      <p:pic>
        <p:nvPicPr>
          <p:cNvPr id="9" name="Lístek s linkou tmavě modrý">
            <a:extLst>
              <a:ext uri="{FF2B5EF4-FFF2-40B4-BE49-F238E27FC236}">
                <a16:creationId xmlns:a16="http://schemas.microsoft.com/office/drawing/2014/main" id="{FECF6A3C-E773-4D22-822E-5EFACF3749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20.10.2023</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pic>
        <p:nvPicPr>
          <p:cNvPr id="21" name="Lístek s linkou tmavě modrý">
            <a:extLst>
              <a:ext uri="{FF2B5EF4-FFF2-40B4-BE49-F238E27FC236}">
                <a16:creationId xmlns:a16="http://schemas.microsoft.com/office/drawing/2014/main" id="{FE198D1F-CAA8-4D7E-9CD4-3AC30F4CB6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4" name="Lístek s linkou tmavě modrý">
            <a:extLst>
              <a:ext uri="{FF2B5EF4-FFF2-40B4-BE49-F238E27FC236}">
                <a16:creationId xmlns:a16="http://schemas.microsoft.com/office/drawing/2014/main" id="{862E5BC3-DD10-4465-997F-9FE3AA2E86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tmavě modrý">
            <a:extLst>
              <a:ext uri="{FF2B5EF4-FFF2-40B4-BE49-F238E27FC236}">
                <a16:creationId xmlns:a16="http://schemas.microsoft.com/office/drawing/2014/main" id="{D03EAF01-9C44-4F00-8722-52E6F8902B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tmavě modrý">
            <a:extLst>
              <a:ext uri="{FF2B5EF4-FFF2-40B4-BE49-F238E27FC236}">
                <a16:creationId xmlns:a16="http://schemas.microsoft.com/office/drawing/2014/main" id="{6FA1681F-18BC-4AA2-89C6-CC1797F464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a:t>Kliknutím na ikonu přidáte obrázek.</a:t>
            </a:r>
            <a:endParaRPr lang="cs-CZ" dirty="0"/>
          </a:p>
        </p:txBody>
      </p:sp>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2"/>
              </a:buBlip>
              <a:defRPr sz="3600" cap="all" baseline="0">
                <a:solidFill>
                  <a:schemeClr val="accent1"/>
                </a:solidFill>
              </a:defRPr>
            </a:lvl1pPr>
          </a:lstStyle>
          <a:p>
            <a:pPr lvl="0"/>
            <a:r>
              <a:rPr lang="cs-CZ" dirty="0"/>
              <a:t>Položka obsahu</a:t>
            </a:r>
          </a:p>
        </p:txBody>
      </p:sp>
      <p:pic>
        <p:nvPicPr>
          <p:cNvPr id="4" name="Lístek s linkou tmavě modrý">
            <a:extLst>
              <a:ext uri="{FF2B5EF4-FFF2-40B4-BE49-F238E27FC236}">
                <a16:creationId xmlns:a16="http://schemas.microsoft.com/office/drawing/2014/main" id="{69ACD24F-DBEE-434B-AD9C-84D36E9E64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11706224" y="450055"/>
            <a:ext cx="525847" cy="12818270"/>
          </a:xfrm>
          <a:prstGeom prst="rect">
            <a:avLst/>
          </a:prstGeom>
        </p:spPr>
      </p:pic>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pic>
        <p:nvPicPr>
          <p:cNvPr id="7" name="Lístek s linkou tmavě modrý">
            <a:extLst>
              <a:ext uri="{FF2B5EF4-FFF2-40B4-BE49-F238E27FC236}">
                <a16:creationId xmlns:a16="http://schemas.microsoft.com/office/drawing/2014/main" id="{8FF7A68B-108B-4C90-9017-3546208DC0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Lístek s linkou tmavě modrý">
            <a:extLst>
              <a:ext uri="{FF2B5EF4-FFF2-40B4-BE49-F238E27FC236}">
                <a16:creationId xmlns:a16="http://schemas.microsoft.com/office/drawing/2014/main" id="{7D3C9E08-EFC7-45BA-9EE2-4FC19E8F3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5" name="Lístek s linkou tmavě modrý">
            <a:extLst>
              <a:ext uri="{FF2B5EF4-FFF2-40B4-BE49-F238E27FC236}">
                <a16:creationId xmlns:a16="http://schemas.microsoft.com/office/drawing/2014/main" id="{9022AE5E-DCFD-4C0E-9017-2A1064DEAE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11439524" y="450055"/>
            <a:ext cx="525847" cy="12818270"/>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20.10.2023</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pic>
        <p:nvPicPr>
          <p:cNvPr id="22" name="Lístek s linkou tmavě modrý">
            <a:extLst>
              <a:ext uri="{FF2B5EF4-FFF2-40B4-BE49-F238E27FC236}">
                <a16:creationId xmlns:a16="http://schemas.microsoft.com/office/drawing/2014/main" id="{97D4A6D7-65B2-451C-8B29-3AE3EA52E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706"/>
          <a:stretch/>
        </p:blipFill>
        <p:spPr>
          <a:xfrm flipH="1">
            <a:off x="6289620" y="2033714"/>
            <a:ext cx="525847" cy="10425886"/>
          </a:xfrm>
          <a:prstGeom prst="rect">
            <a:avLst/>
          </a:prstGeom>
        </p:spPr>
      </p:pic>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a:lstStyle/>
          <a:p>
            <a:r>
              <a:rPr lang="cs-CZ"/>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20.10.2023</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pic>
        <p:nvPicPr>
          <p:cNvPr id="26" name="Lístek s linkou tmavě modrý">
            <a:extLst>
              <a:ext uri="{FF2B5EF4-FFF2-40B4-BE49-F238E27FC236}">
                <a16:creationId xmlns:a16="http://schemas.microsoft.com/office/drawing/2014/main" id="{3D6DC962-F10B-453F-8BA5-564F0D017E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pic>
        <p:nvPicPr>
          <p:cNvPr id="17" name="Lístek s linkou tmavě modrý">
            <a:extLst>
              <a:ext uri="{FF2B5EF4-FFF2-40B4-BE49-F238E27FC236}">
                <a16:creationId xmlns:a16="http://schemas.microsoft.com/office/drawing/2014/main" id="{56F4C523-F866-4D9E-B095-AE5EEB6069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Kliknutím lze upravit styly předlohy textu.</a:t>
            </a:r>
          </a:p>
          <a:p>
            <a:pPr lvl="1"/>
            <a:r>
              <a:rPr lang="cs-CZ"/>
              <a:t>Druhá úroveň</a:t>
            </a:r>
          </a:p>
        </p:txBody>
      </p:sp>
      <p:pic>
        <p:nvPicPr>
          <p:cNvPr id="21" name="Lístek s linkou tmavě modrý">
            <a:extLst>
              <a:ext uri="{FF2B5EF4-FFF2-40B4-BE49-F238E27FC236}">
                <a16:creationId xmlns:a16="http://schemas.microsoft.com/office/drawing/2014/main" id="{374B7C71-89FE-4279-A0F9-7033D01CEB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20.10.2023</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7"/>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nsoud.cz/Judikatura/judikatura_ns.nsf/WebSearch/797E11C874BA6697C1257A4E0068A850?openDocument&amp;Highlight=0,"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novinky.cz/domaci/clanek/stat-plati-stamiliony-za-chyby-uredniku-skody-vesmes-nevymaha-40291854"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mailto:zdenek.tesner@mze.c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a:extLst>
              <a:ext uri="{FF2B5EF4-FFF2-40B4-BE49-F238E27FC236}">
                <a16:creationId xmlns:a16="http://schemas.microsoft.com/office/drawing/2014/main" id="{1B0D1E8F-D839-4831-9DC3-FDB839C1FA1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7" name="Zástupný symbol pro text 6">
            <a:extLst>
              <a:ext uri="{FF2B5EF4-FFF2-40B4-BE49-F238E27FC236}">
                <a16:creationId xmlns:a16="http://schemas.microsoft.com/office/drawing/2014/main" id="{735ECAE3-0400-4B2F-B23D-77F10795F18C}"/>
              </a:ext>
            </a:extLst>
          </p:cNvPr>
          <p:cNvSpPr>
            <a:spLocks noGrp="1"/>
          </p:cNvSpPr>
          <p:nvPr>
            <p:ph type="body" sz="quarter" idx="12"/>
          </p:nvPr>
        </p:nvSpPr>
        <p:spPr/>
        <p:txBody>
          <a:bodyPr/>
          <a:lstStyle/>
          <a:p>
            <a:endParaRPr lang="cs-CZ" dirty="0"/>
          </a:p>
        </p:txBody>
      </p:sp>
      <p:sp>
        <p:nvSpPr>
          <p:cNvPr id="5" name="Datum"/>
          <p:cNvSpPr>
            <a:spLocks noGrp="1"/>
          </p:cNvSpPr>
          <p:nvPr>
            <p:ph type="body" sz="quarter" idx="11"/>
          </p:nvPr>
        </p:nvSpPr>
        <p:spPr/>
        <p:txBody>
          <a:bodyPr/>
          <a:lstStyle/>
          <a:p>
            <a:r>
              <a:rPr lang="cs-CZ" dirty="0"/>
              <a:t>Říjen 2023</a:t>
            </a:r>
          </a:p>
        </p:txBody>
      </p:sp>
      <p:sp>
        <p:nvSpPr>
          <p:cNvPr id="25" name="Podnadpis snímku"/>
          <p:cNvSpPr>
            <a:spLocks noGrp="1"/>
          </p:cNvSpPr>
          <p:nvPr>
            <p:ph type="subTitle" idx="1"/>
          </p:nvPr>
        </p:nvSpPr>
        <p:spPr/>
        <p:txBody>
          <a:bodyPr/>
          <a:lstStyle/>
          <a:p>
            <a:pPr algn="ctr"/>
            <a:r>
              <a:rPr lang="cs-CZ" cap="small" dirty="0"/>
              <a:t>Zdeněk Tesner</a:t>
            </a:r>
          </a:p>
        </p:txBody>
      </p:sp>
      <p:sp>
        <p:nvSpPr>
          <p:cNvPr id="24" name="Nadpis snímku"/>
          <p:cNvSpPr>
            <a:spLocks noGrp="1"/>
          </p:cNvSpPr>
          <p:nvPr>
            <p:ph type="ctrTitle"/>
          </p:nvPr>
        </p:nvSpPr>
        <p:spPr/>
        <p:txBody>
          <a:bodyPr/>
          <a:lstStyle/>
          <a:p>
            <a:pPr algn="ctr"/>
            <a:r>
              <a:rPr lang="cs-CZ" sz="5400" dirty="0"/>
              <a:t>Zákon o odpovědnosti veřejné moci aktuálně</a:t>
            </a:r>
          </a:p>
        </p:txBody>
      </p:sp>
      <p:pic>
        <p:nvPicPr>
          <p:cNvPr id="22" name="Logo MZe">
            <a:extLst>
              <a:ext uri="{FF2B5EF4-FFF2-40B4-BE49-F238E27FC236}">
                <a16:creationId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cxnSp>
        <p:nvCxnSpPr>
          <p:cNvPr id="27" name="Svislá linka">
            <a:extLst>
              <a:ext uri="{FF2B5EF4-FFF2-40B4-BE49-F238E27FC236}">
                <a16:creationId xmlns:a16="http://schemas.microsoft.com/office/drawing/2014/main" id="{CCC7CE16-A853-4FB5-9503-EB361932F740}"/>
              </a:ext>
            </a:extLst>
          </p:cNvPr>
          <p:cNvCxnSpPr/>
          <p:nvPr/>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a16="http://schemas.microsoft.com/office/drawing/2014/main" id="{358AD105-F3CC-4542-8D91-57376C6551A2}"/>
              </a:ext>
            </a:extLst>
          </p:cNvPr>
          <p:cNvCxnSpPr/>
          <p:nvPr/>
        </p:nvCxnSpPr>
        <p:spPr>
          <a:xfrm>
            <a:off x="0" y="4942800"/>
            <a:ext cx="15228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nezákonné rozhodnutí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fontScale="92500" lnSpcReduction="20000"/>
          </a:bodyPr>
          <a:lstStyle/>
          <a:p>
            <a:r>
              <a:rPr lang="cs-CZ" dirty="0"/>
              <a:t>Upraveno v § 7 až 12 ZOVM.</a:t>
            </a:r>
          </a:p>
          <a:p>
            <a:r>
              <a:rPr lang="cs-CZ" dirty="0"/>
              <a:t>§ 9 až 12 se týkají nezákonného rozhodnutí o vazbě, trestu nebo ochranném opatření.</a:t>
            </a:r>
          </a:p>
          <a:p>
            <a:pPr marL="0" indent="0" algn="ctr">
              <a:buNone/>
            </a:pPr>
            <a:r>
              <a:rPr lang="cs-CZ" i="1" dirty="0"/>
              <a:t>Nezákonné rozhodnutí</a:t>
            </a:r>
          </a:p>
          <a:p>
            <a:pPr marL="0" indent="0" algn="ctr">
              <a:buNone/>
            </a:pPr>
            <a:r>
              <a:rPr lang="cs-CZ" i="1" dirty="0"/>
              <a:t>§ 7</a:t>
            </a:r>
          </a:p>
          <a:p>
            <a:pPr marL="0" indent="0">
              <a:buNone/>
            </a:pPr>
            <a:r>
              <a:rPr lang="cs-CZ" i="1" dirty="0"/>
              <a:t>(1) Právo na náhradu škody způsobené nezákonným rozhodnutím mají účastníci řízení, ve kterém bylo vydáno rozhodnutí, z něhož jim vznikla škoda.</a:t>
            </a:r>
          </a:p>
          <a:p>
            <a:pPr marL="0" indent="0">
              <a:buNone/>
            </a:pPr>
            <a:r>
              <a:rPr lang="cs-CZ" i="1" dirty="0"/>
              <a:t>(2) Právo na náhradu škody má i ten, s nímž nebylo jednáno jako s účastníkem řízení, ačkoliv s ním jako s účastníkem řízení jednáno být mělo.</a:t>
            </a:r>
          </a:p>
          <a:p>
            <a:pPr marL="0" indent="0" algn="ctr">
              <a:buNone/>
            </a:pPr>
            <a:r>
              <a:rPr lang="cs-CZ" i="1" dirty="0"/>
              <a:t>§ 8 </a:t>
            </a:r>
          </a:p>
          <a:p>
            <a:pPr marL="0" indent="0" algn="just">
              <a:buNone/>
            </a:pPr>
            <a:r>
              <a:rPr lang="cs-CZ" i="1" dirty="0"/>
              <a:t>(1) Nárok na náhradu škody způsobené nezákonným rozhodnutím lze, není-li dále stanoveno jinak, uplatnit pouze tehdy, pokud pravomocné rozhodnutí bylo pro nezákonnost zrušeno nebo změněno příslušným orgánem. Rozhodnutím tohoto orgánu je soud rozhodující o náhradě škody vázán.</a:t>
            </a:r>
          </a:p>
          <a:p>
            <a:pPr marL="0" indent="0" algn="just">
              <a:buNone/>
            </a:pPr>
            <a:r>
              <a:rPr lang="cs-CZ" i="1" dirty="0"/>
              <a:t>(2) Byla-li škoda způsobena nezákonným rozhodnutím vykonatelným bez ohledu na právní moc, lze nárok uplatnit i tehdy, pokud rozhodnutí bylo zrušeno nebo změněno na základě řádného opravného prostředku.</a:t>
            </a:r>
          </a:p>
          <a:p>
            <a:pPr marL="0" indent="0" algn="just">
              <a:buNone/>
            </a:pPr>
            <a:r>
              <a:rPr lang="cs-CZ" i="1" dirty="0"/>
              <a:t>(3) Nejde-li o případy zvláštního zřetele hodné, lze nárok na náhradu škody způsobené nezákonným rozhodnutím přiznat pouze tehdy, pokud poškozený využil v zákonem stanovených lhůtách všech procesních prostředků, které zákon poškozenému k ochraně jeho práva poskytuje; takovým prostředkem se rozumí řádný opravný prostředek, mimořádný opravný prostředek, vyjma návrhu na obnovu řízení, a jiný procesní prostředek k ochraně práva, s jehož uplatněním je spojeno zahájení soudního, správního nebo jiného právního řízení, nebo návrh na zastavení exekuce.</a:t>
            </a:r>
          </a:p>
          <a:p>
            <a:r>
              <a:rPr lang="cs-CZ" dirty="0"/>
              <a:t>Nezákonné rozhodnutí nesmí být vykládáno formalisticky - II. ÚS 1774/08. Nezákonným je tak i rozhodnutí formálně nezrušené, ale jež není možno realizovat, např. pro zákaz činnosti podle zákona o ochraně přírody a krajiny.</a:t>
            </a:r>
          </a:p>
          <a:p>
            <a:r>
              <a:rPr lang="cs-CZ" dirty="0"/>
              <a:t>Nehradí se škoda způsobená nepravomocným/nevykonatelným rozhodnutím, i když ta minimálně v procesní rovině může vzniknout rovněž (náklady řízení).</a:t>
            </a:r>
          </a:p>
          <a:p>
            <a:pPr marL="0" indent="0">
              <a:buNone/>
            </a:pPr>
            <a:endParaRPr lang="cs-CZ" i="1" dirty="0"/>
          </a:p>
        </p:txBody>
      </p:sp>
    </p:spTree>
    <p:extLst>
      <p:ext uri="{BB962C8B-B14F-4D97-AF65-F5344CB8AC3E}">
        <p14:creationId xmlns:p14="http://schemas.microsoft.com/office/powerpoint/2010/main" val="38885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A1BD7-1CF0-B8A8-D829-2071566C1E13}"/>
              </a:ext>
            </a:extLst>
          </p:cNvPr>
          <p:cNvSpPr>
            <a:spLocks noGrp="1"/>
          </p:cNvSpPr>
          <p:nvPr>
            <p:ph type="title"/>
          </p:nvPr>
        </p:nvSpPr>
        <p:spPr/>
        <p:txBody>
          <a:bodyPr/>
          <a:lstStyle/>
          <a:p>
            <a:pPr algn="ctr"/>
            <a:r>
              <a:rPr lang="cs-CZ" dirty="0"/>
              <a:t>Přestupkové řízení</a:t>
            </a:r>
          </a:p>
        </p:txBody>
      </p:sp>
      <p:sp>
        <p:nvSpPr>
          <p:cNvPr id="3" name="Zástupný obsah 2">
            <a:extLst>
              <a:ext uri="{FF2B5EF4-FFF2-40B4-BE49-F238E27FC236}">
                <a16:creationId xmlns:a16="http://schemas.microsoft.com/office/drawing/2014/main" id="{5E75BF91-B351-1E7B-F82C-6882B52D5833}"/>
              </a:ext>
            </a:extLst>
          </p:cNvPr>
          <p:cNvSpPr>
            <a:spLocks noGrp="1"/>
          </p:cNvSpPr>
          <p:nvPr>
            <p:ph sz="quarter" idx="13"/>
          </p:nvPr>
        </p:nvSpPr>
        <p:spPr/>
        <p:txBody>
          <a:bodyPr/>
          <a:lstStyle/>
          <a:p>
            <a:r>
              <a:rPr lang="cs-CZ" dirty="0"/>
              <a:t>Analogie s klasickým trestním řízením.</a:t>
            </a:r>
          </a:p>
          <a:p>
            <a:r>
              <a:rPr lang="cs-CZ" dirty="0"/>
              <a:t>Nález Ústavního soudu </a:t>
            </a:r>
            <a:r>
              <a:rPr lang="pl-PL" dirty="0"/>
              <a:t>III. ÚS 917/21 ze dne 31. 8. 2021</a:t>
            </a:r>
            <a:r>
              <a:rPr lang="cs-CZ" dirty="0"/>
              <a:t>.</a:t>
            </a:r>
          </a:p>
          <a:p>
            <a:pPr algn="just"/>
            <a:r>
              <a:rPr lang="cs-CZ" dirty="0"/>
              <a:t>Pokud řízení neskončilo shledáním odpovědnosti za přestupek, považuje se usnesení či oznámení o zahájení přestupkového řízení za nezákonné rozhodnutí.</a:t>
            </a:r>
          </a:p>
          <a:p>
            <a:pPr algn="just"/>
            <a:r>
              <a:rPr lang="cs-CZ" dirty="0"/>
              <a:t>Může být též vnímáno jako nesprávný úřední postup spočívající ve vedení přestupkového řízení, v tomto případě je to nerozhodné, soudy to vždy podřadí pod výše uvedenou judikaturu.</a:t>
            </a:r>
          </a:p>
          <a:p>
            <a:pPr algn="just"/>
            <a:r>
              <a:rPr lang="cs-CZ" dirty="0"/>
              <a:t>Nejčastěji jsou požadovány náklady vynaložené na přestupkové řízení dle § 32 ZOVM, které jsou přiznávány v plném rozsahu.</a:t>
            </a:r>
          </a:p>
        </p:txBody>
      </p:sp>
    </p:spTree>
    <p:extLst>
      <p:ext uri="{BB962C8B-B14F-4D97-AF65-F5344CB8AC3E}">
        <p14:creationId xmlns:p14="http://schemas.microsoft.com/office/powerpoint/2010/main" val="222659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nesprávný úřední postup</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Upraveno v § 13 ZOVM.</a:t>
            </a:r>
          </a:p>
          <a:p>
            <a:pPr marL="0" indent="0" algn="ctr">
              <a:buNone/>
            </a:pPr>
            <a:r>
              <a:rPr lang="cs-CZ" i="1" dirty="0"/>
              <a:t>Nesprávný úřední postup</a:t>
            </a:r>
          </a:p>
          <a:p>
            <a:pPr marL="0" indent="0" algn="ctr">
              <a:buNone/>
            </a:pPr>
            <a:r>
              <a:rPr lang="cs-CZ" i="1" dirty="0"/>
              <a:t>§ 13</a:t>
            </a:r>
          </a:p>
          <a:p>
            <a:pPr marL="0" indent="0" algn="just">
              <a:buNone/>
            </a:pPr>
            <a:r>
              <a:rPr lang="cs-CZ" i="1" dirty="0"/>
              <a:t>(1) Stát odpovídá za škodu způsobenou nesprávným úředním postupem. Nesprávným úředním postupem je také porušení povinnosti učinit úkon nebo vydat rozhodnutí v zákonem stanovené lhůtě. </a:t>
            </a:r>
            <a:r>
              <a:rPr lang="cs-CZ" i="1" u="sng" dirty="0"/>
              <a:t>Nestanoví-li zákon pro provedení úkonu nebo vydání rozhodnutí žádnou lhůtu, považuje se za nesprávný úřední postup rovněž porušení povinnosti učinit úkon nebo vydat rozhodnutí v přiměřené lhůtě.     (160/2006 Sb.)</a:t>
            </a:r>
          </a:p>
          <a:p>
            <a:pPr marL="0" indent="0" algn="just">
              <a:buNone/>
            </a:pPr>
            <a:r>
              <a:rPr lang="cs-CZ" i="1" dirty="0"/>
              <a:t>(2) Právo na náhradu škody má ten, jemuž byla nesprávným úředním postupem způsobena škoda. </a:t>
            </a:r>
          </a:p>
          <a:p>
            <a:pPr marL="0" indent="0" algn="just">
              <a:buNone/>
            </a:pPr>
            <a:endParaRPr lang="cs-CZ" sz="1600" i="1" dirty="0"/>
          </a:p>
          <a:p>
            <a:pPr>
              <a:spcBef>
                <a:spcPts val="600"/>
              </a:spcBef>
            </a:pPr>
            <a:r>
              <a:rPr lang="cs-CZ" dirty="0"/>
              <a:t>Nesprávným úředním postupem není takový postup, který se přímo odrazí v obsahu rozhodnutí  - to se posuzuje v rámci případného nezákonného rozhodnutí.</a:t>
            </a:r>
          </a:p>
          <a:p>
            <a:pPr marL="0" indent="0">
              <a:spcBef>
                <a:spcPts val="600"/>
              </a:spcBef>
              <a:buNone/>
            </a:pPr>
            <a:endParaRPr lang="cs-CZ" sz="1050" dirty="0"/>
          </a:p>
          <a:p>
            <a:pPr algn="just">
              <a:spcBef>
                <a:spcPts val="600"/>
              </a:spcBef>
            </a:pPr>
            <a:r>
              <a:rPr lang="cs-CZ" dirty="0"/>
              <a:t>Není podmínkou být účastníkem řízení a to ani podle § 7 odst. 2 ZOVM, neboť nesprávný úřední postup může nastat i v činnostech mimo správní řízení. </a:t>
            </a:r>
          </a:p>
          <a:p>
            <a:pPr marL="0" indent="0" algn="just">
              <a:spcBef>
                <a:spcPts val="600"/>
              </a:spcBef>
              <a:buNone/>
            </a:pPr>
            <a:endParaRPr lang="cs-CZ" sz="400" dirty="0"/>
          </a:p>
          <a:p>
            <a:pPr algn="just">
              <a:spcBef>
                <a:spcPts val="600"/>
              </a:spcBef>
            </a:pPr>
            <a:r>
              <a:rPr lang="cs-CZ" dirty="0"/>
              <a:t>Z praktického hlediska, kromě mimořádných případů (např. zveřejnění informací o výsledku kontroly), půjde zejména o délku řízení. </a:t>
            </a:r>
          </a:p>
          <a:p>
            <a:pPr algn="just">
              <a:spcBef>
                <a:spcPts val="600"/>
              </a:spcBef>
            </a:pPr>
            <a:r>
              <a:rPr lang="cs-CZ" dirty="0"/>
              <a:t>Nesprávným úředním postupem může být chybné poučení o procesních či hmotných právech (či jiná rada), zveřejnění nepřesné informace!</a:t>
            </a:r>
          </a:p>
          <a:p>
            <a:pPr marL="0" indent="0">
              <a:buNone/>
            </a:pPr>
            <a:endParaRPr lang="cs-CZ" i="1" dirty="0"/>
          </a:p>
        </p:txBody>
      </p:sp>
    </p:spTree>
    <p:extLst>
      <p:ext uri="{BB962C8B-B14F-4D97-AF65-F5344CB8AC3E}">
        <p14:creationId xmlns:p14="http://schemas.microsoft.com/office/powerpoint/2010/main" val="130112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Délka řízení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r>
              <a:rPr lang="cs-CZ" dirty="0"/>
              <a:t>Do roku 2006 se přiznávalo ojediněle – to vedlo k velkému množství žalob proti ČR u ESLP za porušení čl. 6 odst. 1 Úmluvy.</a:t>
            </a:r>
          </a:p>
          <a:p>
            <a:r>
              <a:rPr lang="cs-CZ" dirty="0"/>
              <a:t>Proto přijata novela č. 160/2006 Sb., která umožnila věc řešit vnitrostátními prostředky a obecně zakotvila i odpovědnost za imateriální újmu (dříve dovozovanou z ochrany osobnosti dle § 11 OZ 1964).</a:t>
            </a:r>
          </a:p>
          <a:p>
            <a:endParaRPr lang="cs-CZ" dirty="0"/>
          </a:p>
          <a:p>
            <a:r>
              <a:rPr lang="cs-CZ" dirty="0"/>
              <a:t>2006-2011 ujasňování si principů a pravidle na úrovni Nejvyššího soudu.</a:t>
            </a:r>
          </a:p>
          <a:p>
            <a:r>
              <a:rPr lang="cs-CZ" dirty="0"/>
              <a:t>13. 4. 2011 přijato Sjednocující stanovisko občanskoprávního a obchodního kolegia </a:t>
            </a:r>
            <a:r>
              <a:rPr lang="cs-CZ" dirty="0">
                <a:hlinkClick r:id="rId2"/>
              </a:rPr>
              <a:t>Nejvyššího soudu České republiky </a:t>
            </a:r>
            <a:r>
              <a:rPr lang="cs-CZ" dirty="0" err="1">
                <a:hlinkClick r:id="rId2"/>
              </a:rPr>
              <a:t>Cpjn</a:t>
            </a:r>
            <a:r>
              <a:rPr lang="cs-CZ" dirty="0">
                <a:hlinkClick r:id="rId2"/>
              </a:rPr>
              <a:t> 206/2010</a:t>
            </a:r>
            <a:r>
              <a:rPr lang="cs-CZ" dirty="0"/>
              <a:t>.</a:t>
            </a:r>
          </a:p>
          <a:p>
            <a:r>
              <a:rPr lang="cs-CZ" b="1" dirty="0"/>
              <a:t>Vznik nemajetkové újmy se v případě nepřiměřené délky řízení předpokládá (presumuje), tudíž jí není třeba prokazovat</a:t>
            </a:r>
            <a:r>
              <a:rPr lang="cs-CZ" dirty="0"/>
              <a:t>.</a:t>
            </a:r>
          </a:p>
          <a:p>
            <a:pPr marL="0" indent="0" algn="just">
              <a:spcBef>
                <a:spcPts val="600"/>
              </a:spcBef>
              <a:buNone/>
            </a:pPr>
            <a:endParaRPr lang="cs-CZ" sz="400" dirty="0"/>
          </a:p>
          <a:p>
            <a:pPr algn="just">
              <a:spcBef>
                <a:spcPts val="600"/>
              </a:spcBef>
            </a:pPr>
            <a:r>
              <a:rPr lang="cs-CZ" dirty="0"/>
              <a:t>Na základě judikatury ESLP vydala Kancelář vládního zmocněnce pro zastupování ČR před ESLP Manuál pro aplikaci zákona č. 82/1998 Sb., o odpovědnosti za škodu způsobenou při výkonu veřejné moci rozhodnutím nebo nesprávným úředním postupem, ve znění zákona č. 160/2006 Sb., na případy odškodňování průtahů v řízení, který obsahoval jednoduchý algoritmus,  jak nároky posuzovat:</a:t>
            </a:r>
          </a:p>
          <a:p>
            <a:pPr marL="0" indent="0" algn="just">
              <a:spcBef>
                <a:spcPts val="600"/>
              </a:spcBef>
              <a:buNone/>
            </a:pPr>
            <a:r>
              <a:rPr lang="cs-CZ" dirty="0"/>
              <a:t> </a:t>
            </a:r>
            <a:r>
              <a:rPr lang="cs-CZ" dirty="0">
                <a:solidFill>
                  <a:schemeClr val="accent3">
                    <a:lumMod val="50000"/>
                  </a:schemeClr>
                </a:solidFill>
              </a:rPr>
              <a:t>Celková délka řízení v letech – 1 </a:t>
            </a:r>
            <a:r>
              <a:rPr lang="cs-CZ" dirty="0"/>
              <a:t>x </a:t>
            </a:r>
            <a:r>
              <a:rPr lang="cs-CZ" dirty="0">
                <a:solidFill>
                  <a:schemeClr val="accent5">
                    <a:lumMod val="50000"/>
                  </a:schemeClr>
                </a:solidFill>
              </a:rPr>
              <a:t>základní roční sazba (15 000 až 20 000 Kč)</a:t>
            </a:r>
            <a:r>
              <a:rPr lang="cs-CZ" dirty="0"/>
              <a:t> x </a:t>
            </a:r>
            <a:r>
              <a:rPr lang="cs-CZ" dirty="0">
                <a:solidFill>
                  <a:schemeClr val="accent1">
                    <a:lumMod val="50000"/>
                  </a:schemeClr>
                </a:solidFill>
              </a:rPr>
              <a:t>případné modifikace</a:t>
            </a:r>
            <a:r>
              <a:rPr lang="cs-CZ" dirty="0"/>
              <a:t> = </a:t>
            </a:r>
            <a:r>
              <a:rPr lang="cs-CZ" dirty="0">
                <a:solidFill>
                  <a:srgbClr val="FF0000"/>
                </a:solidFill>
              </a:rPr>
              <a:t>odškodnění</a:t>
            </a:r>
          </a:p>
          <a:p>
            <a:pPr algn="just">
              <a:spcBef>
                <a:spcPts val="600"/>
              </a:spcBef>
            </a:pPr>
            <a:endParaRPr lang="cs-CZ" dirty="0"/>
          </a:p>
          <a:p>
            <a:pPr algn="just">
              <a:spcBef>
                <a:spcPts val="600"/>
              </a:spcBef>
            </a:pPr>
            <a:r>
              <a:rPr lang="cs-CZ" dirty="0"/>
              <a:t>Postup </a:t>
            </a:r>
            <a:r>
              <a:rPr lang="cs-CZ" dirty="0" err="1"/>
              <a:t>MZe</a:t>
            </a:r>
            <a:r>
              <a:rPr lang="cs-CZ" dirty="0"/>
              <a:t> byl jednoduchý, na základě dostupných informací posoudilo uplatněný nárok, pokud byl zcela zjevně oprávněn, uzavřela se dohoda o narovnání. Pokud nikoliv, stanovila se jeho výše jako záporná hodnota a následoval obvykle soud, na základě jeho právního názoru se pak většinou podařilo uzavřít smír v průběhu řízení, případně postačilo konstatování porušení práva (např. když si délku přestupkového řízení zavinil „poškozený sám“ rozsahem deliktní činnosti).</a:t>
            </a:r>
          </a:p>
          <a:p>
            <a:pPr marL="0" indent="0">
              <a:buNone/>
            </a:pPr>
            <a:endParaRPr lang="cs-CZ" i="1" dirty="0"/>
          </a:p>
        </p:txBody>
      </p:sp>
    </p:spTree>
    <p:extLst>
      <p:ext uri="{BB962C8B-B14F-4D97-AF65-F5344CB8AC3E}">
        <p14:creationId xmlns:p14="http://schemas.microsoft.com/office/powerpoint/2010/main" val="27384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Délka řízení 2</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a:t>29. 9. 2015 – vydán rozsudek 30 </a:t>
            </a:r>
            <a:r>
              <a:rPr lang="cs-CZ" dirty="0" err="1"/>
              <a:t>Cdo</a:t>
            </a:r>
            <a:r>
              <a:rPr lang="cs-CZ" dirty="0"/>
              <a:t> 344/2014 – tzv. Simonova doktrína – rozdělení dvou režimů nároků – nepřiměřená délka řízení a průtahy v řízení.</a:t>
            </a:r>
          </a:p>
          <a:p>
            <a:pPr algn="just"/>
            <a:r>
              <a:rPr lang="cs-CZ" dirty="0"/>
              <a:t>31 </a:t>
            </a:r>
            <a:r>
              <a:rPr lang="cs-CZ" dirty="0" err="1"/>
              <a:t>Cdo</a:t>
            </a:r>
            <a:r>
              <a:rPr lang="cs-CZ" dirty="0"/>
              <a:t> 2402/2020, II. ÚS 570/20 – Právo na projednání věci v přiměřené době je obsahově shodné s právem na projednání věci bez zbytečných průtahů. </a:t>
            </a:r>
          </a:p>
          <a:p>
            <a:pPr marL="0" indent="0" algn="just">
              <a:buNone/>
            </a:pPr>
            <a:r>
              <a:rPr lang="cs-CZ" dirty="0"/>
              <a:t>- Správní řízení, na něž dopadá ochrana podle čl. 6 odst. 1 Úmluvy, nebo jejichž předmětem je základní právo nebo svoboda, a to bez ohledu na to, zda na dané správní řízení navazoval či nenavazoval soudní přezkum. </a:t>
            </a:r>
          </a:p>
          <a:p>
            <a:pPr algn="just"/>
            <a:r>
              <a:rPr lang="cs-CZ" dirty="0"/>
              <a:t>Soudní praxe se pak rozhodlo vyložit výše uvedenou judikaturu tak, že všechny nároky spadají pod nepřiměřenou délku řízení.</a:t>
            </a:r>
          </a:p>
          <a:p>
            <a:pPr marL="0" indent="0" algn="just">
              <a:buNone/>
            </a:pPr>
            <a:r>
              <a:rPr lang="cs-CZ" dirty="0"/>
              <a:t>- včetně řízení o rozhodnutí v pochybnostech o tom, zda je objekt vodním dílem nebo nikoliv.</a:t>
            </a:r>
          </a:p>
          <a:p>
            <a:pPr algn="just"/>
            <a:endParaRPr lang="cs-CZ" dirty="0"/>
          </a:p>
        </p:txBody>
      </p:sp>
    </p:spTree>
    <p:extLst>
      <p:ext uri="{BB962C8B-B14F-4D97-AF65-F5344CB8AC3E}">
        <p14:creationId xmlns:p14="http://schemas.microsoft.com/office/powerpoint/2010/main" val="336741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Předběžné uplatnění nároku</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algn="just"/>
            <a:r>
              <a:rPr lang="cs-CZ" dirty="0"/>
              <a:t>§ 14 a 15 ZOVM</a:t>
            </a:r>
          </a:p>
          <a:p>
            <a:pPr marL="0" indent="0" algn="just">
              <a:buNone/>
            </a:pPr>
            <a:endParaRPr lang="cs-CZ" dirty="0"/>
          </a:p>
          <a:p>
            <a:pPr>
              <a:lnSpc>
                <a:spcPct val="100000"/>
              </a:lnSpc>
              <a:spcBef>
                <a:spcPts val="0"/>
              </a:spcBef>
            </a:pPr>
            <a:r>
              <a:rPr lang="cs-CZ" dirty="0"/>
              <a:t>Nárok je třeba nejprve uplatnit u příslušného ústředního správního orgánu (§ 6 ZOVM)</a:t>
            </a:r>
          </a:p>
          <a:p>
            <a:pPr marL="0" indent="0">
              <a:lnSpc>
                <a:spcPct val="100000"/>
              </a:lnSpc>
              <a:spcBef>
                <a:spcPts val="0"/>
              </a:spcBef>
              <a:buNone/>
            </a:pPr>
            <a:endParaRPr lang="cs-CZ" dirty="0"/>
          </a:p>
          <a:p>
            <a:pPr>
              <a:lnSpc>
                <a:spcPct val="100000"/>
              </a:lnSpc>
              <a:spcBef>
                <a:spcPts val="0"/>
              </a:spcBef>
            </a:pPr>
            <a:r>
              <a:rPr lang="cs-CZ" dirty="0"/>
              <a:t>Předběžné uplatnění nároku je podmínkou projednání žaloby u soudu, ale nejde o neodstranitelnou překážku řízení. </a:t>
            </a:r>
          </a:p>
          <a:p>
            <a:pPr>
              <a:lnSpc>
                <a:spcPct val="100000"/>
              </a:lnSpc>
              <a:spcBef>
                <a:spcPts val="0"/>
              </a:spcBef>
            </a:pPr>
            <a:endParaRPr lang="cs-CZ" dirty="0"/>
          </a:p>
          <a:p>
            <a:pPr>
              <a:lnSpc>
                <a:spcPct val="100000"/>
              </a:lnSpc>
              <a:spcBef>
                <a:spcPts val="0"/>
              </a:spcBef>
            </a:pPr>
            <a:r>
              <a:rPr lang="cs-CZ" dirty="0"/>
              <a:t>Nově doplněna (§ 14 odst. 4 ZOVM) povinnost součinnosti mezi správními orgány.</a:t>
            </a:r>
          </a:p>
          <a:p>
            <a:pPr marL="0" indent="0">
              <a:lnSpc>
                <a:spcPct val="100000"/>
              </a:lnSpc>
              <a:spcBef>
                <a:spcPts val="0"/>
              </a:spcBef>
              <a:buNone/>
            </a:pPr>
            <a:endParaRPr lang="cs-CZ" dirty="0"/>
          </a:p>
          <a:p>
            <a:pPr>
              <a:lnSpc>
                <a:spcPct val="100000"/>
              </a:lnSpc>
              <a:spcBef>
                <a:spcPts val="0"/>
              </a:spcBef>
            </a:pPr>
            <a:r>
              <a:rPr lang="cs-CZ" dirty="0"/>
              <a:t>Lhůta pro vyřízení nároku činí 6 měsíců.</a:t>
            </a:r>
          </a:p>
          <a:p>
            <a:pPr>
              <a:lnSpc>
                <a:spcPct val="100000"/>
              </a:lnSpc>
              <a:spcBef>
                <a:spcPts val="0"/>
              </a:spcBef>
            </a:pPr>
            <a:endParaRPr lang="cs-CZ" dirty="0"/>
          </a:p>
          <a:p>
            <a:pPr marL="0" indent="0">
              <a:lnSpc>
                <a:spcPct val="100000"/>
              </a:lnSpc>
              <a:spcBef>
                <a:spcPts val="0"/>
              </a:spcBef>
              <a:buNone/>
            </a:pPr>
            <a:endParaRPr lang="cs-CZ" dirty="0"/>
          </a:p>
          <a:p>
            <a:pPr>
              <a:lnSpc>
                <a:spcPct val="100000"/>
              </a:lnSpc>
              <a:spcBef>
                <a:spcPts val="0"/>
              </a:spcBef>
            </a:pPr>
            <a:r>
              <a:rPr lang="cs-CZ" dirty="0"/>
              <a:t>Z hlediska </a:t>
            </a:r>
            <a:r>
              <a:rPr lang="cs-CZ" dirty="0" err="1"/>
              <a:t>MZe</a:t>
            </a:r>
            <a:r>
              <a:rPr lang="cs-CZ" dirty="0"/>
              <a:t> se jedná o klíčovou fázi, posuzování nároku, neboť není svázána přísnou lhůtou soudní.</a:t>
            </a:r>
          </a:p>
          <a:p>
            <a:pPr>
              <a:lnSpc>
                <a:spcPct val="100000"/>
              </a:lnSpc>
              <a:spcBef>
                <a:spcPts val="0"/>
              </a:spcBef>
            </a:pPr>
            <a:endParaRPr lang="cs-CZ" dirty="0"/>
          </a:p>
          <a:p>
            <a:pPr>
              <a:lnSpc>
                <a:spcPct val="100000"/>
              </a:lnSpc>
              <a:spcBef>
                <a:spcPts val="0"/>
              </a:spcBef>
            </a:pPr>
            <a:r>
              <a:rPr lang="cs-CZ" dirty="0"/>
              <a:t>To ale neznamená, že není třeba postupovat maximálně rychle a to jak s ohledem na možné promlčení nároku (§ 35 ZOVM), tak s ohledem na úroky z prodlení (§ 15 odst. 2 ZOVM).</a:t>
            </a:r>
          </a:p>
          <a:p>
            <a:pPr marL="0" indent="0">
              <a:lnSpc>
                <a:spcPct val="100000"/>
              </a:lnSpc>
              <a:spcBef>
                <a:spcPts val="0"/>
              </a:spcBef>
              <a:buNone/>
            </a:pPr>
            <a:endParaRPr lang="cs-CZ" dirty="0"/>
          </a:p>
          <a:p>
            <a:pPr>
              <a:lnSpc>
                <a:spcPct val="100000"/>
              </a:lnSpc>
              <a:spcBef>
                <a:spcPts val="0"/>
              </a:spcBef>
            </a:pPr>
            <a:r>
              <a:rPr lang="cs-CZ" dirty="0"/>
              <a:t>Právě v této chvíli jsou dotazovány dotčené správní orgány, následně je vyžádáno stanovisko věcně příslušného útvaru </a:t>
            </a:r>
            <a:r>
              <a:rPr lang="cs-CZ" dirty="0" err="1"/>
              <a:t>MZe</a:t>
            </a:r>
            <a:r>
              <a:rPr lang="cs-CZ" dirty="0"/>
              <a:t>.</a:t>
            </a:r>
          </a:p>
          <a:p>
            <a:pPr marL="0" indent="0">
              <a:lnSpc>
                <a:spcPct val="100000"/>
              </a:lnSpc>
              <a:spcBef>
                <a:spcPts val="0"/>
              </a:spcBef>
              <a:buNone/>
            </a:pPr>
            <a:endParaRPr lang="cs-CZ" dirty="0"/>
          </a:p>
          <a:p>
            <a:pPr>
              <a:lnSpc>
                <a:spcPct val="100000"/>
              </a:lnSpc>
              <a:spcBef>
                <a:spcPts val="0"/>
              </a:spcBef>
            </a:pPr>
            <a:r>
              <a:rPr lang="cs-CZ" dirty="0"/>
              <a:t>Ideálně nejvýše do 5 týdnů od doručení nároku na </a:t>
            </a:r>
            <a:r>
              <a:rPr lang="cs-CZ" dirty="0" err="1"/>
              <a:t>MZe</a:t>
            </a:r>
            <a:r>
              <a:rPr lang="cs-CZ" dirty="0"/>
              <a:t> by měla být věc vyřízena – délku náhradového řízení je vhodné zohlednit při stanovování výše náhrady, zejména v případě nepřiměřené délky (původního) řízení.</a:t>
            </a:r>
          </a:p>
          <a:p>
            <a:pPr algn="just"/>
            <a:endParaRPr lang="cs-CZ" dirty="0"/>
          </a:p>
        </p:txBody>
      </p:sp>
    </p:spTree>
    <p:extLst>
      <p:ext uri="{BB962C8B-B14F-4D97-AF65-F5344CB8AC3E}">
        <p14:creationId xmlns:p14="http://schemas.microsoft.com/office/powerpoint/2010/main" val="269672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gn="just"/>
            <a:r>
              <a:rPr lang="cs-CZ" dirty="0"/>
              <a:t>§ 16 až 18 ZOVM</a:t>
            </a:r>
          </a:p>
          <a:p>
            <a:pPr marL="0" indent="0" algn="ctr">
              <a:buNone/>
            </a:pPr>
            <a:r>
              <a:rPr lang="cs-CZ" i="1" dirty="0"/>
              <a:t>§ 16 </a:t>
            </a:r>
          </a:p>
          <a:p>
            <a:pPr marL="0" indent="0" algn="just">
              <a:lnSpc>
                <a:spcPct val="100000"/>
              </a:lnSpc>
              <a:spcBef>
                <a:spcPts val="1200"/>
              </a:spcBef>
              <a:buNone/>
            </a:pPr>
            <a:r>
              <a:rPr lang="cs-CZ" i="1" dirty="0"/>
              <a:t>(1) Nahradil-li stát škodu způsobenou nezákonným rozhodnutím nebo nesprávným úředním postupem nebo poskytl-li ze stejného důvodu zadostiučinění za vzniklou nemajetkovou újmu, </a:t>
            </a:r>
            <a:r>
              <a:rPr lang="cs-CZ" b="1" i="1" dirty="0"/>
              <a:t>může</a:t>
            </a:r>
            <a:r>
              <a:rPr lang="cs-CZ" i="1" dirty="0"/>
              <a:t> požadovat regresní úhradu </a:t>
            </a:r>
            <a:r>
              <a:rPr lang="cs-CZ" b="1" i="1" dirty="0"/>
              <a:t>na úředních osobách </a:t>
            </a:r>
            <a:r>
              <a:rPr lang="cs-CZ" i="1" dirty="0"/>
              <a:t>a </a:t>
            </a:r>
            <a:r>
              <a:rPr lang="cs-CZ" b="1" i="1" dirty="0"/>
              <a:t>na územních celcích</a:t>
            </a:r>
            <a:r>
              <a:rPr lang="cs-CZ" i="1" dirty="0"/>
              <a:t> v přenesené působnosti, pokud škodu způsobily.</a:t>
            </a:r>
          </a:p>
          <a:p>
            <a:pPr marL="0" indent="0" algn="just">
              <a:lnSpc>
                <a:spcPct val="100000"/>
              </a:lnSpc>
              <a:spcBef>
                <a:spcPts val="1200"/>
              </a:spcBef>
              <a:buNone/>
            </a:pPr>
            <a:r>
              <a:rPr lang="cs-CZ" i="1" dirty="0"/>
              <a:t>(2) Bylo-li rozhodnutí územního samosprávného celku přezkoumáno příslušným orgánem a následně byla rozhodnutí tohoto orgánu a územního samosprávného celku zrušena pro nezákonnost, může stát požadovat regresní úhradu na kraji, je-li příslušným orgánem orgán kraje, nebo na územním samosprávném celku.</a:t>
            </a:r>
          </a:p>
          <a:p>
            <a:pPr>
              <a:lnSpc>
                <a:spcPct val="100000"/>
              </a:lnSpc>
              <a:spcBef>
                <a:spcPts val="1200"/>
              </a:spcBef>
            </a:pPr>
            <a:r>
              <a:rPr lang="cs-CZ" dirty="0"/>
              <a:t>Řešení vztahu krajského/městského/obecního úřadu vůči samosprávnému celku.</a:t>
            </a:r>
          </a:p>
          <a:p>
            <a:pPr marL="0" indent="0" algn="just">
              <a:lnSpc>
                <a:spcPct val="100000"/>
              </a:lnSpc>
              <a:spcBef>
                <a:spcPts val="1200"/>
              </a:spcBef>
              <a:buNone/>
            </a:pPr>
            <a:r>
              <a:rPr lang="cs-CZ" i="1" dirty="0"/>
              <a:t>(3) Bylo-li nezákonné rozhodnutí vydáno proto, že se ten, kdo je vydal, řídil nesprávným právním názorem příslušného orgánu, který zrušil v řízení původní zákonné rozhodnutí, nemá stát právo na regresní úhradu.</a:t>
            </a:r>
          </a:p>
          <a:p>
            <a:pPr>
              <a:lnSpc>
                <a:spcPct val="100000"/>
              </a:lnSpc>
              <a:spcBef>
                <a:spcPts val="1200"/>
              </a:spcBef>
            </a:pPr>
            <a:r>
              <a:rPr lang="cs-CZ" dirty="0"/>
              <a:t>Bylo by třeba dokazovat zákonnost původního prvostupňového rozhodnutí, což není obvyklé a leckdy ani snadné.</a:t>
            </a:r>
          </a:p>
          <a:p>
            <a:pPr marL="0" indent="0" algn="just">
              <a:lnSpc>
                <a:spcPct val="100000"/>
              </a:lnSpc>
              <a:spcBef>
                <a:spcPts val="1200"/>
              </a:spcBef>
              <a:buNone/>
            </a:pPr>
            <a:r>
              <a:rPr lang="cs-CZ" i="1" dirty="0"/>
              <a:t>(4) Stát může požadovat regresní úhradu pouze ve výši odpovídající účasti územního celku v samostatné působnosti, územního celku v přenesené působnosti či úřední osoby na způsobení vzniklé škody.</a:t>
            </a:r>
          </a:p>
          <a:p>
            <a:pPr marL="0" indent="0" algn="just">
              <a:buNone/>
            </a:pPr>
            <a:endParaRPr lang="cs-CZ" dirty="0"/>
          </a:p>
          <a:p>
            <a:pPr>
              <a:lnSpc>
                <a:spcPct val="100000"/>
              </a:lnSpc>
              <a:spcBef>
                <a:spcPts val="0"/>
              </a:spcBef>
            </a:pPr>
            <a:r>
              <a:rPr lang="cs-CZ" dirty="0"/>
              <a:t>K dispozici jen minimální judikatura…</a:t>
            </a:r>
          </a:p>
          <a:p>
            <a:pPr marL="0" indent="0">
              <a:lnSpc>
                <a:spcPct val="100000"/>
              </a:lnSpc>
              <a:spcBef>
                <a:spcPts val="0"/>
              </a:spcBef>
              <a:buNone/>
            </a:pPr>
            <a:endParaRPr lang="cs-CZ" dirty="0"/>
          </a:p>
          <a:p>
            <a:pPr algn="just"/>
            <a:endParaRPr lang="cs-CZ" dirty="0"/>
          </a:p>
        </p:txBody>
      </p:sp>
    </p:spTree>
    <p:extLst>
      <p:ext uri="{BB962C8B-B14F-4D97-AF65-F5344CB8AC3E}">
        <p14:creationId xmlns:p14="http://schemas.microsoft.com/office/powerpoint/2010/main" val="94200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 2</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0"/>
              </a:spcBef>
              <a:buNone/>
            </a:pPr>
            <a:r>
              <a:rPr lang="cs-CZ" i="1" dirty="0"/>
              <a:t>§ 17</a:t>
            </a:r>
          </a:p>
          <a:p>
            <a:pPr marL="0" indent="0" algn="ctr">
              <a:lnSpc>
                <a:spcPct val="100000"/>
              </a:lnSpc>
              <a:spcBef>
                <a:spcPts val="0"/>
              </a:spcBef>
              <a:buNone/>
            </a:pPr>
            <a:endParaRPr lang="cs-CZ" i="1" dirty="0"/>
          </a:p>
          <a:p>
            <a:pPr marL="0" indent="0" algn="just">
              <a:lnSpc>
                <a:spcPct val="100000"/>
              </a:lnSpc>
              <a:spcBef>
                <a:spcPts val="600"/>
              </a:spcBef>
              <a:buNone/>
            </a:pPr>
            <a:r>
              <a:rPr lang="cs-CZ" i="1" dirty="0"/>
              <a:t>(1) Nahradil-li stát škodu, ke které došlo při činnosti státního orgánu nebo poskytl-li ze stejného důvodu zadostiučinění za vzniklou nemajetkovou újmu, může požadovat regresní úhradu </a:t>
            </a:r>
            <a:r>
              <a:rPr lang="cs-CZ" b="1" i="1" dirty="0"/>
              <a:t>od těch, kteří se podíleli </a:t>
            </a:r>
            <a:r>
              <a:rPr lang="cs-CZ" i="1" dirty="0"/>
              <a:t>na vydání nezákonného rozhodnutí nebo na nesprávném úředním postupu, </a:t>
            </a:r>
            <a:r>
              <a:rPr lang="cs-CZ" b="1" i="1" dirty="0"/>
              <a:t>pokud byli k vydání rozhodnutí nebo k úřednímu postupu oprávněni</a:t>
            </a:r>
            <a:r>
              <a:rPr lang="cs-CZ" i="1" dirty="0"/>
              <a:t>.</a:t>
            </a:r>
          </a:p>
          <a:p>
            <a:pPr marL="0" indent="0" algn="just">
              <a:lnSpc>
                <a:spcPct val="100000"/>
              </a:lnSpc>
              <a:spcBef>
                <a:spcPts val="600"/>
              </a:spcBef>
              <a:buNone/>
            </a:pPr>
            <a:r>
              <a:rPr lang="cs-CZ" i="1" dirty="0"/>
              <a:t>(2) Nahradil-li stát škodu, která vznikla z nezákonného rozhodnutí nebo z nesprávného úředního postupu, na nichž se podílel soudce nebo státní zástupce, nebo poskytl-li ze stejného důvodu zadostiučinění za vzniklou nemajetkovou újmu, může požadovat regresní úhradu pouze tehdy, pokud byla vina soudce nebo státního zástupce zjištěna v kárném nebo trestním řízení.</a:t>
            </a:r>
          </a:p>
          <a:p>
            <a:pPr marL="0" indent="0" algn="just">
              <a:lnSpc>
                <a:spcPct val="100000"/>
              </a:lnSpc>
              <a:spcBef>
                <a:spcPts val="600"/>
              </a:spcBef>
              <a:buNone/>
            </a:pPr>
            <a:r>
              <a:rPr lang="cs-CZ" i="1" dirty="0"/>
              <a:t>(3) Uhradily-li úřední osoby nebo územní celky v přenesené působnosti regresní úhradu státu, mohou požadovat regresní úhradu od těch, kdo se podíleli na vydání nezákonného rozhodnutí nebo na nesprávném úředním postupu.</a:t>
            </a:r>
          </a:p>
          <a:p>
            <a:pPr marL="0" indent="0" algn="just">
              <a:lnSpc>
                <a:spcPct val="100000"/>
              </a:lnSpc>
              <a:spcBef>
                <a:spcPts val="600"/>
              </a:spcBef>
              <a:buNone/>
            </a:pPr>
            <a:r>
              <a:rPr lang="cs-CZ" i="1" dirty="0"/>
              <a:t>(4) Je-li podle tohoto ustanovení uplatněn nárok na regresní úhradu proti osobě, u níž účast na výkonu veřejné moci náležela k povinnostem vyplývajícím z pracovního poměru nebo z poměru mu na roveň postaveného anebo z poměru služebního, řídí se výše regresní úhrady zvláštními předpisy.</a:t>
            </a:r>
          </a:p>
          <a:p>
            <a:pPr marL="0" indent="0" algn="just">
              <a:lnSpc>
                <a:spcPct val="100000"/>
              </a:lnSpc>
              <a:spcBef>
                <a:spcPts val="600"/>
              </a:spcBef>
              <a:buNone/>
            </a:pPr>
            <a:r>
              <a:rPr lang="cs-CZ" i="1" dirty="0"/>
              <a:t>(5) Nárok na regresní úhradu vylučuje nárok na náhradu škody podle obecných předpisů.</a:t>
            </a:r>
          </a:p>
          <a:p>
            <a:pPr marL="0" indent="0" algn="just">
              <a:lnSpc>
                <a:spcPct val="100000"/>
              </a:lnSpc>
              <a:spcBef>
                <a:spcPts val="600"/>
              </a:spcBef>
              <a:buNone/>
            </a:pPr>
            <a:r>
              <a:rPr lang="cs-CZ" i="1" dirty="0"/>
              <a:t>(6) Nárok na regresní úhradu nelze uplatňovat vůči tomu, kdo se podílel na vydání nezákonného rozhodnutí nebo na nesprávném úředním postupu na příkaz nadřízeného, ledaže by se uposlechnutím příkazu dopustil trestného činu.</a:t>
            </a:r>
          </a:p>
          <a:p>
            <a:pPr algn="just"/>
            <a:endParaRPr lang="cs-CZ" dirty="0"/>
          </a:p>
        </p:txBody>
      </p:sp>
    </p:spTree>
    <p:extLst>
      <p:ext uri="{BB962C8B-B14F-4D97-AF65-F5344CB8AC3E}">
        <p14:creationId xmlns:p14="http://schemas.microsoft.com/office/powerpoint/2010/main" val="182990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 3</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0"/>
              </a:spcBef>
              <a:buNone/>
            </a:pPr>
            <a:r>
              <a:rPr lang="cs-CZ" i="1" dirty="0"/>
              <a:t>§ 18</a:t>
            </a:r>
          </a:p>
          <a:p>
            <a:pPr marL="0" indent="0" algn="ctr">
              <a:lnSpc>
                <a:spcPct val="100000"/>
              </a:lnSpc>
              <a:spcBef>
                <a:spcPts val="0"/>
              </a:spcBef>
              <a:buNone/>
            </a:pPr>
            <a:r>
              <a:rPr lang="cs-CZ" i="1" dirty="0"/>
              <a:t>Společná ustanovení o regresní úhradě</a:t>
            </a:r>
          </a:p>
          <a:p>
            <a:pPr marL="0" indent="0" algn="ctr">
              <a:lnSpc>
                <a:spcPct val="100000"/>
              </a:lnSpc>
              <a:spcBef>
                <a:spcPts val="0"/>
              </a:spcBef>
              <a:buNone/>
            </a:pPr>
            <a:endParaRPr lang="cs-CZ" i="1" dirty="0"/>
          </a:p>
          <a:p>
            <a:pPr marL="0" indent="0" algn="just">
              <a:lnSpc>
                <a:spcPct val="100000"/>
              </a:lnSpc>
              <a:spcBef>
                <a:spcPts val="1200"/>
              </a:spcBef>
              <a:buNone/>
            </a:pPr>
            <a:r>
              <a:rPr lang="cs-CZ" i="1" dirty="0"/>
              <a:t>(1) Právo na regresní úhradu vznikne pouze tehdy, byla-li škoda způsobena zaviněným porušením právní povinnosti.</a:t>
            </a:r>
          </a:p>
          <a:p>
            <a:pPr>
              <a:lnSpc>
                <a:spcPct val="100000"/>
              </a:lnSpc>
              <a:spcBef>
                <a:spcPts val="1200"/>
              </a:spcBef>
            </a:pPr>
            <a:r>
              <a:rPr lang="cs-CZ" dirty="0"/>
              <a:t>Zaviněním je jak úmysl, tak i nedbalost., včetně nevědomé/lehké nedbalosti. </a:t>
            </a:r>
          </a:p>
          <a:p>
            <a:pPr marL="0" indent="0" algn="just">
              <a:lnSpc>
                <a:spcPct val="100000"/>
              </a:lnSpc>
              <a:spcBef>
                <a:spcPts val="1200"/>
              </a:spcBef>
              <a:buNone/>
            </a:pPr>
            <a:r>
              <a:rPr lang="cs-CZ" i="1" dirty="0"/>
              <a:t>(2) Zavinění je povinen prokázat ten, kdo uplatňuje nárok na regresní úhradu.</a:t>
            </a:r>
          </a:p>
          <a:p>
            <a:pPr marL="0" indent="0" algn="just">
              <a:lnSpc>
                <a:spcPct val="100000"/>
              </a:lnSpc>
              <a:spcBef>
                <a:spcPts val="1200"/>
              </a:spcBef>
              <a:buNone/>
            </a:pPr>
            <a:r>
              <a:rPr lang="cs-CZ" i="1" dirty="0"/>
              <a:t>(3) Byla-li škoda způsobena zaviněným porušením právní povinnosti více osob, jsou povinny zaplatit regresní úhradu podle své účasti na způsobení škody. V odůvodněných případech může soud rozhodnout, že odpovídají společně a nerozdílně.</a:t>
            </a:r>
          </a:p>
          <a:p>
            <a:pPr marL="0" indent="0" algn="just">
              <a:lnSpc>
                <a:spcPct val="100000"/>
              </a:lnSpc>
              <a:spcBef>
                <a:spcPts val="1200"/>
              </a:spcBef>
              <a:buNone/>
            </a:pPr>
            <a:r>
              <a:rPr lang="cs-CZ" i="1" dirty="0"/>
              <a:t>(4) Kdo je povinen platit regresní úhradu společně a nerozdílně s jinými, vypořádá se s nimi podle účasti na způsobení vzniklé škody.</a:t>
            </a:r>
          </a:p>
          <a:p>
            <a:pPr marL="0" indent="0" algn="just">
              <a:lnSpc>
                <a:spcPct val="100000"/>
              </a:lnSpc>
              <a:spcBef>
                <a:spcPts val="1200"/>
              </a:spcBef>
              <a:buNone/>
            </a:pPr>
            <a:r>
              <a:rPr lang="cs-CZ" i="1" dirty="0"/>
              <a:t>(5) Soud může regresní úhradu přiměřeně snížit zejména s přihlédnutím k tomu, jak ke škodě došlo, jakož i k osobním a majetkovým poměrům fyzické osoby, která ji způsobila. Snížení nelze provést, jde-li o škodu způsobenou úmyslně.</a:t>
            </a:r>
          </a:p>
          <a:p>
            <a:pPr marL="0" indent="0" algn="just">
              <a:lnSpc>
                <a:spcPct val="100000"/>
              </a:lnSpc>
              <a:spcBef>
                <a:spcPts val="1200"/>
              </a:spcBef>
              <a:buNone/>
            </a:pPr>
            <a:r>
              <a:rPr lang="cs-CZ" i="1" dirty="0"/>
              <a:t>(6) Ten, proti němuž byl uplatněn nárok na regresní úhradu, má proti subjektu, který po něm regresní úhradu požaduje, právo uplatnit všechny námitky, které tento subjekt mohl uplatnit vůči poškozenému v řízení o náhradě škody.</a:t>
            </a:r>
          </a:p>
          <a:p>
            <a:pPr>
              <a:lnSpc>
                <a:spcPct val="100000"/>
              </a:lnSpc>
              <a:spcBef>
                <a:spcPts val="1200"/>
              </a:spcBef>
            </a:pPr>
            <a:r>
              <a:rPr lang="cs-CZ" dirty="0"/>
              <a:t>Otázka vedlejšího účastenství na straně žalované v soudním řízení. </a:t>
            </a:r>
          </a:p>
          <a:p>
            <a:pPr marL="0" indent="0">
              <a:lnSpc>
                <a:spcPct val="100000"/>
              </a:lnSpc>
              <a:spcBef>
                <a:spcPts val="1200"/>
              </a:spcBef>
              <a:buNone/>
            </a:pPr>
            <a:r>
              <a:rPr lang="cs-CZ" i="1" dirty="0"/>
              <a:t>(7) Povinnost poskytnout nezbytnou součinnost podle § 14 odst. 4 platí pro posouzení práva na regresní úhradu obdobně.</a:t>
            </a:r>
          </a:p>
          <a:p>
            <a:pPr marL="0" indent="0" algn="just">
              <a:lnSpc>
                <a:spcPct val="100000"/>
              </a:lnSpc>
              <a:spcBef>
                <a:spcPts val="0"/>
              </a:spcBef>
              <a:buNone/>
            </a:pPr>
            <a:endParaRPr lang="cs-CZ" i="1" dirty="0"/>
          </a:p>
        </p:txBody>
      </p:sp>
    </p:spTree>
    <p:extLst>
      <p:ext uri="{BB962C8B-B14F-4D97-AF65-F5344CB8AC3E}">
        <p14:creationId xmlns:p14="http://schemas.microsoft.com/office/powerpoint/2010/main" val="445224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 regres 4</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a:xfrm>
            <a:off x="1249200" y="3240000"/>
            <a:ext cx="21888000" cy="10171200"/>
          </a:xfrm>
        </p:spPr>
        <p:txBody>
          <a:bodyPr>
            <a:normAutofit/>
          </a:bodyPr>
          <a:lstStyle/>
          <a:p>
            <a:pPr>
              <a:lnSpc>
                <a:spcPct val="100000"/>
              </a:lnSpc>
              <a:spcBef>
                <a:spcPts val="1200"/>
              </a:spcBef>
            </a:pPr>
            <a:r>
              <a:rPr lang="cs-CZ" dirty="0"/>
              <a:t>Podle serveru novinky.cz je  </a:t>
            </a:r>
            <a:r>
              <a:rPr lang="cs-CZ" dirty="0">
                <a:hlinkClick r:id="rId2"/>
              </a:rPr>
              <a:t>Ministerstvo zemědělství šampionem v nevymáhání</a:t>
            </a:r>
            <a:r>
              <a:rPr lang="cs-CZ" dirty="0"/>
              <a:t> </a:t>
            </a:r>
          </a:p>
          <a:p>
            <a:pPr lvl="1"/>
            <a:r>
              <a:rPr lang="cs-CZ" dirty="0"/>
              <a:t>Článek je velmi nepřesný a zjednodušující</a:t>
            </a:r>
          </a:p>
          <a:p>
            <a:pPr lvl="1"/>
            <a:r>
              <a:rPr lang="cs-CZ" dirty="0"/>
              <a:t>Otázka ohledně regresů směřovala pouze na vlastní úředníky Ministerstva, nezohlednila, že škodu mohly způsobit i jiné osoby, např. myslivecká stráž</a:t>
            </a:r>
          </a:p>
          <a:p>
            <a:pPr lvl="1"/>
            <a:r>
              <a:rPr lang="cs-CZ" dirty="0"/>
              <a:t>Veliká většina z uvedené částky nemůže být považována za škodu ve smyslu regresních úhrad</a:t>
            </a:r>
          </a:p>
          <a:p>
            <a:pPr>
              <a:lnSpc>
                <a:spcPct val="100000"/>
              </a:lnSpc>
              <a:spcBef>
                <a:spcPts val="1200"/>
              </a:spcBef>
            </a:pPr>
            <a:endParaRPr lang="cs-CZ" dirty="0"/>
          </a:p>
          <a:p>
            <a:pPr>
              <a:lnSpc>
                <a:spcPct val="100000"/>
              </a:lnSpc>
              <a:spcBef>
                <a:spcPts val="1200"/>
              </a:spcBef>
            </a:pPr>
            <a:r>
              <a:rPr lang="cs-CZ" dirty="0"/>
              <a:t>Skutečnost, že k regresním nárokům přistupuje Ministerstvo ojediněle, neznamená, že je v této věci nečinné, je preferováno předcházení opakování případných chyb.</a:t>
            </a:r>
          </a:p>
          <a:p>
            <a:pPr marL="0" indent="0" algn="just">
              <a:lnSpc>
                <a:spcPct val="100000"/>
              </a:lnSpc>
              <a:spcBef>
                <a:spcPts val="1200"/>
              </a:spcBef>
              <a:buNone/>
            </a:pPr>
            <a:endParaRPr lang="cs-CZ" i="1" dirty="0"/>
          </a:p>
          <a:p>
            <a:pPr>
              <a:lnSpc>
                <a:spcPct val="100000"/>
              </a:lnSpc>
              <a:spcBef>
                <a:spcPts val="1200"/>
              </a:spcBef>
            </a:pPr>
            <a:r>
              <a:rPr lang="cs-CZ" dirty="0"/>
              <a:t>Proto je třeba každý uplatněný nárok podrobit zevrubnému přezkoumání a bez ohledu na to, zda je oprávněný nebo nikoliv zjistit, zda neupozorňuje  na nějaký reálný problém – skutečně existující nesprávný úřední postup či příčinu pro níž by mohlo být vydáno nezákonné rozhodnutí.</a:t>
            </a:r>
          </a:p>
          <a:p>
            <a:pPr>
              <a:lnSpc>
                <a:spcPct val="100000"/>
              </a:lnSpc>
              <a:spcBef>
                <a:spcPts val="1200"/>
              </a:spcBef>
            </a:pPr>
            <a:endParaRPr lang="cs-CZ" dirty="0"/>
          </a:p>
          <a:p>
            <a:pPr>
              <a:lnSpc>
                <a:spcPct val="100000"/>
              </a:lnSpc>
              <a:spcBef>
                <a:spcPts val="1200"/>
              </a:spcBef>
            </a:pPr>
            <a:r>
              <a:rPr lang="cs-CZ" dirty="0"/>
              <a:t>Takový postup je pak dokonce povinností každého věcného útvaru Ministerstva – Směrnice č. 9/2017, pokud by nebyl takový přístup efektivní, bude růst tlak na obligatorní vymáhání regresů. </a:t>
            </a:r>
          </a:p>
          <a:p>
            <a:pPr>
              <a:lnSpc>
                <a:spcPct val="100000"/>
              </a:lnSpc>
              <a:spcBef>
                <a:spcPts val="1200"/>
              </a:spcBef>
            </a:pPr>
            <a:endParaRPr lang="cs-CZ" dirty="0"/>
          </a:p>
          <a:p>
            <a:pPr>
              <a:lnSpc>
                <a:spcPct val="100000"/>
              </a:lnSpc>
              <a:spcBef>
                <a:spcPts val="1200"/>
              </a:spcBef>
            </a:pPr>
            <a:r>
              <a:rPr lang="cs-CZ" dirty="0"/>
              <a:t>Agenda je předmětem dotazů ze strany veřejnosti, kontrol ze strany NKÚ a kanceláře VOP.</a:t>
            </a:r>
          </a:p>
          <a:p>
            <a:pPr marL="0" indent="0">
              <a:lnSpc>
                <a:spcPct val="100000"/>
              </a:lnSpc>
              <a:spcBef>
                <a:spcPts val="1200"/>
              </a:spcBef>
              <a:buNone/>
            </a:pPr>
            <a:r>
              <a:rPr lang="cs-CZ" dirty="0"/>
              <a:t>- dotazy na regres už podávají i konkrétní úspěšní žadatelé!</a:t>
            </a:r>
          </a:p>
          <a:p>
            <a:pPr marL="0" indent="0" algn="just">
              <a:lnSpc>
                <a:spcPct val="100000"/>
              </a:lnSpc>
              <a:spcBef>
                <a:spcPts val="0"/>
              </a:spcBef>
              <a:buNone/>
            </a:pPr>
            <a:endParaRPr lang="cs-CZ" i="1" dirty="0"/>
          </a:p>
        </p:txBody>
      </p:sp>
    </p:spTree>
    <p:extLst>
      <p:ext uri="{BB962C8B-B14F-4D97-AF65-F5344CB8AC3E}">
        <p14:creationId xmlns:p14="http://schemas.microsoft.com/office/powerpoint/2010/main" val="334556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2F682-1579-4134-BAF9-6B0E7B013CAC}"/>
              </a:ext>
            </a:extLst>
          </p:cNvPr>
          <p:cNvSpPr>
            <a:spLocks noGrp="1"/>
          </p:cNvSpPr>
          <p:nvPr>
            <p:ph type="title"/>
          </p:nvPr>
        </p:nvSpPr>
        <p:spPr/>
        <p:txBody>
          <a:bodyPr/>
          <a:lstStyle/>
          <a:p>
            <a:r>
              <a:rPr lang="cs-CZ" dirty="0"/>
              <a:t>Zákon o odpovědnosti veřejné moci</a:t>
            </a:r>
          </a:p>
        </p:txBody>
      </p:sp>
      <p:sp>
        <p:nvSpPr>
          <p:cNvPr id="4" name="Zástupný symbol pro text 3">
            <a:extLst>
              <a:ext uri="{FF2B5EF4-FFF2-40B4-BE49-F238E27FC236}">
                <a16:creationId xmlns:a16="http://schemas.microsoft.com/office/drawing/2014/main" id="{77793896-C31C-42C3-8170-9F8A962C4C44}"/>
              </a:ext>
            </a:extLst>
          </p:cNvPr>
          <p:cNvSpPr>
            <a:spLocks noGrp="1"/>
          </p:cNvSpPr>
          <p:nvPr>
            <p:ph type="body" sz="quarter" idx="19"/>
          </p:nvPr>
        </p:nvSpPr>
        <p:spPr/>
        <p:txBody>
          <a:bodyPr/>
          <a:lstStyle/>
          <a:p>
            <a:endParaRPr lang="cs-CZ" dirty="0"/>
          </a:p>
          <a:p>
            <a:r>
              <a:rPr lang="cs-CZ" dirty="0"/>
              <a:t>Zákon č. 82/1998 Sb., o odpovědnosti za škodu způsobenou při výkonu veřejné moci rozhodnutím nebo nesprávným úředním postupem a o změně zákona České národní rady č. 358/1992 Sb., o notářích a jejich činnosti (notářský řád), ve znění pozdějších předpisů.</a:t>
            </a:r>
          </a:p>
        </p:txBody>
      </p:sp>
      <p:sp>
        <p:nvSpPr>
          <p:cNvPr id="5" name="Zástupný symbol pro text 4">
            <a:extLst>
              <a:ext uri="{FF2B5EF4-FFF2-40B4-BE49-F238E27FC236}">
                <a16:creationId xmlns:a16="http://schemas.microsoft.com/office/drawing/2014/main" id="{363DD77E-91EF-4419-BE05-1C0C96F03E9B}"/>
              </a:ext>
            </a:extLst>
          </p:cNvPr>
          <p:cNvSpPr>
            <a:spLocks noGrp="1"/>
          </p:cNvSpPr>
          <p:nvPr>
            <p:ph type="body" sz="quarter" idx="29"/>
          </p:nvPr>
        </p:nvSpPr>
        <p:spPr/>
        <p:txBody>
          <a:bodyPr>
            <a:normAutofit/>
          </a:bodyPr>
          <a:lstStyle/>
          <a:p>
            <a:endParaRPr lang="cs-CZ" dirty="0"/>
          </a:p>
          <a:p>
            <a:endParaRPr lang="cs-CZ" dirty="0"/>
          </a:p>
          <a:p>
            <a:r>
              <a:rPr lang="cs-CZ" dirty="0"/>
              <a:t>Stručný obsah</a:t>
            </a:r>
          </a:p>
          <a:p>
            <a:pPr lvl="1"/>
            <a:r>
              <a:rPr lang="cs-CZ" dirty="0"/>
              <a:t>Zakotvení právní úpravy – historické a ústavní kořeny.</a:t>
            </a:r>
          </a:p>
          <a:p>
            <a:pPr lvl="1"/>
            <a:r>
              <a:rPr lang="cs-CZ" dirty="0"/>
              <a:t>Struktura zákona o odpovědnosti veřejné moci.</a:t>
            </a:r>
          </a:p>
          <a:p>
            <a:pPr lvl="1"/>
            <a:r>
              <a:rPr lang="cs-CZ" dirty="0"/>
              <a:t>Postupy Ministerstva zemědělství při výkonu této agendy.</a:t>
            </a:r>
          </a:p>
          <a:p>
            <a:pPr lvl="1"/>
            <a:r>
              <a:rPr lang="cs-CZ" dirty="0"/>
              <a:t>Poznatky z aplikační praxe – zjištěné chyby.</a:t>
            </a:r>
          </a:p>
        </p:txBody>
      </p:sp>
      <p:pic>
        <p:nvPicPr>
          <p:cNvPr id="9" name="Zástupný symbol obrázku 8">
            <a:extLst>
              <a:ext uri="{FF2B5EF4-FFF2-40B4-BE49-F238E27FC236}">
                <a16:creationId xmlns:a16="http://schemas.microsoft.com/office/drawing/2014/main" id="{166D07AA-3380-45CB-AA1C-0BF5871BC8B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0643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03746-14F0-9234-52CA-E840F0B69E72}"/>
              </a:ext>
            </a:extLst>
          </p:cNvPr>
          <p:cNvSpPr>
            <a:spLocks noGrp="1"/>
          </p:cNvSpPr>
          <p:nvPr>
            <p:ph type="title"/>
          </p:nvPr>
        </p:nvSpPr>
        <p:spPr/>
        <p:txBody>
          <a:bodyPr/>
          <a:lstStyle/>
          <a:p>
            <a:pPr algn="ctr"/>
            <a:r>
              <a:rPr lang="cs-CZ" dirty="0"/>
              <a:t>Vedlejší účastenství v soudních řízeních dle ZOVM</a:t>
            </a:r>
          </a:p>
        </p:txBody>
      </p:sp>
      <p:sp>
        <p:nvSpPr>
          <p:cNvPr id="3" name="Zástupný obsah 2">
            <a:extLst>
              <a:ext uri="{FF2B5EF4-FFF2-40B4-BE49-F238E27FC236}">
                <a16:creationId xmlns:a16="http://schemas.microsoft.com/office/drawing/2014/main" id="{2CE0ADEE-A056-CF46-DE3B-0329F1C413D9}"/>
              </a:ext>
            </a:extLst>
          </p:cNvPr>
          <p:cNvSpPr>
            <a:spLocks noGrp="1"/>
          </p:cNvSpPr>
          <p:nvPr>
            <p:ph sz="quarter" idx="13"/>
          </p:nvPr>
        </p:nvSpPr>
        <p:spPr>
          <a:xfrm>
            <a:off x="1203000" y="3204000"/>
            <a:ext cx="21888000" cy="9226800"/>
          </a:xfrm>
        </p:spPr>
        <p:txBody>
          <a:bodyPr/>
          <a:lstStyle/>
          <a:p>
            <a:r>
              <a:rPr lang="cs-CZ" dirty="0"/>
              <a:t>§ 18 odst. 6 ZOVM – uplatnění námitek</a:t>
            </a:r>
          </a:p>
          <a:p>
            <a:endParaRPr lang="cs-CZ" dirty="0"/>
          </a:p>
          <a:p>
            <a:r>
              <a:rPr lang="cs-CZ" dirty="0"/>
              <a:t>Postup podle § 93 o.s.ř.</a:t>
            </a:r>
          </a:p>
          <a:p>
            <a:pPr marL="0" indent="0">
              <a:buNone/>
            </a:pPr>
            <a:r>
              <a:rPr lang="cs-CZ" i="1" dirty="0"/>
              <a:t>§ 93 </a:t>
            </a:r>
          </a:p>
          <a:p>
            <a:pPr marL="0" indent="0">
              <a:buNone/>
            </a:pPr>
            <a:r>
              <a:rPr lang="cs-CZ" i="1" dirty="0"/>
              <a:t>   (1) Jako vedlejší účastník může se vedle žalobce nebo žalovaného zúčastnit řízení ten, kdo má právní zájem na jeho výsledku.</a:t>
            </a:r>
          </a:p>
          <a:p>
            <a:pPr marL="0" indent="0">
              <a:buNone/>
            </a:pPr>
            <a:r>
              <a:rPr lang="cs-CZ" i="1" dirty="0"/>
              <a:t>   (2) Do řízení vstoupí buď z vlastního podnětu nebo na výzvu některého z účastníků učiněnou prostřednictvím soudu. O přípustnosti vedlejšího účastenství soud rozhodne jen na návrh.</a:t>
            </a:r>
          </a:p>
          <a:p>
            <a:pPr marL="0" indent="0">
              <a:buNone/>
            </a:pPr>
            <a:r>
              <a:rPr lang="cs-CZ" i="1" dirty="0"/>
              <a:t>   (3) V řízení má vedlejší účastník stejná práva a povinnosti jako účastník. Jedná však toliko sám za sebe. Jestliže jeho úkony odporují úkonům účastníka, kterého v řízení podporuje, posoudí je soud po uvážení všech okolností.</a:t>
            </a:r>
          </a:p>
          <a:p>
            <a:pPr marL="0" indent="0">
              <a:buNone/>
            </a:pPr>
            <a:endParaRPr lang="cs-CZ" i="1" dirty="0"/>
          </a:p>
          <a:p>
            <a:r>
              <a:rPr lang="cs-CZ" dirty="0"/>
              <a:t>Zdánlivě nevýhodný pro územně samosprávný celek (obec, kraj) zřizující správní orgán, ale není tomu tak – pro naplnění podmínky pro uplatnění regresu postačí písemná žádost o stanovisko k žádosti či žalobě. Účast v řízení je efektivní prostředek pro ovlivnění výsledku řízení.</a:t>
            </a:r>
          </a:p>
          <a:p>
            <a:r>
              <a:rPr lang="cs-CZ" dirty="0"/>
              <a:t>Zdánlivá – pouze ryze formální – účast v řízení nemá téměř žádný efekt.</a:t>
            </a:r>
          </a:p>
          <a:p>
            <a:r>
              <a:rPr lang="cs-CZ" dirty="0"/>
              <a:t>Obce se mohou nechat zastoupit advokátem – náklady řízení…</a:t>
            </a:r>
          </a:p>
        </p:txBody>
      </p:sp>
    </p:spTree>
    <p:extLst>
      <p:ext uri="{BB962C8B-B14F-4D97-AF65-F5344CB8AC3E}">
        <p14:creationId xmlns:p14="http://schemas.microsoft.com/office/powerpoint/2010/main" val="278560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III. Hlava – Společná a přechodná ustanovení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1200"/>
              </a:spcBef>
              <a:buNone/>
            </a:pPr>
            <a:r>
              <a:rPr lang="cs-CZ" i="1" dirty="0"/>
              <a:t>§ 26</a:t>
            </a:r>
          </a:p>
          <a:p>
            <a:pPr marL="0" indent="0" algn="ctr">
              <a:lnSpc>
                <a:spcPct val="100000"/>
              </a:lnSpc>
              <a:spcBef>
                <a:spcPts val="1200"/>
              </a:spcBef>
              <a:buNone/>
            </a:pPr>
            <a:r>
              <a:rPr lang="cs-CZ" i="1" dirty="0"/>
              <a:t>Vztah k občanskému zákoníku</a:t>
            </a:r>
          </a:p>
          <a:p>
            <a:pPr marL="0" indent="0">
              <a:lnSpc>
                <a:spcPct val="100000"/>
              </a:lnSpc>
              <a:spcBef>
                <a:spcPts val="1200"/>
              </a:spcBef>
              <a:buNone/>
            </a:pPr>
            <a:r>
              <a:rPr lang="cs-CZ" i="1" dirty="0"/>
              <a:t>Pokud není stanoveno jinak, řídí se právní vztahy upravené v tomto zákoně občanským zákoníkem.</a:t>
            </a:r>
          </a:p>
          <a:p>
            <a:pPr>
              <a:lnSpc>
                <a:spcPct val="100000"/>
              </a:lnSpc>
              <a:spcBef>
                <a:spcPts val="1200"/>
              </a:spcBef>
            </a:pPr>
            <a:r>
              <a:rPr lang="cs-CZ" dirty="0"/>
              <a:t>Praktické ustanovení, ZOVM je speciální normou vůči OZ, nelze tedy např. rozšiřovat skutkové podstaty odpovědnosti veřejné moci.</a:t>
            </a:r>
          </a:p>
          <a:p>
            <a:pPr marL="0" indent="0" algn="just">
              <a:lnSpc>
                <a:spcPct val="100000"/>
              </a:lnSpc>
              <a:spcBef>
                <a:spcPts val="1200"/>
              </a:spcBef>
              <a:buNone/>
            </a:pPr>
            <a:endParaRPr lang="cs-CZ" i="1" dirty="0"/>
          </a:p>
          <a:p>
            <a:pPr>
              <a:lnSpc>
                <a:spcPct val="100000"/>
              </a:lnSpc>
              <a:spcBef>
                <a:spcPts val="1200"/>
              </a:spcBef>
            </a:pPr>
            <a:r>
              <a:rPr lang="cs-CZ" dirty="0"/>
              <a:t>§ 27 až 31a – Způsob a rozsah náhrady škody – chaotická, kusá úprava</a:t>
            </a:r>
          </a:p>
          <a:p>
            <a:pPr lvl="1"/>
            <a:r>
              <a:rPr lang="cs-CZ" dirty="0"/>
              <a:t>§ 27 – rozsah náhrady škody v případě úmrtí</a:t>
            </a:r>
          </a:p>
          <a:p>
            <a:pPr lvl="1"/>
            <a:r>
              <a:rPr lang="cs-CZ" dirty="0"/>
              <a:t>§ 28 až 30 – ušlý výdělek při nezákonném trestním řízení (vazba, výkon trestu atd.)</a:t>
            </a:r>
          </a:p>
          <a:p>
            <a:pPr lvl="1"/>
            <a:r>
              <a:rPr lang="cs-CZ" b="1" dirty="0"/>
              <a:t>§ 31 – náklady řízení jako škoda</a:t>
            </a:r>
          </a:p>
          <a:p>
            <a:pPr lvl="1"/>
            <a:r>
              <a:rPr lang="cs-CZ" dirty="0"/>
              <a:t>§ 31a – výše přiměřeného zadostiučinění za nemajetkovou újmu (způsobenou příliš dlouhým řízením)</a:t>
            </a:r>
          </a:p>
          <a:p>
            <a:pPr marL="360000" lvl="1" indent="0">
              <a:buNone/>
            </a:pPr>
            <a:endParaRPr lang="cs-CZ" dirty="0"/>
          </a:p>
        </p:txBody>
      </p:sp>
    </p:spTree>
    <p:extLst>
      <p:ext uri="{BB962C8B-B14F-4D97-AF65-F5344CB8AC3E}">
        <p14:creationId xmlns:p14="http://schemas.microsoft.com/office/powerpoint/2010/main" val="118060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662ABE-990F-88AD-D02B-2052C35ED6E9}"/>
              </a:ext>
            </a:extLst>
          </p:cNvPr>
          <p:cNvSpPr>
            <a:spLocks noGrp="1"/>
          </p:cNvSpPr>
          <p:nvPr>
            <p:ph type="title"/>
          </p:nvPr>
        </p:nvSpPr>
        <p:spPr/>
        <p:txBody>
          <a:bodyPr/>
          <a:lstStyle/>
          <a:p>
            <a:pPr algn="ctr"/>
            <a:r>
              <a:rPr lang="cs-CZ" dirty="0"/>
              <a:t>Náklady řízení</a:t>
            </a:r>
          </a:p>
        </p:txBody>
      </p:sp>
      <p:sp>
        <p:nvSpPr>
          <p:cNvPr id="3" name="Zástupný obsah 2">
            <a:extLst>
              <a:ext uri="{FF2B5EF4-FFF2-40B4-BE49-F238E27FC236}">
                <a16:creationId xmlns:a16="http://schemas.microsoft.com/office/drawing/2014/main" id="{ADAD3754-9128-E0F1-2073-AC0F991B905C}"/>
              </a:ext>
            </a:extLst>
          </p:cNvPr>
          <p:cNvSpPr>
            <a:spLocks noGrp="1"/>
          </p:cNvSpPr>
          <p:nvPr>
            <p:ph sz="quarter" idx="13"/>
          </p:nvPr>
        </p:nvSpPr>
        <p:spPr/>
        <p:txBody>
          <a:bodyPr>
            <a:normAutofit lnSpcReduction="10000"/>
          </a:bodyPr>
          <a:lstStyle/>
          <a:p>
            <a:pPr algn="ctr">
              <a:lnSpc>
                <a:spcPct val="100000"/>
              </a:lnSpc>
              <a:spcBef>
                <a:spcPts val="1200"/>
              </a:spcBef>
            </a:pPr>
            <a:r>
              <a:rPr lang="cs-CZ" i="1" dirty="0"/>
              <a:t>§ 31 </a:t>
            </a:r>
          </a:p>
          <a:p>
            <a:pPr marL="0" indent="0" algn="just">
              <a:lnSpc>
                <a:spcPct val="100000"/>
              </a:lnSpc>
              <a:spcBef>
                <a:spcPts val="1200"/>
              </a:spcBef>
              <a:buNone/>
            </a:pPr>
            <a:r>
              <a:rPr lang="cs-CZ" i="1" dirty="0"/>
              <a:t>   (1) Náhrada škody zahrnuje takové náklady řízení, které byly poškozeným účelně vynaloženy na zrušení nebo změnu nezákonného rozhodnutí nebo na nápravu nesprávného úředního postupu.</a:t>
            </a:r>
          </a:p>
          <a:p>
            <a:pPr marL="0" indent="0" algn="just">
              <a:lnSpc>
                <a:spcPct val="100000"/>
              </a:lnSpc>
              <a:spcBef>
                <a:spcPts val="1200"/>
              </a:spcBef>
              <a:buNone/>
            </a:pPr>
            <a:r>
              <a:rPr lang="cs-CZ" i="1" dirty="0"/>
              <a:t>   (2) Náhradu nákladů řízení může poškozený uplatnit jen tehdy, jestliže neměl možnost učinit tak v průběhu řízení na základě procesních předpisů, anebo jestliže mu náhrada nákladů takto již nebyla přiznána.</a:t>
            </a:r>
          </a:p>
          <a:p>
            <a:pPr marL="0" indent="0" algn="just">
              <a:lnSpc>
                <a:spcPct val="100000"/>
              </a:lnSpc>
              <a:spcBef>
                <a:spcPts val="1200"/>
              </a:spcBef>
              <a:buNone/>
            </a:pPr>
            <a:r>
              <a:rPr lang="cs-CZ" i="1" dirty="0"/>
              <a:t>   (3) Náklady zastoupení jsou součástí nákladů řízení. Zahrnují účelně vynaložené hotové výdaje a odměnu za zastupování. Výše této odměny se určí podle ustanovení zvláštního právního předpisu12) o mimosmluvní odměně.</a:t>
            </a:r>
          </a:p>
          <a:p>
            <a:pPr marL="0" indent="0" algn="just">
              <a:lnSpc>
                <a:spcPct val="100000"/>
              </a:lnSpc>
              <a:spcBef>
                <a:spcPts val="1200"/>
              </a:spcBef>
              <a:buNone/>
            </a:pPr>
            <a:r>
              <a:rPr lang="cs-CZ" i="1" dirty="0"/>
              <a:t>   (4) Poškozený nemá právo na náhradu nákladů zastoupení, které vznikly v souvislosti s projednáváním uplatněného nároku u příslušného úřadu.</a:t>
            </a:r>
          </a:p>
          <a:p>
            <a:pPr>
              <a:lnSpc>
                <a:spcPct val="100000"/>
              </a:lnSpc>
              <a:spcBef>
                <a:spcPts val="1200"/>
              </a:spcBef>
            </a:pPr>
            <a:endParaRPr lang="cs-CZ" dirty="0"/>
          </a:p>
          <a:p>
            <a:pPr>
              <a:lnSpc>
                <a:spcPct val="100000"/>
              </a:lnSpc>
              <a:spcBef>
                <a:spcPts val="1200"/>
              </a:spcBef>
            </a:pPr>
            <a:r>
              <a:rPr lang="cs-CZ" dirty="0"/>
              <a:t>Jen ty náklady řízení, které byly vynaloženy na zrušení vykonatelného nezákonného rozhodnutí nebo nápravu nesprávného úředního postupu, pokud už nemohly být nahrazeny v předmětném řízení.</a:t>
            </a:r>
          </a:p>
          <a:p>
            <a:pPr marL="0" indent="0">
              <a:lnSpc>
                <a:spcPct val="100000"/>
              </a:lnSpc>
              <a:spcBef>
                <a:spcPts val="1200"/>
              </a:spcBef>
              <a:buNone/>
            </a:pPr>
            <a:endParaRPr lang="cs-CZ" dirty="0"/>
          </a:p>
          <a:p>
            <a:pPr>
              <a:lnSpc>
                <a:spcPct val="100000"/>
              </a:lnSpc>
              <a:spcBef>
                <a:spcPts val="1200"/>
              </a:spcBef>
            </a:pPr>
            <a:r>
              <a:rPr lang="cs-CZ" dirty="0"/>
              <a:t>V rozsahu dle odst. 1  se nelze vyhnout poukazem na § 79 odst. 3 </a:t>
            </a:r>
            <a:r>
              <a:rPr lang="cs-CZ" dirty="0" err="1"/>
              <a:t>s.ř</a:t>
            </a:r>
            <a:r>
              <a:rPr lang="cs-CZ" dirty="0"/>
              <a:t>.</a:t>
            </a:r>
          </a:p>
          <a:p>
            <a:pPr>
              <a:lnSpc>
                <a:spcPct val="100000"/>
              </a:lnSpc>
              <a:spcBef>
                <a:spcPts val="1200"/>
              </a:spcBef>
            </a:pPr>
            <a:endParaRPr lang="cs-CZ" dirty="0"/>
          </a:p>
          <a:p>
            <a:pPr>
              <a:lnSpc>
                <a:spcPct val="100000"/>
              </a:lnSpc>
              <a:spcBef>
                <a:spcPts val="1200"/>
              </a:spcBef>
            </a:pPr>
            <a:r>
              <a:rPr lang="cs-CZ" dirty="0"/>
              <a:t>Náklady na uplatnění nároku podle § 14 nelze požadovat.</a:t>
            </a:r>
          </a:p>
          <a:p>
            <a:endParaRPr lang="cs-CZ" dirty="0"/>
          </a:p>
        </p:txBody>
      </p:sp>
    </p:spTree>
    <p:extLst>
      <p:ext uri="{BB962C8B-B14F-4D97-AF65-F5344CB8AC3E}">
        <p14:creationId xmlns:p14="http://schemas.microsoft.com/office/powerpoint/2010/main" val="70854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III. Hlava – Přiměřené zadostiučinění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lnSpc>
                <a:spcPct val="100000"/>
              </a:lnSpc>
              <a:spcBef>
                <a:spcPts val="1200"/>
              </a:spcBef>
              <a:buNone/>
            </a:pPr>
            <a:r>
              <a:rPr lang="cs-CZ" i="1" dirty="0"/>
              <a:t>§ 31a</a:t>
            </a:r>
          </a:p>
          <a:p>
            <a:pPr marL="0" indent="0" algn="ctr">
              <a:lnSpc>
                <a:spcPct val="100000"/>
              </a:lnSpc>
              <a:spcBef>
                <a:spcPts val="1200"/>
              </a:spcBef>
              <a:buNone/>
            </a:pPr>
            <a:r>
              <a:rPr lang="cs-CZ" i="1" dirty="0"/>
              <a:t>Zadostiučinění za vzniklou nemajetkovou újmu</a:t>
            </a:r>
          </a:p>
          <a:p>
            <a:pPr marL="0" indent="0" algn="just">
              <a:lnSpc>
                <a:spcPct val="100000"/>
              </a:lnSpc>
              <a:spcBef>
                <a:spcPts val="1200"/>
              </a:spcBef>
              <a:buNone/>
            </a:pPr>
            <a:r>
              <a:rPr lang="cs-CZ" i="1" dirty="0"/>
              <a:t>(1) Bez ohledu na to, zda byla nezákonným rozhodnutím nebo nesprávným úředním postupem způsobena škoda, poskytuje se podle tohoto zákona též přiměřené zadostiučinění za vzniklou nemajetkovou újmu.</a:t>
            </a:r>
          </a:p>
          <a:p>
            <a:pPr marL="0" indent="0" algn="just">
              <a:lnSpc>
                <a:spcPct val="100000"/>
              </a:lnSpc>
              <a:spcBef>
                <a:spcPts val="1200"/>
              </a:spcBef>
              <a:buNone/>
            </a:pPr>
            <a:r>
              <a:rPr lang="cs-CZ" i="1" dirty="0"/>
              <a:t>(2) Zadostiučinění se poskytne v penězích, jestliže nemajetkovou újmu nebylo možno nahradit jinak a samotné konstatování porušení práva by se nejevilo jako dostačující. Při stanovení výše přiměřeného zadostiučinění se přihlédne k závažnosti vzniklé újmy a k okolnostem, za nichž k nemajetkové újmě došlo.</a:t>
            </a:r>
          </a:p>
          <a:p>
            <a:pPr marL="0" indent="0" algn="just">
              <a:lnSpc>
                <a:spcPct val="100000"/>
              </a:lnSpc>
              <a:spcBef>
                <a:spcPts val="1200"/>
              </a:spcBef>
              <a:buNone/>
            </a:pPr>
            <a:r>
              <a:rPr lang="cs-CZ" i="1" dirty="0"/>
              <a:t>(3) V případech, kdy nemajetková újma vznikla nesprávným úředním postupem podle § 13 odst. 1 věty druhé a třetí nebo § 22 odst. 1 věty druhé a třetí, přihlédne se při stanovení výše přiměřeného zadostiučinění rovněž ke konkrétním okolnostem případu, zejména k</a:t>
            </a:r>
          </a:p>
          <a:p>
            <a:pPr marL="0" indent="0" algn="just">
              <a:lnSpc>
                <a:spcPct val="100000"/>
              </a:lnSpc>
              <a:spcBef>
                <a:spcPts val="1200"/>
              </a:spcBef>
              <a:buNone/>
            </a:pPr>
            <a:r>
              <a:rPr lang="cs-CZ" i="1" dirty="0"/>
              <a:t>a) celkové délce řízení,</a:t>
            </a:r>
          </a:p>
          <a:p>
            <a:pPr marL="0" indent="0" algn="just">
              <a:lnSpc>
                <a:spcPct val="100000"/>
              </a:lnSpc>
              <a:spcBef>
                <a:spcPts val="1200"/>
              </a:spcBef>
              <a:buNone/>
            </a:pPr>
            <a:r>
              <a:rPr lang="cs-CZ" i="1" dirty="0"/>
              <a:t>b) složitosti řízení,</a:t>
            </a:r>
          </a:p>
          <a:p>
            <a:pPr marL="0" indent="0" algn="just">
              <a:lnSpc>
                <a:spcPct val="100000"/>
              </a:lnSpc>
              <a:spcBef>
                <a:spcPts val="1200"/>
              </a:spcBef>
              <a:buNone/>
            </a:pPr>
            <a:r>
              <a:rPr lang="cs-CZ" i="1" dirty="0"/>
              <a:t>c) jednání poškozeného, kterým přispěl k průtahům v řízení, a k tomu, zda využil dostupných prostředků způsobilých odstranit průtahy v řízení,</a:t>
            </a:r>
          </a:p>
          <a:p>
            <a:pPr marL="0" indent="0" algn="just">
              <a:lnSpc>
                <a:spcPct val="100000"/>
              </a:lnSpc>
              <a:spcBef>
                <a:spcPts val="1200"/>
              </a:spcBef>
              <a:buNone/>
            </a:pPr>
            <a:r>
              <a:rPr lang="cs-CZ" i="1" dirty="0"/>
              <a:t>d) postupu orgánů veřejné moci během řízení a</a:t>
            </a:r>
          </a:p>
          <a:p>
            <a:pPr marL="0" indent="0" algn="just">
              <a:lnSpc>
                <a:spcPct val="100000"/>
              </a:lnSpc>
              <a:spcBef>
                <a:spcPts val="1200"/>
              </a:spcBef>
              <a:buNone/>
            </a:pPr>
            <a:r>
              <a:rPr lang="cs-CZ" i="1" dirty="0"/>
              <a:t>e) významu předmětu řízení pro poškozeného..</a:t>
            </a:r>
          </a:p>
          <a:p>
            <a:pPr>
              <a:lnSpc>
                <a:spcPct val="100000"/>
              </a:lnSpc>
              <a:spcBef>
                <a:spcPts val="1200"/>
              </a:spcBef>
            </a:pPr>
            <a:r>
              <a:rPr lang="cs-CZ" dirty="0"/>
              <a:t>Vloženo novelou č.160/2006 Sb.</a:t>
            </a:r>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2847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III. Hlava – Promlčení</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a:t>§ 32 až 35 ZOVM.</a:t>
            </a:r>
          </a:p>
          <a:p>
            <a:pPr>
              <a:lnSpc>
                <a:spcPct val="100000"/>
              </a:lnSpc>
              <a:spcBef>
                <a:spcPts val="1200"/>
              </a:spcBef>
            </a:pPr>
            <a:endParaRPr lang="cs-CZ" dirty="0"/>
          </a:p>
          <a:p>
            <a:pPr>
              <a:lnSpc>
                <a:spcPct val="100000"/>
              </a:lnSpc>
              <a:spcBef>
                <a:spcPts val="1200"/>
              </a:spcBef>
            </a:pPr>
            <a:r>
              <a:rPr lang="cs-CZ" dirty="0"/>
              <a:t>§ 32 </a:t>
            </a:r>
          </a:p>
          <a:p>
            <a:pPr>
              <a:lnSpc>
                <a:spcPct val="100000"/>
              </a:lnSpc>
              <a:spcBef>
                <a:spcPts val="1200"/>
              </a:spcBef>
            </a:pPr>
            <a:r>
              <a:rPr lang="cs-CZ" dirty="0"/>
              <a:t>Škoda subjektivní lhůta 3 roky od zrušovacího rozhodnutí,  objektivní 10 let od škodní události – musí existovat možnost nárok reálně uplatnit</a:t>
            </a:r>
          </a:p>
          <a:p>
            <a:pPr>
              <a:lnSpc>
                <a:spcPct val="100000"/>
              </a:lnSpc>
              <a:spcBef>
                <a:spcPts val="1200"/>
              </a:spcBef>
            </a:pPr>
            <a:r>
              <a:rPr lang="cs-CZ" dirty="0"/>
              <a:t>Nemajetková újma – </a:t>
            </a:r>
            <a:r>
              <a:rPr lang="cs-CZ" dirty="0" err="1"/>
              <a:t>subj</a:t>
            </a:r>
            <a:r>
              <a:rPr lang="cs-CZ" dirty="0"/>
              <a:t>. 6 měsíců od skončení (příliš dlouhého) řízení, objektivní 10 let od škodní události.</a:t>
            </a:r>
          </a:p>
          <a:p>
            <a:pPr>
              <a:lnSpc>
                <a:spcPct val="100000"/>
              </a:lnSpc>
              <a:spcBef>
                <a:spcPts val="1200"/>
              </a:spcBef>
            </a:pPr>
            <a:endParaRPr lang="cs-CZ" dirty="0"/>
          </a:p>
          <a:p>
            <a:pPr>
              <a:lnSpc>
                <a:spcPct val="100000"/>
              </a:lnSpc>
              <a:spcBef>
                <a:spcPts val="1200"/>
              </a:spcBef>
            </a:pPr>
            <a:r>
              <a:rPr lang="cs-CZ" dirty="0"/>
              <a:t>§ 33 – dvouletá lhůta v trestním řízení</a:t>
            </a:r>
          </a:p>
          <a:p>
            <a:pPr>
              <a:lnSpc>
                <a:spcPct val="100000"/>
              </a:lnSpc>
              <a:spcBef>
                <a:spcPts val="1200"/>
              </a:spcBef>
            </a:pPr>
            <a:endParaRPr lang="cs-CZ" dirty="0"/>
          </a:p>
          <a:p>
            <a:pPr>
              <a:lnSpc>
                <a:spcPct val="100000"/>
              </a:lnSpc>
              <a:spcBef>
                <a:spcPts val="1200"/>
              </a:spcBef>
            </a:pPr>
            <a:r>
              <a:rPr lang="cs-CZ" dirty="0"/>
              <a:t>§ 34 – roční lhůta pro regresní úhrady</a:t>
            </a:r>
          </a:p>
          <a:p>
            <a:pPr>
              <a:lnSpc>
                <a:spcPct val="100000"/>
              </a:lnSpc>
              <a:spcBef>
                <a:spcPts val="1200"/>
              </a:spcBef>
            </a:pPr>
            <a:endParaRPr lang="cs-CZ" dirty="0"/>
          </a:p>
          <a:p>
            <a:pPr>
              <a:lnSpc>
                <a:spcPct val="100000"/>
              </a:lnSpc>
              <a:spcBef>
                <a:spcPts val="1200"/>
              </a:spcBef>
            </a:pPr>
            <a:r>
              <a:rPr lang="cs-CZ" dirty="0"/>
              <a:t>§ 35 – přerušování promlčecí doby po dobu předběžného uplatnění nároku či u kárného nebo trestního řízení soudce a státního zástupce</a:t>
            </a:r>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4135466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Zbytek zákona</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a:lnSpc>
                <a:spcPct val="100000"/>
              </a:lnSpc>
              <a:spcBef>
                <a:spcPts val="1200"/>
              </a:spcBef>
            </a:pPr>
            <a:r>
              <a:rPr lang="cs-CZ" dirty="0"/>
              <a:t>§ 36 – (standartní) přechodné ustanovení.  V praxi překonáno u příliš dlouhých řízení.</a:t>
            </a:r>
          </a:p>
          <a:p>
            <a:pPr>
              <a:lnSpc>
                <a:spcPct val="100000"/>
              </a:lnSpc>
              <a:spcBef>
                <a:spcPts val="1200"/>
              </a:spcBef>
            </a:pPr>
            <a:endParaRPr lang="cs-CZ" dirty="0"/>
          </a:p>
          <a:p>
            <a:pPr>
              <a:lnSpc>
                <a:spcPct val="100000"/>
              </a:lnSpc>
              <a:spcBef>
                <a:spcPts val="1200"/>
              </a:spcBef>
            </a:pPr>
            <a:r>
              <a:rPr lang="cs-CZ" dirty="0"/>
              <a:t>Část druhá, § 37 – zrušen zákon č. 58/1969 Sb.</a:t>
            </a:r>
          </a:p>
          <a:p>
            <a:pPr>
              <a:lnSpc>
                <a:spcPct val="100000"/>
              </a:lnSpc>
              <a:spcBef>
                <a:spcPts val="1200"/>
              </a:spcBef>
            </a:pPr>
            <a:endParaRPr lang="cs-CZ" dirty="0"/>
          </a:p>
          <a:p>
            <a:pPr>
              <a:lnSpc>
                <a:spcPct val="100000"/>
              </a:lnSpc>
              <a:spcBef>
                <a:spcPts val="1200"/>
              </a:spcBef>
            </a:pPr>
            <a:r>
              <a:rPr lang="cs-CZ" dirty="0"/>
              <a:t>Část třetí, § 38 – změna notářského řádu (odpovědnost za činnost notářů při výkonu veřejné moci)</a:t>
            </a:r>
          </a:p>
          <a:p>
            <a:pPr>
              <a:lnSpc>
                <a:spcPct val="100000"/>
              </a:lnSpc>
              <a:spcBef>
                <a:spcPts val="1200"/>
              </a:spcBef>
            </a:pPr>
            <a:endParaRPr lang="cs-CZ" dirty="0"/>
          </a:p>
          <a:p>
            <a:pPr>
              <a:lnSpc>
                <a:spcPct val="100000"/>
              </a:lnSpc>
              <a:spcBef>
                <a:spcPts val="1200"/>
              </a:spcBef>
            </a:pPr>
            <a:r>
              <a:rPr lang="cs-CZ" dirty="0"/>
              <a:t>Část čtvrtá, § 39 – účinnost 30. dnem po vyhlášení – 15. 5. 1998</a:t>
            </a:r>
          </a:p>
          <a:p>
            <a:pPr>
              <a:lnSpc>
                <a:spcPct val="100000"/>
              </a:lnSpc>
              <a:spcBef>
                <a:spcPts val="1200"/>
              </a:spcBef>
            </a:pPr>
            <a:endParaRPr lang="cs-CZ" dirty="0"/>
          </a:p>
          <a:p>
            <a:pPr>
              <a:lnSpc>
                <a:spcPct val="100000"/>
              </a:lnSpc>
              <a:spcBef>
                <a:spcPts val="1200"/>
              </a:spcBef>
            </a:pPr>
            <a:r>
              <a:rPr lang="cs-CZ" dirty="0"/>
              <a:t>Podepsáni Zeman, Havel,  Tošovský</a:t>
            </a:r>
          </a:p>
          <a:p>
            <a:pPr marL="0" indent="0">
              <a:lnSpc>
                <a:spcPct val="100000"/>
              </a:lnSpc>
              <a:spcBef>
                <a:spcPts val="1200"/>
              </a:spcBef>
              <a:buNone/>
            </a:pPr>
            <a:endParaRPr lang="cs-CZ" dirty="0"/>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spTree>
    <p:extLst>
      <p:ext uri="{BB962C8B-B14F-4D97-AF65-F5344CB8AC3E}">
        <p14:creationId xmlns:p14="http://schemas.microsoft.com/office/powerpoint/2010/main" val="116929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poznatky z aplikační praxe</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graphicFrame>
        <p:nvGraphicFramePr>
          <p:cNvPr id="4" name="Graf 3"/>
          <p:cNvGraphicFramePr/>
          <p:nvPr>
            <p:extLst>
              <p:ext uri="{D42A27DB-BD31-4B8C-83A1-F6EECF244321}">
                <p14:modId xmlns:p14="http://schemas.microsoft.com/office/powerpoint/2010/main" val="2975313315"/>
              </p:ext>
            </p:extLst>
          </p:nvPr>
        </p:nvGraphicFramePr>
        <p:xfrm>
          <a:off x="1861068" y="2917506"/>
          <a:ext cx="18810515" cy="9871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23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poznatky z aplikační praxe</a:t>
            </a:r>
            <a:endParaRPr lang="cs-CZ" sz="4000" dirty="0"/>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nSpc>
                <a:spcPct val="100000"/>
              </a:lnSpc>
              <a:spcBef>
                <a:spcPts val="1200"/>
              </a:spcBef>
              <a:buNone/>
            </a:pPr>
            <a:endParaRPr lang="cs-CZ" dirty="0"/>
          </a:p>
          <a:p>
            <a:pPr marL="0" indent="0" algn="just">
              <a:lnSpc>
                <a:spcPct val="100000"/>
              </a:lnSpc>
              <a:spcBef>
                <a:spcPts val="1200"/>
              </a:spcBef>
              <a:buNone/>
            </a:pPr>
            <a:endParaRPr lang="cs-CZ" i="1" dirty="0"/>
          </a:p>
          <a:p>
            <a:pPr marL="0" indent="0" algn="just">
              <a:lnSpc>
                <a:spcPct val="100000"/>
              </a:lnSpc>
              <a:spcBef>
                <a:spcPts val="1200"/>
              </a:spcBef>
              <a:buNone/>
            </a:pPr>
            <a:endParaRPr lang="cs-CZ" i="1" dirty="0"/>
          </a:p>
        </p:txBody>
      </p:sp>
      <p:graphicFrame>
        <p:nvGraphicFramePr>
          <p:cNvPr id="5" name="Graf 4"/>
          <p:cNvGraphicFramePr/>
          <p:nvPr>
            <p:extLst>
              <p:ext uri="{D42A27DB-BD31-4B8C-83A1-F6EECF244321}">
                <p14:modId xmlns:p14="http://schemas.microsoft.com/office/powerpoint/2010/main" val="973730346"/>
              </p:ext>
            </p:extLst>
          </p:nvPr>
        </p:nvGraphicFramePr>
        <p:xfrm>
          <a:off x="1380931" y="2799184"/>
          <a:ext cx="21180489" cy="10114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910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Závěry z případů</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lstStyle/>
          <a:p>
            <a:r>
              <a:rPr lang="cs-CZ" dirty="0"/>
              <a:t>Typově jsou nejproblematičtější řízení o odstranění staveb vodních děl, a též řízení v pochybnostech.</a:t>
            </a:r>
          </a:p>
          <a:p>
            <a:r>
              <a:rPr lang="cs-CZ" dirty="0"/>
              <a:t>Z uplatněných nároků:</a:t>
            </a:r>
          </a:p>
          <a:p>
            <a:pPr marL="0" indent="0">
              <a:buNone/>
            </a:pPr>
            <a:r>
              <a:rPr lang="cs-CZ" dirty="0"/>
              <a:t>- Škoda v podobě ušlé dotace způsobené nepřiměřenou délkou kolaudačního řízení.</a:t>
            </a:r>
          </a:p>
          <a:p>
            <a:pPr marL="0" indent="0">
              <a:buNone/>
            </a:pPr>
            <a:r>
              <a:rPr lang="cs-CZ" dirty="0"/>
              <a:t>- Škoda způsobená nedostatečnou péčí o vodní díla ve vlastnictví, nebo domnělém vlastnictví, státu.</a:t>
            </a:r>
          </a:p>
          <a:p>
            <a:pPr marL="0" indent="0">
              <a:buNone/>
            </a:pPr>
            <a:r>
              <a:rPr lang="cs-CZ" dirty="0"/>
              <a:t>- Škoda způsobená povinností napojit se na obecní kanalizaci.</a:t>
            </a:r>
          </a:p>
          <a:p>
            <a:pPr marL="0" indent="0">
              <a:buNone/>
            </a:pPr>
            <a:r>
              <a:rPr lang="cs-CZ" dirty="0"/>
              <a:t>	- vlastník nemovitosti investoval značné prostředky do zařízení na recyklaci vody</a:t>
            </a:r>
          </a:p>
          <a:p>
            <a:pPr marL="0" indent="0">
              <a:buNone/>
            </a:pPr>
            <a:endParaRPr lang="cs-CZ" dirty="0"/>
          </a:p>
          <a:p>
            <a:r>
              <a:rPr lang="cs-CZ" dirty="0"/>
              <a:t>Poskytování informací podle Informačního zákona (č. 106/1999 Sb.) a zákona o právu na informace o životním prostředí (č. </a:t>
            </a:r>
          </a:p>
          <a:p>
            <a:endParaRPr lang="cs-CZ" dirty="0"/>
          </a:p>
          <a:p>
            <a:r>
              <a:rPr lang="cs-CZ" dirty="0"/>
              <a:t>Na pomezí ZOVM je pak náhrada škody způsobené řízeným rozlivem povodně.</a:t>
            </a:r>
          </a:p>
        </p:txBody>
      </p:sp>
    </p:spTree>
    <p:extLst>
      <p:ext uri="{BB962C8B-B14F-4D97-AF65-F5344CB8AC3E}">
        <p14:creationId xmlns:p14="http://schemas.microsoft.com/office/powerpoint/2010/main" val="988110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Závěry z případů 2</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marL="1440000" lvl="4" indent="0">
              <a:buNone/>
            </a:pPr>
            <a:endParaRPr lang="cs-CZ" dirty="0"/>
          </a:p>
          <a:p>
            <a:r>
              <a:rPr lang="cs-CZ" dirty="0"/>
              <a:t>Kauza Náhon </a:t>
            </a:r>
          </a:p>
          <a:p>
            <a:r>
              <a:rPr lang="cs-CZ" dirty="0"/>
              <a:t>požadováno původně cca 280 tis. Kč, soud přiznal (natřikrát) cca 72 tis. Kč (60 tis Kč nemajetková újma za nepřiměřenou délku řízení a 12 tis. Kč náhradu nákladů)</a:t>
            </a:r>
          </a:p>
          <a:p>
            <a:pPr marL="0" indent="0">
              <a:buNone/>
            </a:pPr>
            <a:r>
              <a:rPr lang="cs-CZ" dirty="0"/>
              <a:t>- řízení v pochybnostech o existenci vodního díla náhonu a odběrného jezu</a:t>
            </a:r>
          </a:p>
          <a:p>
            <a:pPr marL="0" indent="0">
              <a:buNone/>
            </a:pPr>
            <a:r>
              <a:rPr lang="cs-CZ" dirty="0"/>
              <a:t>- 1. podnět V. 2012, druhý podnět IX. 2013 teprve poté zahájeno řízení v pochybnostech, které trvalo do III. 2017 </a:t>
            </a:r>
          </a:p>
          <a:p>
            <a:pPr marL="0" indent="0">
              <a:buNone/>
            </a:pPr>
            <a:r>
              <a:rPr lang="cs-CZ" dirty="0"/>
              <a:t>- namítána podjatost více osob;  soudní řízení o správní žalobě IX. 2014 až XI. 2015</a:t>
            </a:r>
          </a:p>
          <a:p>
            <a:pPr marL="0" indent="0">
              <a:buNone/>
            </a:pPr>
            <a:r>
              <a:rPr lang="cs-CZ" dirty="0"/>
              <a:t>- celková délka řízení 57 měsíců, [4,75 roku] tzn. přiznáno zadostiučinění ve výši roční sazby 16 tis. Kč </a:t>
            </a:r>
          </a:p>
          <a:p>
            <a:pPr marL="0" indent="0" algn="just">
              <a:buNone/>
            </a:pPr>
            <a:r>
              <a:rPr lang="cs-CZ" dirty="0"/>
              <a:t>- Znalecký posudek, k tomu soud uzavřel: „</a:t>
            </a:r>
            <a:r>
              <a:rPr lang="cs-CZ" i="1" dirty="0"/>
              <a:t>To platí o to více, že u vodoprávních správních orgánů nelze bez dalšího očekávat odborné vědomosti týkající se stavebně technických otázek. Dodat lze, že pokud správní orgán považoval znalecké závěry týkající se daných otázek za rozhodné (dokonce za natolik rozhodné, že pouze na jejich základě změnil svůj dosavadní právní názor), bylo by lze očekávat, že vypracování znaleckého posudku zadá sám správní orgán</a:t>
            </a:r>
            <a:r>
              <a:rPr lang="cs-CZ" dirty="0"/>
              <a:t>.“ a dodal: „</a:t>
            </a:r>
            <a:r>
              <a:rPr lang="cs-CZ" i="1" dirty="0"/>
              <a:t>Není přitom rozhodné tvrzení žalované, že v daném typu řízení se znalecké posudky obvykle nevyužívají a že znalecký posudek se dle žalované nezabýval rozhodnými otázkami. Toto tvrzení může být i pravdivé; nic však nemění na tom, že v nyní posuzovaném řízení byl znalecký posudek nejen zpracován, ale byl správním orgánem i využit, a to v zásadě tak, že správní orgán svoje právní posouzení založil prakticky pouze na tomto znaleckém posudku.</a:t>
            </a:r>
            <a:r>
              <a:rPr lang="cs-CZ" dirty="0"/>
              <a:t>“</a:t>
            </a:r>
          </a:p>
          <a:p>
            <a:pPr marL="0" indent="0" algn="just">
              <a:buNone/>
            </a:pPr>
            <a:r>
              <a:rPr lang="cs-CZ" dirty="0"/>
              <a:t>	- ZP předložený žalobcem soudem posouzen jako účinný nástroj pro urychlení řízení, tedy jako prostředek obrany proti 	nesprávnému úřednímu postupu</a:t>
            </a:r>
          </a:p>
        </p:txBody>
      </p:sp>
    </p:spTree>
    <p:extLst>
      <p:ext uri="{BB962C8B-B14F-4D97-AF65-F5344CB8AC3E}">
        <p14:creationId xmlns:p14="http://schemas.microsoft.com/office/powerpoint/2010/main" val="410242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a:t>Zakotvení právní úpravy – Ústavní rámec</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lstStyle/>
          <a:p>
            <a:r>
              <a:rPr lang="cs-CZ" dirty="0"/>
              <a:t> </a:t>
            </a:r>
            <a:r>
              <a:rPr lang="cs-CZ" sz="3600" b="1" dirty="0"/>
              <a:t>Listina základních práv a svobod:</a:t>
            </a:r>
          </a:p>
          <a:p>
            <a:pPr marL="0" indent="0" algn="ctr">
              <a:lnSpc>
                <a:spcPct val="100000"/>
              </a:lnSpc>
              <a:spcBef>
                <a:spcPts val="0"/>
              </a:spcBef>
              <a:buNone/>
            </a:pPr>
            <a:r>
              <a:rPr lang="cs-CZ" dirty="0"/>
              <a:t>Hlava pátá</a:t>
            </a:r>
          </a:p>
          <a:p>
            <a:pPr marL="0" indent="0" algn="ctr">
              <a:lnSpc>
                <a:spcPct val="100000"/>
              </a:lnSpc>
              <a:spcBef>
                <a:spcPts val="0"/>
              </a:spcBef>
              <a:buNone/>
            </a:pPr>
            <a:r>
              <a:rPr lang="cs-CZ" dirty="0"/>
              <a:t>Právo na soudní a jinou právní ochranu</a:t>
            </a:r>
          </a:p>
          <a:p>
            <a:pPr marL="0" indent="0" algn="ctr">
              <a:lnSpc>
                <a:spcPct val="100000"/>
              </a:lnSpc>
              <a:spcBef>
                <a:spcPts val="0"/>
              </a:spcBef>
              <a:buNone/>
            </a:pPr>
            <a:r>
              <a:rPr lang="cs-CZ" dirty="0"/>
              <a:t>Článek 36</a:t>
            </a:r>
          </a:p>
          <a:p>
            <a:pPr marL="0" indent="0" algn="just">
              <a:lnSpc>
                <a:spcPct val="100000"/>
              </a:lnSpc>
              <a:spcBef>
                <a:spcPts val="0"/>
              </a:spcBef>
              <a:buNone/>
            </a:pPr>
            <a:r>
              <a:rPr lang="cs-CZ" dirty="0"/>
              <a:t>(1) Každý se může domáhat stanoveným postupem svého práva u nezávislého a nestranného soudu a ve stanovených případech u jiného orgánu.</a:t>
            </a:r>
          </a:p>
          <a:p>
            <a:pPr marL="0" indent="0" algn="just">
              <a:lnSpc>
                <a:spcPct val="100000"/>
              </a:lnSpc>
              <a:spcBef>
                <a:spcPts val="0"/>
              </a:spcBef>
              <a:buNone/>
            </a:pPr>
            <a:r>
              <a:rPr lang="cs-CZ" dirty="0"/>
              <a:t>(2) Kdo tvrdí, že byl na svých právech zkrácen rozhodnutím orgánu veřejné správy, může se obrátit na soud, aby přezkoumal zákonnost takového rozhodnutí, nestanoví-li zákon jinak. Z pravomoci soudu však nesmí být vyloučeno přezkoumávání rozhodnutí týkajících se základních práv a svobod podle Listiny.</a:t>
            </a:r>
          </a:p>
          <a:p>
            <a:pPr marL="0" indent="0" algn="just">
              <a:lnSpc>
                <a:spcPct val="100000"/>
              </a:lnSpc>
              <a:spcBef>
                <a:spcPts val="0"/>
              </a:spcBef>
              <a:buNone/>
            </a:pPr>
            <a:r>
              <a:rPr lang="cs-CZ" dirty="0"/>
              <a:t>(3) </a:t>
            </a:r>
            <a:r>
              <a:rPr lang="cs-CZ" b="1" dirty="0"/>
              <a:t>Každý má právo na náhradu škody způsobené mu nezákonným rozhodnutím soudu, jiného státního orgánu či orgánu veřejné správy nebo nesprávným úředním postupem</a:t>
            </a:r>
            <a:r>
              <a:rPr lang="cs-CZ" dirty="0"/>
              <a:t>.</a:t>
            </a:r>
          </a:p>
          <a:p>
            <a:pPr marL="0" indent="0">
              <a:lnSpc>
                <a:spcPct val="100000"/>
              </a:lnSpc>
              <a:spcBef>
                <a:spcPts val="0"/>
              </a:spcBef>
              <a:buNone/>
            </a:pPr>
            <a:r>
              <a:rPr lang="cs-CZ" dirty="0"/>
              <a:t>(4) Podmínky a podrobnosti upravuje zákon.</a:t>
            </a:r>
          </a:p>
          <a:p>
            <a:pPr marL="0" indent="0">
              <a:lnSpc>
                <a:spcPct val="100000"/>
              </a:lnSpc>
              <a:spcBef>
                <a:spcPts val="0"/>
              </a:spcBef>
              <a:buNone/>
            </a:pPr>
            <a:endParaRPr lang="cs-CZ" dirty="0"/>
          </a:p>
          <a:p>
            <a:pPr>
              <a:lnSpc>
                <a:spcPct val="100000"/>
              </a:lnSpc>
              <a:spcBef>
                <a:spcPts val="0"/>
              </a:spcBef>
            </a:pPr>
            <a:r>
              <a:rPr lang="cs-CZ" dirty="0"/>
              <a:t>Vyhlášena jako ústavní zákon č. 23/1991 Sb. a poté znovu jako ústavní zákon č. 2/1993 Sb.</a:t>
            </a:r>
          </a:p>
          <a:p>
            <a:pPr>
              <a:lnSpc>
                <a:spcPct val="100000"/>
              </a:lnSpc>
              <a:spcBef>
                <a:spcPts val="0"/>
              </a:spcBef>
            </a:pPr>
            <a:r>
              <a:rPr lang="cs-CZ" dirty="0"/>
              <a:t>Cl. 9 odst. 2 Ústavy – odpovědnosti veřejné moci se nelze „zbavit“.</a:t>
            </a:r>
          </a:p>
          <a:p>
            <a:pPr>
              <a:lnSpc>
                <a:spcPct val="100000"/>
              </a:lnSpc>
              <a:spcBef>
                <a:spcPts val="0"/>
              </a:spcBef>
            </a:pPr>
            <a:r>
              <a:rPr lang="cs-CZ" dirty="0" err="1"/>
              <a:t>Pl</a:t>
            </a:r>
            <a:r>
              <a:rPr lang="cs-CZ" dirty="0"/>
              <a:t>. ÚS 18/01- aplikace prováděcího zákona nesmí popřít ústavně zaručené právo.</a:t>
            </a:r>
          </a:p>
          <a:p>
            <a:pPr>
              <a:lnSpc>
                <a:spcPct val="100000"/>
              </a:lnSpc>
              <a:spcBef>
                <a:spcPts val="0"/>
              </a:spcBef>
            </a:pPr>
            <a:r>
              <a:rPr lang="cs-CZ" dirty="0"/>
              <a:t>Nejvyšší soud </a:t>
            </a:r>
            <a:r>
              <a:rPr lang="cs-CZ" dirty="0" err="1"/>
              <a:t>sp</a:t>
            </a:r>
            <a:r>
              <a:rPr lang="cs-CZ" dirty="0"/>
              <a:t>. zn. 28 </a:t>
            </a:r>
            <a:r>
              <a:rPr lang="cs-CZ" dirty="0" err="1"/>
              <a:t>Cdo</a:t>
            </a:r>
            <a:r>
              <a:rPr lang="cs-CZ" dirty="0"/>
              <a:t> 2927/2010 – dovodil odpovědnost za porušení práva EU – za včasnou implementaci práva</a:t>
            </a:r>
          </a:p>
        </p:txBody>
      </p:sp>
    </p:spTree>
    <p:extLst>
      <p:ext uri="{BB962C8B-B14F-4D97-AF65-F5344CB8AC3E}">
        <p14:creationId xmlns:p14="http://schemas.microsoft.com/office/powerpoint/2010/main" val="355613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Závěry z případů 3</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Kauza Sběrač – dosud živá věc, jak v rovině správní (stavba dosud zřejmě neodstraněna), tak náhradové</a:t>
            </a:r>
          </a:p>
          <a:p>
            <a:r>
              <a:rPr lang="cs-CZ" dirty="0"/>
              <a:t>VIII. 2001 žádost o stavební povolení; XI. 2001 pravomocně povolena stavba; XII. 2002 pravomocně povoleno užívání stavby</a:t>
            </a:r>
          </a:p>
          <a:p>
            <a:r>
              <a:rPr lang="cs-CZ" dirty="0"/>
              <a:t>II. 2004 – upozornění na rozpor stavby se stavební dokumentací – nachází se na jiných pozemcích, a to na pozemcích žalobců</a:t>
            </a:r>
          </a:p>
          <a:p>
            <a:r>
              <a:rPr lang="cs-CZ" dirty="0"/>
              <a:t>VII. 2005 až IV. 2014 – civilní žaloba na odstranění stavby – skončila zřízením věcného břemene ve prospěch stavebníka (celkem 4 instance – OS, KS, NS, ÚS)</a:t>
            </a:r>
          </a:p>
          <a:p>
            <a:r>
              <a:rPr lang="cs-CZ" dirty="0"/>
              <a:t>IX. 2005 zahájeno řízení o odstranění stavby [nezákonný průtah 19 měsíců], vzápětí přerušeno do skončení civilní žaloby</a:t>
            </a:r>
          </a:p>
          <a:p>
            <a:r>
              <a:rPr lang="cs-CZ" dirty="0"/>
              <a:t>V. 2006 rozhodnuto o odstranění stavby, následně zrušeno krajským úřadem; IV. 2007 pravomocně zrušeno povolení užívání stavby</a:t>
            </a:r>
          </a:p>
          <a:p>
            <a:r>
              <a:rPr lang="cs-CZ" dirty="0"/>
              <a:t>VI. 2014 opatření proti nečinnosti – správní orgán nepokračoval v řízení ač o civilní žalobě bylo rozhodnuto…</a:t>
            </a:r>
          </a:p>
          <a:p>
            <a:r>
              <a:rPr lang="cs-CZ" dirty="0"/>
              <a:t>IX. 2014 – žádost o dodatečné stavební povolení…</a:t>
            </a:r>
          </a:p>
          <a:p>
            <a:r>
              <a:rPr lang="cs-CZ" dirty="0"/>
              <a:t>II. 2015 – dodatečné stavební povolení, následně potvrzeno krajským úřadem </a:t>
            </a:r>
          </a:p>
          <a:p>
            <a:r>
              <a:rPr lang="cs-CZ" dirty="0"/>
              <a:t>X. 2016 – dodatečné stavební povolení zrušeno soudem</a:t>
            </a:r>
          </a:p>
          <a:p>
            <a:r>
              <a:rPr lang="cs-CZ" dirty="0"/>
              <a:t>IV. 2017 – druhé dodatečné stavební povolení, zrušeno krajským úřadem VII. 2017</a:t>
            </a:r>
          </a:p>
          <a:p>
            <a:r>
              <a:rPr lang="cs-CZ" dirty="0"/>
              <a:t>VI. 2018 – zpracován znalecký posudek k posouzení otázek vytčených krajským soudem a krajským úřadem</a:t>
            </a:r>
          </a:p>
          <a:p>
            <a:r>
              <a:rPr lang="cs-CZ" dirty="0"/>
              <a:t>I. 2019 – třetí dodatečné stavební povolení, zrušeno krajským úřadem V. 2019</a:t>
            </a:r>
          </a:p>
          <a:p>
            <a:endParaRPr lang="cs-CZ" dirty="0"/>
          </a:p>
        </p:txBody>
      </p:sp>
    </p:spTree>
    <p:extLst>
      <p:ext uri="{BB962C8B-B14F-4D97-AF65-F5344CB8AC3E}">
        <p14:creationId xmlns:p14="http://schemas.microsoft.com/office/powerpoint/2010/main" val="1506412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585B78-EEE2-67C1-B04F-56E43512E844}"/>
              </a:ext>
            </a:extLst>
          </p:cNvPr>
          <p:cNvSpPr>
            <a:spLocks noGrp="1"/>
          </p:cNvSpPr>
          <p:nvPr>
            <p:ph type="title"/>
          </p:nvPr>
        </p:nvSpPr>
        <p:spPr/>
        <p:txBody>
          <a:bodyPr/>
          <a:lstStyle/>
          <a:p>
            <a:pPr algn="ctr"/>
            <a:r>
              <a:rPr lang="cs-CZ" dirty="0" err="1"/>
              <a:t>Zovm</a:t>
            </a:r>
            <a:r>
              <a:rPr lang="cs-CZ" dirty="0"/>
              <a:t> – Závěry z případů 4</a:t>
            </a:r>
          </a:p>
        </p:txBody>
      </p:sp>
      <p:sp>
        <p:nvSpPr>
          <p:cNvPr id="3" name="Zástupný obsah 2">
            <a:extLst>
              <a:ext uri="{FF2B5EF4-FFF2-40B4-BE49-F238E27FC236}">
                <a16:creationId xmlns:a16="http://schemas.microsoft.com/office/drawing/2014/main" id="{9D3A541A-5AF7-87D9-879C-B199794939A4}"/>
              </a:ext>
            </a:extLst>
          </p:cNvPr>
          <p:cNvSpPr>
            <a:spLocks noGrp="1"/>
          </p:cNvSpPr>
          <p:nvPr>
            <p:ph sz="quarter" idx="13"/>
          </p:nvPr>
        </p:nvSpPr>
        <p:spPr/>
        <p:txBody>
          <a:bodyPr/>
          <a:lstStyle/>
          <a:p>
            <a:r>
              <a:rPr lang="cs-CZ" dirty="0"/>
              <a:t>III. 2020 – nařízeno odstranění stavby, potvrzeno krajským úřadem VII. 2020</a:t>
            </a:r>
          </a:p>
          <a:p>
            <a:r>
              <a:rPr lang="cs-CZ" dirty="0"/>
              <a:t>I. 2021 – zamítnuta správní žaloba krajským soudem</a:t>
            </a:r>
          </a:p>
          <a:p>
            <a:r>
              <a:rPr lang="cs-CZ" dirty="0"/>
              <a:t>IX. 2021 – rozsudek krajského soudu zrušen NSS pro procesní vadu</a:t>
            </a:r>
          </a:p>
          <a:p>
            <a:r>
              <a:rPr lang="cs-CZ" dirty="0"/>
              <a:t>X. 2021 – krajský soud opětovně zamítl správní žalobu</a:t>
            </a:r>
          </a:p>
          <a:p>
            <a:r>
              <a:rPr lang="cs-CZ" dirty="0"/>
              <a:t>I. 2023 – kasační stížnost zamítnuta NSS, </a:t>
            </a:r>
            <a:r>
              <a:rPr lang="cs-CZ"/>
              <a:t>Ústavní stížnost nebyla podána</a:t>
            </a:r>
            <a:endParaRPr lang="cs-CZ" dirty="0"/>
          </a:p>
        </p:txBody>
      </p:sp>
    </p:spTree>
    <p:extLst>
      <p:ext uri="{BB962C8B-B14F-4D97-AF65-F5344CB8AC3E}">
        <p14:creationId xmlns:p14="http://schemas.microsoft.com/office/powerpoint/2010/main" val="68743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err="1"/>
              <a:t>Zovm</a:t>
            </a:r>
            <a:r>
              <a:rPr lang="cs-CZ" dirty="0"/>
              <a:t> – Dotazy</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endParaRPr lang="cs-CZ" sz="7200" dirty="0"/>
          </a:p>
          <a:p>
            <a:pPr marL="0" indent="0" algn="ctr">
              <a:buNone/>
            </a:pPr>
            <a:endParaRPr lang="cs-CZ" sz="7200" dirty="0"/>
          </a:p>
          <a:p>
            <a:pPr marL="0" indent="0" algn="ctr">
              <a:buNone/>
            </a:pPr>
            <a:endParaRPr lang="cs-CZ" sz="7200" dirty="0"/>
          </a:p>
          <a:p>
            <a:pPr marL="0" indent="0" algn="ctr">
              <a:buNone/>
            </a:pPr>
            <a:r>
              <a:rPr lang="cs-CZ" sz="16600" dirty="0"/>
              <a:t>¿Dotazy?</a:t>
            </a:r>
          </a:p>
        </p:txBody>
      </p:sp>
    </p:spTree>
    <p:extLst>
      <p:ext uri="{BB962C8B-B14F-4D97-AF65-F5344CB8AC3E}">
        <p14:creationId xmlns:p14="http://schemas.microsoft.com/office/powerpoint/2010/main" val="1511348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Zástupný symbol pro obrázek 1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0" name="Zástupný symbol pro text 9">
            <a:extLst>
              <a:ext uri="{FF2B5EF4-FFF2-40B4-BE49-F238E27FC236}">
                <a16:creationId xmlns:a16="http://schemas.microsoft.com/office/drawing/2014/main" id="{8F359389-F770-4572-A9CF-3ACDE4B5EB35}"/>
              </a:ext>
            </a:extLst>
          </p:cNvPr>
          <p:cNvSpPr>
            <a:spLocks noGrp="1"/>
          </p:cNvSpPr>
          <p:nvPr>
            <p:ph type="body" sz="quarter" idx="12"/>
          </p:nvPr>
        </p:nvSpPr>
        <p:spPr/>
        <p:txBody>
          <a:bodyPr/>
          <a:lstStyle/>
          <a:p>
            <a:endParaRPr lang="cs-CZ" dirty="0"/>
          </a:p>
        </p:txBody>
      </p:sp>
      <p:sp>
        <p:nvSpPr>
          <p:cNvPr id="2" name="Nadpis 1">
            <a:extLst>
              <a:ext uri="{FF2B5EF4-FFF2-40B4-BE49-F238E27FC236}">
                <a16:creationId xmlns:a16="http://schemas.microsoft.com/office/drawing/2014/main" id="{E91EC619-241E-451F-A24E-56421AA5D25F}"/>
              </a:ext>
            </a:extLst>
          </p:cNvPr>
          <p:cNvSpPr>
            <a:spLocks noGrp="1"/>
          </p:cNvSpPr>
          <p:nvPr>
            <p:ph type="ctrTitle"/>
          </p:nvPr>
        </p:nvSpPr>
        <p:spPr/>
        <p:txBody>
          <a:bodyPr/>
          <a:lstStyle/>
          <a:p>
            <a:r>
              <a:rPr lang="cs-CZ" dirty="0"/>
              <a:t>DĚKUJEME</a:t>
            </a:r>
            <a:br>
              <a:rPr lang="cs-CZ" dirty="0"/>
            </a:br>
            <a:r>
              <a:rPr lang="cs-CZ" dirty="0"/>
              <a:t>ZA POZORNOST</a:t>
            </a:r>
          </a:p>
        </p:txBody>
      </p:sp>
      <p:sp>
        <p:nvSpPr>
          <p:cNvPr id="3" name="Podnadpis 2">
            <a:extLst>
              <a:ext uri="{FF2B5EF4-FFF2-40B4-BE49-F238E27FC236}">
                <a16:creationId xmlns:a16="http://schemas.microsoft.com/office/drawing/2014/main" id="{1AE3BD29-4BBD-408B-9592-E82155D75A0C}"/>
              </a:ext>
            </a:extLst>
          </p:cNvPr>
          <p:cNvSpPr>
            <a:spLocks noGrp="1"/>
          </p:cNvSpPr>
          <p:nvPr>
            <p:ph type="subTitle" idx="1"/>
          </p:nvPr>
        </p:nvSpPr>
        <p:spPr/>
        <p:txBody>
          <a:bodyPr/>
          <a:lstStyle/>
          <a:p>
            <a:r>
              <a:rPr lang="cs-CZ" dirty="0"/>
              <a:t>Kontakty:  Zdeněk Tesner, </a:t>
            </a:r>
            <a:r>
              <a:rPr lang="cs-CZ" dirty="0">
                <a:hlinkClick r:id="rId4"/>
              </a:rPr>
              <a:t>zdenek.tesner@mze.cz</a:t>
            </a:r>
            <a:endParaRPr lang="cs-CZ" dirty="0"/>
          </a:p>
          <a:p>
            <a:r>
              <a:rPr lang="cs-CZ" dirty="0"/>
              <a:t>Ministerstvo zemědělství, Odbor legislativní a právní</a:t>
            </a:r>
          </a:p>
        </p:txBody>
      </p:sp>
      <p:cxnSp>
        <p:nvCxnSpPr>
          <p:cNvPr id="7" name="Zelená horizontální linka">
            <a:extLst>
              <a:ext uri="{FF2B5EF4-FFF2-40B4-BE49-F238E27FC236}">
                <a16:creationId xmlns:a16="http://schemas.microsoft.com/office/drawing/2014/main" id="{CC4E7CF4-015C-4443-B70B-8BB3A7A9B4F6}"/>
              </a:ext>
            </a:extLst>
          </p:cNvPr>
          <p:cNvCxnSpPr/>
          <p:nvPr/>
        </p:nvCxnSpPr>
        <p:spPr>
          <a:xfrm>
            <a:off x="5713587" y="8064000"/>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E8E5C449-5924-44BE-AF0F-87E977362123}"/>
              </a:ext>
            </a:extLst>
          </p:cNvPr>
          <p:cNvCxnSpPr/>
          <p:nvPr/>
        </p:nvCxnSpPr>
        <p:spPr>
          <a:xfrm>
            <a:off x="10325100" y="50832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401" y="5551200"/>
            <a:ext cx="3133350" cy="1353315"/>
          </a:xfrm>
          <a:prstGeom prst="rect">
            <a:avLst/>
          </a:prstGeom>
        </p:spPr>
      </p:pic>
      <p:pic>
        <p:nvPicPr>
          <p:cNvPr id="11"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801" y="5703600"/>
            <a:ext cx="3133350" cy="1353315"/>
          </a:xfrm>
          <a:prstGeom prst="rect">
            <a:avLst/>
          </a:prstGeom>
        </p:spPr>
      </p:pic>
    </p:spTree>
    <p:extLst>
      <p:ext uri="{BB962C8B-B14F-4D97-AF65-F5344CB8AC3E}">
        <p14:creationId xmlns:p14="http://schemas.microsoft.com/office/powerpoint/2010/main" val="170226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a:t>Zakotvení právní úpravy – Historický pohled</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 </a:t>
            </a:r>
            <a:r>
              <a:rPr lang="cs-CZ" sz="3600" dirty="0"/>
              <a:t>Historické kořeny lze dohledávat až ke samotných lidských práv </a:t>
            </a:r>
          </a:p>
          <a:p>
            <a:r>
              <a:rPr lang="cs-CZ" sz="3600" b="1" dirty="0"/>
              <a:t> </a:t>
            </a:r>
            <a:r>
              <a:rPr lang="cs-CZ" sz="3600" i="1" dirty="0"/>
              <a:t>Non sub </a:t>
            </a:r>
            <a:r>
              <a:rPr lang="cs-CZ" sz="3600" i="1" dirty="0" err="1"/>
              <a:t>homine</a:t>
            </a:r>
            <a:r>
              <a:rPr lang="cs-CZ" sz="3600" i="1" dirty="0"/>
              <a:t> sed sub </a:t>
            </a:r>
            <a:r>
              <a:rPr lang="cs-CZ" sz="3600" i="1" dirty="0" err="1"/>
              <a:t>Deo</a:t>
            </a:r>
            <a:r>
              <a:rPr lang="cs-CZ" sz="3600" i="1" dirty="0"/>
              <a:t> et lege - </a:t>
            </a:r>
            <a:r>
              <a:rPr lang="cs-CZ" sz="3600" dirty="0"/>
              <a:t>(Henry de </a:t>
            </a:r>
            <a:r>
              <a:rPr lang="cs-CZ" sz="3600" dirty="0" err="1"/>
              <a:t>Bracton</a:t>
            </a:r>
            <a:r>
              <a:rPr lang="cs-CZ" sz="3600" dirty="0"/>
              <a:t> 1210 - 1268)</a:t>
            </a:r>
          </a:p>
          <a:p>
            <a:r>
              <a:rPr lang="cs-CZ" sz="3600" dirty="0"/>
              <a:t> Je-li jakákoliv moc podřízená pravidlům,  bude se dříve nebo později zodpovídat za jejich porušení.</a:t>
            </a:r>
          </a:p>
          <a:p>
            <a:pPr marL="0" indent="0">
              <a:buNone/>
            </a:pPr>
            <a:endParaRPr lang="cs-CZ" sz="3600" dirty="0"/>
          </a:p>
          <a:p>
            <a:r>
              <a:rPr lang="cs-CZ" sz="3600" dirty="0"/>
              <a:t>1867 – Prosincová ústava – osobní odpovědnost konkrétních úředníků, stát jen ručitel, omezeno absencí prováděcích předpisů, zejména v oblasti nezákonného zatčení (x </a:t>
            </a:r>
            <a:r>
              <a:rPr lang="cs-CZ" sz="3600" dirty="0" err="1"/>
              <a:t>Habeas</a:t>
            </a:r>
            <a:r>
              <a:rPr lang="cs-CZ" sz="3600" dirty="0"/>
              <a:t> Corpus </a:t>
            </a:r>
            <a:r>
              <a:rPr lang="cs-CZ" sz="3600" dirty="0" err="1"/>
              <a:t>act</a:t>
            </a:r>
            <a:r>
              <a:rPr lang="cs-CZ" sz="3600" dirty="0"/>
              <a:t> 1679).</a:t>
            </a:r>
          </a:p>
          <a:p>
            <a:pPr marL="0" indent="0">
              <a:buNone/>
            </a:pPr>
            <a:endParaRPr lang="cs-CZ" sz="3600" dirty="0"/>
          </a:p>
          <a:p>
            <a:r>
              <a:rPr lang="cs-CZ" sz="3600" dirty="0"/>
              <a:t>1920 – Ústava československá – upuštěno od osobní odpovědnosti úředníků, opět nedostatky v prováděcích předpisech, bez nichž byla odpovědnost státu shledána nemožnou - pro odpovědnost za moc soudní platily dosavadní právní předpisy,  pro odpovědnost za moc výkonnou vůbec nevznikly.</a:t>
            </a:r>
          </a:p>
          <a:p>
            <a:pPr marL="0" indent="0">
              <a:buNone/>
            </a:pPr>
            <a:endParaRPr lang="cs-CZ" sz="3600" dirty="0"/>
          </a:p>
          <a:p>
            <a:r>
              <a:rPr lang="cs-CZ" sz="3600" dirty="0"/>
              <a:t>1964 – Občanský zákoník - § 426 Státní orgán odpovídá za škodu způsobenou nezákonným rozhodnutím podle zvláštního právního předpisu – to realizováno až v roce 1969:</a:t>
            </a:r>
          </a:p>
          <a:p>
            <a:pPr marL="360000" lvl="1" indent="0">
              <a:buNone/>
            </a:pPr>
            <a:endParaRPr lang="cs-CZ" sz="3600" dirty="0"/>
          </a:p>
          <a:p>
            <a:pPr marL="0" indent="0">
              <a:buNone/>
            </a:pPr>
            <a:endParaRPr lang="cs-CZ" sz="3600" dirty="0"/>
          </a:p>
        </p:txBody>
      </p:sp>
    </p:spTree>
    <p:extLst>
      <p:ext uri="{BB962C8B-B14F-4D97-AF65-F5344CB8AC3E}">
        <p14:creationId xmlns:p14="http://schemas.microsoft.com/office/powerpoint/2010/main" val="38991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r>
              <a:rPr lang="cs-CZ" dirty="0"/>
              <a:t>Zakotvení právní úpravy – Historický pohled</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buNone/>
            </a:pPr>
            <a:endParaRPr lang="cs-CZ" sz="3600" dirty="0"/>
          </a:p>
          <a:p>
            <a:r>
              <a:rPr lang="cs-CZ" sz="3600" dirty="0"/>
              <a:t> Zákon č. 58/1969 Sb. o odpovědnosti za škodu způsobenou rozhodnutím orgánu státu nebo jeho nesprávným úředním postupem</a:t>
            </a:r>
          </a:p>
          <a:p>
            <a:pPr lvl="1"/>
            <a:r>
              <a:rPr lang="cs-CZ" dirty="0"/>
              <a:t>Nebyl nikdy novelizován. Obsahově velmi podobný ZOVM, jen některá ustanovení zpřeházena.</a:t>
            </a:r>
          </a:p>
          <a:p>
            <a:pPr lvl="1"/>
            <a:r>
              <a:rPr lang="cs-CZ" dirty="0"/>
              <a:t>Nahrazen pro ČR až zákonem o odpovědnosti veřejné moci, na Slovensku o 5 let později.</a:t>
            </a:r>
          </a:p>
          <a:p>
            <a:pPr lvl="1"/>
            <a:r>
              <a:rPr lang="cs-CZ" dirty="0"/>
              <a:t>Uplatňoval se skromně, ale podle zaznamenané judikatury přeci jen, zejména v trestních věcech. Některé judikáty jsou dodnes použitelné.</a:t>
            </a:r>
          </a:p>
          <a:p>
            <a:pPr lvl="1"/>
            <a:r>
              <a:rPr lang="cs-CZ" dirty="0"/>
              <a:t>Jeho přijetí bylo reakcí na závazky vyplývající z Mezinárodního paktu OSN o občanských a politických právech (1966)</a:t>
            </a:r>
          </a:p>
          <a:p>
            <a:pPr lvl="1"/>
            <a:r>
              <a:rPr lang="cs-CZ" dirty="0"/>
              <a:t>Na svou dobu poměrně pokrokový – zahrnoval odpovědnost za nezákonné rozhodnutí, nesprávný úřední postup  za nezákonnou vazbu.</a:t>
            </a:r>
          </a:p>
          <a:p>
            <a:pPr lvl="1"/>
            <a:endParaRPr lang="cs-CZ" sz="3600" dirty="0"/>
          </a:p>
          <a:p>
            <a:pPr marL="0" indent="0">
              <a:buNone/>
            </a:pPr>
            <a:endParaRPr lang="cs-CZ" sz="3600" dirty="0"/>
          </a:p>
        </p:txBody>
      </p:sp>
    </p:spTree>
    <p:extLst>
      <p:ext uri="{BB962C8B-B14F-4D97-AF65-F5344CB8AC3E}">
        <p14:creationId xmlns:p14="http://schemas.microsoft.com/office/powerpoint/2010/main" val="16263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a:t>Zákon o odpovědnosti veřejné moci</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lnSpcReduction="10000"/>
          </a:bodyPr>
          <a:lstStyle/>
          <a:p>
            <a:pPr>
              <a:lnSpc>
                <a:spcPct val="100000"/>
              </a:lnSpc>
              <a:spcBef>
                <a:spcPts val="0"/>
              </a:spcBef>
            </a:pPr>
            <a:r>
              <a:rPr lang="cs-CZ" dirty="0"/>
              <a:t>Přijat 17. 3. 1998, účinný od 15. 5. 1998</a:t>
            </a:r>
          </a:p>
          <a:p>
            <a:pPr>
              <a:lnSpc>
                <a:spcPct val="100000"/>
              </a:lnSpc>
              <a:spcBef>
                <a:spcPts val="0"/>
              </a:spcBef>
            </a:pPr>
            <a:endParaRPr lang="cs-CZ" dirty="0"/>
          </a:p>
          <a:p>
            <a:pPr marL="0" indent="0">
              <a:lnSpc>
                <a:spcPct val="100000"/>
              </a:lnSpc>
              <a:spcBef>
                <a:spcPts val="0"/>
              </a:spcBef>
              <a:buNone/>
            </a:pPr>
            <a:endParaRPr lang="cs-CZ" sz="900" dirty="0"/>
          </a:p>
          <a:p>
            <a:pPr>
              <a:lnSpc>
                <a:spcPct val="100000"/>
              </a:lnSpc>
              <a:spcBef>
                <a:spcPts val="0"/>
              </a:spcBef>
            </a:pPr>
            <a:r>
              <a:rPr lang="cs-CZ" dirty="0"/>
              <a:t>Novelizován v současné chvíli jedenáctkrát, avšak jen jediná větší novela – č. 160/2006 Sb. (otázka délky řízení a obecně nemajetkové újmy)</a:t>
            </a:r>
          </a:p>
          <a:p>
            <a:pPr marL="0" indent="0">
              <a:lnSpc>
                <a:spcPct val="100000"/>
              </a:lnSpc>
              <a:spcBef>
                <a:spcPts val="0"/>
              </a:spcBef>
              <a:buNone/>
            </a:pPr>
            <a:endParaRPr lang="cs-CZ" dirty="0"/>
          </a:p>
          <a:p>
            <a:pPr>
              <a:lnSpc>
                <a:spcPct val="100000"/>
              </a:lnSpc>
              <a:spcBef>
                <a:spcPts val="0"/>
              </a:spcBef>
            </a:pPr>
            <a:r>
              <a:rPr lang="cs-CZ" dirty="0"/>
              <a:t>Hlavním inspiračním zdrojem je rozhodovací činnost Evropského soudu pro lidská práva</a:t>
            </a:r>
          </a:p>
          <a:p>
            <a:pPr>
              <a:lnSpc>
                <a:spcPct val="100000"/>
              </a:lnSpc>
              <a:spcBef>
                <a:spcPts val="0"/>
              </a:spcBef>
            </a:pPr>
            <a:r>
              <a:rPr lang="cs-CZ" dirty="0"/>
              <a:t>Evropský soud pro lidská práva</a:t>
            </a:r>
          </a:p>
          <a:p>
            <a:pPr lvl="1">
              <a:lnSpc>
                <a:spcPct val="100000"/>
              </a:lnSpc>
              <a:spcBef>
                <a:spcPts val="0"/>
              </a:spcBef>
            </a:pPr>
            <a:r>
              <a:rPr lang="cs-CZ" dirty="0"/>
              <a:t>Orgán Rady Evropy (nikoliv Evropské unie)</a:t>
            </a:r>
          </a:p>
          <a:p>
            <a:pPr lvl="1">
              <a:lnSpc>
                <a:spcPct val="100000"/>
              </a:lnSpc>
              <a:spcBef>
                <a:spcPts val="0"/>
              </a:spcBef>
            </a:pPr>
            <a:r>
              <a:rPr lang="cs-CZ" dirty="0"/>
              <a:t>Sídlí ve </a:t>
            </a:r>
            <a:r>
              <a:rPr lang="cs-CZ" dirty="0" err="1"/>
              <a:t>Strasbourgu</a:t>
            </a:r>
            <a:r>
              <a:rPr lang="cs-CZ" dirty="0"/>
              <a:t>, stejně jako Evropský parlament</a:t>
            </a:r>
          </a:p>
          <a:p>
            <a:pPr lvl="1">
              <a:lnSpc>
                <a:spcPct val="100000"/>
              </a:lnSpc>
              <a:spcBef>
                <a:spcPts val="0"/>
              </a:spcBef>
            </a:pPr>
            <a:r>
              <a:rPr lang="cs-CZ" dirty="0"/>
              <a:t>Bdí nad dodržováním (Evropské) Úmluvy o ochraně lidských práv a základních svobod (4. 11. 1950), k níž </a:t>
            </a:r>
            <a:r>
              <a:rPr lang="cs-CZ" dirty="0" err="1"/>
              <a:t>Čr</a:t>
            </a:r>
            <a:r>
              <a:rPr lang="cs-CZ" dirty="0"/>
              <a:t> přistoupila v roce 1991 a samotná Úmluva byla vyhlášena jako č. 209/1992 Sb.</a:t>
            </a:r>
          </a:p>
          <a:p>
            <a:pPr marL="360000" lvl="1" indent="0">
              <a:lnSpc>
                <a:spcPct val="100000"/>
              </a:lnSpc>
              <a:spcBef>
                <a:spcPts val="0"/>
              </a:spcBef>
              <a:buNone/>
            </a:pPr>
            <a:endParaRPr lang="cs-CZ" dirty="0"/>
          </a:p>
          <a:p>
            <a:pPr>
              <a:lnSpc>
                <a:spcPct val="100000"/>
              </a:lnSpc>
              <a:spcBef>
                <a:spcPts val="0"/>
              </a:spcBef>
            </a:pPr>
            <a:r>
              <a:rPr lang="cs-CZ" dirty="0"/>
              <a:t>Stejného původu je zásadní </a:t>
            </a:r>
            <a:r>
              <a:rPr lang="cs-CZ" dirty="0" err="1"/>
              <a:t>judikatorní</a:t>
            </a:r>
            <a:r>
              <a:rPr lang="cs-CZ" dirty="0"/>
              <a:t> změna intepretace tohoto zákona z roku 2010 (nepřiměřená délka řízení) – více u § 13 ZOVM</a:t>
            </a:r>
          </a:p>
          <a:p>
            <a:pPr>
              <a:lnSpc>
                <a:spcPct val="100000"/>
              </a:lnSpc>
              <a:spcBef>
                <a:spcPts val="0"/>
              </a:spcBef>
            </a:pPr>
            <a:endParaRPr lang="cs-CZ" dirty="0"/>
          </a:p>
          <a:p>
            <a:pPr>
              <a:lnSpc>
                <a:spcPct val="100000"/>
              </a:lnSpc>
              <a:spcBef>
                <a:spcPts val="0"/>
              </a:spcBef>
            </a:pPr>
            <a:r>
              <a:rPr lang="cs-CZ" dirty="0"/>
              <a:t>Má 4 části, přičemž poslední tři jsou organizačního charakteru (zrušovací ustanovení, změna notářského řádu a účinnost).</a:t>
            </a:r>
          </a:p>
          <a:p>
            <a:pPr marL="0" indent="0">
              <a:lnSpc>
                <a:spcPct val="100000"/>
              </a:lnSpc>
              <a:spcBef>
                <a:spcPts val="0"/>
              </a:spcBef>
              <a:buNone/>
            </a:pPr>
            <a:endParaRPr lang="cs-CZ" dirty="0"/>
          </a:p>
          <a:p>
            <a:pPr algn="just">
              <a:lnSpc>
                <a:spcPct val="100000"/>
              </a:lnSpc>
              <a:spcBef>
                <a:spcPts val="0"/>
              </a:spcBef>
            </a:pPr>
            <a:r>
              <a:rPr lang="cs-CZ" dirty="0"/>
              <a:t>Stát odpovídá i podle jiných speciálních právních předpisů, kdy jde spíše než o škodu o náklady činností prováděných veřejnou mocí – např. podle zákon o polici, o integrovaném záchranném systému, ale též  zákoně o lesích či o myslivosti, pokud jde o činnost příslušných stráží.</a:t>
            </a:r>
          </a:p>
        </p:txBody>
      </p:sp>
    </p:spTree>
    <p:extLst>
      <p:ext uri="{BB962C8B-B14F-4D97-AF65-F5344CB8AC3E}">
        <p14:creationId xmlns:p14="http://schemas.microsoft.com/office/powerpoint/2010/main" val="267960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lstStyle/>
          <a:p>
            <a:pPr algn="ctr"/>
            <a:r>
              <a:rPr lang="cs-CZ" dirty="0"/>
              <a:t>ZOVM – I. Hlava</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pPr marL="0" indent="0" algn="ctr">
              <a:buNone/>
            </a:pPr>
            <a:r>
              <a:rPr lang="cs-CZ" i="1" dirty="0"/>
              <a:t>HLAVA PRVNÍ</a:t>
            </a:r>
          </a:p>
          <a:p>
            <a:pPr marL="0" indent="0" algn="ctr">
              <a:buNone/>
            </a:pPr>
            <a:r>
              <a:rPr lang="cs-CZ" i="1" dirty="0"/>
              <a:t>ÚVODNÍ USTANOVENÍ</a:t>
            </a:r>
          </a:p>
          <a:p>
            <a:pPr marL="0" indent="0" algn="ctr">
              <a:buNone/>
            </a:pPr>
            <a:r>
              <a:rPr lang="cs-CZ" i="1" dirty="0"/>
              <a:t>§ 1</a:t>
            </a:r>
          </a:p>
          <a:p>
            <a:pPr marL="0" indent="0">
              <a:buNone/>
            </a:pPr>
            <a:r>
              <a:rPr lang="cs-CZ" i="1" dirty="0"/>
              <a:t>(1) Stát odpovídá za podmínek stanovených tímto zákonem za škodu způsobenou při výkonu státní moci.</a:t>
            </a:r>
          </a:p>
          <a:p>
            <a:pPr marL="0" indent="0">
              <a:buNone/>
            </a:pPr>
            <a:r>
              <a:rPr lang="cs-CZ" i="1" dirty="0"/>
              <a:t>(2) Územní samosprávné celky odpovídají za podmínek stanovených tímto zákonem za škodu způsobenou při výkonu veřejné moci svěřené jim zákonem v rámci samostatné působnosti (dále jen "územní celky v samostatné působnosti").</a:t>
            </a:r>
          </a:p>
          <a:p>
            <a:pPr marL="0" indent="0">
              <a:buNone/>
            </a:pPr>
            <a:r>
              <a:rPr lang="cs-CZ" i="1" dirty="0"/>
              <a:t>(3) Stát a územní celky v samostatné působnosti hradí za podmínek stanovených tímto zákonem též vzniklou nemajetkovou újmu.</a:t>
            </a:r>
          </a:p>
          <a:p>
            <a:pPr marL="0" indent="0" algn="ctr">
              <a:buNone/>
            </a:pPr>
            <a:r>
              <a:rPr lang="cs-CZ" i="1" dirty="0"/>
              <a:t> § 2</a:t>
            </a:r>
          </a:p>
          <a:p>
            <a:pPr marL="0" indent="0">
              <a:buNone/>
            </a:pPr>
            <a:r>
              <a:rPr lang="cs-CZ" i="1" dirty="0"/>
              <a:t>Odpovědnosti za škodu podle tohoto zákona se nelze zprostit.</a:t>
            </a:r>
          </a:p>
          <a:p>
            <a:pPr marL="0" indent="0">
              <a:buNone/>
            </a:pPr>
            <a:endParaRPr lang="cs-CZ" i="1" dirty="0"/>
          </a:p>
          <a:p>
            <a:r>
              <a:rPr lang="cs-CZ" dirty="0"/>
              <a:t>Zavedena objektivní odpovědnost absolutní – nelze se liberovat…</a:t>
            </a:r>
          </a:p>
          <a:p>
            <a:r>
              <a:rPr lang="cs-CZ" dirty="0"/>
              <a:t>Ne každý negativní následek na jmění je škoda (újma), neboť nemusí, a ve většině případů není, být protiprávní.</a:t>
            </a:r>
          </a:p>
          <a:p>
            <a:r>
              <a:rPr lang="cs-CZ" dirty="0"/>
              <a:t>Do roku 2006 se odpovědnost státu za imateriální újmu dovozovala „oklikou“ z ochrany osobnosti podle občanského zákoníku.</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150145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a:t>
            </a:r>
            <a:r>
              <a:rPr lang="cs-CZ" sz="4000" dirty="0"/>
              <a:t>Obecná ustanovení</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a:bodyPr>
          <a:lstStyle/>
          <a:p>
            <a:r>
              <a:rPr lang="cs-CZ" dirty="0"/>
              <a:t>§ 3 odst. 1 – za koho se odpovídá – státní orgány, orgány územní samosprávy a osoby,  na něž byl výkon veřejné moci přenesen (exekutoři, notáři, ale i kontrolní, certifikační či evidenční instituce (uznaná chovatelská sdružení vedoucí plemenné knihy x nejsou jimi zřejmě autorizovaní inženýři).</a:t>
            </a:r>
          </a:p>
          <a:p>
            <a:r>
              <a:rPr lang="cs-CZ" dirty="0"/>
              <a:t>§ 3 odst. 2 – úřední osoby jiných členských států (a i samotné) EU se považují pro účely tohoto zákona za totéž, co tuzemské, pokud zde vykonávají veřejnou moc (např. společné vyšetřovací týmy).</a:t>
            </a:r>
          </a:p>
          <a:p>
            <a:r>
              <a:rPr lang="cs-CZ" dirty="0"/>
              <a:t>§ 4 – specifikuje, kdy jsou notáři a exekutoři úředními osobami.</a:t>
            </a:r>
          </a:p>
          <a:p>
            <a:pPr marL="0" indent="0" algn="ctr">
              <a:buNone/>
            </a:pPr>
            <a:r>
              <a:rPr lang="cs-CZ" i="1" dirty="0"/>
              <a:t>§ 5</a:t>
            </a:r>
          </a:p>
          <a:p>
            <a:pPr marL="0" indent="0">
              <a:buNone/>
            </a:pPr>
            <a:r>
              <a:rPr lang="cs-CZ" i="1" dirty="0"/>
              <a:t>	Stát odpovídá za podmínek stanovených tímto zákonem za škodu, která byla způsobena</a:t>
            </a:r>
          </a:p>
          <a:p>
            <a:pPr marL="0" indent="0">
              <a:buNone/>
            </a:pPr>
            <a:r>
              <a:rPr lang="cs-CZ" i="1" dirty="0"/>
              <a:t>a) rozhodnutím, jež bylo vydáno v občanském soudním řízení, ve správním řízení, v řízení podle soudního řádu správního nebo v řízení trestním,</a:t>
            </a:r>
          </a:p>
          <a:p>
            <a:pPr marL="0" indent="0">
              <a:buNone/>
            </a:pPr>
            <a:r>
              <a:rPr lang="cs-CZ" i="1" dirty="0"/>
              <a:t>b) nesprávným úředním postupem.</a:t>
            </a:r>
          </a:p>
          <a:p>
            <a:pPr marL="0" indent="0">
              <a:buNone/>
            </a:pPr>
            <a:endParaRPr lang="cs-CZ" dirty="0"/>
          </a:p>
          <a:p>
            <a:r>
              <a:rPr lang="cs-CZ" dirty="0"/>
              <a:t>§ 6a – porušení práva na osobní svobodu – výslovné zdůraznění – týká se i samosprávných celků (obecní policie).</a:t>
            </a:r>
          </a:p>
          <a:p>
            <a:pPr marL="0" indent="0">
              <a:buNone/>
            </a:pPr>
            <a:endParaRPr lang="cs-CZ" dirty="0"/>
          </a:p>
          <a:p>
            <a:pPr marL="0" indent="0">
              <a:buNone/>
            </a:pPr>
            <a:endParaRPr lang="cs-CZ" i="1" dirty="0"/>
          </a:p>
        </p:txBody>
      </p:sp>
    </p:spTree>
    <p:extLst>
      <p:ext uri="{BB962C8B-B14F-4D97-AF65-F5344CB8AC3E}">
        <p14:creationId xmlns:p14="http://schemas.microsoft.com/office/powerpoint/2010/main" val="180685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A47DD-1049-4560-8762-CA15266FFA7F}"/>
              </a:ext>
            </a:extLst>
          </p:cNvPr>
          <p:cNvSpPr>
            <a:spLocks noGrp="1"/>
          </p:cNvSpPr>
          <p:nvPr>
            <p:ph type="title"/>
          </p:nvPr>
        </p:nvSpPr>
        <p:spPr/>
        <p:txBody>
          <a:bodyPr>
            <a:normAutofit/>
          </a:bodyPr>
          <a:lstStyle/>
          <a:p>
            <a:pPr algn="ctr"/>
            <a:r>
              <a:rPr lang="cs-CZ" dirty="0"/>
              <a:t>ZOVM – II. Hlava, </a:t>
            </a:r>
            <a:r>
              <a:rPr lang="cs-CZ" sz="4000" dirty="0"/>
              <a:t>Obecná ustanovení</a:t>
            </a:r>
          </a:p>
        </p:txBody>
      </p:sp>
      <p:sp>
        <p:nvSpPr>
          <p:cNvPr id="3" name="Zástupný symbol pro obsah 2">
            <a:extLst>
              <a:ext uri="{FF2B5EF4-FFF2-40B4-BE49-F238E27FC236}">
                <a16:creationId xmlns:a16="http://schemas.microsoft.com/office/drawing/2014/main" id="{563E927D-CDC9-4CB8-B11E-EDA74F441408}"/>
              </a:ext>
            </a:extLst>
          </p:cNvPr>
          <p:cNvSpPr>
            <a:spLocks noGrp="1"/>
          </p:cNvSpPr>
          <p:nvPr>
            <p:ph sz="quarter" idx="13"/>
          </p:nvPr>
        </p:nvSpPr>
        <p:spPr/>
        <p:txBody>
          <a:bodyPr>
            <a:normAutofit fontScale="85000" lnSpcReduction="20000"/>
          </a:bodyPr>
          <a:lstStyle/>
          <a:p>
            <a:pPr marL="0" indent="0" algn="ctr">
              <a:buNone/>
            </a:pPr>
            <a:r>
              <a:rPr lang="cs-CZ" i="1" dirty="0"/>
              <a:t>§ 6</a:t>
            </a:r>
          </a:p>
          <a:p>
            <a:pPr marL="0" indent="0" algn="just">
              <a:lnSpc>
                <a:spcPct val="100000"/>
              </a:lnSpc>
              <a:spcBef>
                <a:spcPts val="600"/>
              </a:spcBef>
              <a:buNone/>
            </a:pPr>
            <a:r>
              <a:rPr lang="cs-CZ" i="1" dirty="0"/>
              <a:t>   (1) Ve věcech náhrady škody způsobené rozhodnutím nebo nesprávným úředním postupem a o regresních úhradách jednají jménem státu ministerstva a jiné ústřední správní úřady (dále jen "úřad").</a:t>
            </a:r>
          </a:p>
          <a:p>
            <a:pPr marL="0" indent="0" algn="just">
              <a:lnSpc>
                <a:spcPct val="100000"/>
              </a:lnSpc>
              <a:spcBef>
                <a:spcPts val="600"/>
              </a:spcBef>
              <a:buNone/>
            </a:pPr>
            <a:r>
              <a:rPr lang="cs-CZ" i="1" dirty="0"/>
              <a:t>   (2) Úřadem podle odstavce 1 je</a:t>
            </a:r>
          </a:p>
          <a:p>
            <a:pPr marL="0" indent="0" algn="just">
              <a:lnSpc>
                <a:spcPct val="100000"/>
              </a:lnSpc>
              <a:spcBef>
                <a:spcPts val="600"/>
              </a:spcBef>
              <a:buNone/>
            </a:pPr>
            <a:r>
              <a:rPr lang="cs-CZ" i="1" dirty="0"/>
              <a:t>a) Ministerstvo spravedlnosti, došlo-li ke škodě v občanském soudním řízení nebo v trestním řízení, a dále v případech, kdy bylo soudem ve správním soudnictví vydáno nezákonné rozhodnutí, jímž soud rozhodl o žalobě proti rozhodnutí územního celku v samostatné působnosti, a v případech, kdy škoda byla způsobena notářem nebo soudním exekutorem,</a:t>
            </a:r>
          </a:p>
          <a:p>
            <a:pPr marL="0" indent="0" algn="just">
              <a:lnSpc>
                <a:spcPct val="100000"/>
              </a:lnSpc>
              <a:spcBef>
                <a:spcPts val="600"/>
              </a:spcBef>
              <a:buNone/>
            </a:pPr>
            <a:r>
              <a:rPr lang="cs-CZ" i="1" dirty="0"/>
              <a:t>b) </a:t>
            </a:r>
            <a:r>
              <a:rPr lang="cs-CZ" b="1" i="1" dirty="0"/>
              <a:t>příslušný úřad, došlo-li ke škodě v odvětví státní správy, jež náleží do jeho působnosti, a dále v případech, kdy bylo soudem ve správním soudnictví vydáno nezákonné rozhodnutí, jímž soud rozhodl o žalobě proti rozhodnutí vydanému v odvětví státní správy, jež náleží do působnosti tohoto úřadu</a:t>
            </a:r>
            <a:r>
              <a:rPr lang="cs-CZ" i="1" dirty="0"/>
              <a:t>.</a:t>
            </a:r>
          </a:p>
          <a:p>
            <a:pPr marL="0" indent="0" algn="just">
              <a:lnSpc>
                <a:spcPct val="100000"/>
              </a:lnSpc>
              <a:spcBef>
                <a:spcPts val="600"/>
              </a:spcBef>
              <a:buNone/>
            </a:pPr>
            <a:r>
              <a:rPr lang="cs-CZ" i="1" dirty="0"/>
              <a:t>   (3) </a:t>
            </a:r>
            <a:r>
              <a:rPr lang="cs-CZ" b="1" i="1" dirty="0"/>
              <a:t>Došlo-li ke škodě nesprávným úředním postupem podle § 13 odst. 1 vět druhé a třetí a posuzují-li se pro účely náhrady této škody navazující správní a soudní řízení jako jeden celek, jedná za stát příslušný úřad, do jehož působnosti náleží odvětví státní správy, v němž probíhalo správní řízen</a:t>
            </a:r>
            <a:r>
              <a:rPr lang="cs-CZ" i="1" dirty="0"/>
              <a:t>í.</a:t>
            </a:r>
          </a:p>
          <a:p>
            <a:pPr marL="0" indent="0" algn="just">
              <a:lnSpc>
                <a:spcPct val="100000"/>
              </a:lnSpc>
              <a:spcBef>
                <a:spcPts val="600"/>
              </a:spcBef>
              <a:buNone/>
            </a:pPr>
            <a:r>
              <a:rPr lang="cs-CZ" i="1" dirty="0"/>
              <a:t>   (4) Není-li možno příslušný úřad určit podle odstavce 2 nebo 3, jedná za stát Ministerstvo financí.</a:t>
            </a:r>
          </a:p>
          <a:p>
            <a:pPr marL="0" indent="0" algn="just">
              <a:lnSpc>
                <a:spcPct val="100000"/>
              </a:lnSpc>
              <a:spcBef>
                <a:spcPts val="600"/>
              </a:spcBef>
              <a:buNone/>
            </a:pPr>
            <a:r>
              <a:rPr lang="cs-CZ" i="1" dirty="0"/>
              <a:t>   (5) Bylo-li nezákonné rozhodnutí vydáno Českou národní bankou nebo na základě mezinárodní smlouvy orgánem dohledu nad finančním trhem jiného členského státu Evropské unie13) nebo došlo-li u České národní banky nebo tohoto orgánu dohledu k nesprávnému úřednímu postupu, jedná za stát Česká národní banka.</a:t>
            </a:r>
          </a:p>
          <a:p>
            <a:pPr marL="0" indent="0" algn="just">
              <a:lnSpc>
                <a:spcPct val="100000"/>
              </a:lnSpc>
              <a:spcBef>
                <a:spcPts val="600"/>
              </a:spcBef>
              <a:buNone/>
            </a:pPr>
            <a:r>
              <a:rPr lang="cs-CZ" i="1" dirty="0"/>
              <a:t>   (6) Bylo-li nezákonné rozhodnutí vydáno Nejvyšším kontrolním úřadem nebo došlo-li u Nejvyššího kontrolního úřadu k nesprávnému úřednímu postupu, jedná za stát tento orgán.</a:t>
            </a:r>
          </a:p>
          <a:p>
            <a:pPr marL="0" indent="0" algn="just">
              <a:lnSpc>
                <a:spcPct val="100000"/>
              </a:lnSpc>
              <a:spcBef>
                <a:spcPts val="600"/>
              </a:spcBef>
              <a:buNone/>
            </a:pPr>
            <a:r>
              <a:rPr lang="cs-CZ" i="1" dirty="0"/>
              <a:t>   (7) Úřad určený podle odstavců 1 až 6 jedná za stát jako organizační složka státu i v řízení před soudem, pokud zvláštní právní předpis nestanoví jinak.</a:t>
            </a:r>
          </a:p>
          <a:p>
            <a:pPr marL="0" indent="0" algn="just">
              <a:lnSpc>
                <a:spcPct val="100000"/>
              </a:lnSpc>
              <a:spcBef>
                <a:spcPts val="600"/>
              </a:spcBef>
              <a:buNone/>
            </a:pPr>
            <a:endParaRPr lang="cs-CZ" i="1" dirty="0"/>
          </a:p>
          <a:p>
            <a:r>
              <a:rPr lang="cs-CZ" dirty="0"/>
              <a:t>Novela č. 118/202 Sb. reagovala na pětiletí sporů po postavení MF v případě řízení zahrnujících jak správní orgány tak soudy</a:t>
            </a:r>
          </a:p>
          <a:p>
            <a:r>
              <a:rPr lang="cs-CZ" dirty="0"/>
              <a:t>Kdo za stát jedná – a za co všechno odpovídá </a:t>
            </a:r>
            <a:r>
              <a:rPr lang="cs-CZ" dirty="0" err="1"/>
              <a:t>MZe</a:t>
            </a:r>
            <a:r>
              <a:rPr lang="cs-CZ" dirty="0"/>
              <a:t> – celý resort zemědělství vč. restitučních řízení o zemědělském majetku</a:t>
            </a:r>
          </a:p>
          <a:p>
            <a:pPr marL="0" indent="0">
              <a:buNone/>
            </a:pPr>
            <a:endParaRPr lang="cs-CZ" i="1" dirty="0"/>
          </a:p>
        </p:txBody>
      </p:sp>
    </p:spTree>
    <p:extLst>
      <p:ext uri="{BB962C8B-B14F-4D97-AF65-F5344CB8AC3E}">
        <p14:creationId xmlns:p14="http://schemas.microsoft.com/office/powerpoint/2010/main" val="3078655742"/>
      </p:ext>
    </p:extLst>
  </p:cSld>
  <p:clrMapOvr>
    <a:masterClrMapping/>
  </p:clrMapOvr>
</p:sld>
</file>

<file path=ppt/theme/theme1.xml><?xml version="1.0" encoding="utf-8"?>
<a:theme xmlns:a="http://schemas.openxmlformats.org/drawingml/2006/main" name="MZE_Prez_VodniHospodarstvi_16x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VodniHospodarstvi_16x9.potx" id="{37C848B3-AC23-4065-ADF8-86100E7F729C}" vid="{CE7BB757-A824-4AE0-A691-561606B4467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MZE_Prez_VodniHospodarstvi_16x9</Template>
  <TotalTime>0</TotalTime>
  <Words>5583</Words>
  <Application>Microsoft Office PowerPoint</Application>
  <PresentationFormat>Vlastní</PresentationFormat>
  <Paragraphs>344</Paragraphs>
  <Slides>33</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Calibri</vt:lpstr>
      <vt:lpstr>Gill Sans MT</vt:lpstr>
      <vt:lpstr>MZE_Prez_VodniHospodarstvi_16x9</vt:lpstr>
      <vt:lpstr>Zákon o odpovědnosti veřejné moci aktuálně</vt:lpstr>
      <vt:lpstr>Zákon o odpovědnosti veřejné moci</vt:lpstr>
      <vt:lpstr>Zakotvení právní úpravy – Ústavní rámec</vt:lpstr>
      <vt:lpstr>Zakotvení právní úpravy – Historický pohled</vt:lpstr>
      <vt:lpstr>Zakotvení právní úpravy – Historický pohled</vt:lpstr>
      <vt:lpstr>Zákon o odpovědnosti veřejné moci</vt:lpstr>
      <vt:lpstr>ZOVM – I. Hlava</vt:lpstr>
      <vt:lpstr>ZOVM – II. Hlava, Obecná ustanovení</vt:lpstr>
      <vt:lpstr>ZOVM – II. Hlava, Obecná ustanovení</vt:lpstr>
      <vt:lpstr>ZOVM – II. Hlava – nezákonné rozhodnutí</vt:lpstr>
      <vt:lpstr>Přestupkové řízení</vt:lpstr>
      <vt:lpstr>ZOVM – II. Hlava – nesprávný úřední postup</vt:lpstr>
      <vt:lpstr>ZOVM – II. Hlava – Délka řízení</vt:lpstr>
      <vt:lpstr>ZOVM – II. Hlava – Délka řízení 2</vt:lpstr>
      <vt:lpstr>ZOVM – II. Hlava – Předběžné uplatnění nároku</vt:lpstr>
      <vt:lpstr>ZOVM – II. Hlava – regres</vt:lpstr>
      <vt:lpstr>ZOVM – II. Hlava – regres 2</vt:lpstr>
      <vt:lpstr>ZOVM – II. Hlava – regres 3</vt:lpstr>
      <vt:lpstr>ZOVM – II. Hlava – regres 4</vt:lpstr>
      <vt:lpstr>Vedlejší účastenství v soudních řízeních dle ZOVM</vt:lpstr>
      <vt:lpstr>ZOVM – III. Hlava – Společná a přechodná ustanovení</vt:lpstr>
      <vt:lpstr>Náklady řízení</vt:lpstr>
      <vt:lpstr>ZOVM – III. Hlava – Přiměřené zadostiučinění</vt:lpstr>
      <vt:lpstr>ZOVM – III. Hlava – Promlčení</vt:lpstr>
      <vt:lpstr>ZOVM – Zbytek zákona</vt:lpstr>
      <vt:lpstr>ZOVM – poznatky z aplikační praxe</vt:lpstr>
      <vt:lpstr>ZOVM – poznatky z aplikační praxe</vt:lpstr>
      <vt:lpstr>Zovm – Závěry z případů</vt:lpstr>
      <vt:lpstr>Zovm – Závěry z případů 2</vt:lpstr>
      <vt:lpstr>Zovm – Závěry z případů 3</vt:lpstr>
      <vt:lpstr>Zovm – Závěry z případů 4</vt:lpstr>
      <vt:lpstr>Zovm – Dotazy</vt:lpstr>
      <vt:lpstr>DĚKUJEME ZA POZORNOST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2019-09-26T07:02:16Z</dcterms:created>
  <dcterms:modified xsi:type="dcterms:W3CDTF">2023-10-20T11:48:24Z</dcterms:modified>
</cp:coreProperties>
</file>