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12"/>
  </p:notesMasterIdLst>
  <p:handoutMasterIdLst>
    <p:handoutMasterId r:id="rId13"/>
  </p:handoutMasterIdLst>
  <p:sldIdLst>
    <p:sldId id="256" r:id="rId3"/>
    <p:sldId id="303" r:id="rId4"/>
    <p:sldId id="475" r:id="rId5"/>
    <p:sldId id="474" r:id="rId6"/>
    <p:sldId id="469" r:id="rId7"/>
    <p:sldId id="473" r:id="rId8"/>
    <p:sldId id="274" r:id="rId9"/>
    <p:sldId id="273" r:id="rId10"/>
    <p:sldId id="310" r:id="rId11"/>
  </p:sldIdLst>
  <p:sldSz cx="9144000" cy="5143500" type="screen16x9"/>
  <p:notesSz cx="6797675" cy="9926638"/>
  <p:embeddedFontLst>
    <p:embeddedFont>
      <p:font typeface="Arial Black" panose="020B0A04020102020204" pitchFamily="34" charset="0"/>
      <p:bold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Roboto Light" panose="020B0604020202020204" charset="0"/>
      <p:regular r:id="rId27"/>
      <p:italic r:id="rId28"/>
    </p:embeddedFont>
    <p:embeddedFont>
      <p:font typeface="Roboto Medium" panose="020B0604020202020204" charset="0"/>
      <p:regular r:id="rId29"/>
      <p: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7FBA22"/>
    <a:srgbClr val="66CCFF"/>
    <a:srgbClr val="E6C982"/>
    <a:srgbClr val="F0B478"/>
    <a:srgbClr val="F5F3A7"/>
    <a:srgbClr val="E7CA81"/>
    <a:srgbClr val="E2EAB0"/>
    <a:srgbClr val="CC00CC"/>
    <a:srgbClr val="44C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27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8B2C5-DCE3-4107-8AC7-B6754F064E36}" type="doc">
      <dgm:prSet loTypeId="urn:microsoft.com/office/officeart/2005/8/layout/cycle2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A405918A-C551-4D98-B215-C3E3C8E92F15}">
      <dgm:prSet phldrT="[Text]" custT="1"/>
      <dgm:spPr/>
      <dgm:t>
        <a:bodyPr/>
        <a:lstStyle/>
        <a:p>
          <a:r>
            <a:rPr lang="cs-CZ" sz="1200" b="1" dirty="0">
              <a:latin typeface="Arial Black" panose="020B0A04020102020204" pitchFamily="34" charset="0"/>
              <a:cs typeface="Arial" panose="020B0604020202020204" pitchFamily="34" charset="0"/>
            </a:rPr>
            <a:t>Předběžné vyhodnocení  povodňových rizik </a:t>
          </a:r>
        </a:p>
        <a:p>
          <a:r>
            <a:rPr lang="cs-CZ" sz="1200" b="1" dirty="0">
              <a:latin typeface="Arial Black" panose="020B0A04020102020204" pitchFamily="34" charset="0"/>
              <a:cs typeface="Arial" panose="020B0604020202020204" pitchFamily="34" charset="0"/>
            </a:rPr>
            <a:t>2012, 2018</a:t>
          </a:r>
        </a:p>
        <a:p>
          <a:r>
            <a:rPr lang="cs-CZ" sz="1200" b="1" dirty="0">
              <a:latin typeface="Arial Black" panose="020B0A04020102020204" pitchFamily="34" charset="0"/>
              <a:cs typeface="Arial" panose="020B0604020202020204" pitchFamily="34" charset="0"/>
            </a:rPr>
            <a:t>2024</a:t>
          </a:r>
        </a:p>
      </dgm:t>
    </dgm:pt>
    <dgm:pt modelId="{C54DBBCF-AF26-43F0-AF88-D077A9201A3F}" type="parTrans" cxnId="{639B78D3-5DC8-4120-8570-C04DEEE64D46}">
      <dgm:prSet/>
      <dgm:spPr/>
      <dgm:t>
        <a:bodyPr/>
        <a:lstStyle/>
        <a:p>
          <a:endParaRPr lang="cs-CZ"/>
        </a:p>
      </dgm:t>
    </dgm:pt>
    <dgm:pt modelId="{A211B1C0-716D-461F-A70D-D4D05EB7D070}" type="sibTrans" cxnId="{639B78D3-5DC8-4120-8570-C04DEEE64D46}">
      <dgm:prSet/>
      <dgm:spPr/>
      <dgm:t>
        <a:bodyPr/>
        <a:lstStyle/>
        <a:p>
          <a:endParaRPr lang="cs-CZ"/>
        </a:p>
      </dgm:t>
    </dgm:pt>
    <dgm:pt modelId="{2C60D010-B55B-4D61-A9B0-455506114BE3}">
      <dgm:prSet phldrT="[Text]" custT="1"/>
      <dgm:spPr/>
      <dgm:t>
        <a:bodyPr/>
        <a:lstStyle/>
        <a:p>
          <a:r>
            <a:rPr lang="cs-CZ" sz="1200" b="1">
              <a:latin typeface="Arial Black" panose="020B0A04020102020204" pitchFamily="34" charset="0"/>
            </a:rPr>
            <a:t>Mapy povodňového nebezpečí a povodňových rizik </a:t>
          </a:r>
        </a:p>
        <a:p>
          <a:r>
            <a:rPr lang="cs-CZ" sz="1200" b="1">
              <a:latin typeface="Arial Black" panose="020B0A04020102020204" pitchFamily="34" charset="0"/>
            </a:rPr>
            <a:t>2013, 2019</a:t>
          </a:r>
        </a:p>
        <a:p>
          <a:r>
            <a:rPr lang="cs-CZ" sz="1200" b="1">
              <a:latin typeface="Arial Black" panose="020B0A04020102020204" pitchFamily="34" charset="0"/>
            </a:rPr>
            <a:t>2025</a:t>
          </a:r>
          <a:endParaRPr lang="cs-CZ" sz="1200" b="1" dirty="0">
            <a:latin typeface="Arial Black" panose="020B0A04020102020204" pitchFamily="34" charset="0"/>
          </a:endParaRPr>
        </a:p>
      </dgm:t>
    </dgm:pt>
    <dgm:pt modelId="{4832D7CD-7647-456E-BBF7-B82EB8CC2468}" type="parTrans" cxnId="{DA74ED8F-2F4A-43CE-B091-BD33DC7E8BE9}">
      <dgm:prSet/>
      <dgm:spPr/>
      <dgm:t>
        <a:bodyPr/>
        <a:lstStyle/>
        <a:p>
          <a:endParaRPr lang="cs-CZ"/>
        </a:p>
      </dgm:t>
    </dgm:pt>
    <dgm:pt modelId="{C0FC329A-2E84-4E0B-B9BA-06A624258DF7}" type="sibTrans" cxnId="{DA74ED8F-2F4A-43CE-B091-BD33DC7E8BE9}">
      <dgm:prSet/>
      <dgm:spPr/>
      <dgm:t>
        <a:bodyPr/>
        <a:lstStyle/>
        <a:p>
          <a:endParaRPr lang="cs-CZ"/>
        </a:p>
      </dgm:t>
    </dgm:pt>
    <dgm:pt modelId="{61773BA3-F5EB-4CFF-B6FE-51C8E31D05DC}">
      <dgm:prSet phldrT="[Text]" custT="1"/>
      <dgm:spPr/>
      <dgm:t>
        <a:bodyPr/>
        <a:lstStyle/>
        <a:p>
          <a:r>
            <a:rPr lang="cs-CZ" sz="1200" dirty="0">
              <a:latin typeface="Arial Black" panose="020B0A04020102020204" pitchFamily="34" charset="0"/>
              <a:cs typeface="Times New Roman" panose="02020603050405020304" pitchFamily="18" charset="0"/>
            </a:rPr>
            <a:t>Plány pro zvládání povodňových rizik </a:t>
          </a:r>
        </a:p>
        <a:p>
          <a:r>
            <a:rPr lang="cs-CZ" sz="1200" dirty="0">
              <a:latin typeface="Arial Black" panose="020B0A04020102020204" pitchFamily="34" charset="0"/>
              <a:cs typeface="Times New Roman" panose="02020603050405020304" pitchFamily="18" charset="0"/>
            </a:rPr>
            <a:t>2015, 2022</a:t>
          </a:r>
        </a:p>
        <a:p>
          <a:r>
            <a:rPr lang="cs-CZ" sz="1200" dirty="0">
              <a:latin typeface="Arial Black" panose="020B0A04020102020204" pitchFamily="34" charset="0"/>
              <a:cs typeface="Times New Roman" panose="02020603050405020304" pitchFamily="18" charset="0"/>
            </a:rPr>
            <a:t>2027</a:t>
          </a:r>
        </a:p>
      </dgm:t>
    </dgm:pt>
    <dgm:pt modelId="{17E53D1D-5423-4B66-8B84-15518D7431AA}" type="parTrans" cxnId="{76806DC3-52FD-47C1-8D67-A8FBE903E1A4}">
      <dgm:prSet/>
      <dgm:spPr/>
      <dgm:t>
        <a:bodyPr/>
        <a:lstStyle/>
        <a:p>
          <a:endParaRPr lang="cs-CZ"/>
        </a:p>
      </dgm:t>
    </dgm:pt>
    <dgm:pt modelId="{BDAFE8B5-9F80-4E8D-823F-72F04005DAF1}" type="sibTrans" cxnId="{76806DC3-52FD-47C1-8D67-A8FBE903E1A4}">
      <dgm:prSet/>
      <dgm:spPr/>
      <dgm:t>
        <a:bodyPr/>
        <a:lstStyle/>
        <a:p>
          <a:endParaRPr lang="cs-CZ"/>
        </a:p>
      </dgm:t>
    </dgm:pt>
    <dgm:pt modelId="{B5EA6A90-26A5-419D-82A1-3C4C388A1F24}" type="pres">
      <dgm:prSet presAssocID="{AA88B2C5-DCE3-4107-8AC7-B6754F064E36}" presName="cycle" presStyleCnt="0">
        <dgm:presLayoutVars>
          <dgm:dir/>
          <dgm:resizeHandles val="exact"/>
        </dgm:presLayoutVars>
      </dgm:prSet>
      <dgm:spPr/>
    </dgm:pt>
    <dgm:pt modelId="{40CDC038-DE93-46BF-B2B0-BFBFFD854AB8}" type="pres">
      <dgm:prSet presAssocID="{A405918A-C551-4D98-B215-C3E3C8E92F15}" presName="node" presStyleLbl="node1" presStyleIdx="0" presStyleCnt="3">
        <dgm:presLayoutVars>
          <dgm:bulletEnabled val="1"/>
        </dgm:presLayoutVars>
      </dgm:prSet>
      <dgm:spPr/>
    </dgm:pt>
    <dgm:pt modelId="{5C94B048-7264-4C97-9BBF-8A458F11F6BE}" type="pres">
      <dgm:prSet presAssocID="{A211B1C0-716D-461F-A70D-D4D05EB7D070}" presName="sibTrans" presStyleLbl="sibTrans2D1" presStyleIdx="0" presStyleCnt="3"/>
      <dgm:spPr/>
    </dgm:pt>
    <dgm:pt modelId="{CDC420F0-5F72-4F3C-A32A-B2B1704CC888}" type="pres">
      <dgm:prSet presAssocID="{A211B1C0-716D-461F-A70D-D4D05EB7D070}" presName="connectorText" presStyleLbl="sibTrans2D1" presStyleIdx="0" presStyleCnt="3"/>
      <dgm:spPr/>
    </dgm:pt>
    <dgm:pt modelId="{88A92EEB-40F9-4A8E-9042-B30F11DDBEA1}" type="pres">
      <dgm:prSet presAssocID="{2C60D010-B55B-4D61-A9B0-455506114BE3}" presName="node" presStyleLbl="node1" presStyleIdx="1" presStyleCnt="3" custScaleX="102417">
        <dgm:presLayoutVars>
          <dgm:bulletEnabled val="1"/>
        </dgm:presLayoutVars>
      </dgm:prSet>
      <dgm:spPr/>
    </dgm:pt>
    <dgm:pt modelId="{C6E59F8D-2310-4B62-B97C-EF39A98FFBF9}" type="pres">
      <dgm:prSet presAssocID="{C0FC329A-2E84-4E0B-B9BA-06A624258DF7}" presName="sibTrans" presStyleLbl="sibTrans2D1" presStyleIdx="1" presStyleCnt="3"/>
      <dgm:spPr/>
    </dgm:pt>
    <dgm:pt modelId="{803007D6-DDF8-455C-ADB5-FA8BE0BF58A6}" type="pres">
      <dgm:prSet presAssocID="{C0FC329A-2E84-4E0B-B9BA-06A624258DF7}" presName="connectorText" presStyleLbl="sibTrans2D1" presStyleIdx="1" presStyleCnt="3"/>
      <dgm:spPr/>
    </dgm:pt>
    <dgm:pt modelId="{E5EAB797-6BC3-4EBF-819E-5E279CD6F456}" type="pres">
      <dgm:prSet presAssocID="{61773BA3-F5EB-4CFF-B6FE-51C8E31D05DC}" presName="node" presStyleLbl="node1" presStyleIdx="2" presStyleCnt="3">
        <dgm:presLayoutVars>
          <dgm:bulletEnabled val="1"/>
        </dgm:presLayoutVars>
      </dgm:prSet>
      <dgm:spPr/>
    </dgm:pt>
    <dgm:pt modelId="{434C1BCE-BB80-4878-9F62-C17B5E1D8ABB}" type="pres">
      <dgm:prSet presAssocID="{BDAFE8B5-9F80-4E8D-823F-72F04005DAF1}" presName="sibTrans" presStyleLbl="sibTrans2D1" presStyleIdx="2" presStyleCnt="3"/>
      <dgm:spPr/>
    </dgm:pt>
    <dgm:pt modelId="{AB563491-95EB-47C6-8573-ADE3133B2E9E}" type="pres">
      <dgm:prSet presAssocID="{BDAFE8B5-9F80-4E8D-823F-72F04005DAF1}" presName="connectorText" presStyleLbl="sibTrans2D1" presStyleIdx="2" presStyleCnt="3"/>
      <dgm:spPr/>
    </dgm:pt>
  </dgm:ptLst>
  <dgm:cxnLst>
    <dgm:cxn modelId="{2C152C18-DD7D-42C6-809D-18F0B0EA8CC8}" type="presOf" srcId="{C0FC329A-2E84-4E0B-B9BA-06A624258DF7}" destId="{C6E59F8D-2310-4B62-B97C-EF39A98FFBF9}" srcOrd="0" destOrd="0" presId="urn:microsoft.com/office/officeart/2005/8/layout/cycle2"/>
    <dgm:cxn modelId="{4D9C082E-13A2-4BB2-9559-F7171EEE80D6}" type="presOf" srcId="{BDAFE8B5-9F80-4E8D-823F-72F04005DAF1}" destId="{434C1BCE-BB80-4878-9F62-C17B5E1D8ABB}" srcOrd="0" destOrd="0" presId="urn:microsoft.com/office/officeart/2005/8/layout/cycle2"/>
    <dgm:cxn modelId="{B2954D31-250D-4C4D-B8E5-DEABDA09C092}" type="presOf" srcId="{AA88B2C5-DCE3-4107-8AC7-B6754F064E36}" destId="{B5EA6A90-26A5-419D-82A1-3C4C388A1F24}" srcOrd="0" destOrd="0" presId="urn:microsoft.com/office/officeart/2005/8/layout/cycle2"/>
    <dgm:cxn modelId="{86A3F734-437B-4332-95E5-E5FF1A6D7848}" type="presOf" srcId="{A211B1C0-716D-461F-A70D-D4D05EB7D070}" destId="{5C94B048-7264-4C97-9BBF-8A458F11F6BE}" srcOrd="0" destOrd="0" presId="urn:microsoft.com/office/officeart/2005/8/layout/cycle2"/>
    <dgm:cxn modelId="{EDA56141-91C9-406A-B985-E1223918E105}" type="presOf" srcId="{A211B1C0-716D-461F-A70D-D4D05EB7D070}" destId="{CDC420F0-5F72-4F3C-A32A-B2B1704CC888}" srcOrd="1" destOrd="0" presId="urn:microsoft.com/office/officeart/2005/8/layout/cycle2"/>
    <dgm:cxn modelId="{9A71D844-BB27-4F2F-9DAC-84427FEE0F2D}" type="presOf" srcId="{A405918A-C551-4D98-B215-C3E3C8E92F15}" destId="{40CDC038-DE93-46BF-B2B0-BFBFFD854AB8}" srcOrd="0" destOrd="0" presId="urn:microsoft.com/office/officeart/2005/8/layout/cycle2"/>
    <dgm:cxn modelId="{DA74ED8F-2F4A-43CE-B091-BD33DC7E8BE9}" srcId="{AA88B2C5-DCE3-4107-8AC7-B6754F064E36}" destId="{2C60D010-B55B-4D61-A9B0-455506114BE3}" srcOrd="1" destOrd="0" parTransId="{4832D7CD-7647-456E-BBF7-B82EB8CC2468}" sibTransId="{C0FC329A-2E84-4E0B-B9BA-06A624258DF7}"/>
    <dgm:cxn modelId="{371F8098-4343-4081-8915-0010795F1A88}" type="presOf" srcId="{2C60D010-B55B-4D61-A9B0-455506114BE3}" destId="{88A92EEB-40F9-4A8E-9042-B30F11DDBEA1}" srcOrd="0" destOrd="0" presId="urn:microsoft.com/office/officeart/2005/8/layout/cycle2"/>
    <dgm:cxn modelId="{6C0D67A2-FD5D-44A2-99E8-E467BC9BECBA}" type="presOf" srcId="{BDAFE8B5-9F80-4E8D-823F-72F04005DAF1}" destId="{AB563491-95EB-47C6-8573-ADE3133B2E9E}" srcOrd="1" destOrd="0" presId="urn:microsoft.com/office/officeart/2005/8/layout/cycle2"/>
    <dgm:cxn modelId="{6008EFBE-3AEB-446D-BFB4-BA415934F6A4}" type="presOf" srcId="{61773BA3-F5EB-4CFF-B6FE-51C8E31D05DC}" destId="{E5EAB797-6BC3-4EBF-819E-5E279CD6F456}" srcOrd="0" destOrd="0" presId="urn:microsoft.com/office/officeart/2005/8/layout/cycle2"/>
    <dgm:cxn modelId="{76806DC3-52FD-47C1-8D67-A8FBE903E1A4}" srcId="{AA88B2C5-DCE3-4107-8AC7-B6754F064E36}" destId="{61773BA3-F5EB-4CFF-B6FE-51C8E31D05DC}" srcOrd="2" destOrd="0" parTransId="{17E53D1D-5423-4B66-8B84-15518D7431AA}" sibTransId="{BDAFE8B5-9F80-4E8D-823F-72F04005DAF1}"/>
    <dgm:cxn modelId="{639B78D3-5DC8-4120-8570-C04DEEE64D46}" srcId="{AA88B2C5-DCE3-4107-8AC7-B6754F064E36}" destId="{A405918A-C551-4D98-B215-C3E3C8E92F15}" srcOrd="0" destOrd="0" parTransId="{C54DBBCF-AF26-43F0-AF88-D077A9201A3F}" sibTransId="{A211B1C0-716D-461F-A70D-D4D05EB7D070}"/>
    <dgm:cxn modelId="{9EF449D7-8995-451F-8044-1876BD3175EE}" type="presOf" srcId="{C0FC329A-2E84-4E0B-B9BA-06A624258DF7}" destId="{803007D6-DDF8-455C-ADB5-FA8BE0BF58A6}" srcOrd="1" destOrd="0" presId="urn:microsoft.com/office/officeart/2005/8/layout/cycle2"/>
    <dgm:cxn modelId="{999832DF-D74D-4FCD-8AAC-E6D16FF3EF6A}" type="presParOf" srcId="{B5EA6A90-26A5-419D-82A1-3C4C388A1F24}" destId="{40CDC038-DE93-46BF-B2B0-BFBFFD854AB8}" srcOrd="0" destOrd="0" presId="urn:microsoft.com/office/officeart/2005/8/layout/cycle2"/>
    <dgm:cxn modelId="{04045541-A9A8-41DD-A806-F8B5C21FF20F}" type="presParOf" srcId="{B5EA6A90-26A5-419D-82A1-3C4C388A1F24}" destId="{5C94B048-7264-4C97-9BBF-8A458F11F6BE}" srcOrd="1" destOrd="0" presId="urn:microsoft.com/office/officeart/2005/8/layout/cycle2"/>
    <dgm:cxn modelId="{8D395C5E-57DF-44DE-AD62-46375F772BB4}" type="presParOf" srcId="{5C94B048-7264-4C97-9BBF-8A458F11F6BE}" destId="{CDC420F0-5F72-4F3C-A32A-B2B1704CC888}" srcOrd="0" destOrd="0" presId="urn:microsoft.com/office/officeart/2005/8/layout/cycle2"/>
    <dgm:cxn modelId="{83E19E46-A269-472F-ABE3-E9B43CCE3CA2}" type="presParOf" srcId="{B5EA6A90-26A5-419D-82A1-3C4C388A1F24}" destId="{88A92EEB-40F9-4A8E-9042-B30F11DDBEA1}" srcOrd="2" destOrd="0" presId="urn:microsoft.com/office/officeart/2005/8/layout/cycle2"/>
    <dgm:cxn modelId="{95D552D4-FF2F-43DC-AB55-E4E02917594D}" type="presParOf" srcId="{B5EA6A90-26A5-419D-82A1-3C4C388A1F24}" destId="{C6E59F8D-2310-4B62-B97C-EF39A98FFBF9}" srcOrd="3" destOrd="0" presId="urn:microsoft.com/office/officeart/2005/8/layout/cycle2"/>
    <dgm:cxn modelId="{0A634C0B-E4FB-4156-8294-891283D7B715}" type="presParOf" srcId="{C6E59F8D-2310-4B62-B97C-EF39A98FFBF9}" destId="{803007D6-DDF8-455C-ADB5-FA8BE0BF58A6}" srcOrd="0" destOrd="0" presId="urn:microsoft.com/office/officeart/2005/8/layout/cycle2"/>
    <dgm:cxn modelId="{8ED4F72B-858D-4E5F-BAA8-24175F8A2C84}" type="presParOf" srcId="{B5EA6A90-26A5-419D-82A1-3C4C388A1F24}" destId="{E5EAB797-6BC3-4EBF-819E-5E279CD6F456}" srcOrd="4" destOrd="0" presId="urn:microsoft.com/office/officeart/2005/8/layout/cycle2"/>
    <dgm:cxn modelId="{563C40E1-9BBA-4B60-9E7D-DDE70BC3C680}" type="presParOf" srcId="{B5EA6A90-26A5-419D-82A1-3C4C388A1F24}" destId="{434C1BCE-BB80-4878-9F62-C17B5E1D8ABB}" srcOrd="5" destOrd="0" presId="urn:microsoft.com/office/officeart/2005/8/layout/cycle2"/>
    <dgm:cxn modelId="{7F09E7D5-CC83-4BBF-BC0C-1FC8C015CBFC}" type="presParOf" srcId="{434C1BCE-BB80-4878-9F62-C17B5E1D8ABB}" destId="{AB563491-95EB-47C6-8573-ADE3133B2E9E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DC038-DE93-46BF-B2B0-BFBFFD854AB8}">
      <dsp:nvSpPr>
        <dsp:cNvPr id="0" name=""/>
        <dsp:cNvSpPr/>
      </dsp:nvSpPr>
      <dsp:spPr>
        <a:xfrm>
          <a:off x="1851162" y="760"/>
          <a:ext cx="1619690" cy="1619690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rial Black" panose="020B0A04020102020204" pitchFamily="34" charset="0"/>
              <a:cs typeface="Arial" panose="020B0604020202020204" pitchFamily="34" charset="0"/>
            </a:rPr>
            <a:t>Předběžné vyhodnocení  povodňových rizik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rial Black" panose="020B0A04020102020204" pitchFamily="34" charset="0"/>
              <a:cs typeface="Arial" panose="020B0604020202020204" pitchFamily="34" charset="0"/>
            </a:rPr>
            <a:t>2012, 2018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rial Black" panose="020B0A04020102020204" pitchFamily="34" charset="0"/>
              <a:cs typeface="Arial" panose="020B0604020202020204" pitchFamily="34" charset="0"/>
            </a:rPr>
            <a:t>2024</a:t>
          </a:r>
        </a:p>
      </dsp:txBody>
      <dsp:txXfrm>
        <a:off x="2088360" y="237958"/>
        <a:ext cx="1145294" cy="1145294"/>
      </dsp:txXfrm>
    </dsp:sp>
    <dsp:sp modelId="{5C94B048-7264-4C97-9BBF-8A458F11F6BE}">
      <dsp:nvSpPr>
        <dsp:cNvPr id="0" name=""/>
        <dsp:cNvSpPr/>
      </dsp:nvSpPr>
      <dsp:spPr>
        <a:xfrm rot="3600000">
          <a:off x="3047814" y="1576804"/>
          <a:ext cx="426721" cy="54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3079818" y="1630700"/>
        <a:ext cx="298705" cy="327987"/>
      </dsp:txXfrm>
    </dsp:sp>
    <dsp:sp modelId="{88A92EEB-40F9-4A8E-9042-B30F11DDBEA1}">
      <dsp:nvSpPr>
        <dsp:cNvPr id="0" name=""/>
        <dsp:cNvSpPr/>
      </dsp:nvSpPr>
      <dsp:spPr>
        <a:xfrm>
          <a:off x="3046382" y="2104846"/>
          <a:ext cx="1658838" cy="1619690"/>
        </a:xfrm>
        <a:prstGeom prst="ellipse">
          <a:avLst/>
        </a:prstGeom>
        <a:solidFill>
          <a:schemeClr val="accent3">
            <a:shade val="80000"/>
            <a:hueOff val="222839"/>
            <a:satOff val="-19978"/>
            <a:lumOff val="181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>
              <a:latin typeface="Arial Black" panose="020B0A04020102020204" pitchFamily="34" charset="0"/>
            </a:rPr>
            <a:t>Mapy povodňového nebezpečí a povodňových rizik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>
              <a:latin typeface="Arial Black" panose="020B0A04020102020204" pitchFamily="34" charset="0"/>
            </a:rPr>
            <a:t>2013, 2019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>
              <a:latin typeface="Arial Black" panose="020B0A04020102020204" pitchFamily="34" charset="0"/>
            </a:rPr>
            <a:t>2025</a:t>
          </a:r>
          <a:endParaRPr lang="cs-CZ" sz="1200" b="1" kern="1200" dirty="0">
            <a:latin typeface="Arial Black" panose="020B0A04020102020204" pitchFamily="34" charset="0"/>
          </a:endParaRPr>
        </a:p>
      </dsp:txBody>
      <dsp:txXfrm>
        <a:off x="3289313" y="2342044"/>
        <a:ext cx="1172976" cy="1145294"/>
      </dsp:txXfrm>
    </dsp:sp>
    <dsp:sp modelId="{C6E59F8D-2310-4B62-B97C-EF39A98FFBF9}">
      <dsp:nvSpPr>
        <dsp:cNvPr id="0" name=""/>
        <dsp:cNvSpPr/>
      </dsp:nvSpPr>
      <dsp:spPr>
        <a:xfrm rot="10800000">
          <a:off x="2453639" y="2641369"/>
          <a:ext cx="418871" cy="54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22736"/>
            <a:satOff val="-19728"/>
            <a:lumOff val="172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 rot="10800000">
        <a:off x="2579300" y="2750698"/>
        <a:ext cx="293210" cy="327987"/>
      </dsp:txXfrm>
    </dsp:sp>
    <dsp:sp modelId="{E5EAB797-6BC3-4EBF-819E-5E279CD6F456}">
      <dsp:nvSpPr>
        <dsp:cNvPr id="0" name=""/>
        <dsp:cNvSpPr/>
      </dsp:nvSpPr>
      <dsp:spPr>
        <a:xfrm>
          <a:off x="636367" y="2104846"/>
          <a:ext cx="1619690" cy="1619690"/>
        </a:xfrm>
        <a:prstGeom prst="ellipse">
          <a:avLst/>
        </a:prstGeom>
        <a:solidFill>
          <a:schemeClr val="accent3">
            <a:shade val="80000"/>
            <a:hueOff val="445678"/>
            <a:satOff val="-39955"/>
            <a:lumOff val="362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Plány pro zvládání povodňových rizik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2015, 2022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2027</a:t>
          </a:r>
        </a:p>
      </dsp:txBody>
      <dsp:txXfrm>
        <a:off x="873565" y="2342044"/>
        <a:ext cx="1145294" cy="1145294"/>
      </dsp:txXfrm>
    </dsp:sp>
    <dsp:sp modelId="{434C1BCE-BB80-4878-9F62-C17B5E1D8ABB}">
      <dsp:nvSpPr>
        <dsp:cNvPr id="0" name=""/>
        <dsp:cNvSpPr/>
      </dsp:nvSpPr>
      <dsp:spPr>
        <a:xfrm rot="18000000">
          <a:off x="1832913" y="1599847"/>
          <a:ext cx="429246" cy="54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45472"/>
            <a:satOff val="-39456"/>
            <a:lumOff val="345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1865107" y="1764937"/>
        <a:ext cx="300472" cy="327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63D9D-17AC-4241-B630-7CF5CB2CB6C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DDBE-D78A-4642-AD57-546F13341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44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DDBE-D78A-4642-AD57-546F1334117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6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8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9"/>
          </p:nvPr>
        </p:nvSpPr>
        <p:spPr>
          <a:xfrm>
            <a:off x="1003583" y="2633545"/>
            <a:ext cx="5551896" cy="179684"/>
          </a:xfrm>
        </p:spPr>
        <p:txBody>
          <a:bodyPr/>
          <a:lstStyle/>
          <a:p>
            <a:r>
              <a:rPr lang="cs-CZ" dirty="0"/>
              <a:t>Jana Tejkalová/Miroslav Tesařík/Šárka Holcmanová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dirty="0"/>
              <a:t>Ministerstvo životního prostředí, odbor ochrany vod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b="1" dirty="0"/>
              <a:t>Školení vodoprávních úřadů</a:t>
            </a:r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cs-CZ" b="1" dirty="0"/>
              <a:t>Tábor  23.  - 25 . 10. 2023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038600" y="851659"/>
            <a:ext cx="5549624" cy="1720791"/>
          </a:xfrm>
        </p:spPr>
        <p:txBody>
          <a:bodyPr/>
          <a:lstStyle/>
          <a:p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Ochrana před povodněmi</a:t>
            </a:r>
          </a:p>
        </p:txBody>
      </p:sp>
      <p:pic>
        <p:nvPicPr>
          <p:cNvPr id="17" name="Zástupný symbol obrázku 2">
            <a:extLst>
              <a:ext uri="{FF2B5EF4-FFF2-40B4-BE49-F238E27FC236}">
                <a16:creationId xmlns:a16="http://schemas.microsoft.com/office/drawing/2014/main" id="{C73FA341-9AAA-48EA-AED6-2B7879A3A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1" b="18881"/>
          <a:stretch>
            <a:fillRect/>
          </a:stretch>
        </p:blipFill>
        <p:spPr>
          <a:xfrm rot="5400000">
            <a:off x="5929870" y="1813684"/>
            <a:ext cx="3608387" cy="16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7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241D247-61CE-45AD-B078-4AEE57ED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89553"/>
            <a:ext cx="1584176" cy="292388"/>
          </a:xfrm>
        </p:spPr>
        <p:txBody>
          <a:bodyPr/>
          <a:lstStyle/>
          <a:p>
            <a:r>
              <a:rPr lang="cs-CZ" sz="1900" dirty="0"/>
              <a:t>Obsah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3C78199-D25D-4EFD-BE3F-5B80A4C552DD}"/>
              </a:ext>
            </a:extLst>
          </p:cNvPr>
          <p:cNvSpPr/>
          <p:nvPr/>
        </p:nvSpPr>
        <p:spPr>
          <a:xfrm>
            <a:off x="2339752" y="411510"/>
            <a:ext cx="6480720" cy="4608512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 plánování dle povodňové směrnice</a:t>
            </a:r>
            <a:b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- 2. aktualizace předběžného vymezení povodňových rizik  </a:t>
            </a:r>
          </a:p>
          <a:p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Verdana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Problematika záplavových území</a:t>
            </a:r>
          </a:p>
          <a:p>
            <a:pPr marL="457200" indent="-457200">
              <a:buFont typeface="+mj-lt"/>
              <a:buAutoNum type="arabicPeriod" startAt="2"/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Povodňová operativa a vyhodnocení Cvičení Vlna 2023</a:t>
            </a:r>
          </a:p>
          <a:p>
            <a:pPr marL="800100" lvl="1" indent="-342900" rtl="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cs-CZ" sz="2000" b="1" noProof="0" dirty="0">
              <a:solidFill>
                <a:srgbClr val="000000"/>
              </a:solidFill>
              <a:latin typeface="Arial Narrow" panose="020B0606020202030204" pitchFamily="34" charset="0"/>
              <a:sym typeface="Verdana" pitchFamily="34" charset="0"/>
            </a:endParaRPr>
          </a:p>
          <a:p>
            <a:pPr marL="800100" lvl="1" indent="-342900" rtl="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b="1" kern="1200" noProof="0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  <a:sym typeface="Verdana" pitchFamily="34" charset="0"/>
            </a:endParaRPr>
          </a:p>
          <a:p>
            <a:pPr lvl="0" rtl="0"/>
            <a:endParaRPr lang="en-US" sz="2000" b="1" noProof="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8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9"/>
          </p:nvPr>
        </p:nvSpPr>
        <p:spPr>
          <a:xfrm>
            <a:off x="1003583" y="2633545"/>
            <a:ext cx="5551896" cy="179684"/>
          </a:xfrm>
        </p:spPr>
        <p:txBody>
          <a:bodyPr/>
          <a:lstStyle/>
          <a:p>
            <a:r>
              <a:rPr lang="cs-CZ" dirty="0"/>
              <a:t>Miroslav Tesařík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dirty="0"/>
              <a:t>Ministerstvo životního prostředí, odbor ochrany vod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b="1" dirty="0"/>
              <a:t>Školení vodoprávních úřadů</a:t>
            </a:r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cs-CZ" b="1" dirty="0"/>
              <a:t>Tábor  23.  - 25 . 10. 2023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038600" y="851659"/>
            <a:ext cx="5549624" cy="1720791"/>
          </a:xfrm>
        </p:spPr>
        <p:txBody>
          <a:bodyPr/>
          <a:lstStyle/>
          <a:p>
            <a:r>
              <a:rPr lang="cs-CZ" sz="2400" dirty="0"/>
              <a:t>Aktuální stav plánování dle povodňové směrnice</a:t>
            </a:r>
            <a:br>
              <a:rPr lang="cs-CZ" sz="2400" dirty="0"/>
            </a:br>
            <a:r>
              <a:rPr lang="cs-CZ" sz="2400" dirty="0"/>
              <a:t>-2. aktualizace předběžného vymezení povodňových rizik</a:t>
            </a:r>
          </a:p>
        </p:txBody>
      </p:sp>
      <p:pic>
        <p:nvPicPr>
          <p:cNvPr id="17" name="Zástupný symbol obrázku 2">
            <a:extLst>
              <a:ext uri="{FF2B5EF4-FFF2-40B4-BE49-F238E27FC236}">
                <a16:creationId xmlns:a16="http://schemas.microsoft.com/office/drawing/2014/main" id="{C73FA341-9AAA-48EA-AED6-2B7879A3A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1" b="18881"/>
          <a:stretch>
            <a:fillRect/>
          </a:stretch>
        </p:blipFill>
        <p:spPr>
          <a:xfrm rot="5400000">
            <a:off x="5929870" y="1813684"/>
            <a:ext cx="3608387" cy="16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789553"/>
            <a:ext cx="1585540" cy="1231106"/>
          </a:xfrm>
          <a:prstGeom prst="rect">
            <a:avLst/>
          </a:prstGeom>
        </p:spPr>
        <p:txBody>
          <a:bodyPr/>
          <a:lstStyle/>
          <a:p>
            <a:r>
              <a:rPr lang="cs-CZ" sz="2000" dirty="0"/>
              <a:t>Plánovací Období dle směrnice 2007/60/ES</a:t>
            </a:r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2D7CC3D6-0AD1-46FC-A0EB-DA04A861F7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048041"/>
              </p:ext>
            </p:extLst>
          </p:nvPr>
        </p:nvGraphicFramePr>
        <p:xfrm>
          <a:off x="2411761" y="789553"/>
          <a:ext cx="5341589" cy="3725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ázek 1">
            <a:extLst>
              <a:ext uri="{FF2B5EF4-FFF2-40B4-BE49-F238E27FC236}">
                <a16:creationId xmlns:a16="http://schemas.microsoft.com/office/drawing/2014/main" id="{98D6FB1A-F666-4329-B9A9-19DBD41D79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5894" b="4868"/>
          <a:stretch>
            <a:fillRect/>
          </a:stretch>
        </p:blipFill>
        <p:spPr bwMode="auto">
          <a:xfrm>
            <a:off x="7164289" y="3050892"/>
            <a:ext cx="1241867" cy="13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040022-3D20-41F7-A788-522742BCF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8089" y="1059582"/>
            <a:ext cx="1250284" cy="177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2E9780C-FED0-4602-BAD4-225D799B8E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70" t="23747" r="55512" b="20642"/>
          <a:stretch/>
        </p:blipFill>
        <p:spPr>
          <a:xfrm>
            <a:off x="6249012" y="915626"/>
            <a:ext cx="2141368" cy="11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6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241D247-61CE-45AD-B078-4AEE57ED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89553"/>
            <a:ext cx="1584176" cy="1461939"/>
          </a:xfrm>
        </p:spPr>
        <p:txBody>
          <a:bodyPr/>
          <a:lstStyle/>
          <a:p>
            <a:r>
              <a:rPr lang="cs-CZ" sz="1900" dirty="0"/>
              <a:t>Kritéria         pro                             2. aktualizaci  </a:t>
            </a:r>
            <a:r>
              <a:rPr lang="cs-CZ" sz="1900" dirty="0" err="1"/>
              <a:t>OsVpR</a:t>
            </a:r>
            <a:endParaRPr lang="cs-CZ" sz="19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3C78199-D25D-4EFD-BE3F-5B80A4C552DD}"/>
              </a:ext>
            </a:extLst>
          </p:cNvPr>
          <p:cNvSpPr/>
          <p:nvPr/>
        </p:nvSpPr>
        <p:spPr>
          <a:xfrm>
            <a:off x="2339752" y="411510"/>
            <a:ext cx="6480720" cy="4608512"/>
          </a:xfrm>
          <a:prstGeom prst="rect">
            <a:avLst/>
          </a:prstGeom>
        </p:spPr>
        <p:txBody>
          <a:bodyPr/>
          <a:lstStyle/>
          <a:p>
            <a:pPr marL="800100" lvl="1" indent="-342900" rtl="0">
              <a:buFont typeface="Wingdings" panose="05000000000000000000" pitchFamily="2" charset="2"/>
              <a:buChar char="v"/>
            </a:pPr>
            <a:r>
              <a:rPr lang="cs-CZ" sz="2400" b="1" dirty="0">
                <a:solidFill>
                  <a:schemeClr val="accent3"/>
                </a:solidFill>
                <a:latin typeface="Arial Narrow" panose="020B0606020202030204" pitchFamily="34" charset="0"/>
                <a:cs typeface="Arial" panose="020B0604020202020204" pitchFamily="34" charset="0"/>
                <a:sym typeface="Verdana" pitchFamily="34" charset="0"/>
              </a:rPr>
              <a:t>Hlavní</a:t>
            </a:r>
            <a:endParaRPr lang="en-US" sz="2400" b="1" dirty="0">
              <a:solidFill>
                <a:schemeClr val="accent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00100" lvl="1" indent="-342900" rtl="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kumimoji="0" lang="en-US" sz="2000" b="0" i="0" u="none" strike="noStrike" kern="1200" cap="none" spc="0" normalizeH="0" baseline="0" noProof="0" dirty="0">
                <a:ln/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sym typeface="Verdana" pitchFamily="34" charset="0"/>
              </a:rPr>
              <a:t>25 </a:t>
            </a:r>
            <a:r>
              <a:rPr lang="cs-CZ" sz="2000" b="0" kern="1200" dirty="0">
                <a:solidFill>
                  <a:schemeClr val="tx2"/>
                </a:solidFill>
                <a:latin typeface="Arial Narrow" panose="020B0606020202030204" pitchFamily="34" charset="0"/>
              </a:rPr>
              <a:t>trvale bydlících osob dotčených povodňovým rozlivem  v průměru za rok</a:t>
            </a:r>
            <a:endParaRPr kumimoji="0" lang="en-US" sz="2000" b="0" i="0" u="none" strike="noStrike" kern="1200" cap="none" spc="0" normalizeH="0" baseline="0" noProof="0" dirty="0">
              <a:ln/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  <a:sym typeface="Verdana" pitchFamily="34" charset="0"/>
            </a:endParaRPr>
          </a:p>
          <a:p>
            <a:pPr marL="800100" lvl="1" indent="-342900" rtl="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000" b="1" kern="1200" noProof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Verdana" pitchFamily="34" charset="0"/>
              </a:rPr>
              <a:t>110 </a:t>
            </a:r>
            <a:r>
              <a:rPr lang="en-US" sz="2000" b="1" kern="1200" noProof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Verdana" pitchFamily="34" charset="0"/>
              </a:rPr>
              <a:t>mil</a:t>
            </a:r>
            <a:r>
              <a:rPr lang="cs-CZ" sz="2000" b="1" kern="1200" noProof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Verdana" pitchFamily="34" charset="0"/>
              </a:rPr>
              <a:t>. Kč</a:t>
            </a:r>
            <a:r>
              <a:rPr lang="en-US" sz="2000" b="1" kern="1200" noProof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Verdana" pitchFamily="34" charset="0"/>
              </a:rPr>
              <a:t> </a:t>
            </a:r>
            <a:r>
              <a:rPr lang="cs-CZ" sz="2000" b="1" kern="1200" noProof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Verdana" pitchFamily="34" charset="0"/>
              </a:rPr>
              <a:t>majetku (fixní aktiv) dotčeného </a:t>
            </a:r>
            <a:r>
              <a:rPr lang="cs-CZ" sz="2000" b="1" kern="1200" noProof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povodňovým rozlivem </a:t>
            </a:r>
            <a:r>
              <a:rPr lang="cs-CZ" sz="2000" b="1" kern="1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v průměru za rok</a:t>
            </a:r>
          </a:p>
          <a:p>
            <a:pPr marL="800100" lvl="1" indent="-342900" rtl="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cs-CZ" sz="2000" b="1" noProof="0" dirty="0">
              <a:solidFill>
                <a:srgbClr val="000000"/>
              </a:solidFill>
              <a:latin typeface="Arial Narrow" panose="020B0606020202030204" pitchFamily="34" charset="0"/>
              <a:sym typeface="Verdana" pitchFamily="34" charset="0"/>
            </a:endParaRPr>
          </a:p>
          <a:p>
            <a:pPr marL="800100" lvl="1" indent="-342900" rtl="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b="1" kern="1200" noProof="0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  <a:sym typeface="Verdana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v"/>
            </a:pPr>
            <a:r>
              <a:rPr lang="cs-CZ" sz="2400" b="1" noProof="0" dirty="0">
                <a:solidFill>
                  <a:schemeClr val="accent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Doplňková</a:t>
            </a:r>
            <a:endParaRPr lang="cs-CZ" sz="2400" b="0" dirty="0">
              <a:solidFill>
                <a:schemeClr val="accent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v"/>
            </a:pPr>
            <a:r>
              <a:rPr lang="cs-CZ" sz="2000" noProof="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možné zdroje znečištění dotčené rozlivem Q</a:t>
            </a:r>
            <a:r>
              <a:rPr lang="cs-CZ" sz="2000" baseline="-25000" noProof="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</a:t>
            </a:r>
            <a:endParaRPr lang="en-US" sz="2000" noProof="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v"/>
            </a:pPr>
            <a:r>
              <a:rPr lang="cs-CZ" sz="2000" b="0" noProof="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národní kulturní památky a UNESCO d</a:t>
            </a:r>
            <a:r>
              <a:rPr lang="cs-CZ" sz="2000" noProof="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otčené </a:t>
            </a:r>
          </a:p>
          <a:p>
            <a:pPr lvl="1" rtl="0"/>
            <a:r>
              <a:rPr lang="cs-CZ" sz="20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</a:t>
            </a:r>
            <a:r>
              <a:rPr lang="cs-CZ" sz="2000" noProof="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rozlivem </a:t>
            </a:r>
            <a:r>
              <a:rPr lang="cs-CZ" sz="2000" baseline="0" noProof="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</a:t>
            </a:r>
            <a:r>
              <a:rPr lang="cs-CZ" sz="2000" baseline="-25000" noProof="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</a:t>
            </a:r>
            <a:endParaRPr lang="en-US" sz="2000" noProof="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rtl="0"/>
            <a:endParaRPr lang="en-US" sz="2000" b="1" noProof="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A0E9DBF-4774-486C-838A-AA85375BF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7" y="942747"/>
            <a:ext cx="6630325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8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0BE60F3-5C97-4F47-9E1A-8676347F1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002177"/>
              </p:ext>
            </p:extLst>
          </p:nvPr>
        </p:nvGraphicFramePr>
        <p:xfrm>
          <a:off x="1695450" y="539750"/>
          <a:ext cx="57515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8020080" imgH="5667480" progId="AcroExch.Document.2020">
                  <p:embed/>
                </p:oleObj>
              </mc:Choice>
              <mc:Fallback>
                <p:oleObj name="Acrobat Document" r:id="rId3" imgW="8020080" imgH="5667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450" y="539750"/>
                        <a:ext cx="575151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94BEA013-8FD6-48C6-8470-852AA97A6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25" t="10494" r="14126" b="3800"/>
          <a:stretch/>
        </p:blipFill>
        <p:spPr>
          <a:xfrm>
            <a:off x="1187624" y="187184"/>
            <a:ext cx="6192688" cy="440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5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55"/>
    </mc:Choice>
    <mc:Fallback xmlns="">
      <p:transition spd="slow" advTm="648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62D4357-AE81-42C3-8CB2-B978C338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Děkuji za pozornost</a:t>
            </a:r>
          </a:p>
        </p:txBody>
      </p:sp>
      <p:pic>
        <p:nvPicPr>
          <p:cNvPr id="4" name="Zástupný symbol obrázku 5">
            <a:extLst>
              <a:ext uri="{FF2B5EF4-FFF2-40B4-BE49-F238E27FC236}">
                <a16:creationId xmlns:a16="http://schemas.microsoft.com/office/drawing/2014/main" id="{928262AF-2783-4191-AFF1-0354F8C1E9C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8" b="20338"/>
          <a:stretch>
            <a:fillRect/>
          </a:stretch>
        </p:blipFill>
        <p:spPr>
          <a:xfrm rot="5400000">
            <a:off x="5908675" y="1797050"/>
            <a:ext cx="3632200" cy="16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60271"/>
      </p:ext>
    </p:extLst>
  </p:cSld>
  <p:clrMapOvr>
    <a:masterClrMapping/>
  </p:clrMapOvr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C588B596-AE8C-477B-B25B-F51060738280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26188A8A-D3A8-4AA5-9AAE-8B14F0C0F04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(16-9)</Template>
  <TotalTime>1439</TotalTime>
  <Words>183</Words>
  <Application>Microsoft Office PowerPoint</Application>
  <PresentationFormat>Předvádění na obrazovce (16:9)</PresentationFormat>
  <Paragraphs>39</Paragraphs>
  <Slides>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23" baseType="lpstr">
      <vt:lpstr>Roboto Light</vt:lpstr>
      <vt:lpstr>Times New Roman</vt:lpstr>
      <vt:lpstr>Arial Narrow</vt:lpstr>
      <vt:lpstr>Wingdings</vt:lpstr>
      <vt:lpstr>Arial Black</vt:lpstr>
      <vt:lpstr>Roboto</vt:lpstr>
      <vt:lpstr>Arial</vt:lpstr>
      <vt:lpstr>Calibri</vt:lpstr>
      <vt:lpstr>Verdana</vt:lpstr>
      <vt:lpstr>Roboto Medium</vt:lpstr>
      <vt:lpstr>Roboto</vt:lpstr>
      <vt:lpstr>MZP_2020_16ku9-final</vt:lpstr>
      <vt:lpstr>Motiv3-finl new</vt:lpstr>
      <vt:lpstr>Acrobat Document</vt:lpstr>
      <vt:lpstr>Prezentace aplikace PowerPoint</vt:lpstr>
      <vt:lpstr>  Ochrana před povodněmi</vt:lpstr>
      <vt:lpstr>Obsah</vt:lpstr>
      <vt:lpstr>Aktuální stav plánování dle povodňové směrnice -2. aktualizace předběžného vymezení povodňových rizik</vt:lpstr>
      <vt:lpstr>Plánovací Období dle směrnice 2007/60/ES</vt:lpstr>
      <vt:lpstr>Kritéria         pro                             2. aktualizaci  OsVpR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MH</dc:creator>
  <cp:lastModifiedBy>Tejkalová Jana</cp:lastModifiedBy>
  <cp:revision>104</cp:revision>
  <cp:lastPrinted>2023-09-15T13:22:46Z</cp:lastPrinted>
  <dcterms:created xsi:type="dcterms:W3CDTF">2021-10-08T10:32:22Z</dcterms:created>
  <dcterms:modified xsi:type="dcterms:W3CDTF">2023-10-10T05:55:37Z</dcterms:modified>
</cp:coreProperties>
</file>