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11" r:id="rId1"/>
    <p:sldMasterId id="2147483697" r:id="rId2"/>
  </p:sldMasterIdLst>
  <p:notesMasterIdLst>
    <p:notesMasterId r:id="rId11"/>
  </p:notesMasterIdLst>
  <p:handoutMasterIdLst>
    <p:handoutMasterId r:id="rId12"/>
  </p:handoutMasterIdLst>
  <p:sldIdLst>
    <p:sldId id="256" r:id="rId3"/>
    <p:sldId id="309" r:id="rId4"/>
    <p:sldId id="318" r:id="rId5"/>
    <p:sldId id="345" r:id="rId6"/>
    <p:sldId id="346" r:id="rId7"/>
    <p:sldId id="347" r:id="rId8"/>
    <p:sldId id="348" r:id="rId9"/>
    <p:sldId id="344" r:id="rId10"/>
  </p:sldIdLst>
  <p:sldSz cx="9144000" cy="5143500" type="screen16x9"/>
  <p:notesSz cx="9926638" cy="6797675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Roboto" panose="020B0604020202020204" charset="0"/>
      <p:regular r:id="rId17"/>
      <p:bold r:id="rId18"/>
      <p:italic r:id="rId19"/>
      <p:boldItalic r:id="rId20"/>
    </p:embeddedFont>
    <p:embeddedFont>
      <p:font typeface="Roboto" panose="020B0604020202020204" charset="0"/>
      <p:regular r:id="rId17"/>
      <p:bold r:id="rId18"/>
      <p:italic r:id="rId19"/>
      <p:boldItalic r:id="rId20"/>
    </p:embeddedFont>
    <p:embeddedFont>
      <p:font typeface="Roboto Light" panose="020B0604020202020204" charset="0"/>
      <p:regular r:id="rId21"/>
      <p:italic r:id="rId22"/>
    </p:embeddedFont>
    <p:embeddedFont>
      <p:font typeface="Roboto Medium" panose="020B0604020202020204" charset="0"/>
      <p:regular r:id="rId23"/>
      <p: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lcmanová Šárka" initials="HŠ" lastIdx="0" clrIdx="0">
    <p:extLst>
      <p:ext uri="{19B8F6BF-5375-455C-9EA6-DF929625EA0E}">
        <p15:presenceInfo xmlns:p15="http://schemas.microsoft.com/office/powerpoint/2012/main" userId="S-1-5-21-3039528631-2850849986-3139846408-3737" providerId="AD"/>
      </p:ext>
    </p:extLst>
  </p:cmAuthor>
  <p:cmAuthor id="2" name="Tejkalová Jana" initials="TJ" lastIdx="1" clrIdx="1">
    <p:extLst>
      <p:ext uri="{19B8F6BF-5375-455C-9EA6-DF929625EA0E}">
        <p15:presenceInfo xmlns:p15="http://schemas.microsoft.com/office/powerpoint/2012/main" userId="S-1-5-21-3039528631-2850849986-3139846408-24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18C6D8"/>
    <a:srgbClr val="CC00CC"/>
    <a:srgbClr val="04A6BC"/>
    <a:srgbClr val="078FB9"/>
    <a:srgbClr val="CC6600"/>
    <a:srgbClr val="FFCC66"/>
    <a:srgbClr val="7FBA22"/>
    <a:srgbClr val="44C616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3" autoAdjust="0"/>
    <p:restoredTop sz="78269" autoAdjust="0"/>
  </p:normalViewPr>
  <p:slideViewPr>
    <p:cSldViewPr showGuides="1">
      <p:cViewPr varScale="1">
        <p:scale>
          <a:sx n="114" d="100"/>
          <a:sy n="114" d="100"/>
        </p:scale>
        <p:origin x="822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2916" y="-84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2.fntdata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9B38-B5A7-40EA-AAE0-8B851B9A139A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704E1-792A-4566-AFF2-9794FEC03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85320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32F50-820F-4DB0-8822-D3C60D20329A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5A2A8-F96C-453A-B4E2-BBE7627476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0751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5A2A8-F96C-453A-B4E2-BBE7627476D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2353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5A2A8-F96C-453A-B4E2-BBE7627476D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8139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5A2A8-F96C-453A-B4E2-BBE7627476D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190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5A2A8-F96C-453A-B4E2-BBE7627476D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2851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5A2A8-F96C-453A-B4E2-BBE7627476D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6907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5A2A8-F96C-453A-B4E2-BBE7627476D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9545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5A2A8-F96C-453A-B4E2-BBE7627476D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5113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5A2A8-F96C-453A-B4E2-BBE7627476D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2177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 - MŽ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275"/>
            <a:ext cx="9158711" cy="515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276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Obrázek a text - 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text 16"/>
          <p:cNvSpPr>
            <a:spLocks noGrp="1" noChangeAspect="1"/>
          </p:cNvSpPr>
          <p:nvPr>
            <p:ph type="body" sz="quarter" idx="20"/>
          </p:nvPr>
        </p:nvSpPr>
        <p:spPr>
          <a:xfrm>
            <a:off x="2411760" y="1545636"/>
            <a:ext cx="6120680" cy="2916324"/>
          </a:xfrm>
          <a:prstGeom prst="rect">
            <a:avLst/>
          </a:prstGeom>
        </p:spPr>
        <p:txBody>
          <a:bodyPr lIns="0" tIns="0" rIns="0" bIns="0" numCol="3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2563" marR="0" indent="-182563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anose="02000000000000000000" pitchFamily="2" charset="0"/>
              <a:buChar char="–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354013" marR="0" indent="-171450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57188" marR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541338" marR="0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6516216" y="1558549"/>
            <a:ext cx="0" cy="2903411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4427984" y="1558549"/>
            <a:ext cx="0" cy="2903411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 userDrawn="1"/>
        </p:nvCxnSpPr>
        <p:spPr>
          <a:xfrm>
            <a:off x="2276379" y="1545636"/>
            <a:ext cx="0" cy="2970330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1545636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6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339752" y="303498"/>
            <a:ext cx="6192688" cy="972108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0791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Obrázek a text -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2411760" y="1545636"/>
            <a:ext cx="6120680" cy="2916324"/>
          </a:xfrm>
          <a:prstGeom prst="rect">
            <a:avLst/>
          </a:prstGeom>
        </p:spPr>
        <p:txBody>
          <a:bodyPr lIns="0" tIns="0" rIns="0" bIns="0" numCol="1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2563" marR="0" indent="-182563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anose="02000000000000000000" pitchFamily="2" charset="0"/>
              <a:buChar char="–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354013" marR="0" indent="-171450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57188" marR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541338" marR="0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2276379" y="1545636"/>
            <a:ext cx="0" cy="2970330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339752" y="303498"/>
            <a:ext cx="6192688" cy="972108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1545636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241999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Obrázek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 noChangeAspect="1"/>
          </p:cNvSpPr>
          <p:nvPr>
            <p:ph sz="quarter" idx="20" hasCustomPrompt="1"/>
          </p:nvPr>
        </p:nvSpPr>
        <p:spPr>
          <a:xfrm>
            <a:off x="2411760" y="1545636"/>
            <a:ext cx="6264697" cy="2916324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Vložte objekt</a:t>
            </a: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2276379" y="1545636"/>
            <a:ext cx="0" cy="2970330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339752" y="303498"/>
            <a:ext cx="6192688" cy="972108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1545636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333362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louce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789552"/>
            <a:ext cx="1615448" cy="363113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2123728" y="2301720"/>
            <a:ext cx="4230448" cy="7560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6804248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5120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Č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523" y="-1748730"/>
            <a:ext cx="5922954" cy="863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20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Evr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-884634"/>
            <a:ext cx="4645108" cy="676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7649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svě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-2108770"/>
            <a:ext cx="6480720" cy="944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23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539552" y="735546"/>
            <a:ext cx="6464300" cy="388843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anchor="b"/>
          <a:lstStyle>
            <a:lvl1pPr marL="0" indent="0" algn="r">
              <a:buNone/>
              <a:defRPr sz="1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Zástupný symbol pro obrázek 13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555304" y="813006"/>
            <a:ext cx="7977136" cy="36076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na ikonu přidáte obrázek a přeneste jej do pozadí.</a:t>
            </a:r>
          </a:p>
        </p:txBody>
      </p:sp>
      <p:sp>
        <p:nvSpPr>
          <p:cNvPr id="11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1036328" y="2662642"/>
            <a:ext cx="5551896" cy="1796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600" b="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1036328" y="2896122"/>
            <a:ext cx="4810240" cy="1796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10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3" name="Zástupný symbol pro text 16"/>
          <p:cNvSpPr>
            <a:spLocks noGrp="1"/>
          </p:cNvSpPr>
          <p:nvPr>
            <p:ph type="body" sz="quarter" idx="21"/>
          </p:nvPr>
        </p:nvSpPr>
        <p:spPr>
          <a:xfrm>
            <a:off x="1036328" y="3338383"/>
            <a:ext cx="5551896" cy="1796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100" b="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6"/>
          <p:cNvSpPr>
            <a:spLocks noGrp="1"/>
          </p:cNvSpPr>
          <p:nvPr>
            <p:ph type="body" sz="quarter" idx="22"/>
          </p:nvPr>
        </p:nvSpPr>
        <p:spPr>
          <a:xfrm>
            <a:off x="1036328" y="3473670"/>
            <a:ext cx="3487424" cy="180384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marL="0" indent="0">
              <a:buFontTx/>
              <a:buNone/>
              <a:defRPr sz="900">
                <a:solidFill>
                  <a:schemeClr val="accent6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1038600" y="1309062"/>
            <a:ext cx="5549624" cy="12633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30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725431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Text a obra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813006"/>
            <a:ext cx="1683584" cy="360768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611560" y="1489446"/>
            <a:ext cx="5976664" cy="29312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61950" marR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latin typeface="+mn-lt"/>
                <a:ea typeface="Roboto Medium" pitchFamily="2" charset="0"/>
                <a:cs typeface="Roboto Medium" pitchFamily="2" charset="0"/>
              </a:defRPr>
            </a:lvl4pPr>
            <a:lvl5pPr marL="534988" marR="0" indent="-1730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tx2"/>
                </a:solidFill>
                <a:latin typeface="+mn-lt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kumimoji="0" lang="en-US" dirty="0"/>
          </a:p>
        </p:txBody>
      </p:sp>
      <p:sp>
        <p:nvSpPr>
          <p:cNvPr id="8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813007"/>
            <a:ext cx="5976664" cy="54115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5327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Text 2 sloupce a obra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813006"/>
            <a:ext cx="1683584" cy="360768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3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611560" y="1491630"/>
            <a:ext cx="5976664" cy="2916324"/>
          </a:xfrm>
          <a:prstGeom prst="rect">
            <a:avLst/>
          </a:prstGeom>
        </p:spPr>
        <p:txBody>
          <a:bodyPr wrap="square" lIns="0" tIns="0" rIns="0" bIns="0" numCol="2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3635896" y="1525098"/>
            <a:ext cx="0" cy="288285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813007"/>
            <a:ext cx="5976664" cy="54115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15963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Graf a nadp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/>
          <p:cNvSpPr>
            <a:spLocks noGrp="1"/>
          </p:cNvSpPr>
          <p:nvPr>
            <p:ph sz="quarter" idx="20" hasCustomPrompt="1"/>
          </p:nvPr>
        </p:nvSpPr>
        <p:spPr>
          <a:xfrm>
            <a:off x="611561" y="1491854"/>
            <a:ext cx="5976664" cy="2915840"/>
          </a:xfrm>
          <a:prstGeom prst="rect">
            <a:avLst/>
          </a:prstGeom>
        </p:spPr>
        <p:txBody>
          <a:bodyPr/>
          <a:lstStyle>
            <a:lvl1pPr>
              <a:defRPr sz="1000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Vložit objekt</a:t>
            </a: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813007"/>
            <a:ext cx="5976664" cy="54115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76407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Obrázek a text -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789552"/>
            <a:ext cx="1615448" cy="363113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2339752" y="789552"/>
            <a:ext cx="4320480" cy="3618402"/>
          </a:xfrm>
          <a:prstGeom prst="rect">
            <a:avLst/>
          </a:prstGeom>
        </p:spPr>
        <p:txBody>
          <a:bodyPr wrap="square" lIns="72000" tIns="0" rIns="72000" bIns="0" numCol="1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6804248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 userDrawn="1"/>
        </p:nvCxnSpPr>
        <p:spPr>
          <a:xfrm>
            <a:off x="228595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789553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67570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Obrázek a text - 2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Přímá spojnice 11"/>
          <p:cNvCxnSpPr/>
          <p:nvPr userDrawn="1"/>
        </p:nvCxnSpPr>
        <p:spPr>
          <a:xfrm>
            <a:off x="449999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789552"/>
            <a:ext cx="1615448" cy="363113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5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2339752" y="789552"/>
            <a:ext cx="4392488" cy="3618402"/>
          </a:xfrm>
          <a:prstGeom prst="rect">
            <a:avLst/>
          </a:prstGeom>
        </p:spPr>
        <p:txBody>
          <a:bodyPr wrap="square" lIns="72000" tIns="0" rIns="72000" bIns="0" numCol="2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789553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6804248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228595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18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Graf a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 noChangeAspect="1"/>
          </p:cNvSpPr>
          <p:nvPr>
            <p:ph sz="quarter" idx="20" hasCustomPrompt="1"/>
          </p:nvPr>
        </p:nvSpPr>
        <p:spPr>
          <a:xfrm>
            <a:off x="2411761" y="789552"/>
            <a:ext cx="6120680" cy="361840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Vložte objekt</a:t>
            </a: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228595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789553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501923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4593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5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  <p:sp>
        <p:nvSpPr>
          <p:cNvPr id="5" name="Ovál 4"/>
          <p:cNvSpPr>
            <a:spLocks/>
          </p:cNvSpPr>
          <p:nvPr/>
        </p:nvSpPr>
        <p:spPr>
          <a:xfrm>
            <a:off x="543424" y="4693481"/>
            <a:ext cx="180000" cy="18038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453404" y="4683645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8B67A80-0FB4-4083-B869-6BB4B16DA18A}" type="slidenum">
              <a:rPr lang="cs-CZ" sz="700" b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ctr"/>
              <a:t>‹#›</a:t>
            </a:fld>
            <a:endParaRPr lang="cs-CZ" sz="700" b="1" dirty="0">
              <a:solidFill>
                <a:schemeClr val="accent5">
                  <a:lumMod val="20000"/>
                  <a:lumOff val="8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27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4" r:id="rId12"/>
    <p:sldLayoutId id="2147483715" r:id="rId13"/>
    <p:sldLayoutId id="2147483716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zp.cz/cz/omezujici_podminky_zaplavove_uzemi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D5D87206-B65A-4BFB-811B-4C33A9A5106C}"/>
              </a:ext>
            </a:extLst>
          </p:cNvPr>
          <p:cNvSpPr txBox="1"/>
          <p:nvPr/>
        </p:nvSpPr>
        <p:spPr>
          <a:xfrm>
            <a:off x="539552" y="1923678"/>
            <a:ext cx="8225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POVODŇOVÁ PREVENCE – ZÁPLAVOVÁ ÚZEMÍ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38690A4-E0C5-4A7A-A5BD-B63CEB2F9B97}"/>
              </a:ext>
            </a:extLst>
          </p:cNvPr>
          <p:cNvSpPr txBox="1"/>
          <p:nvPr/>
        </p:nvSpPr>
        <p:spPr>
          <a:xfrm>
            <a:off x="285304" y="4371950"/>
            <a:ext cx="385464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accent2">
                    <a:lumMod val="75000"/>
                  </a:schemeClr>
                </a:solidFill>
              </a:rPr>
              <a:t>Šárka Holcmanová</a:t>
            </a:r>
          </a:p>
          <a:p>
            <a:r>
              <a:rPr lang="cs-CZ" sz="900" b="1" dirty="0">
                <a:solidFill>
                  <a:schemeClr val="accent2">
                    <a:lumMod val="75000"/>
                  </a:schemeClr>
                </a:solidFill>
              </a:rPr>
              <a:t>Ministerstvo životního prostředí, odbor ochrany vod</a:t>
            </a:r>
          </a:p>
        </p:txBody>
      </p:sp>
    </p:spTree>
    <p:extLst>
      <p:ext uri="{BB962C8B-B14F-4D97-AF65-F5344CB8AC3E}">
        <p14:creationId xmlns:p14="http://schemas.microsoft.com/office/powerpoint/2010/main" val="2909484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1142376" y="463330"/>
            <a:ext cx="7318056" cy="54115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Krátké shrnutí v návaznosti na § 66 odst. 6 VZ</a:t>
            </a:r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10E60046-3B7D-4BE6-8F1E-9B0AB6F9344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05213" y="1188042"/>
            <a:ext cx="7933573" cy="3492128"/>
          </a:xfrm>
        </p:spPr>
        <p:txBody>
          <a:bodyPr/>
          <a:lstStyle/>
          <a:p>
            <a:pPr marL="0" indent="0">
              <a:buNone/>
            </a:pPr>
            <a:r>
              <a:rPr lang="cs-CZ" sz="1600" dirty="0">
                <a:solidFill>
                  <a:schemeClr val="accent6">
                    <a:lumMod val="85000"/>
                    <a:lumOff val="15000"/>
                  </a:schemeClr>
                </a:solidFill>
              </a:rPr>
              <a:t>VÚ zašle MŽP:</a:t>
            </a:r>
          </a:p>
          <a:p>
            <a:pPr marL="0" indent="0">
              <a:buNone/>
            </a:pPr>
            <a:endParaRPr lang="cs-CZ" sz="1600" dirty="0">
              <a:solidFill>
                <a:schemeClr val="accent6">
                  <a:lumMod val="85000"/>
                  <a:lumOff val="15000"/>
                </a:schemeClr>
              </a:solidFill>
            </a:endParaRPr>
          </a:p>
          <a:p>
            <a:r>
              <a:rPr lang="cs-CZ" sz="1600" dirty="0">
                <a:solidFill>
                  <a:schemeClr val="accent6">
                    <a:lumMod val="85000"/>
                    <a:lumOff val="15000"/>
                  </a:schemeClr>
                </a:solidFill>
              </a:rPr>
              <a:t>Opatření obecné povahy předmětného stanovení ZÚ</a:t>
            </a:r>
          </a:p>
          <a:p>
            <a:r>
              <a:rPr lang="cs-CZ" sz="1600" dirty="0">
                <a:solidFill>
                  <a:schemeClr val="accent6">
                    <a:lumMod val="85000"/>
                    <a:lumOff val="15000"/>
                  </a:schemeClr>
                </a:solidFill>
              </a:rPr>
              <a:t>Datum nabytí účinnosti opatření obecné povahy</a:t>
            </a:r>
          </a:p>
          <a:p>
            <a:r>
              <a:rPr lang="cs-CZ" sz="1600" dirty="0">
                <a:solidFill>
                  <a:schemeClr val="accent6">
                    <a:lumMod val="85000"/>
                    <a:lumOff val="15000"/>
                  </a:schemeClr>
                </a:solidFill>
              </a:rPr>
              <a:t>Kompletní dokumentaci v souladu s Přílohou č. 2 vyhlášky č. 79/2018 Sb. (elektronicky)</a:t>
            </a:r>
          </a:p>
          <a:p>
            <a:pPr marL="0" indent="0">
              <a:buNone/>
            </a:pPr>
            <a:endParaRPr lang="cs-CZ" sz="1600" dirty="0">
              <a:solidFill>
                <a:schemeClr val="accent6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accent6">
                    <a:lumMod val="85000"/>
                    <a:lumOff val="15000"/>
                  </a:schemeClr>
                </a:solidFill>
              </a:rPr>
              <a:t>MŽP:</a:t>
            </a:r>
          </a:p>
          <a:p>
            <a:pPr marL="0" indent="0">
              <a:buNone/>
            </a:pPr>
            <a:endParaRPr lang="cs-CZ" sz="1600" dirty="0">
              <a:solidFill>
                <a:schemeClr val="accent6">
                  <a:lumMod val="85000"/>
                  <a:lumOff val="15000"/>
                </a:schemeClr>
              </a:solidFill>
            </a:endParaRPr>
          </a:p>
          <a:p>
            <a:r>
              <a:rPr lang="cs-CZ" sz="1600" dirty="0">
                <a:solidFill>
                  <a:schemeClr val="accent6">
                    <a:lumMod val="85000"/>
                    <a:lumOff val="15000"/>
                  </a:schemeClr>
                </a:solidFill>
              </a:rPr>
              <a:t>Vede a aktualizuje evidenci ZÚ a zpřístupňuje sjednocenou mapovou vrstvu ZÚ (POVIS)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FDF1CE6-70B2-4E30-97EE-6E5D6BA8D7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36" y="370108"/>
            <a:ext cx="505664" cy="50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859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1142376" y="450630"/>
            <a:ext cx="7318056" cy="54115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Omezující podmínky mimo AZZÚ v ZÚ</a:t>
            </a:r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10E60046-3B7D-4BE6-8F1E-9B0AB6F9344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52011" y="1337224"/>
            <a:ext cx="6552727" cy="3476572"/>
          </a:xfrm>
        </p:spPr>
        <p:txBody>
          <a:bodyPr/>
          <a:lstStyle/>
          <a:p>
            <a:pPr algn="just"/>
            <a:r>
              <a:rPr lang="cs-CZ" sz="1600" dirty="0">
                <a:solidFill>
                  <a:schemeClr val="accent6">
                    <a:lumMod val="85000"/>
                    <a:lumOff val="15000"/>
                  </a:schemeClr>
                </a:solidFill>
              </a:rPr>
              <a:t>§ 67 odst. 3 vodního zákona: </a:t>
            </a:r>
          </a:p>
          <a:p>
            <a:pPr marL="0" indent="0" algn="just">
              <a:buNone/>
            </a:pPr>
            <a:endParaRPr lang="cs-CZ" sz="1600" dirty="0">
              <a:solidFill>
                <a:schemeClr val="accent6">
                  <a:lumMod val="85000"/>
                  <a:lumOff val="15000"/>
                </a:schemeClr>
              </a:solidFill>
            </a:endParaRPr>
          </a:p>
          <a:p>
            <a:pPr marL="0" indent="0" algn="just">
              <a:buNone/>
            </a:pPr>
            <a:r>
              <a:rPr lang="cs-CZ" sz="1600" i="1" dirty="0">
                <a:solidFill>
                  <a:schemeClr val="accent6">
                    <a:lumMod val="85000"/>
                    <a:lumOff val="15000"/>
                  </a:schemeClr>
                </a:solidFill>
              </a:rPr>
              <a:t>Mimo aktivní zónu v záplavovém území stanoví vodoprávní úřad podle povodňového nebezpečí nebo povodňového ohrožení opatřením obecné povahy omezující podmínky. Při změně podmínek je může stejným postupem změnit nebo zrušit. Takto postupuje i v případě, není-li aktivní zóna stanovena.</a:t>
            </a:r>
          </a:p>
          <a:p>
            <a:pPr marL="0" indent="0" algn="just">
              <a:buNone/>
            </a:pPr>
            <a:endParaRPr lang="cs-CZ" sz="1600" i="1" dirty="0">
              <a:solidFill>
                <a:schemeClr val="accent6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cs-CZ" sz="1600" dirty="0">
                <a:solidFill>
                  <a:schemeClr val="accent6">
                    <a:lumMod val="85000"/>
                    <a:lumOff val="15000"/>
                  </a:schemeClr>
                </a:solidFill>
              </a:rPr>
              <a:t>Metodický pokyn OOV MŽP ke stanovení omezujících podmínek mimo AZZÚ v ZÚ dle § 67 odst. 3 vodního zákona (</a:t>
            </a:r>
            <a:r>
              <a:rPr lang="cs-CZ" sz="1600" dirty="0">
                <a:solidFill>
                  <a:schemeClr val="accent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https://www.mzp.cz/</a:t>
            </a:r>
            <a:r>
              <a:rPr lang="cs-CZ" sz="1600" dirty="0" err="1">
                <a:solidFill>
                  <a:schemeClr val="accent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cz</a:t>
            </a:r>
            <a:r>
              <a:rPr lang="cs-CZ" sz="1600" dirty="0">
                <a:solidFill>
                  <a:schemeClr val="accent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cs-CZ" sz="1600" dirty="0" err="1">
                <a:solidFill>
                  <a:schemeClr val="accent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omezujici_podminky_zaplavove_uzemi</a:t>
            </a:r>
            <a:r>
              <a:rPr lang="cs-CZ" sz="1600" dirty="0">
                <a:solidFill>
                  <a:schemeClr val="accent6">
                    <a:lumMod val="85000"/>
                    <a:lumOff val="15000"/>
                  </a:schemeClr>
                </a:solidFill>
              </a:rPr>
              <a:t>)</a:t>
            </a:r>
          </a:p>
          <a:p>
            <a:pPr marL="0" indent="0" algn="just">
              <a:buNone/>
            </a:pPr>
            <a:endParaRPr lang="cs-CZ" sz="1600" i="1" dirty="0">
              <a:solidFill>
                <a:schemeClr val="accent6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2FDB7ACE-5A5C-44DA-AE6F-D0136788A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36" y="342404"/>
            <a:ext cx="505664" cy="50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170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F74FC80-D814-4F13-BC2E-4406750A5C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0"/>
            <a:ext cx="6192688" cy="455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427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B60EB21-11A0-405A-AE13-64D88507D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39502"/>
            <a:ext cx="7200800" cy="425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20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54751F5-5750-4D56-AC60-02F4047218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98" y="555526"/>
            <a:ext cx="8785004" cy="378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540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31115C2-3E2B-4C0D-8825-2C3112F0E0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6" y="735546"/>
            <a:ext cx="9003843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56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7E8239B-5702-40BD-917D-AF46A58A4EEA}"/>
              </a:ext>
            </a:extLst>
          </p:cNvPr>
          <p:cNvSpPr txBox="1"/>
          <p:nvPr/>
        </p:nvSpPr>
        <p:spPr>
          <a:xfrm>
            <a:off x="4067944" y="2283718"/>
            <a:ext cx="47525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kern="0" cap="all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DĚKUJI ZA POZORNOST</a:t>
            </a:r>
          </a:p>
          <a:p>
            <a:pPr algn="ctr"/>
            <a:endParaRPr lang="cs-CZ" sz="2400" b="1" kern="0" cap="all" dirty="0">
              <a:solidFill>
                <a:schemeClr val="accent1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endParaRPr lang="cs-CZ" sz="2400" b="1" kern="0" cap="all" dirty="0">
              <a:solidFill>
                <a:schemeClr val="accent1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cs-CZ" kern="0" cap="all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lang="cs-CZ" kern="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sarka.holcmanova@mzp.cz)</a:t>
            </a:r>
            <a:endParaRPr lang="cs-CZ" kern="0" cap="all" dirty="0">
              <a:solidFill>
                <a:schemeClr val="accent1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8E43449-5DE5-47C6-9CFA-72ED56EA5B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988356"/>
            <a:ext cx="2111192" cy="316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70193"/>
      </p:ext>
    </p:extLst>
  </p:cSld>
  <p:clrMapOvr>
    <a:masterClrMapping/>
  </p:clrMapOvr>
</p:sld>
</file>

<file path=ppt/theme/theme1.xml><?xml version="1.0" encoding="utf-8"?>
<a:theme xmlns:a="http://schemas.openxmlformats.org/drawingml/2006/main" name="MZP_2020_16ku9-final">
  <a:themeElements>
    <a:clrScheme name="color MZP2020">
      <a:dk1>
        <a:srgbClr val="7BC143"/>
      </a:dk1>
      <a:lt1>
        <a:srgbClr val="FFFFFF"/>
      </a:lt1>
      <a:dk2>
        <a:srgbClr val="000000"/>
      </a:dk2>
      <a:lt2>
        <a:srgbClr val="FFFFFF"/>
      </a:lt2>
      <a:accent1>
        <a:srgbClr val="7BC143"/>
      </a:accent1>
      <a:accent2>
        <a:srgbClr val="A5A5A5"/>
      </a:accent2>
      <a:accent3>
        <a:srgbClr val="467A26"/>
      </a:accent3>
      <a:accent4>
        <a:srgbClr val="7BC143"/>
      </a:accent4>
      <a:accent5>
        <a:srgbClr val="517B14"/>
      </a:accent5>
      <a:accent6>
        <a:srgbClr val="000000"/>
      </a:accent6>
      <a:hlink>
        <a:srgbClr val="FFC000"/>
      </a:hlink>
      <a:folHlink>
        <a:srgbClr val="84C5D6"/>
      </a:folHlink>
    </a:clrScheme>
    <a:fontScheme name="roboto sada">
      <a:majorFont>
        <a:latin typeface="roboto nadpis"/>
        <a:ea typeface=""/>
        <a:cs typeface=""/>
      </a:majorFont>
      <a:minorFont>
        <a:latin typeface="robot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zentace1" id="{3BF1A07D-6149-45CB-85EE-D47F25ED6997}" vid="{C588B596-AE8C-477B-B25B-F51060738280}"/>
    </a:ext>
  </a:extLst>
</a:theme>
</file>

<file path=ppt/theme/theme2.xml><?xml version="1.0" encoding="utf-8"?>
<a:theme xmlns:a="http://schemas.openxmlformats.org/drawingml/2006/main" name="Motiv3-finl new">
  <a:themeElements>
    <a:clrScheme name="color MZP2020">
      <a:dk1>
        <a:srgbClr val="7BC143"/>
      </a:dk1>
      <a:lt1>
        <a:srgbClr val="FFFFFF"/>
      </a:lt1>
      <a:dk2>
        <a:srgbClr val="000000"/>
      </a:dk2>
      <a:lt2>
        <a:srgbClr val="FFFFFF"/>
      </a:lt2>
      <a:accent1>
        <a:srgbClr val="7BC143"/>
      </a:accent1>
      <a:accent2>
        <a:srgbClr val="A5A5A5"/>
      </a:accent2>
      <a:accent3>
        <a:srgbClr val="467A26"/>
      </a:accent3>
      <a:accent4>
        <a:srgbClr val="7BC143"/>
      </a:accent4>
      <a:accent5>
        <a:srgbClr val="517B14"/>
      </a:accent5>
      <a:accent6>
        <a:srgbClr val="000000"/>
      </a:accent6>
      <a:hlink>
        <a:srgbClr val="FFC000"/>
      </a:hlink>
      <a:folHlink>
        <a:srgbClr val="84C5D6"/>
      </a:folHlink>
    </a:clrScheme>
    <a:fontScheme name="roboto sada">
      <a:majorFont>
        <a:latin typeface="roboto nadpis"/>
        <a:ea typeface=""/>
        <a:cs typeface=""/>
      </a:majorFont>
      <a:minorFont>
        <a:latin typeface="robot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zentace1" id="{3BF1A07D-6149-45CB-85EE-D47F25ED6997}" vid="{26188A8A-D3A8-4AA5-9AAE-8B14F0C0F042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MŽP (16-9)</Template>
  <TotalTime>1805</TotalTime>
  <Words>191</Words>
  <Application>Microsoft Office PowerPoint</Application>
  <PresentationFormat>Předvádění na obrazovce (16:9)</PresentationFormat>
  <Paragraphs>31</Paragraphs>
  <Slides>8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8</vt:i4>
      </vt:variant>
    </vt:vector>
  </HeadingPairs>
  <TitlesOfParts>
    <vt:vector size="17" baseType="lpstr">
      <vt:lpstr>Roboto</vt:lpstr>
      <vt:lpstr>Roboto</vt:lpstr>
      <vt:lpstr>Arial</vt:lpstr>
      <vt:lpstr>Roboto Light</vt:lpstr>
      <vt:lpstr>Verdana</vt:lpstr>
      <vt:lpstr>Calibri</vt:lpstr>
      <vt:lpstr>Roboto Medium</vt:lpstr>
      <vt:lpstr>MZP_2020_16ku9-final</vt:lpstr>
      <vt:lpstr>Motiv3-finl new</vt:lpstr>
      <vt:lpstr>Prezentace aplikace PowerPoint</vt:lpstr>
      <vt:lpstr>Krátké shrnutí v návaznosti na § 66 odst. 6 VZ</vt:lpstr>
      <vt:lpstr>Omezující podmínky mimo AZZÚ v ZÚ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User</dc:creator>
  <cp:lastModifiedBy>Holcmanová Šárka</cp:lastModifiedBy>
  <cp:revision>119</cp:revision>
  <cp:lastPrinted>2023-10-20T08:57:54Z</cp:lastPrinted>
  <dcterms:created xsi:type="dcterms:W3CDTF">2021-05-06T07:13:53Z</dcterms:created>
  <dcterms:modified xsi:type="dcterms:W3CDTF">2023-10-20T11:33:04Z</dcterms:modified>
</cp:coreProperties>
</file>