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notesMasterIdLst>
    <p:notesMasterId r:id="rId9"/>
  </p:notesMasterIdLst>
  <p:handoutMasterIdLst>
    <p:handoutMasterId r:id="rId10"/>
  </p:handoutMasterIdLst>
  <p:sldIdLst>
    <p:sldId id="256" r:id="rId3"/>
    <p:sldId id="311" r:id="rId4"/>
    <p:sldId id="314" r:id="rId5"/>
    <p:sldId id="313" r:id="rId6"/>
    <p:sldId id="315" r:id="rId7"/>
    <p:sldId id="312" r:id="rId8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Roboto Light" panose="020B0604020202020204" charset="0"/>
      <p:regular r:id="rId19"/>
      <p:italic r:id="rId20"/>
    </p:embeddedFont>
    <p:embeddedFont>
      <p:font typeface="Roboto Medium" panose="020B0604020202020204" charset="0"/>
      <p:regular r:id="rId21"/>
      <p: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206FE"/>
    <a:srgbClr val="FFCC66"/>
    <a:srgbClr val="E6E6E6"/>
    <a:srgbClr val="525252"/>
    <a:srgbClr val="FF9900"/>
    <a:srgbClr val="CC6600"/>
    <a:srgbClr val="7FBA22"/>
    <a:srgbClr val="CC00CC"/>
    <a:srgbClr val="44C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4" autoAdjust="0"/>
    <p:restoredTop sz="70909" autoAdjust="0"/>
  </p:normalViewPr>
  <p:slideViewPr>
    <p:cSldViewPr showGuides="1">
      <p:cViewPr varScale="1">
        <p:scale>
          <a:sx n="122" d="100"/>
          <a:sy n="122" d="100"/>
        </p:scale>
        <p:origin x="45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32F50-820F-4DB0-8822-D3C60D20329A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5A2A8-F96C-453A-B4E2-BBE762747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75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31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chemeClr val="accent2">
                    <a:lumMod val="50000"/>
                  </a:schemeClr>
                </a:solidFill>
              </a:rPr>
              <a:t>Naposledy se podobně koncipované cvičení uskutečnilo v roce 2006 pod názvem „Labe 2006“, běžně prováděny cvičení přenosu informací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93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06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20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/>
              <a:t>Pravidelní aktualizace kontaktů , obměna kontaktů při výměně člena povodňové komise</a:t>
            </a:r>
          </a:p>
          <a:p>
            <a:pPr marL="228600" indent="-228600">
              <a:buAutoNum type="arabicPeriod"/>
            </a:pPr>
            <a:r>
              <a:rPr lang="cs-CZ" dirty="0"/>
              <a:t>Důležité sledovat a  mít kontakty na vlastníky vodních děl nad obcí</a:t>
            </a:r>
          </a:p>
          <a:p>
            <a:pPr marL="228600" indent="-228600">
              <a:buAutoNum type="arabicPeriod"/>
            </a:pPr>
            <a:r>
              <a:rPr lang="cs-CZ" dirty="0"/>
              <a:t>vyhlášením 2 SPA nebo 3 SPA začínají dle VZ § 77 odst.  4  mimořádné </a:t>
            </a:r>
            <a:r>
              <a:rPr lang="cs-CZ" dirty="0" err="1"/>
              <a:t>pravomoce</a:t>
            </a:r>
            <a:r>
              <a:rPr lang="cs-CZ" dirty="0"/>
              <a:t>  </a:t>
            </a:r>
            <a:r>
              <a:rPr lang="cs-CZ" dirty="0" err="1"/>
              <a:t>pov</a:t>
            </a:r>
            <a:r>
              <a:rPr lang="cs-CZ" dirty="0"/>
              <a:t>. orgánů a končí odvoláním těchto stupňů</a:t>
            </a:r>
          </a:p>
          <a:p>
            <a:pPr marL="228600" indent="-228600">
              <a:buAutoNum type="arabicPeriod"/>
            </a:pPr>
            <a:r>
              <a:rPr lang="cs-CZ" dirty="0"/>
              <a:t>Důležité je též sdílení s obcemi po vodním toku</a:t>
            </a:r>
          </a:p>
          <a:p>
            <a:pPr marL="228600" indent="-228600">
              <a:buAutoNum type="arabicPeriod"/>
            </a:pPr>
            <a:r>
              <a:rPr lang="cs-CZ" dirty="0" err="1"/>
              <a:t>Pov</a:t>
            </a:r>
            <a:r>
              <a:rPr lang="cs-CZ" dirty="0"/>
              <a:t>. kniha záznam činnosti povodňové komise a jejích opatření a vydaných příkazů,  převzetí  ochrany před </a:t>
            </a:r>
            <a:r>
              <a:rPr lang="cs-CZ"/>
              <a:t>povodněmi, zapsat </a:t>
            </a:r>
            <a:r>
              <a:rPr lang="cs-CZ" dirty="0"/>
              <a:t>i vyhlášení krizového stavu</a:t>
            </a:r>
          </a:p>
          <a:p>
            <a:pPr marL="228600" indent="-228600"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33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5A2A8-F96C-453A-B4E2-BBE7627476D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11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5"/>
            <a:ext cx="9158711" cy="5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16"/>
          <p:cNvSpPr>
            <a:spLocks noGrp="1" noChangeAspect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0" y="1545636"/>
            <a:ext cx="6264697" cy="29163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2301720"/>
            <a:ext cx="4230448" cy="7560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3" y="-1748730"/>
            <a:ext cx="5922954" cy="8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884634"/>
            <a:ext cx="4645108" cy="6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108770"/>
            <a:ext cx="6480720" cy="9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53498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611560" y="1491630"/>
            <a:ext cx="5976664" cy="2916324"/>
          </a:xfrm>
          <a:prstGeom prst="rect">
            <a:avLst/>
          </a:prstGeom>
        </p:spPr>
        <p:txBody>
          <a:bodyPr wrap="square"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3635896" y="1525098"/>
            <a:ext cx="0" cy="288285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611561" y="1491854"/>
            <a:ext cx="5976664" cy="291584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20480" cy="3618402"/>
          </a:xfrm>
          <a:prstGeom prst="rect">
            <a:avLst/>
          </a:prstGeom>
        </p:spPr>
        <p:txBody>
          <a:bodyPr wrap="square" lIns="72000" tIns="0" rIns="7200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 userDrawn="1"/>
        </p:nvCxnSpPr>
        <p:spPr>
          <a:xfrm>
            <a:off x="449999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92488" cy="3618402"/>
          </a:xfrm>
          <a:prstGeom prst="rect">
            <a:avLst/>
          </a:prstGeom>
        </p:spPr>
        <p:txBody>
          <a:bodyPr wrap="square" lIns="72000" tIns="0" rIns="7200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1" y="789552"/>
            <a:ext cx="6120680" cy="36184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5" name="Ovál 4"/>
          <p:cNvSpPr>
            <a:spLocks/>
          </p:cNvSpPr>
          <p:nvPr/>
        </p:nvSpPr>
        <p:spPr>
          <a:xfrm>
            <a:off x="543424" y="4693481"/>
            <a:ext cx="180000" cy="180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3404" y="4683645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7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cs-CZ" sz="700" b="1" dirty="0">
              <a:solidFill>
                <a:schemeClr val="accent5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7879351-8C41-4CB5-B73E-6F63CBFCDF0A}"/>
              </a:ext>
            </a:extLst>
          </p:cNvPr>
          <p:cNvSpPr txBox="1"/>
          <p:nvPr/>
        </p:nvSpPr>
        <p:spPr>
          <a:xfrm>
            <a:off x="1403648" y="741495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POVODŇOVÉ CVIČENÍ VLNA 2023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42C751-0BC3-4D84-992B-6A2DEFB31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2283718"/>
            <a:ext cx="2088232" cy="181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8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42376" y="463330"/>
            <a:ext cx="6651728" cy="5411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rgbClr val="0070C0"/>
                </a:solidFill>
              </a:rPr>
              <a:t>VLNA 2023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0E60046-3B7D-4BE6-8F1E-9B0AB6F9344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79512" y="1004482"/>
            <a:ext cx="8784976" cy="3871524"/>
          </a:xfrm>
        </p:spPr>
        <p:txBody>
          <a:bodyPr numCol="2"/>
          <a:lstStyle/>
          <a:p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Rozhodnutí </a:t>
            </a: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</a:rPr>
              <a:t>ÚPK ze dne 23. 5. 2022</a:t>
            </a:r>
            <a:endParaRPr lang="cs-CZ" sz="1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sz="1800" b="1" dirty="0">
                <a:solidFill>
                  <a:schemeClr val="accent2">
                    <a:lumMod val="50000"/>
                  </a:schemeClr>
                </a:solidFill>
              </a:rPr>
              <a:t>Téma cvičení</a:t>
            </a: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: Výskyt povodní na vodních tocích v kombinaci s přívalovými povodněmi na drobných vodních tocích s vyhlášením 3. SPA a řešením povodňových situací</a:t>
            </a:r>
          </a:p>
          <a:p>
            <a:r>
              <a:rPr lang="cs-CZ" sz="1800" b="1" dirty="0">
                <a:solidFill>
                  <a:schemeClr val="accent2">
                    <a:lumMod val="50000"/>
                  </a:schemeClr>
                </a:solidFill>
              </a:rPr>
              <a:t>Účastníci cvičení: </a:t>
            </a: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37 ORP</a:t>
            </a:r>
          </a:p>
          <a:p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Cvičení předcházelo školení nových starostů obcí a ORP</a:t>
            </a:r>
            <a:br>
              <a:rPr lang="cs-CZ" sz="1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v problematice ochrany před povodněmi v rámci pravidelného školení krizových orgánů</a:t>
            </a:r>
            <a:endParaRPr lang="cs-CZ" sz="1800" dirty="0"/>
          </a:p>
          <a:p>
            <a:r>
              <a:rPr lang="cs-CZ" sz="1800" b="1" dirty="0">
                <a:solidFill>
                  <a:schemeClr val="accent2">
                    <a:lumMod val="50000"/>
                  </a:schemeClr>
                </a:solidFill>
              </a:rPr>
              <a:t>Cíle cvičení: </a:t>
            </a: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procvičit 6 oblastí povodňové ochrany</a:t>
            </a:r>
          </a:p>
          <a:p>
            <a:pPr lvl="1"/>
            <a:r>
              <a:rPr lang="cs-CZ" sz="1400" dirty="0">
                <a:solidFill>
                  <a:srgbClr val="525252"/>
                </a:solidFill>
              </a:rPr>
              <a:t>připravenost PO</a:t>
            </a:r>
          </a:p>
          <a:p>
            <a:pPr lvl="1"/>
            <a:r>
              <a:rPr lang="cs-CZ" sz="1400" dirty="0">
                <a:solidFill>
                  <a:srgbClr val="525252"/>
                </a:solidFill>
              </a:rPr>
              <a:t>použití povodňových plánů,</a:t>
            </a:r>
          </a:p>
          <a:p>
            <a:pPr lvl="1"/>
            <a:r>
              <a:rPr lang="cs-CZ" sz="1400" dirty="0">
                <a:solidFill>
                  <a:srgbClr val="525252"/>
                </a:solidFill>
              </a:rPr>
              <a:t>funkčnost povodňových opatření,</a:t>
            </a:r>
          </a:p>
          <a:p>
            <a:pPr lvl="1"/>
            <a:r>
              <a:rPr lang="cs-CZ" sz="1400" dirty="0">
                <a:solidFill>
                  <a:srgbClr val="525252"/>
                </a:solidFill>
              </a:rPr>
              <a:t>varování a informování obyvatelstva,</a:t>
            </a:r>
          </a:p>
          <a:p>
            <a:pPr lvl="1"/>
            <a:r>
              <a:rPr lang="cs-CZ" sz="1400" dirty="0">
                <a:solidFill>
                  <a:srgbClr val="525252"/>
                </a:solidFill>
              </a:rPr>
              <a:t>předávání informací</a:t>
            </a:r>
          </a:p>
          <a:p>
            <a:pPr lvl="1"/>
            <a:r>
              <a:rPr lang="cs-CZ" sz="1400" dirty="0">
                <a:solidFill>
                  <a:srgbClr val="525252"/>
                </a:solidFill>
              </a:rPr>
              <a:t>vedení povodňové knihy.</a:t>
            </a:r>
          </a:p>
          <a:p>
            <a:pPr marL="0" indent="0">
              <a:buNone/>
            </a:pPr>
            <a:br>
              <a:rPr lang="cs-CZ" sz="1800" dirty="0">
                <a:solidFill>
                  <a:schemeClr val="accent2">
                    <a:lumMod val="50000"/>
                  </a:schemeClr>
                </a:solidFill>
              </a:rPr>
            </a:br>
            <a:endParaRPr lang="cs-CZ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2DCFFB-F9EA-49E8-9BBB-4BD9A5F30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4413"/>
            <a:ext cx="977276" cy="8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1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42376" y="463330"/>
            <a:ext cx="6651728" cy="5411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rgbClr val="0070C0"/>
                </a:solidFill>
              </a:rPr>
              <a:t>VLNA 2023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0E60046-3B7D-4BE6-8F1E-9B0AB6F9344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51816" y="1347614"/>
            <a:ext cx="7632848" cy="3404564"/>
          </a:xfrm>
        </p:spPr>
        <p:txBody>
          <a:bodyPr/>
          <a:lstStyle/>
          <a:p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Původní termín 22. - 23. 5. 2023 a náhradní červnové termíny byly zrušeny z důvodu platnosti reálných výstrah</a:t>
            </a:r>
          </a:p>
          <a:p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Cvičení se uskutečnilo </a:t>
            </a:r>
            <a:r>
              <a:rPr lang="cs-CZ" sz="1800" b="1" dirty="0">
                <a:solidFill>
                  <a:schemeClr val="accent2">
                    <a:lumMod val="50000"/>
                  </a:schemeClr>
                </a:solidFill>
              </a:rPr>
              <a:t>7. - 8. 9. 2023</a:t>
            </a:r>
          </a:p>
          <a:p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Výstrahy, řídící skupina, cvičící subjekty a sběr informací pomocí dotazníků</a:t>
            </a:r>
          </a:p>
          <a:p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Skupina pro vyhodnocení – zpracování vyhodnocení v termínu          do 30 dnů od konání cvičení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2DCFFB-F9EA-49E8-9BBB-4BD9A5F30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4413"/>
            <a:ext cx="977276" cy="8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  <a14:imgEffect>
                      <a14:saturation sat="2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774" y="1734609"/>
            <a:ext cx="8496943" cy="2846003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42376" y="463330"/>
            <a:ext cx="6651728" cy="5411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rgbClr val="0070C0"/>
                </a:solidFill>
              </a:rPr>
              <a:t>Vyhodnocení cvičení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0E60046-3B7D-4BE6-8F1E-9B0AB6F9344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51816" y="1203598"/>
            <a:ext cx="7632848" cy="3692596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>
                <a:solidFill>
                  <a:schemeClr val="accent2">
                    <a:lumMod val="50000"/>
                  </a:schemeClr>
                </a:solidFill>
              </a:rPr>
              <a:t>Cíle byly splněny, pro zjištěné nedostatky byla navržena opatření:</a:t>
            </a:r>
          </a:p>
          <a:p>
            <a:endParaRPr lang="cs-CZ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2DCFFB-F9EA-49E8-9BBB-4BD9A5F30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4413"/>
            <a:ext cx="977276" cy="850069"/>
          </a:xfrm>
          <a:prstGeom prst="rect">
            <a:avLst/>
          </a:prstGeom>
        </p:spPr>
      </p:pic>
      <p:grpSp>
        <p:nvGrpSpPr>
          <p:cNvPr id="20" name="Skupina 19"/>
          <p:cNvGrpSpPr/>
          <p:nvPr/>
        </p:nvGrpSpPr>
        <p:grpSpPr>
          <a:xfrm>
            <a:off x="3395395" y="1758467"/>
            <a:ext cx="2160240" cy="1440160"/>
            <a:chOff x="3395395" y="1758467"/>
            <a:chExt cx="2160240" cy="1440160"/>
          </a:xfrm>
        </p:grpSpPr>
        <p:sp>
          <p:nvSpPr>
            <p:cNvPr id="12" name="Ovál 11"/>
            <p:cNvSpPr/>
            <p:nvPr/>
          </p:nvSpPr>
          <p:spPr>
            <a:xfrm>
              <a:off x="3395395" y="1758467"/>
              <a:ext cx="2160240" cy="144016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3488118" y="2003636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Rozdílná úroveň reakce a provádění aktivit</a:t>
              </a: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391774" y="1745221"/>
            <a:ext cx="2160240" cy="1440160"/>
            <a:chOff x="391774" y="1745221"/>
            <a:chExt cx="2160240" cy="1440160"/>
          </a:xfrm>
        </p:grpSpPr>
        <p:sp>
          <p:nvSpPr>
            <p:cNvPr id="13" name="Ovál 12"/>
            <p:cNvSpPr/>
            <p:nvPr/>
          </p:nvSpPr>
          <p:spPr>
            <a:xfrm>
              <a:off x="391774" y="1745221"/>
              <a:ext cx="2160240" cy="144016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63782" y="2053657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Jde jen o prověrku přenosu</a:t>
              </a: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1383846" y="3001651"/>
            <a:ext cx="2160240" cy="1440160"/>
            <a:chOff x="1713233" y="3172135"/>
            <a:chExt cx="2160240" cy="1440160"/>
          </a:xfrm>
        </p:grpSpPr>
        <p:sp>
          <p:nvSpPr>
            <p:cNvPr id="4" name="Ovál 3"/>
            <p:cNvSpPr/>
            <p:nvPr/>
          </p:nvSpPr>
          <p:spPr>
            <a:xfrm>
              <a:off x="1713233" y="3172135"/>
              <a:ext cx="2160240" cy="144016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785241" y="3482465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70C0"/>
                  </a:solidFill>
                </a:rPr>
                <a:t>Pravidelné konání cvičení</a:t>
              </a:r>
            </a:p>
            <a:p>
              <a:pPr algn="ctr"/>
              <a:r>
                <a:rPr lang="cs-CZ" b="1" dirty="0">
                  <a:solidFill>
                    <a:srgbClr val="0070C0"/>
                  </a:solidFill>
                </a:rPr>
                <a:t>„značka“</a:t>
              </a: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6181078" y="1731975"/>
            <a:ext cx="2160240" cy="1440160"/>
            <a:chOff x="6181078" y="1731975"/>
            <a:chExt cx="2160240" cy="1440160"/>
          </a:xfrm>
        </p:grpSpPr>
        <p:sp>
          <p:nvSpPr>
            <p:cNvPr id="15" name="Ovál 14"/>
            <p:cNvSpPr/>
            <p:nvPr/>
          </p:nvSpPr>
          <p:spPr>
            <a:xfrm>
              <a:off x="6181078" y="1731975"/>
              <a:ext cx="2160240" cy="144016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273792" y="2169523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/>
                <a:t>Ne vždy zastižen PO</a:t>
              </a: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4998948" y="3213959"/>
            <a:ext cx="2160240" cy="1440160"/>
            <a:chOff x="4998948" y="3213959"/>
            <a:chExt cx="2160240" cy="1440160"/>
          </a:xfrm>
        </p:grpSpPr>
        <p:sp>
          <p:nvSpPr>
            <p:cNvPr id="14" name="Ovál 13"/>
            <p:cNvSpPr/>
            <p:nvPr/>
          </p:nvSpPr>
          <p:spPr>
            <a:xfrm>
              <a:off x="4998948" y="3213959"/>
              <a:ext cx="2160240" cy="144016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083875" y="3363838"/>
              <a:ext cx="20162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70C0"/>
                  </a:solidFill>
                </a:rPr>
                <a:t>Konkrétní opatření cvičit na krajské a ORP úrovni</a:t>
              </a: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375734" y="1731975"/>
            <a:ext cx="2160240" cy="1440160"/>
            <a:chOff x="375734" y="1731975"/>
            <a:chExt cx="2160240" cy="1440160"/>
          </a:xfrm>
        </p:grpSpPr>
        <p:sp>
          <p:nvSpPr>
            <p:cNvPr id="16" name="Ovál 15"/>
            <p:cNvSpPr/>
            <p:nvPr/>
          </p:nvSpPr>
          <p:spPr>
            <a:xfrm>
              <a:off x="375734" y="1731975"/>
              <a:ext cx="2160240" cy="144016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447742" y="1963427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70C0"/>
                  </a:solidFill>
                </a:rPr>
                <a:t>Formalizace spuštění a ukončení </a:t>
              </a: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3395395" y="1731975"/>
            <a:ext cx="2160240" cy="1440160"/>
            <a:chOff x="3523371" y="548144"/>
            <a:chExt cx="2160240" cy="1440160"/>
          </a:xfrm>
        </p:grpSpPr>
        <p:sp>
          <p:nvSpPr>
            <p:cNvPr id="22" name="Ovál 21"/>
            <p:cNvSpPr/>
            <p:nvPr/>
          </p:nvSpPr>
          <p:spPr>
            <a:xfrm>
              <a:off x="3523371" y="548144"/>
              <a:ext cx="2160240" cy="144016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604144" y="827204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err="1">
                  <a:solidFill>
                    <a:srgbClr val="0070C0"/>
                  </a:solidFill>
                </a:rPr>
                <a:t>Check</a:t>
              </a:r>
              <a:r>
                <a:rPr lang="cs-CZ" b="1" dirty="0">
                  <a:solidFill>
                    <a:srgbClr val="0070C0"/>
                  </a:solidFill>
                </a:rPr>
                <a:t>-list „co dělat“ při nástupu povodně a proč</a:t>
              </a:r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6156176" y="1731862"/>
            <a:ext cx="2160240" cy="1440160"/>
            <a:chOff x="6156176" y="1731862"/>
            <a:chExt cx="2160240" cy="1440160"/>
          </a:xfrm>
        </p:grpSpPr>
        <p:sp>
          <p:nvSpPr>
            <p:cNvPr id="30" name="Ovál 29"/>
            <p:cNvSpPr/>
            <p:nvPr/>
          </p:nvSpPr>
          <p:spPr>
            <a:xfrm>
              <a:off x="6156176" y="1731862"/>
              <a:ext cx="2160240" cy="144016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/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6253086" y="2096016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70C0"/>
                  </a:solidFill>
                </a:rPr>
                <a:t>Zajištění dosažitelnosti PO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4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  <a14:imgEffect>
                      <a14:saturation sat="20000"/>
                    </a14:imgEffect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774" y="1734609"/>
            <a:ext cx="8496943" cy="2846003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142376" y="463330"/>
            <a:ext cx="6651728" cy="54115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rgbClr val="0070C0"/>
                </a:solidFill>
              </a:rPr>
              <a:t>Vyhodnocení cvičení 2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2DCFFB-F9EA-49E8-9BBB-4BD9A5F30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4413"/>
            <a:ext cx="977276" cy="850069"/>
          </a:xfrm>
          <a:prstGeom prst="rect">
            <a:avLst/>
          </a:prstGeom>
        </p:spPr>
      </p:pic>
      <p:sp>
        <p:nvSpPr>
          <p:cNvPr id="36" name="TextovéPole 35"/>
          <p:cNvSpPr txBox="1"/>
          <p:nvPr/>
        </p:nvSpPr>
        <p:spPr>
          <a:xfrm>
            <a:off x="1142376" y="1419622"/>
            <a:ext cx="7200800" cy="253915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70C0"/>
                </a:solidFill>
              </a:rPr>
              <a:t>Zjisti dostupnost členů PK a svolej ji dle potřeby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70C0"/>
                </a:solidFill>
              </a:rPr>
              <a:t>Sleduj situaci, včetně zřízení hlídkové služby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70C0"/>
                </a:solidFill>
              </a:rPr>
              <a:t>Postupuj podle povodňového plánu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70C0"/>
                </a:solidFill>
              </a:rPr>
              <a:t>Vyhlašuj SPA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70C0"/>
                </a:solidFill>
              </a:rPr>
              <a:t>Informuj veřejnost i další účastníky </a:t>
            </a:r>
            <a:r>
              <a:rPr lang="cs-CZ" dirty="0" err="1">
                <a:solidFill>
                  <a:srgbClr val="0070C0"/>
                </a:solidFill>
              </a:rPr>
              <a:t>pov</a:t>
            </a:r>
            <a:r>
              <a:rPr lang="cs-CZ" dirty="0">
                <a:solidFill>
                  <a:srgbClr val="0070C0"/>
                </a:solidFill>
              </a:rPr>
              <a:t>. ochrany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0070C0"/>
                </a:solidFill>
              </a:rPr>
              <a:t>Vše zaznamenávej v </a:t>
            </a:r>
            <a:r>
              <a:rPr lang="cs-CZ" dirty="0" err="1">
                <a:solidFill>
                  <a:srgbClr val="0070C0"/>
                </a:solidFill>
              </a:rPr>
              <a:t>pov</a:t>
            </a:r>
            <a:r>
              <a:rPr lang="cs-CZ" dirty="0">
                <a:solidFill>
                  <a:srgbClr val="0070C0"/>
                </a:solidFill>
              </a:rPr>
              <a:t>. knize</a:t>
            </a:r>
          </a:p>
        </p:txBody>
      </p:sp>
    </p:spTree>
    <p:extLst>
      <p:ext uri="{BB962C8B-B14F-4D97-AF65-F5344CB8AC3E}">
        <p14:creationId xmlns:p14="http://schemas.microsoft.com/office/powerpoint/2010/main" val="380541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10E60046-3B7D-4BE6-8F1E-9B0AB6F9344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67544" y="1275606"/>
            <a:ext cx="8280920" cy="3312368"/>
          </a:xfrm>
        </p:spPr>
        <p:txBody>
          <a:bodyPr/>
          <a:lstStyle/>
          <a:p>
            <a:pPr marL="0" indent="0" algn="ctr">
              <a:buNone/>
            </a:pPr>
            <a:endParaRPr lang="cs-CZ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4000" dirty="0">
                <a:solidFill>
                  <a:srgbClr val="0070C0"/>
                </a:solidFill>
              </a:rPr>
              <a:t>DĚKUJI ZA POZORNOST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2DCFFB-F9EA-49E8-9BBB-4BD9A5F30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4413"/>
            <a:ext cx="977276" cy="8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76121"/>
      </p:ext>
    </p:extLst>
  </p:cSld>
  <p:clrMapOvr>
    <a:masterClrMapping/>
  </p:clrMapOvr>
</p:sld>
</file>

<file path=ppt/theme/theme1.xml><?xml version="1.0" encoding="utf-8"?>
<a:theme xmlns:a="http://schemas.openxmlformats.org/drawingml/2006/main" name="MZP_2020_16ku9-final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C588B596-AE8C-477B-B25B-F51060738280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zentace1" id="{3BF1A07D-6149-45CB-85EE-D47F25ED6997}" vid="{26188A8A-D3A8-4AA5-9AAE-8B14F0C0F04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(16-9)</Template>
  <TotalTime>864</TotalTime>
  <Words>362</Words>
  <Application>Microsoft Office PowerPoint</Application>
  <PresentationFormat>Předvádění na obrazovce (16:9)</PresentationFormat>
  <Paragraphs>52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6" baseType="lpstr">
      <vt:lpstr>Arial</vt:lpstr>
      <vt:lpstr>Roboto Light</vt:lpstr>
      <vt:lpstr>Verdana</vt:lpstr>
      <vt:lpstr>Calibri</vt:lpstr>
      <vt:lpstr>Roboto</vt:lpstr>
      <vt:lpstr>Wingdings</vt:lpstr>
      <vt:lpstr>Roboto Medium</vt:lpstr>
      <vt:lpstr>Roboto</vt:lpstr>
      <vt:lpstr>MZP_2020_16ku9-final</vt:lpstr>
      <vt:lpstr>Motiv3-finl new</vt:lpstr>
      <vt:lpstr>Prezentace aplikace PowerPoint</vt:lpstr>
      <vt:lpstr>VLNA 2023</vt:lpstr>
      <vt:lpstr>VLNA 2023</vt:lpstr>
      <vt:lpstr>Vyhodnocení cvičení</vt:lpstr>
      <vt:lpstr>Vyhodnocení cvičení 2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Tejkalová Jana</cp:lastModifiedBy>
  <cp:revision>65</cp:revision>
  <cp:lastPrinted>2023-10-03T13:21:55Z</cp:lastPrinted>
  <dcterms:created xsi:type="dcterms:W3CDTF">2021-05-06T07:13:53Z</dcterms:created>
  <dcterms:modified xsi:type="dcterms:W3CDTF">2023-10-19T10:11:13Z</dcterms:modified>
</cp:coreProperties>
</file>