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1" r:id="rId1"/>
    <p:sldMasterId id="2147483697" r:id="rId2"/>
  </p:sldMasterIdLst>
  <p:notesMasterIdLst>
    <p:notesMasterId r:id="rId10"/>
  </p:notesMasterIdLst>
  <p:handoutMasterIdLst>
    <p:handoutMasterId r:id="rId11"/>
  </p:handoutMasterIdLst>
  <p:sldIdLst>
    <p:sldId id="303" r:id="rId3"/>
    <p:sldId id="328" r:id="rId4"/>
    <p:sldId id="341" r:id="rId5"/>
    <p:sldId id="333" r:id="rId6"/>
    <p:sldId id="338" r:id="rId7"/>
    <p:sldId id="342" r:id="rId8"/>
    <p:sldId id="298" r:id="rId9"/>
  </p:sldIdLst>
  <p:sldSz cx="9144000" cy="6858000" type="screen4x3"/>
  <p:notesSz cx="7104063" cy="10234613"/>
  <p:embeddedFontLst>
    <p:embeddedFont>
      <p:font typeface="BatangChe" panose="02030609000101010101" pitchFamily="49" charset="-127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Roboto Light" panose="020B0604020202020204" charset="0"/>
      <p:regular r:id="rId21"/>
      <p:italic r:id="rId22"/>
    </p:embeddedFont>
    <p:embeddedFont>
      <p:font typeface="Roboto Medium" panose="020B0604020202020204" charset="0"/>
      <p:regular r:id="rId23"/>
      <p: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C616"/>
    <a:srgbClr val="7FBA22"/>
    <a:srgbClr val="CC00C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howGuides="1">
      <p:cViewPr varScale="1">
        <p:scale>
          <a:sx n="124" d="100"/>
          <a:sy n="124" d="100"/>
        </p:scale>
        <p:origin x="1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916" y="-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91B69B38-B5A7-40EA-AAE0-8B851B9A139A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582704E1-792A-4566-AFF2-9794FEC038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532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10867B74-1612-470D-875D-D1E99032A938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075" y="4924989"/>
            <a:ext cx="5683914" cy="4029684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203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79CC22A4-409A-4CBA-83CE-5F45F324F8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91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Zkušenosti s přípravou potřebných opatření pro řešení problematiky sucha na území ČR</a:t>
            </a:r>
          </a:p>
          <a:p>
            <a:endParaRPr lang="cs-CZ" dirty="0"/>
          </a:p>
          <a:p>
            <a:r>
              <a:rPr lang="cs-CZ" dirty="0"/>
              <a:t>Ing. Josef Reidinger je dlouholetý pracovník Ministerstva životního prostředí. Dříve řešil především problematiku povodňové ochrany a byl i řadu let mluvčím české strany v pracovní skupině MKOL „Povodňová ochrana (FP)“. Nyní se v rámci odboru adaptace na změnu klimatu zabývá problematikou ochrany před suchem.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C22A4-409A-4CBA-83CE-5F45F324F8E5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013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Suché období - publikace MKOL „Analýza </a:t>
            </a:r>
            <a:r>
              <a:rPr lang="cs-CZ" dirty="0" err="1"/>
              <a:t>málovodného</a:t>
            </a:r>
            <a:r>
              <a:rPr lang="cs-CZ" dirty="0"/>
              <a:t> období 2014–2020 v povodí Labe“</a:t>
            </a:r>
          </a:p>
          <a:p>
            <a:r>
              <a:rPr lang="cs-CZ" dirty="0"/>
              <a:t>- „Příprava realizace opatření pro zmírnění negativních dopadů sucha a nedostatku vody“ (2015)</a:t>
            </a:r>
          </a:p>
          <a:p>
            <a:r>
              <a:rPr lang="cs-CZ" dirty="0"/>
              <a:t>- „Koncepce ochrany před následky sucha pro území České republiky“ (2017) Poziční zpráva 2017-2022, upravená koncepce na období 2023-2027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C22A4-409A-4CBA-83CE-5F45F324F8E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83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742" indent="-177742" defTabSz="947958">
              <a:buFontTx/>
              <a:buChar char="-"/>
              <a:defRPr/>
            </a:pPr>
            <a:r>
              <a:rPr lang="cs-CZ" dirty="0"/>
              <a:t>prezentace aktuálního a předpokládaného vývoje sucha na stránkách ČHMÚ</a:t>
            </a:r>
          </a:p>
          <a:p>
            <a:pPr marL="177742" indent="-177742" defTabSz="947958">
              <a:buFontTx/>
              <a:buChar char="-"/>
              <a:defRPr/>
            </a:pPr>
            <a:r>
              <a:rPr lang="cs-CZ" dirty="0"/>
              <a:t>jednotným a přehledným způsobem se pro celé území ČR prezentují každý týden ve středu jednotlivé druhy sucha – meteorologické, hydrologické (u povrchových a podzemních vod), zemědělské a nebezpečí nedostatku vody (porovnání dostupného množství vodních zdrojů a povolených odběrů)</a:t>
            </a:r>
          </a:p>
          <a:p>
            <a:pPr marL="177742" indent="-177742" defTabSz="947958">
              <a:buFontTx/>
              <a:buChar char="-"/>
              <a:defRPr/>
            </a:pPr>
            <a:r>
              <a:rPr lang="cs-CZ" dirty="0"/>
              <a:t>aktuální stav a vývoj indikátorů sucha (k dispozici jsou data u povrchových vod od roku 1981 a u podzemních vod od roku 1991)</a:t>
            </a:r>
          </a:p>
          <a:p>
            <a:pPr marL="177742" indent="-177742" defTabSz="947958">
              <a:buFontTx/>
              <a:buChar char="-"/>
              <a:defRPr/>
            </a:pPr>
            <a:r>
              <a:rPr lang="cs-CZ" dirty="0"/>
              <a:t>výstražné informace na přirozené hydrologické sucho pro jednotlivá území ORP</a:t>
            </a:r>
          </a:p>
          <a:p>
            <a:pPr marL="177742" indent="-177742" defTabSz="947958">
              <a:buFontTx/>
              <a:buChar char="-"/>
              <a:defRPr/>
            </a:pPr>
            <a:r>
              <a:rPr lang="cs-CZ" dirty="0"/>
              <a:t>dokončuje se i prezentace aktuálního vývoje místních směrodatných limitů u vybraných vodních zdrojích definovaných v jednotlivých krajských suchých plánech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C22A4-409A-4CBA-83CE-5F45F324F8E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695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Ukázka predikce sucha na území České republiky pro území jednotlivých obcí s rozšířenou působností (vodoprávní úřady)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C22A4-409A-4CBA-83CE-5F45F324F8E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824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Ukázka doplňkové mapy průměrných 7denních vodností v porovnání s vybranými kvantily získanými z křivek překročení průměrných denních průtoků období 1991–2020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C22A4-409A-4CBA-83CE-5F45F324F8E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1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Ukázka doplňkové mapy průměrných 7denních vodností v porovnání s vybranými kvantily získanými z křivek překročení průměrných denních průtoků období 1991–2020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C22A4-409A-4CBA-83CE-5F45F324F8E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86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C22A4-409A-4CBA-83CE-5F45F324F8E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95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- M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9142476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914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Obrázek a text -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276379" y="404664"/>
            <a:ext cx="6256061" cy="129614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2078384"/>
            <a:ext cx="1656184" cy="15121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6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2411760" y="2078384"/>
            <a:ext cx="6120680" cy="3870896"/>
          </a:xfrm>
          <a:prstGeom prst="rect">
            <a:avLst/>
          </a:prstGeom>
        </p:spPr>
        <p:txBody>
          <a:bodyPr lIns="0" tIns="0" rIns="0" bIns="0" numCol="3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6516216" y="2078065"/>
            <a:ext cx="0" cy="3871215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4427984" y="2078065"/>
            <a:ext cx="0" cy="3871215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 userDrawn="1"/>
        </p:nvCxnSpPr>
        <p:spPr>
          <a:xfrm>
            <a:off x="2276379" y="2060848"/>
            <a:ext cx="0" cy="388843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79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276379" y="404664"/>
            <a:ext cx="6256061" cy="129614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cxnSp>
        <p:nvCxnSpPr>
          <p:cNvPr id="16" name="Přímá spojnice 15"/>
          <p:cNvCxnSpPr/>
          <p:nvPr/>
        </p:nvCxnSpPr>
        <p:spPr>
          <a:xfrm>
            <a:off x="2276379" y="2060848"/>
            <a:ext cx="0" cy="388843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2411760" y="2060848"/>
            <a:ext cx="6192688" cy="38884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cxnSp>
        <p:nvCxnSpPr>
          <p:cNvPr id="7" name="Přímá spojnice 6"/>
          <p:cNvCxnSpPr/>
          <p:nvPr userDrawn="1"/>
        </p:nvCxnSpPr>
        <p:spPr>
          <a:xfrm>
            <a:off x="2276379" y="2060848"/>
            <a:ext cx="0" cy="388843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2078384"/>
            <a:ext cx="1656184" cy="15121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6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4199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Přímá spojnice 15"/>
          <p:cNvCxnSpPr/>
          <p:nvPr/>
        </p:nvCxnSpPr>
        <p:spPr>
          <a:xfrm>
            <a:off x="2276379" y="2060848"/>
            <a:ext cx="0" cy="388843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sz="quarter" idx="20" hasCustomPrompt="1"/>
          </p:nvPr>
        </p:nvSpPr>
        <p:spPr>
          <a:xfrm>
            <a:off x="2411759" y="2078384"/>
            <a:ext cx="6264697" cy="38708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sp>
        <p:nvSpPr>
          <p:cNvPr id="10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411760" y="404664"/>
            <a:ext cx="6120680" cy="129614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cxnSp>
        <p:nvCxnSpPr>
          <p:cNvPr id="6" name="Přímá spojnice 5"/>
          <p:cNvCxnSpPr/>
          <p:nvPr userDrawn="1"/>
        </p:nvCxnSpPr>
        <p:spPr>
          <a:xfrm>
            <a:off x="2276379" y="2060848"/>
            <a:ext cx="0" cy="388843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2078384"/>
            <a:ext cx="1656184" cy="15121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6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33362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louc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1052736"/>
            <a:ext cx="1683584" cy="4841512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3068960"/>
            <a:ext cx="4230448" cy="1008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16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6804248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 userDrawn="1"/>
        </p:nvCxnSpPr>
        <p:spPr>
          <a:xfrm>
            <a:off x="6804248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2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Č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899592"/>
            <a:ext cx="7128792" cy="103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16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Evr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1107504"/>
            <a:ext cx="6048672" cy="88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3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svě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2115616"/>
            <a:ext cx="7668344" cy="1117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vodni 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467544" y="980728"/>
            <a:ext cx="6464300" cy="518457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 algn="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rázek 1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83296" y="1084008"/>
            <a:ext cx="8117280" cy="481024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na ikonu přidejte obrázek a přeneste jej do pozadí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964320" y="3550189"/>
            <a:ext cx="5551896" cy="2395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964320" y="3837493"/>
            <a:ext cx="4810240" cy="239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16"/>
          <p:cNvSpPr>
            <a:spLocks noGrp="1"/>
          </p:cNvSpPr>
          <p:nvPr>
            <p:ph type="body" sz="quarter" idx="21"/>
          </p:nvPr>
        </p:nvSpPr>
        <p:spPr>
          <a:xfrm>
            <a:off x="971600" y="4437112"/>
            <a:ext cx="5551896" cy="239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 b="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text 16"/>
          <p:cNvSpPr>
            <a:spLocks noGrp="1"/>
          </p:cNvSpPr>
          <p:nvPr>
            <p:ph type="body" sz="quarter" idx="22"/>
          </p:nvPr>
        </p:nvSpPr>
        <p:spPr>
          <a:xfrm>
            <a:off x="971600" y="4653136"/>
            <a:ext cx="3487424" cy="240512"/>
          </a:xfrm>
          <a:prstGeom prst="rect">
            <a:avLst/>
          </a:prstGeom>
        </p:spPr>
        <p:txBody>
          <a:bodyPr lIns="0" tIns="36000" rIns="0" bIns="0">
            <a:normAutofit/>
          </a:bodyPr>
          <a:lstStyle>
            <a:lvl1pPr marL="0" indent="0">
              <a:buFontTx/>
              <a:buNone/>
              <a:defRPr sz="12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Nadpis 1"/>
          <p:cNvSpPr>
            <a:spLocks noGrp="1"/>
          </p:cNvSpPr>
          <p:nvPr>
            <p:ph type="title" hasCustomPrompt="1"/>
          </p:nvPr>
        </p:nvSpPr>
        <p:spPr>
          <a:xfrm>
            <a:off x="966592" y="1745416"/>
            <a:ext cx="5549624" cy="16845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4000" b="1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2543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ext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1084008"/>
            <a:ext cx="1683584" cy="481024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539552" y="1985928"/>
            <a:ext cx="5904656" cy="3908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4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2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1084009"/>
            <a:ext cx="5904656" cy="7215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5327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ext 2 sloupce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1084008"/>
            <a:ext cx="1683584" cy="481024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539552" y="1988840"/>
            <a:ext cx="5904656" cy="3888432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4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4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en-US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3491880" y="2033464"/>
            <a:ext cx="0" cy="3843808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 userDrawn="1"/>
        </p:nvCxnSpPr>
        <p:spPr>
          <a:xfrm>
            <a:off x="3491880" y="2033464"/>
            <a:ext cx="0" cy="3843808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1084009"/>
            <a:ext cx="5904656" cy="7215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596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Graf a nadp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20" hasCustomPrompt="1"/>
          </p:nvPr>
        </p:nvSpPr>
        <p:spPr>
          <a:xfrm>
            <a:off x="539552" y="1989138"/>
            <a:ext cx="5904656" cy="3887787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Vložit objekt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1084009"/>
            <a:ext cx="5904656" cy="7215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7640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1052736"/>
            <a:ext cx="1683584" cy="4841512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4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1052736"/>
            <a:ext cx="1656184" cy="15121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6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6804248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2285952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2411760" y="1052736"/>
            <a:ext cx="4248472" cy="48245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6804248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285952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57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brázek a text - 2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1052736"/>
            <a:ext cx="1683584" cy="4841512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cxnSp>
        <p:nvCxnSpPr>
          <p:cNvPr id="3" name="Přímá spojnice 2"/>
          <p:cNvCxnSpPr/>
          <p:nvPr/>
        </p:nvCxnSpPr>
        <p:spPr>
          <a:xfrm>
            <a:off x="6804248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2285952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2411760" y="1052736"/>
            <a:ext cx="4248472" cy="4824536"/>
          </a:xfrm>
          <a:prstGeom prst="rect">
            <a:avLst/>
          </a:prstGeom>
        </p:spPr>
        <p:txBody>
          <a:bodyPr lIns="0" tIns="0" rIns="0" bIns="0" numCol="2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6804248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 userDrawn="1"/>
        </p:nvCxnSpPr>
        <p:spPr>
          <a:xfrm>
            <a:off x="4572000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 userDrawn="1"/>
        </p:nvCxnSpPr>
        <p:spPr>
          <a:xfrm>
            <a:off x="2285952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1052736"/>
            <a:ext cx="1656184" cy="15121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6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9118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raf 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Přímá spojnice 26"/>
          <p:cNvCxnSpPr/>
          <p:nvPr/>
        </p:nvCxnSpPr>
        <p:spPr>
          <a:xfrm>
            <a:off x="2285952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obsah 2"/>
          <p:cNvSpPr>
            <a:spLocks noGrp="1"/>
          </p:cNvSpPr>
          <p:nvPr>
            <p:ph sz="quarter" idx="20" hasCustomPrompt="1"/>
          </p:nvPr>
        </p:nvSpPr>
        <p:spPr>
          <a:xfrm>
            <a:off x="2411759" y="1052736"/>
            <a:ext cx="6264697" cy="482453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cxnSp>
        <p:nvCxnSpPr>
          <p:cNvPr id="5" name="Přímá spojnice 4"/>
          <p:cNvCxnSpPr/>
          <p:nvPr userDrawn="1"/>
        </p:nvCxnSpPr>
        <p:spPr>
          <a:xfrm>
            <a:off x="2285952" y="1052736"/>
            <a:ext cx="0" cy="482453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539552" y="1052736"/>
            <a:ext cx="1656184" cy="15121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6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0192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59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914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3" y="0"/>
            <a:ext cx="9142476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527308" y="6255016"/>
            <a:ext cx="240512" cy="2405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6265597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8B67A80-0FB4-4083-B869-6BB4B16DA18A}" type="slidenum">
              <a:rPr lang="cs-CZ" sz="8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‹#›</a:t>
            </a:fld>
            <a:endParaRPr lang="cs-CZ" sz="800" b="1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4" r:id="rId12"/>
    <p:sldLayoutId id="2147483715" r:id="rId13"/>
    <p:sldLayoutId id="214748371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symbol pro obrázek 9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9" b="10419"/>
          <a:stretch>
            <a:fillRect/>
          </a:stretch>
        </p:blipFill>
        <p:spPr>
          <a:xfrm>
            <a:off x="467544" y="1052736"/>
            <a:ext cx="8117280" cy="481024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9"/>
          </p:nvPr>
        </p:nvSpPr>
        <p:spPr>
          <a:xfrm>
            <a:off x="964320" y="3846082"/>
            <a:ext cx="5551896" cy="239579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Ing. Josef Reidinger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0"/>
          </p:nvPr>
        </p:nvSpPr>
        <p:spPr>
          <a:xfrm>
            <a:off x="964320" y="4148410"/>
            <a:ext cx="4810240" cy="23957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Ministerstvo životního prostředí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21"/>
          </p:nvPr>
        </p:nvSpPr>
        <p:spPr>
          <a:xfrm>
            <a:off x="995288" y="4799326"/>
            <a:ext cx="5551896" cy="23957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Seminář pro vodoprávní úřady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22"/>
          </p:nvPr>
        </p:nvSpPr>
        <p:spPr>
          <a:xfrm>
            <a:off x="971600" y="5029321"/>
            <a:ext cx="3487424" cy="240512"/>
          </a:xfrm>
        </p:spPr>
        <p:txBody>
          <a:bodyPr/>
          <a:lstStyle/>
          <a:p>
            <a:r>
              <a:rPr lang="cs-CZ" b="1" dirty="0">
                <a:solidFill>
                  <a:schemeClr val="bg2"/>
                </a:solidFill>
              </a:rPr>
              <a:t>Tábor - 23. až 25. října 2023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5288" y="1551951"/>
            <a:ext cx="7061792" cy="1684517"/>
          </a:xfrm>
        </p:spPr>
        <p:txBody>
          <a:bodyPr>
            <a:noAutofit/>
          </a:bodyPr>
          <a:lstStyle/>
          <a:p>
            <a:br>
              <a:rPr lang="cs-CZ" sz="2800" dirty="0">
                <a:solidFill>
                  <a:schemeClr val="bg1"/>
                </a:solidFill>
              </a:rPr>
            </a:b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Aktuální Informace k řešení sucha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0057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9"/>
          </p:nvPr>
        </p:nvSpPr>
        <p:spPr>
          <a:xfrm>
            <a:off x="539552" y="1985928"/>
            <a:ext cx="5904656" cy="3908320"/>
          </a:xfrm>
        </p:spPr>
        <p:txBody>
          <a:bodyPr/>
          <a:lstStyle/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Zpracována a předložena vládě „Zpráva o plnění Koncepce ochrany před následky sucha pro území České republiky za období 2017–2022“ </a:t>
            </a:r>
          </a:p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endParaRPr lang="cs-CZ" altLang="cs-CZ" b="1" kern="0" dirty="0">
              <a:solidFill>
                <a:srgbClr val="000000"/>
              </a:solidFill>
              <a:ea typeface="Verdana" panose="020B0604030504040204" pitchFamily="34" charset="0"/>
              <a:sym typeface="Myriad Pro" charset="0"/>
            </a:endParaRPr>
          </a:p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Přijata upravená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verze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„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Koncepce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ochrany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před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následky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sucha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pro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území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České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republiky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na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období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2023–2027“ (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schválena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usnesením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vlády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č. 354 ze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dne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17. </a:t>
            </a: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května</a:t>
            </a:r>
            <a:r>
              <a:rPr lang="en-US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 2023)</a:t>
            </a:r>
            <a:endParaRPr lang="cs-CZ" altLang="cs-CZ" b="1" kern="0" dirty="0">
              <a:solidFill>
                <a:srgbClr val="000000"/>
              </a:solidFill>
              <a:ea typeface="Verdana" panose="020B0604030504040204" pitchFamily="34" charset="0"/>
              <a:sym typeface="Myriad Pro" charset="0"/>
            </a:endParaRPr>
          </a:p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endParaRPr lang="cs-CZ" altLang="cs-CZ" b="1" kern="0" dirty="0">
              <a:solidFill>
                <a:srgbClr val="000000"/>
              </a:solidFill>
              <a:ea typeface="Verdana" panose="020B0604030504040204" pitchFamily="34" charset="0"/>
              <a:sym typeface="Myriad Pro" charset="0"/>
            </a:endParaRPr>
          </a:p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V termínu konec ledna 2023 zpracovány plány pro sucho pro území jednotlivých krajů a jejich zpřístupnění na webových stránkách</a:t>
            </a:r>
          </a:p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endParaRPr lang="cs-CZ" altLang="cs-CZ" b="1" kern="0" dirty="0">
              <a:solidFill>
                <a:srgbClr val="000000"/>
              </a:solidFill>
              <a:ea typeface="Verdana" panose="020B0604030504040204" pitchFamily="34" charset="0"/>
              <a:sym typeface="Myriad Pro" charset="0"/>
            </a:endParaRPr>
          </a:p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cs-CZ" altLang="cs-CZ" b="1" kern="0" dirty="0">
                <a:solidFill>
                  <a:srgbClr val="000000"/>
                </a:solidFill>
                <a:ea typeface="Verdana" panose="020B0604030504040204" pitchFamily="34" charset="0"/>
                <a:sym typeface="Myriad Pro" charset="0"/>
              </a:rPr>
              <a:t>Zpracován návrh plánu pro sucho ČR a v listopadu bude rozeslán   k připomínkám v souladu s </a:t>
            </a:r>
            <a:r>
              <a:rPr lang="cs-CZ" b="1" dirty="0"/>
              <a:t>§ 87d odst. 2 vodního zákona a dále členům Ústřední komise pro sucho.</a:t>
            </a:r>
            <a:endParaRPr lang="cs-CZ" altLang="cs-CZ" b="1" kern="0" dirty="0">
              <a:solidFill>
                <a:srgbClr val="000000"/>
              </a:solidFill>
              <a:ea typeface="Verdana" panose="020B0604030504040204" pitchFamily="34" charset="0"/>
              <a:sym typeface="Myriad Pro" charset="0"/>
            </a:endParaRPr>
          </a:p>
          <a:p>
            <a:pPr marL="517110" lvl="1" indent="-285750" algn="just" defTabSz="817037" fontAlgn="base">
              <a:spcBef>
                <a:spcPct val="0"/>
              </a:spcBef>
              <a:spcAft>
                <a:spcPct val="0"/>
              </a:spcAft>
              <a:buSzTx/>
            </a:pPr>
            <a:endParaRPr lang="cs-CZ" altLang="cs-CZ" b="1" kern="0" dirty="0">
              <a:solidFill>
                <a:srgbClr val="000000"/>
              </a:solidFill>
              <a:ea typeface="Verdana" panose="020B0604030504040204" pitchFamily="34" charset="0"/>
              <a:sym typeface="Myriad Pro" charset="0"/>
            </a:endParaRPr>
          </a:p>
          <a:p>
            <a:pPr marL="231360" lvl="1" indent="0" algn="just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cs-CZ" altLang="cs-CZ" b="1" u="sng" kern="0" dirty="0">
              <a:solidFill>
                <a:srgbClr val="000000"/>
              </a:solidFill>
              <a:latin typeface="+mn-lt"/>
              <a:ea typeface="Verdana" panose="020B0604030504040204" pitchFamily="34" charset="0"/>
              <a:sym typeface="Myriad Pro" charset="0"/>
            </a:endParaRPr>
          </a:p>
          <a:p>
            <a:pPr marL="231360" lvl="1" indent="0" algn="just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cs-CZ" altLang="cs-CZ" b="1" kern="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sym typeface="Myriad Pro" charset="0"/>
              </a:rPr>
              <a:t>  </a:t>
            </a:r>
            <a:r>
              <a:rPr lang="cs-CZ" altLang="cs-CZ" sz="1800" b="1" dirty="0">
                <a:latin typeface="+mn-lt"/>
              </a:rPr>
              <a:t>  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se podařilo od posledního setkání</a:t>
            </a:r>
            <a:br>
              <a:rPr lang="cs-CZ" dirty="0"/>
            </a:br>
            <a:endParaRPr lang="cs-CZ" dirty="0"/>
          </a:p>
        </p:txBody>
      </p:sp>
      <p:pic>
        <p:nvPicPr>
          <p:cNvPr id="11" name="Zástupný symbol pro 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r="36896"/>
          <a:stretch>
            <a:fillRect/>
          </a:stretch>
        </p:blipFill>
        <p:spPr>
          <a:xfrm>
            <a:off x="6916992" y="1084008"/>
            <a:ext cx="1683584" cy="4810240"/>
          </a:xfrm>
          <a:prstGeom prst="rect">
            <a:avLst/>
          </a:prstGeom>
        </p:spPr>
      </p:pic>
      <p:sp>
        <p:nvSpPr>
          <p:cNvPr id="3" name="Zástupný symbol pro obrázek 2"/>
          <p:cNvSpPr>
            <a:spLocks noGrp="1"/>
          </p:cNvSpPr>
          <p:nvPr>
            <p:ph type="pic" sz="quarter" idx="17"/>
          </p:nvPr>
        </p:nvSpPr>
        <p:spPr>
          <a:xfrm>
            <a:off x="6916992" y="1084008"/>
            <a:ext cx="1683584" cy="4810240"/>
          </a:xfrm>
        </p:spPr>
      </p:sp>
    </p:spTree>
    <p:extLst>
      <p:ext uri="{BB962C8B-B14F-4D97-AF65-F5344CB8AC3E}">
        <p14:creationId xmlns:p14="http://schemas.microsoft.com/office/powerpoint/2010/main" val="416190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517110" lvl="1" indent="-285750" algn="just" defTabSz="817037" fontAlgn="base">
              <a:spcBef>
                <a:spcPct val="0"/>
              </a:spcBef>
              <a:buSzTx/>
            </a:pPr>
            <a:r>
              <a:rPr lang="cs-CZ" altLang="cs-CZ" b="1" dirty="0">
                <a:latin typeface="+mn-lt"/>
              </a:rPr>
              <a:t>Prezentace</a:t>
            </a:r>
            <a:r>
              <a:rPr lang="en-US" altLang="cs-CZ" b="1" dirty="0">
                <a:latin typeface="+mn-lt"/>
              </a:rPr>
              <a:t> </a:t>
            </a:r>
            <a:r>
              <a:rPr lang="cs-CZ" altLang="cs-CZ" b="1" dirty="0">
                <a:latin typeface="+mn-lt"/>
              </a:rPr>
              <a:t>aktuálního</a:t>
            </a:r>
            <a:r>
              <a:rPr lang="en-US" altLang="cs-CZ" b="1" dirty="0">
                <a:latin typeface="+mn-lt"/>
              </a:rPr>
              <a:t> a </a:t>
            </a:r>
            <a:r>
              <a:rPr lang="cs-CZ" altLang="cs-CZ" b="1" dirty="0">
                <a:latin typeface="+mn-lt"/>
              </a:rPr>
              <a:t>předpokládaného</a:t>
            </a:r>
            <a:r>
              <a:rPr lang="en-US" altLang="cs-CZ" b="1" dirty="0">
                <a:latin typeface="+mn-lt"/>
              </a:rPr>
              <a:t> </a:t>
            </a:r>
            <a:r>
              <a:rPr lang="cs-CZ" altLang="cs-CZ" b="1" dirty="0">
                <a:latin typeface="+mn-lt"/>
              </a:rPr>
              <a:t>vývoje</a:t>
            </a:r>
            <a:r>
              <a:rPr lang="en-US" altLang="cs-CZ" b="1" dirty="0">
                <a:latin typeface="+mn-lt"/>
              </a:rPr>
              <a:t> </a:t>
            </a:r>
            <a:r>
              <a:rPr lang="cs-CZ" altLang="cs-CZ" b="1" dirty="0">
                <a:latin typeface="+mn-lt"/>
              </a:rPr>
              <a:t>sucha</a:t>
            </a:r>
            <a:r>
              <a:rPr lang="en-US" altLang="cs-CZ" b="1" dirty="0">
                <a:latin typeface="+mn-lt"/>
              </a:rPr>
              <a:t> </a:t>
            </a:r>
            <a:r>
              <a:rPr lang="cs-CZ" altLang="cs-CZ" b="1" dirty="0">
                <a:latin typeface="+mn-lt"/>
              </a:rPr>
              <a:t>na</a:t>
            </a:r>
            <a:r>
              <a:rPr lang="en-US" altLang="cs-CZ" b="1" dirty="0">
                <a:latin typeface="+mn-lt"/>
              </a:rPr>
              <a:t> </a:t>
            </a:r>
            <a:r>
              <a:rPr lang="cs-CZ" altLang="cs-CZ" b="1" dirty="0">
                <a:latin typeface="+mn-lt"/>
              </a:rPr>
              <a:t>stránkách</a:t>
            </a:r>
            <a:r>
              <a:rPr lang="en-US" altLang="cs-CZ" b="1" dirty="0">
                <a:latin typeface="+mn-lt"/>
              </a:rPr>
              <a:t> ČHMÚ</a:t>
            </a:r>
            <a:endParaRPr lang="cs-CZ" altLang="cs-CZ" b="1" dirty="0">
              <a:latin typeface="+mn-lt"/>
            </a:endParaRPr>
          </a:p>
          <a:p>
            <a:pPr marL="517110" lvl="1" indent="-285750" algn="just" defTabSz="817037" fontAlgn="base">
              <a:spcBef>
                <a:spcPct val="0"/>
              </a:spcBef>
              <a:buSzTx/>
            </a:pPr>
            <a:r>
              <a:rPr lang="cs-CZ" altLang="cs-CZ" b="1" dirty="0">
                <a:latin typeface="+mn-lt"/>
              </a:rPr>
              <a:t>Jednotným a přehledným způsobem se pro celé území ČR prezentují každý týden ve středu jednotlivé druhy sucha – meteorologické, hydrologické (u povrchových a podzemních vod), zemědělské a nebezpečí nedostatku vody (porovnání dostupného množství vodních zdrojů a povolených odběrů) </a:t>
            </a:r>
          </a:p>
          <a:p>
            <a:pPr marL="517110" lvl="1" indent="-285750" algn="just" defTabSz="817037" fontAlgn="base">
              <a:spcBef>
                <a:spcPct val="0"/>
              </a:spcBef>
              <a:buSzTx/>
            </a:pPr>
            <a:r>
              <a:rPr lang="cs-CZ" altLang="cs-CZ" b="1" dirty="0">
                <a:latin typeface="+mn-lt"/>
              </a:rPr>
              <a:t>Aktuální stav a vývoj indikátorů sucha - k dispozici jsou data</a:t>
            </a:r>
          </a:p>
          <a:p>
            <a:pPr marL="688560" lvl="2" indent="-285750" algn="just" defTabSz="817037" fontAlgn="base">
              <a:spcBef>
                <a:spcPct val="0"/>
              </a:spcBef>
            </a:pPr>
            <a:r>
              <a:rPr lang="cs-CZ" altLang="cs-CZ" b="1" dirty="0">
                <a:latin typeface="+mn-lt"/>
              </a:rPr>
              <a:t>u povrchových vod od roku 1981</a:t>
            </a:r>
          </a:p>
          <a:p>
            <a:pPr marL="688560" lvl="2" indent="-285750" algn="just" defTabSz="817037" fontAlgn="base">
              <a:spcBef>
                <a:spcPct val="0"/>
              </a:spcBef>
            </a:pPr>
            <a:r>
              <a:rPr lang="cs-CZ" altLang="cs-CZ" b="1" dirty="0">
                <a:latin typeface="+mn-lt"/>
              </a:rPr>
              <a:t>u podzemních vod od roku 1991</a:t>
            </a:r>
          </a:p>
          <a:p>
            <a:pPr marL="402810" lvl="2" indent="0" algn="just" defTabSz="817037" fontAlgn="base">
              <a:spcBef>
                <a:spcPct val="0"/>
              </a:spcBef>
              <a:buNone/>
            </a:pPr>
            <a:endParaRPr lang="cs-CZ" altLang="cs-CZ" b="1" dirty="0">
              <a:latin typeface="+mn-lt"/>
            </a:endParaRPr>
          </a:p>
          <a:p>
            <a:pPr marL="517110" lvl="1" indent="-285750" algn="just" defTabSz="817037" fontAlgn="base">
              <a:spcBef>
                <a:spcPct val="0"/>
              </a:spcBef>
              <a:buSzTx/>
            </a:pPr>
            <a:r>
              <a:rPr lang="cs-CZ" altLang="cs-CZ" b="1" dirty="0">
                <a:latin typeface="+mn-lt"/>
              </a:rPr>
              <a:t>Výstražné informace na přirozené hydrologické sucho pro jednotlivá území ORP</a:t>
            </a:r>
          </a:p>
          <a:p>
            <a:pPr marL="517110" lvl="1" indent="-285750" algn="just" defTabSz="817037" fontAlgn="base">
              <a:spcBef>
                <a:spcPct val="0"/>
              </a:spcBef>
              <a:buSzTx/>
            </a:pPr>
            <a:r>
              <a:rPr lang="cs-CZ" altLang="cs-CZ" b="1" dirty="0">
                <a:latin typeface="+mn-lt"/>
              </a:rPr>
              <a:t>Dokončuje se testování prezentace aktuálního vývoje místních směrodatných limitů u vybraných vodních zdrojích definovaných v jednotlivých krajských plánech pro sucho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Informační systém HAMR</a:t>
            </a:r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8F7ACE93-E229-49CE-80E9-5011D08CE0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8"/>
          <a:stretch/>
        </p:blipFill>
        <p:spPr>
          <a:xfrm>
            <a:off x="6901899" y="1023880"/>
            <a:ext cx="1683584" cy="4810240"/>
          </a:xfrm>
        </p:spPr>
      </p:pic>
    </p:spTree>
    <p:extLst>
      <p:ext uri="{BB962C8B-B14F-4D97-AF65-F5344CB8AC3E}">
        <p14:creationId xmlns:p14="http://schemas.microsoft.com/office/powerpoint/2010/main" val="235142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231360" lvl="1" indent="0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cs-CZ" altLang="cs-CZ" sz="1800" b="1" kern="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sym typeface="Myriad Pro" charset="0"/>
              </a:rPr>
              <a:t>  </a:t>
            </a:r>
            <a:endParaRPr lang="cs-CZ" altLang="cs-CZ" sz="1800" kern="0" dirty="0">
              <a:solidFill>
                <a:srgbClr val="000000"/>
              </a:solidFill>
              <a:latin typeface="+mn-lt"/>
              <a:ea typeface="Verdana" panose="020B0604030504040204" pitchFamily="34" charset="0"/>
              <a:sym typeface="Myriad Pro" charset="0"/>
            </a:endParaRPr>
          </a:p>
          <a:p>
            <a:pPr marL="231360" lvl="1" indent="0" algn="just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cs-CZ" altLang="cs-CZ" sz="1800" kern="0" dirty="0">
              <a:solidFill>
                <a:srgbClr val="000000"/>
              </a:solidFill>
              <a:latin typeface="OpenSans"/>
              <a:ea typeface="Verdana" panose="020B0604030504040204" pitchFamily="34" charset="0"/>
              <a:sym typeface="Myriad Pro" charset="0"/>
            </a:endParaRPr>
          </a:p>
          <a:p>
            <a:pPr marL="231360" lvl="1" indent="0" algn="just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cs-CZ" altLang="cs-CZ" sz="1800" kern="0" dirty="0">
                <a:solidFill>
                  <a:srgbClr val="000000"/>
                </a:solidFill>
                <a:latin typeface="OpenSans"/>
                <a:ea typeface="Verdana" panose="020B0604030504040204" pitchFamily="34" charset="0"/>
                <a:sym typeface="Myriad Pro" charset="0"/>
              </a:rPr>
              <a:t> 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4339"/>
            <a:ext cx="7056784" cy="721536"/>
          </a:xfrm>
        </p:spPr>
        <p:txBody>
          <a:bodyPr>
            <a:normAutofit/>
          </a:bodyPr>
          <a:lstStyle/>
          <a:p>
            <a:r>
              <a:rPr lang="cs-CZ" sz="1600" dirty="0"/>
              <a:t>Ukázka predikce sucha v České republice pro územní působnost jednotlivých ORP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F1B012-9826-468F-A631-F35FA4F55FE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14" y="1412776"/>
            <a:ext cx="6948772" cy="4464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8154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9"/>
          </p:nvPr>
        </p:nvSpPr>
        <p:spPr>
          <a:xfrm>
            <a:off x="539552" y="1985928"/>
            <a:ext cx="5904656" cy="3908320"/>
          </a:xfrm>
        </p:spPr>
        <p:txBody>
          <a:bodyPr/>
          <a:lstStyle/>
          <a:p>
            <a:pPr marL="231360" lvl="1" indent="0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cs-CZ" altLang="cs-CZ" b="1" kern="0" dirty="0">
              <a:solidFill>
                <a:srgbClr val="000000"/>
              </a:solidFill>
              <a:latin typeface="+mn-lt"/>
              <a:ea typeface="Verdana" panose="020B0604030504040204" pitchFamily="34" charset="0"/>
              <a:sym typeface="Myriad Pro" charset="0"/>
            </a:endParaRPr>
          </a:p>
          <a:p>
            <a:pPr marL="231360" lvl="1" indent="0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cs-CZ" b="1" dirty="0">
              <a:solidFill>
                <a:schemeClr val="accent6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517110" lvl="1" indent="-285750" defTabSz="817037" fontAlgn="base">
              <a:spcBef>
                <a:spcPct val="0"/>
              </a:spcBef>
              <a:spcAft>
                <a:spcPct val="0"/>
              </a:spcAft>
              <a:buSzTx/>
            </a:pPr>
            <a:endParaRPr lang="cs-CZ" altLang="cs-CZ" sz="1800" kern="0" dirty="0">
              <a:solidFill>
                <a:srgbClr val="000000"/>
              </a:solidFill>
              <a:latin typeface="OpenSans"/>
              <a:ea typeface="Verdana" panose="020B0604030504040204" pitchFamily="34" charset="0"/>
              <a:sym typeface="Myriad Pro" charset="0"/>
            </a:endParaRPr>
          </a:p>
          <a:p>
            <a:pPr marL="231360" lvl="1" indent="0" algn="just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cs-CZ" altLang="cs-CZ" sz="1800" b="1" dirty="0">
                <a:latin typeface="+mn-lt"/>
              </a:rPr>
              <a:t>  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696744" cy="721536"/>
          </a:xfrm>
        </p:spPr>
        <p:txBody>
          <a:bodyPr>
            <a:noAutofit/>
          </a:bodyPr>
          <a:lstStyle/>
          <a:p>
            <a:r>
              <a:rPr lang="cs-CZ" sz="1400" dirty="0"/>
              <a:t>Ukázka doplňkové mapy průměrných 7denních vodností v porovnání s vybranými kvantily získanými z křivek překročení průměrných denních průtoků za období 1991–2020</a:t>
            </a:r>
            <a:br>
              <a:rPr lang="cs-CZ" sz="1200" dirty="0"/>
            </a:br>
            <a:endParaRPr lang="cs-CZ" sz="1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F9CEBA-9C94-41C6-BDFA-B4479F828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04" y="1412776"/>
            <a:ext cx="7128792" cy="456007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6BB655D-3C8F-4FC7-8E51-132366B9A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963" y="4685128"/>
            <a:ext cx="11334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6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9"/>
          </p:nvPr>
        </p:nvSpPr>
        <p:spPr>
          <a:xfrm>
            <a:off x="539552" y="1934501"/>
            <a:ext cx="5904656" cy="3908320"/>
          </a:xfrm>
        </p:spPr>
        <p:txBody>
          <a:bodyPr/>
          <a:lstStyle/>
          <a:p>
            <a:pPr marL="231360" lvl="1" indent="0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cs-CZ" altLang="cs-CZ" b="1" kern="0" dirty="0">
              <a:solidFill>
                <a:srgbClr val="000000"/>
              </a:solidFill>
              <a:latin typeface="+mn-lt"/>
              <a:ea typeface="Verdana" panose="020B0604030504040204" pitchFamily="34" charset="0"/>
              <a:sym typeface="Myriad Pro" charset="0"/>
            </a:endParaRPr>
          </a:p>
          <a:p>
            <a:pPr marL="231360" lvl="1" indent="0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cs-CZ" b="1" dirty="0">
              <a:solidFill>
                <a:schemeClr val="accent6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517110" lvl="1" indent="-285750" defTabSz="817037" fontAlgn="base">
              <a:spcBef>
                <a:spcPct val="0"/>
              </a:spcBef>
              <a:spcAft>
                <a:spcPct val="0"/>
              </a:spcAft>
              <a:buSzTx/>
            </a:pPr>
            <a:endParaRPr lang="cs-CZ" altLang="cs-CZ" sz="1800" kern="0" dirty="0">
              <a:solidFill>
                <a:srgbClr val="000000"/>
              </a:solidFill>
              <a:latin typeface="OpenSans"/>
              <a:ea typeface="Verdana" panose="020B0604030504040204" pitchFamily="34" charset="0"/>
              <a:sym typeface="Myriad Pro" charset="0"/>
            </a:endParaRPr>
          </a:p>
          <a:p>
            <a:pPr marL="231360" lvl="1" indent="0" algn="just" defTabSz="817037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cs-CZ" altLang="cs-CZ" sz="1800" b="1" dirty="0">
                <a:latin typeface="+mn-lt"/>
              </a:rPr>
              <a:t>  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552728" cy="721536"/>
          </a:xfrm>
        </p:spPr>
        <p:txBody>
          <a:bodyPr>
            <a:noAutofit/>
          </a:bodyPr>
          <a:lstStyle/>
          <a:p>
            <a:r>
              <a:rPr lang="cs-CZ" sz="1400" dirty="0"/>
              <a:t>Testovaná Mapová aplikace pro zobrazení místních směrodatných limitů</a:t>
            </a:r>
            <a:br>
              <a:rPr lang="cs-CZ" sz="1200" dirty="0"/>
            </a:br>
            <a:endParaRPr lang="cs-CZ" sz="1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6B4DBE-4AFA-422F-8BAC-2FE7D60096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96752"/>
            <a:ext cx="8064896" cy="4536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8408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404664"/>
            <a:ext cx="7535587" cy="514825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</p:pic>
      <p:sp>
        <p:nvSpPr>
          <p:cNvPr id="3" name="Nadpis 12"/>
          <p:cNvSpPr txBox="1">
            <a:spLocks/>
          </p:cNvSpPr>
          <p:nvPr/>
        </p:nvSpPr>
        <p:spPr>
          <a:xfrm>
            <a:off x="636814" y="1196752"/>
            <a:ext cx="8712968" cy="108012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solidFill>
                  <a:schemeClr val="bg1">
                    <a:lumMod val="95000"/>
                  </a:schemeClr>
                </a:solidFill>
                <a:latin typeface="+mn-lt"/>
                <a:ea typeface="BatangChe" panose="02030609000101010101" pitchFamily="49" charset="-127"/>
              </a:rPr>
              <a:t>Děkuji za pozornost </a:t>
            </a:r>
            <a:r>
              <a:rPr lang="en-US" altLang="cs-CZ" sz="3600" b="1" dirty="0">
                <a:solidFill>
                  <a:schemeClr val="bg1">
                    <a:lumMod val="95000"/>
                  </a:schemeClr>
                </a:solidFill>
                <a:latin typeface="+mn-lt"/>
                <a:ea typeface="BatangChe" panose="02030609000101010101" pitchFamily="49" charset="-12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65646124"/>
      </p:ext>
    </p:extLst>
  </p:cSld>
  <p:clrMapOvr>
    <a:masterClrMapping/>
  </p:clrMapOvr>
</p:sld>
</file>

<file path=ppt/theme/theme1.xml><?xml version="1.0" encoding="utf-8"?>
<a:theme xmlns:a="http://schemas.openxmlformats.org/drawingml/2006/main" name="MZP_2020_A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"/>
        <a:cs typeface=""/>
      </a:majorFont>
      <a:minorFont>
        <a:latin typeface="robot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ZP_sablona_PPT_2020_4-3_mapy" id="{685A75D0-B3AF-4920-B015-6FDED5279ACE}" vid="{1D08FA47-0B73-4FA4-818F-64E3C3D7F7EA}"/>
    </a:ext>
  </a:extLst>
</a:theme>
</file>

<file path=ppt/theme/theme2.xml><?xml version="1.0" encoding="utf-8"?>
<a:theme xmlns:a="http://schemas.openxmlformats.org/drawingml/2006/main" name="Motiv3-finl new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"/>
        <a:cs typeface=""/>
      </a:majorFont>
      <a:minorFont>
        <a:latin typeface="robot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ZP_sablona_PPT_2020_4-3_mapy" id="{685A75D0-B3AF-4920-B015-6FDED5279ACE}" vid="{5889D366-6714-4DE9-8EEF-00DC750F9DE7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MŽP 2020 (4-3)</Template>
  <TotalTime>3044</TotalTime>
  <Words>595</Words>
  <Application>Microsoft Office PowerPoint</Application>
  <PresentationFormat>Předvádění na obrazovce (4:3)</PresentationFormat>
  <Paragraphs>63</Paragraphs>
  <Slides>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21" baseType="lpstr">
      <vt:lpstr>Arial</vt:lpstr>
      <vt:lpstr>Roboto Medium</vt:lpstr>
      <vt:lpstr>OpenSans</vt:lpstr>
      <vt:lpstr>verdana</vt:lpstr>
      <vt:lpstr>Myriad Pro</vt:lpstr>
      <vt:lpstr>BatangChe</vt:lpstr>
      <vt:lpstr>Roboto Light</vt:lpstr>
      <vt:lpstr>Roboto</vt:lpstr>
      <vt:lpstr>Calibri</vt:lpstr>
      <vt:lpstr>Roboto</vt:lpstr>
      <vt:lpstr>Times New Roman</vt:lpstr>
      <vt:lpstr>roboto nadpis</vt:lpstr>
      <vt:lpstr>MZP_2020_A</vt:lpstr>
      <vt:lpstr>Motiv3-finl new</vt:lpstr>
      <vt:lpstr>  Aktuální Informace k řešení sucha</vt:lpstr>
      <vt:lpstr>Co se podařilo od posledního setkání </vt:lpstr>
      <vt:lpstr>Informační systém HAMR</vt:lpstr>
      <vt:lpstr>Ukázka predikce sucha v České republice pro územní působnost jednotlivých ORP</vt:lpstr>
      <vt:lpstr>Ukázka doplňkové mapy průměrných 7denních vodností v porovnání s vybranými kvantily získanými z křivek překročení průměrných denních průtoků za období 1991–2020 </vt:lpstr>
      <vt:lpstr>Testovaná Mapová aplikace pro zobrazení místních směrodatných limitů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JR</dc:creator>
  <cp:lastModifiedBy>Reidinger Josef</cp:lastModifiedBy>
  <cp:revision>136</cp:revision>
  <cp:lastPrinted>2023-10-03T13:16:28Z</cp:lastPrinted>
  <dcterms:created xsi:type="dcterms:W3CDTF">2020-08-07T08:28:17Z</dcterms:created>
  <dcterms:modified xsi:type="dcterms:W3CDTF">2023-10-23T06:53:39Z</dcterms:modified>
</cp:coreProperties>
</file>