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7" r:id="rId6"/>
    <p:sldId id="288" r:id="rId7"/>
    <p:sldId id="298" r:id="rId8"/>
    <p:sldId id="293" r:id="rId9"/>
    <p:sldId id="294" r:id="rId10"/>
    <p:sldId id="295" r:id="rId11"/>
    <p:sldId id="296" r:id="rId12"/>
    <p:sldId id="290" r:id="rId13"/>
    <p:sldId id="292" r:id="rId14"/>
    <p:sldId id="297" r:id="rId15"/>
    <p:sldId id="287" r:id="rId16"/>
  </p:sldIdLst>
  <p:sldSz cx="18288000" cy="10287000"/>
  <p:notesSz cx="6797675" cy="9926638"/>
  <p:defaultTextStyle>
    <a:defPPr>
      <a:defRPr lang="cs-CZ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000"/>
    <a:srgbClr val="F04123"/>
    <a:srgbClr val="289B37"/>
    <a:srgbClr val="73BE46"/>
    <a:srgbClr val="28642D"/>
    <a:srgbClr val="055F37"/>
    <a:srgbClr val="FFFFFF"/>
    <a:srgbClr val="74B230"/>
    <a:srgbClr val="003719"/>
    <a:srgbClr val="64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8F54B-4C5E-4DF0-9B38-A1448A66B9F8}" v="226" dt="2023-12-08T04:14:51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6163" autoAdjust="0"/>
  </p:normalViewPr>
  <p:slideViewPr>
    <p:cSldViewPr snapToGrid="0">
      <p:cViewPr varScale="1">
        <p:scale>
          <a:sx n="74" d="100"/>
          <a:sy n="74" d="100"/>
        </p:scale>
        <p:origin x="57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4320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C212994-D54A-43A3-B9C3-E1A7746E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A320EE-02CC-47D9-8EBF-35F6DA5E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C12D-995C-4CE2-B7E9-F2AF6EAEF7B3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C91342-6732-45B6-A79D-518D44707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9E57E9-23DA-47DB-ADD0-7EE11B2917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E2A15-5B58-4B91-8D19-B67B50939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3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3AD6-614C-4B13-AA75-3193C707D39E}" type="datetimeFigureOut">
              <a:rPr lang="cs-CZ" smtClean="0"/>
              <a:t>08.12.2023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8A12-C138-49DA-8AA6-D12B63798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F29CFABE-06EB-4D92-AB60-7C94F6862277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2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08/12/23</a:t>
            </a:fld>
            <a:endParaRPr lang="en-US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BBC021-A96D-4D25-A1FA-5293EFCA4906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289B37"/>
                </a:solidFill>
              </a:rPr>
              <a:t>fld.czu.cz</a:t>
            </a:r>
            <a:endParaRPr lang="cs-CZ" sz="3600" dirty="0">
              <a:solidFill>
                <a:srgbClr val="289B37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D363DFA-19F8-4D87-8E8B-55CC6A24A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7774204"/>
            <a:ext cx="4979933" cy="1948304"/>
          </a:xfrm>
          <a:prstGeom prst="rect">
            <a:avLst/>
          </a:prstGeom>
        </p:spPr>
      </p:pic>
      <p:sp>
        <p:nvSpPr>
          <p:cNvPr id="16" name="Zástupný symbol pro text 3">
            <a:extLst>
              <a:ext uri="{FF2B5EF4-FFF2-40B4-BE49-F238E27FC236}">
                <a16:creationId xmlns:a16="http://schemas.microsoft.com/office/drawing/2014/main" id="{4B083E3E-7A5B-43B4-A54E-982E116FB9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709052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text 4">
            <a:extLst>
              <a:ext uri="{FF2B5EF4-FFF2-40B4-BE49-F238E27FC236}">
                <a16:creationId xmlns:a16="http://schemas.microsoft.com/office/drawing/2014/main" id="{6F2222D0-F418-4DD3-B259-D34FF8E5F6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obrázku 3">
            <a:extLst>
              <a:ext uri="{FF2B5EF4-FFF2-40B4-BE49-F238E27FC236}">
                <a16:creationId xmlns:a16="http://schemas.microsoft.com/office/drawing/2014/main" id="{F73A6260-762C-4CFF-8728-8E9D1C09A5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8001000"/>
          </a:xfrm>
          <a:prstGeom prst="rect">
            <a:avLst/>
          </a:prstGeom>
        </p:spPr>
        <p:txBody>
          <a:bodyPr lIns="180000" tIns="180000" rIns="180000" bIns="180000"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17183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2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062B56A2-6154-4A93-8360-C570ED200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F56E4A9F-DE3C-4D1F-944C-3C5B9F232C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E8241C2-BE0B-42C2-9E39-FD8105C9C382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75E6495-6690-4F30-A472-3BE49AE90EC4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fld.czu.cz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8004DD6-78F2-4794-90F1-3A0E01C71EA7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rPr>
              <a:t>Fakulta lesnická a dřevařská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A80786EF-F0E2-420B-B891-BC540FDB03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799D309E-F134-4100-A2AA-981F00F553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4169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2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6ECA43BA-CBD5-4D5D-9325-CB0A739615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20" name="Zástupný text 2">
            <a:extLst>
              <a:ext uri="{FF2B5EF4-FFF2-40B4-BE49-F238E27FC236}">
                <a16:creationId xmlns:a16="http://schemas.microsoft.com/office/drawing/2014/main" id="{0719B8C3-9FFB-4453-94CA-AC8D2A1ECC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B89DACE-3CFF-4CD9-A5CB-70C2E652844F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767A272-64FF-4148-8928-92D8BAC7182A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fld.czu.cz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010EDAD-C803-41A3-97AD-86DEB082B96A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rPr>
              <a:t>Fakulta lesnická a dřevařská</a:t>
            </a:r>
          </a:p>
        </p:txBody>
      </p:sp>
      <p:sp>
        <p:nvSpPr>
          <p:cNvPr id="24" name="Zástupný symbol pro text 6">
            <a:extLst>
              <a:ext uri="{FF2B5EF4-FFF2-40B4-BE49-F238E27FC236}">
                <a16:creationId xmlns:a16="http://schemas.microsoft.com/office/drawing/2014/main" id="{2A1124E5-90B3-4378-AC38-9C9E5B0831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2AC9968C-5B94-4DCA-AE15-0EC74B12F2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99327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29EA54FF-7CA7-4E68-B25B-2E4DBBF3C9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70554E9B-D845-4D27-BD96-DCBAFFA641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65F4DB5-0B9D-4777-82F4-B1364DF43AFF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F35F421-BA13-4C11-97F3-A0F3C1A40183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fld.czu.cz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ACBC971-D076-4CFE-9319-961786AAEC8D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rPr>
              <a:t>Fakulta lesnická a dřevařská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03EC2B82-A068-4D07-BF62-631049B4EE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A3B18629-BBA3-48FF-B812-BBE92978DD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67F50F9-77B8-4EA2-B4E1-9253700096DF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87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E54369C6-C8D6-4206-89DF-63F1D07931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215A8A2B-486F-4F92-82C8-8764875A04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BCFA8AE-693C-4150-8DFB-1A848F226E07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B2FA67F-2CB5-45BD-B434-15A4DB652611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fld.czu.cz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157B5BA-DE0A-4803-AFB0-75D459EFC1C9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rPr>
              <a:t>Fakulta lesnická a dřevařská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0DB05DCE-C3BA-48F7-9CF3-5C205BE99B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7FA678F9-CEED-418A-9923-A45D5ED4D1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E1B08B8-FD67-481E-B21B-EFD5E3D184B4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1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5CD3FEF8-5DEA-4502-93BB-96A25A3891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8" name="Zástupný text 2">
            <a:extLst>
              <a:ext uri="{FF2B5EF4-FFF2-40B4-BE49-F238E27FC236}">
                <a16:creationId xmlns:a16="http://schemas.microsoft.com/office/drawing/2014/main" id="{455269B6-DFFE-43A9-81D4-E40AF9F83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4CEE10F-C8D8-4738-816E-C67F8735DFD9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AAC77AE-B679-4E7F-B667-82AACD660FF9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fld.czu.cz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938F413-AACF-4EB5-8D20-BE6CE94E39F5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rPr>
              <a:t>Fakulta lesnická a dřevařská</a:t>
            </a:r>
          </a:p>
        </p:txBody>
      </p:sp>
      <p:sp>
        <p:nvSpPr>
          <p:cNvPr id="23" name="Zástupný symbol pro text 6">
            <a:extLst>
              <a:ext uri="{FF2B5EF4-FFF2-40B4-BE49-F238E27FC236}">
                <a16:creationId xmlns:a16="http://schemas.microsoft.com/office/drawing/2014/main" id="{48D84A41-E0AB-46C4-AAC2-88B302F45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2307888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13">
            <a:extLst>
              <a:ext uri="{FF2B5EF4-FFF2-40B4-BE49-F238E27FC236}">
                <a16:creationId xmlns:a16="http://schemas.microsoft.com/office/drawing/2014/main" id="{C626CEA5-4C57-47FC-9692-E6BAA1736B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2307888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3CBCF65-7C4E-41CC-B419-9A72F424C0DF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chemeClr val="bg1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chemeClr val="bg1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>
            <a:extLst>
              <a:ext uri="{FF2B5EF4-FFF2-40B4-BE49-F238E27FC236}">
                <a16:creationId xmlns:a16="http://schemas.microsoft.com/office/drawing/2014/main" id="{EBC54BF0-4CE2-49EF-8C89-3802928601B2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 err="1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fld.czu.cz</a:t>
            </a:r>
            <a:endParaRPr lang="cs-CZ" sz="3600" b="1" dirty="0">
              <a:solidFill>
                <a:schemeClr val="bg2">
                  <a:lumMod val="75000"/>
                </a:schemeClr>
              </a:solidFill>
              <a:latin typeface="+mn-lt"/>
              <a:ea typeface="Roboto Medium" panose="02000000000000000000" pitchFamily="2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F6D968-13B7-4468-9B37-69008AE8A52A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92F37A8-6CE4-4B1A-8C02-0BC8B9260592}"/>
              </a:ext>
            </a:extLst>
          </p:cNvPr>
          <p:cNvSpPr txBox="1"/>
          <p:nvPr userDrawn="1"/>
        </p:nvSpPr>
        <p:spPr>
          <a:xfrm>
            <a:off x="9258364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rPr>
              <a:t>Fakulta lesnická a dřevařská</a:t>
            </a:r>
          </a:p>
        </p:txBody>
      </p:sp>
      <p:sp>
        <p:nvSpPr>
          <p:cNvPr id="22" name="Zástupný symbol pro text 6">
            <a:extLst>
              <a:ext uri="{FF2B5EF4-FFF2-40B4-BE49-F238E27FC236}">
                <a16:creationId xmlns:a16="http://schemas.microsoft.com/office/drawing/2014/main" id="{5B725E85-037F-41A8-9A3E-1E6CE0455E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157384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AC39111D-3502-4FD0-BB1A-0915B476F1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612069"/>
            <a:ext cx="14281150" cy="6574340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EFFA5E6-3961-4555-8531-D73E4CB3D7B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b="1" smtClean="0">
                <a:solidFill>
                  <a:srgbClr val="289B37"/>
                </a:solidFill>
                <a:latin typeface="+mn-lt"/>
                <a:ea typeface="Roboto Black" panose="02000000000000000000" pitchFamily="2" charset="0"/>
              </a:rPr>
              <a:pPr algn="r"/>
              <a:t>‹#›</a:t>
            </a:fld>
            <a:endParaRPr lang="cs-CZ" sz="4800" b="1" dirty="0">
              <a:solidFill>
                <a:srgbClr val="289B37"/>
              </a:solidFill>
              <a:latin typeface="+mn-lt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78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3EAF9F-01E9-4701-B3CE-E5EC1515D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96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01F1C3-936F-43D4-96DB-8DB86F629B10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6B40258-E73B-43F0-A758-2A7B4D440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98" y="7246778"/>
            <a:ext cx="5422403" cy="21214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260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96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8AEC00-1747-4E29-B4EC-BA52862B88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16" y="7246778"/>
            <a:ext cx="5422403" cy="21214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0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3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F937C7D1-931B-4F26-96D7-2D4AFAF04316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1000">
                <a:srgbClr val="289B37"/>
              </a:gs>
              <a:gs pos="50000">
                <a:srgbClr val="055F37"/>
              </a:gs>
              <a:gs pos="99000">
                <a:srgbClr val="289B3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9F7FD5-1F06-4D29-BB4C-162FBC2AEFD9}"/>
              </a:ext>
            </a:extLst>
          </p:cNvPr>
          <p:cNvSpPr txBox="1"/>
          <p:nvPr userDrawn="1"/>
        </p:nvSpPr>
        <p:spPr>
          <a:xfrm>
            <a:off x="4284324" y="1839894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516F44E-15AA-4BDD-8863-384116E30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16" y="7246778"/>
            <a:ext cx="5422403" cy="21214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792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4F9890-3866-4961-BE66-FDAA17E3C2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088" y="7665244"/>
            <a:ext cx="9386888" cy="2250281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52AF5F"/>
                </a:solidFill>
                <a:latin typeface="+mn-lt"/>
              </a:defRPr>
            </a:lvl1pPr>
          </a:lstStyle>
          <a:p>
            <a:r>
              <a:rPr lang="en-US" dirty="0"/>
              <a:t>Thank you </a:t>
            </a:r>
            <a:br>
              <a:rPr lang="en-US" dirty="0"/>
            </a:br>
            <a:r>
              <a:rPr lang="en-US" dirty="0"/>
              <a:t>for your</a:t>
            </a:r>
            <a:r>
              <a:rPr lang="cs-CZ" dirty="0"/>
              <a:t> </a:t>
            </a:r>
            <a:r>
              <a:rPr lang="en-US" dirty="0"/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268479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36FBBA2B-8838-4E92-8B26-C4A0F9281C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22"/>
          <a:stretch/>
        </p:blipFill>
        <p:spPr>
          <a:xfrm>
            <a:off x="0" y="0"/>
            <a:ext cx="18287998" cy="9369878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C19BCC2-3474-4073-AA67-649E624C9ECD}"/>
              </a:ext>
            </a:extLst>
          </p:cNvPr>
          <p:cNvSpPr/>
          <p:nvPr userDrawn="1"/>
        </p:nvSpPr>
        <p:spPr>
          <a:xfrm>
            <a:off x="-2" y="8022193"/>
            <a:ext cx="18287999" cy="1524000"/>
          </a:xfrm>
          <a:prstGeom prst="rect">
            <a:avLst/>
          </a:prstGeom>
          <a:solidFill>
            <a:srgbClr val="2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DAF8D38-AC0A-4DC6-A224-546CBF1846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7774204"/>
            <a:ext cx="4979933" cy="1948304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EB8F1B5-B042-48BA-B518-5F265BDCE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08/12/23</a:t>
            </a:fld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B998FC0-CA5E-44AC-A653-2CDDA71D12F1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289B37"/>
                </a:solidFill>
              </a:rPr>
              <a:t>fld.czu.cz</a:t>
            </a:r>
            <a:endParaRPr lang="cs-CZ" sz="3600" dirty="0">
              <a:solidFill>
                <a:srgbClr val="289B37"/>
              </a:solidFill>
            </a:endParaRPr>
          </a:p>
        </p:txBody>
      </p:sp>
      <p:sp>
        <p:nvSpPr>
          <p:cNvPr id="22" name="Zástupný symbol pro text 3">
            <a:extLst>
              <a:ext uri="{FF2B5EF4-FFF2-40B4-BE49-F238E27FC236}">
                <a16:creationId xmlns:a16="http://schemas.microsoft.com/office/drawing/2014/main" id="{50EE8FF6-FCE4-490F-9851-D507B4A082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709052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4">
            <a:extLst>
              <a:ext uri="{FF2B5EF4-FFF2-40B4-BE49-F238E27FC236}">
                <a16:creationId xmlns:a16="http://schemas.microsoft.com/office/drawing/2014/main" id="{CB58931E-5B2D-4302-8C38-4411C8022B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6504040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1BD07FEA-DAB1-49AC-8418-3B5459E690B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81000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442CCC82-91EA-4E03-95FF-C10D98242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0" y="7792299"/>
            <a:ext cx="7311016" cy="1912238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CD82C910-058A-4673-8796-2EA50C886BD8}"/>
              </a:ext>
            </a:extLst>
          </p:cNvPr>
          <p:cNvSpPr/>
          <p:nvPr userDrawn="1"/>
        </p:nvSpPr>
        <p:spPr>
          <a:xfrm>
            <a:off x="0" y="8001000"/>
            <a:ext cx="18287999" cy="1524000"/>
          </a:xfrm>
          <a:prstGeom prst="rect">
            <a:avLst/>
          </a:prstGeom>
          <a:solidFill>
            <a:srgbClr val="2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D28E9A0-96C6-4D79-AC5B-CFDCE31442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7774204"/>
            <a:ext cx="4979933" cy="1948304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9670D66-6984-44A8-B7EF-0796157734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08/12/23</a:t>
            </a:fld>
            <a:endParaRPr lang="en-US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17BA38E-FF78-4055-9BDE-A019A45E0C87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289B37"/>
                </a:solidFill>
              </a:rPr>
              <a:t>fld.czu.cz</a:t>
            </a:r>
            <a:endParaRPr lang="cs-CZ" sz="3600" dirty="0">
              <a:solidFill>
                <a:srgbClr val="289B37"/>
              </a:solidFill>
            </a:endParaRPr>
          </a:p>
        </p:txBody>
      </p:sp>
      <p:sp>
        <p:nvSpPr>
          <p:cNvPr id="25" name="Zástupný symbol pro text 3">
            <a:extLst>
              <a:ext uri="{FF2B5EF4-FFF2-40B4-BE49-F238E27FC236}">
                <a16:creationId xmlns:a16="http://schemas.microsoft.com/office/drawing/2014/main" id="{75446A76-067F-4A8E-945D-1C914E2409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709052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text 4">
            <a:extLst>
              <a:ext uri="{FF2B5EF4-FFF2-40B4-BE49-F238E27FC236}">
                <a16:creationId xmlns:a16="http://schemas.microsoft.com/office/drawing/2014/main" id="{21884C8B-5753-4FE7-A19B-6B2AA0E64A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533040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4F35614-9F7A-40C9-94DF-F61E50613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855"/>
            <a:ext cx="18288000" cy="810000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E72E4F0-D982-4DC4-82BB-E1AECCC94F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7774204"/>
            <a:ext cx="4979933" cy="194830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2A936BC-DD72-4B08-B4DC-309673BD8205}"/>
              </a:ext>
            </a:extLst>
          </p:cNvPr>
          <p:cNvSpPr txBox="1"/>
          <p:nvPr userDrawn="1"/>
        </p:nvSpPr>
        <p:spPr>
          <a:xfrm>
            <a:off x="11088000" y="8520626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b="1" dirty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667863A-8FD2-410D-AAC5-63058FBF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08/12/23</a:t>
            </a:fld>
            <a:endParaRPr lang="en-US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2E3A079-06BB-4978-AEF6-97D04FCAE317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289B37"/>
                </a:solidFill>
              </a:rPr>
              <a:t>fld.czu.cz</a:t>
            </a:r>
            <a:endParaRPr lang="cs-CZ" sz="3600" dirty="0">
              <a:solidFill>
                <a:srgbClr val="289B37"/>
              </a:solidFill>
            </a:endParaRPr>
          </a:p>
        </p:txBody>
      </p:sp>
      <p:sp>
        <p:nvSpPr>
          <p:cNvPr id="22" name="Zástupný symbol pro text 3">
            <a:extLst>
              <a:ext uri="{FF2B5EF4-FFF2-40B4-BE49-F238E27FC236}">
                <a16:creationId xmlns:a16="http://schemas.microsoft.com/office/drawing/2014/main" id="{231B7DEF-DE9C-4195-BA82-84B25223B2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709052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4">
            <a:extLst>
              <a:ext uri="{FF2B5EF4-FFF2-40B4-BE49-F238E27FC236}">
                <a16:creationId xmlns:a16="http://schemas.microsoft.com/office/drawing/2014/main" id="{CDCF6142-6A74-4D0D-B58D-BA5B383BAD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8847063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rgbClr val="2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82A33-9CBD-40CD-8C21-75E186E37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0" y="9193353"/>
            <a:ext cx="2760517" cy="1080000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A7DFFB12-025F-42E9-93EA-262BFCE7CD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230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466393-35E6-4D4B-AEB9-26505F378F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8" y="9199656"/>
            <a:ext cx="2760517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33882DC0-AA3E-47A9-B49B-848A385A3F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/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4002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E777D31-E6D9-4BE2-AEED-34432CEA53E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000" y="1089751"/>
            <a:ext cx="16344000" cy="810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0A31F20-EDD3-4622-B93D-C439D11FB2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0" y="9193353"/>
            <a:ext cx="2760517" cy="1080000"/>
          </a:xfrm>
          <a:prstGeom prst="rect">
            <a:avLst/>
          </a:prstGeom>
        </p:spPr>
      </p:pic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D35E0C1D-650B-4138-8BF7-512CF338D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968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5AA23371-673E-4C13-A180-DC0F2D7536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1088100"/>
            <a:ext cx="16275600" cy="81108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pro text 3">
            <a:extLst>
              <a:ext uri="{FF2B5EF4-FFF2-40B4-BE49-F238E27FC236}">
                <a16:creationId xmlns:a16="http://schemas.microsoft.com/office/drawing/2014/main" id="{7A5187CF-6A83-473B-B09D-F1EA7A6F9A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+mn-lt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541098-7081-4FC8-9216-5629E452C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0" y="9193353"/>
            <a:ext cx="276051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28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>
              <a:highlight>
                <a:srgbClr val="289B37"/>
              </a:highligh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D13C98-A460-4EE5-BFBB-681BBDA81D3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b="1" dirty="0">
                <a:solidFill>
                  <a:schemeClr val="bg1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b="1" dirty="0">
                <a:solidFill>
                  <a:schemeClr val="bg2">
                    <a:lumMod val="75000"/>
                  </a:schemeClr>
                </a:solidFill>
                <a:latin typeface="+mn-lt"/>
                <a:ea typeface="Roboto Medium" panose="02000000000000000000" pitchFamily="2" charset="0"/>
              </a:rPr>
              <a:t>fld.czu.cz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766699-8A1C-452E-BA3A-E469A225BEE7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b="1" dirty="0">
                <a:solidFill>
                  <a:srgbClr val="289B37"/>
                </a:solidFill>
                <a:latin typeface="+mn-lt"/>
                <a:ea typeface="Roboto Medium" panose="02000000000000000000" pitchFamily="2" charset="0"/>
              </a:rPr>
              <a:t>Fakulta lesnická a dřevařská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39A1551C-C8E3-48C5-9D2B-C6E94A3E44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n-lt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6DD11874-73D3-44A2-BF6B-4E6BF554A0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+mn-lt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+mn-lt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+mn-lt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+mn-lt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</p:spTree>
    <p:extLst>
      <p:ext uri="{BB962C8B-B14F-4D97-AF65-F5344CB8AC3E}">
        <p14:creationId xmlns:p14="http://schemas.microsoft.com/office/powerpoint/2010/main" val="172234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59" r:id="rId5"/>
    <p:sldLayoutId id="2147483674" r:id="rId6"/>
    <p:sldLayoutId id="2147483684" r:id="rId7"/>
    <p:sldLayoutId id="2147483678" r:id="rId8"/>
    <p:sldLayoutId id="2147483673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3" r:id="rId15"/>
    <p:sldLayoutId id="2147483691" r:id="rId16"/>
    <p:sldLayoutId id="2147483692" r:id="rId17"/>
    <p:sldLayoutId id="2147483690" r:id="rId18"/>
    <p:sldLayoutId id="2147483694" r:id="rId19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072F3-67BD-48D5-A6DA-38E4E24F7F23}" type="datetime3">
              <a:rPr lang="cs-CZ" smtClean="0"/>
              <a:pPr/>
              <a:t>08/12/23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11F1-08C5-54DF-7E69-3F7E60C62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2" r="2893" b="1"/>
          <a:stretch/>
        </p:blipFill>
        <p:spPr bwMode="auto">
          <a:xfrm>
            <a:off x="-127263" y="0"/>
            <a:ext cx="18415264" cy="80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1655439" y="558485"/>
            <a:ext cx="15398495" cy="4356100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cs-CZ" sz="8800" dirty="0">
                <a:solidFill>
                  <a:schemeClr val="tx1"/>
                </a:solidFill>
              </a:rPr>
              <a:t>Novela zákona o myslivosti: </a:t>
            </a:r>
          </a:p>
          <a:p>
            <a:r>
              <a:rPr lang="cs-CZ" sz="8800" dirty="0">
                <a:solidFill>
                  <a:schemeClr val="tx1"/>
                </a:solidFill>
              </a:rPr>
              <a:t>Quo </a:t>
            </a:r>
            <a:r>
              <a:rPr lang="cs-CZ" sz="8800" dirty="0" err="1">
                <a:solidFill>
                  <a:schemeClr val="tx1"/>
                </a:solidFill>
              </a:rPr>
              <a:t>vadis</a:t>
            </a:r>
            <a:r>
              <a:rPr lang="cs-CZ" sz="88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Miloš Ježek</a:t>
            </a:r>
          </a:p>
        </p:txBody>
      </p:sp>
    </p:spTree>
    <p:extLst>
      <p:ext uri="{BB962C8B-B14F-4D97-AF65-F5344CB8AC3E}">
        <p14:creationId xmlns:p14="http://schemas.microsoft.com/office/powerpoint/2010/main" val="289067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Budeme riskovat, že současný stav bude pokračovat? </a:t>
            </a:r>
            <a:endParaRPr lang="en-AU" dirty="0"/>
          </a:p>
        </p:txBody>
      </p:sp>
      <p:pic>
        <p:nvPicPr>
          <p:cNvPr id="6146" name="Picture 2" descr="zvěř – 2. stránka – Les aktuálně">
            <a:extLst>
              <a:ext uri="{FF2B5EF4-FFF2-40B4-BE49-F238E27FC236}">
                <a16:creationId xmlns:a16="http://schemas.microsoft.com/office/drawing/2014/main" id="{A5969476-8C4C-43C7-F4F4-1A6596FD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20" y="3362275"/>
            <a:ext cx="5168400" cy="30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E416222-9D28-9A61-6C1F-F7E8A56A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6805522"/>
            <a:ext cx="8934450" cy="243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Řádění divokých prasat přidělává zemědělcům na Chrudimsku vrásky na čele.  Mohou zato monukultury na polích? | Chrudimské noviny">
            <a:extLst>
              <a:ext uri="{FF2B5EF4-FFF2-40B4-BE49-F238E27FC236}">
                <a16:creationId xmlns:a16="http://schemas.microsoft.com/office/drawing/2014/main" id="{F4FE06A0-3C37-3BF8-91B2-4A020AE4F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454" y="3408102"/>
            <a:ext cx="4608317" cy="30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812C08D-639B-78C5-F585-C65F768BA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03" y="3362275"/>
            <a:ext cx="5017968" cy="306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68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Budeme riskovat, že současný stav bude pokračovat? </a:t>
            </a:r>
            <a:endParaRPr lang="en-AU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BFC0970-5487-5E22-8E06-C9B01313E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13046"/>
              </p:ext>
            </p:extLst>
          </p:nvPr>
        </p:nvGraphicFramePr>
        <p:xfrm>
          <a:off x="899696" y="3052291"/>
          <a:ext cx="16497352" cy="647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1675">
                  <a:extLst>
                    <a:ext uri="{9D8B030D-6E8A-4147-A177-3AD203B41FA5}">
                      <a16:colId xmlns:a16="http://schemas.microsoft.com/office/drawing/2014/main" val="4271306595"/>
                    </a:ext>
                  </a:extLst>
                </a:gridCol>
                <a:gridCol w="9388977">
                  <a:extLst>
                    <a:ext uri="{9D8B030D-6E8A-4147-A177-3AD203B41FA5}">
                      <a16:colId xmlns:a16="http://schemas.microsoft.com/office/drawing/2014/main" val="1075641171"/>
                    </a:ext>
                  </a:extLst>
                </a:gridCol>
                <a:gridCol w="1421675">
                  <a:extLst>
                    <a:ext uri="{9D8B030D-6E8A-4147-A177-3AD203B41FA5}">
                      <a16:colId xmlns:a16="http://schemas.microsoft.com/office/drawing/2014/main" val="3927477039"/>
                    </a:ext>
                  </a:extLst>
                </a:gridCol>
                <a:gridCol w="1421675">
                  <a:extLst>
                    <a:ext uri="{9D8B030D-6E8A-4147-A177-3AD203B41FA5}">
                      <a16:colId xmlns:a16="http://schemas.microsoft.com/office/drawing/2014/main" val="2825272167"/>
                    </a:ext>
                  </a:extLst>
                </a:gridCol>
                <a:gridCol w="1260733">
                  <a:extLst>
                    <a:ext uri="{9D8B030D-6E8A-4147-A177-3AD203B41FA5}">
                      <a16:colId xmlns:a16="http://schemas.microsoft.com/office/drawing/2014/main" val="1582308465"/>
                    </a:ext>
                  </a:extLst>
                </a:gridCol>
                <a:gridCol w="1582617">
                  <a:extLst>
                    <a:ext uri="{9D8B030D-6E8A-4147-A177-3AD203B41FA5}">
                      <a16:colId xmlns:a16="http://schemas.microsoft.com/office/drawing/2014/main" val="2889645220"/>
                    </a:ext>
                  </a:extLst>
                </a:gridCol>
              </a:tblGrid>
              <a:tr h="1126947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Početnost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Škody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Práva vlastníků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Obecný </a:t>
                      </a:r>
                      <a:r>
                        <a:rPr lang="cs-CZ" sz="2400" b="1" u="none" strike="noStrike" dirty="0" err="1">
                          <a:effectLst/>
                        </a:rPr>
                        <a:t>konsenszus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5196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1.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Zavedení INFORMAČNÍHO SYSTÉMU EVIDENCE MYSLIVOSTI (ISEM)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07173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plánování a kontroly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40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Posílení pravomoci OSSM při kontrole a možnosti sankcí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0340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Uvolnění podmínek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8196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5.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Zvýšení vymahatelnosti škod působených zvěří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1242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6.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tvorby a řízení honebního společenstva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1059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7.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zvěře a regulace živočichů na nehonebních pozemcích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38627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8.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na odloučeném honebním pozemku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713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9.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Používání luku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8429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10.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Myslivecké vzdělávání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4784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11.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min. </a:t>
                      </a:r>
                      <a:r>
                        <a:rPr lang="cs-CZ" sz="2400" u="none" strike="noStrike" dirty="0" err="1">
                          <a:effectLst/>
                        </a:rPr>
                        <a:t>výmery</a:t>
                      </a:r>
                      <a:r>
                        <a:rPr lang="cs-CZ" sz="2400" u="none" strike="noStrike" dirty="0">
                          <a:effectLst/>
                        </a:rPr>
                        <a:t> honitby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30760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Lov osobami hospodařícími na honebních pozemcích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6536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výčtu druhů zvěře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5072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Vstup do obor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4540"/>
                  </a:ext>
                </a:extLst>
              </a:tr>
            </a:tbl>
          </a:graphicData>
        </a:graphic>
      </p:graphicFrame>
      <p:sp>
        <p:nvSpPr>
          <p:cNvPr id="4" name="Obdélník 3">
            <a:extLst>
              <a:ext uri="{FF2B5EF4-FFF2-40B4-BE49-F238E27FC236}">
                <a16:creationId xmlns:a16="http://schemas.microsoft.com/office/drawing/2014/main" id="{F6D58F61-A2DD-9E8B-79D1-CAB22325717F}"/>
              </a:ext>
            </a:extLst>
          </p:cNvPr>
          <p:cNvSpPr/>
          <p:nvPr/>
        </p:nvSpPr>
        <p:spPr>
          <a:xfrm>
            <a:off x="643944" y="4031087"/>
            <a:ext cx="16952394" cy="25242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18651A1-FD28-E9C2-8B1C-1235599EFA34}"/>
              </a:ext>
            </a:extLst>
          </p:cNvPr>
          <p:cNvSpPr/>
          <p:nvPr/>
        </p:nvSpPr>
        <p:spPr>
          <a:xfrm>
            <a:off x="641463" y="7523333"/>
            <a:ext cx="16952394" cy="25242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497582B-F26C-F2F3-7B5E-6B461AF4E773}"/>
              </a:ext>
            </a:extLst>
          </p:cNvPr>
          <p:cNvSpPr txBox="1"/>
          <p:nvPr/>
        </p:nvSpPr>
        <p:spPr>
          <a:xfrm>
            <a:off x="1063493" y="6103098"/>
            <a:ext cx="16113296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</a:rPr>
              <a:t>Zásadní změna nutná k řešení problému, kterou nejde odkládat! </a:t>
            </a:r>
          </a:p>
          <a:p>
            <a:pPr algn="ctr"/>
            <a:r>
              <a:rPr lang="cs-CZ" sz="4000" b="1" dirty="0">
                <a:solidFill>
                  <a:schemeClr val="bg1">
                    <a:lumMod val="95000"/>
                  </a:schemeClr>
                </a:solidFill>
              </a:rPr>
              <a:t>Její odložení o několik let znamená ohrožení obnovy lesních porostů po kůrovcové kalamitě a eskalaci problémů související se spárkatou zvěří!</a:t>
            </a:r>
            <a:endParaRPr lang="en-A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7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57FDD-C45B-48F1-97A6-1638C57EC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49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Jaké jsou cíle? </a:t>
            </a:r>
            <a:endParaRPr lang="en-AU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9F4BE7-D284-4568-F46D-F1560CE708E6}"/>
              </a:ext>
            </a:extLst>
          </p:cNvPr>
          <p:cNvSpPr txBox="1"/>
          <p:nvPr/>
        </p:nvSpPr>
        <p:spPr>
          <a:xfrm>
            <a:off x="899695" y="3389174"/>
            <a:ext cx="160284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/>
              <a:t>Snížení škod na lesních a zemědělských kulturách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4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/>
              <a:t>Snížení stavu spárkaté zvěře</a:t>
            </a:r>
          </a:p>
          <a:p>
            <a:endParaRPr lang="cs-CZ" sz="4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4400" b="1" dirty="0"/>
              <a:t>Posílení práv vlastníků honebních pozemků </a:t>
            </a:r>
            <a:endParaRPr lang="en-AU" sz="4400" b="1" dirty="0"/>
          </a:p>
        </p:txBody>
      </p:sp>
      <p:pic>
        <p:nvPicPr>
          <p:cNvPr id="2050" name="Picture 2" descr="LIFE ADAPT BRDY - Vojenské lesy a statky ČR, s.p.">
            <a:extLst>
              <a:ext uri="{FF2B5EF4-FFF2-40B4-BE49-F238E27FC236}">
                <a16:creationId xmlns:a16="http://schemas.microsoft.com/office/drawing/2014/main" id="{675B7CC2-BD8A-72DD-4E42-E77E2FDBF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1" t="2348" r="-1"/>
          <a:stretch/>
        </p:blipFill>
        <p:spPr bwMode="auto">
          <a:xfrm>
            <a:off x="13315950" y="3286809"/>
            <a:ext cx="4267200" cy="60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9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Jaké jsou nástroje</a:t>
            </a:r>
            <a:endParaRPr lang="en-AU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2444984-D7D5-D1C5-DC70-F13E5EE04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398687"/>
              </p:ext>
            </p:extLst>
          </p:nvPr>
        </p:nvGraphicFramePr>
        <p:xfrm>
          <a:off x="899696" y="3052291"/>
          <a:ext cx="16422391" cy="647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215">
                  <a:extLst>
                    <a:ext uri="{9D8B030D-6E8A-4147-A177-3AD203B41FA5}">
                      <a16:colId xmlns:a16="http://schemas.microsoft.com/office/drawing/2014/main" val="4271306595"/>
                    </a:ext>
                  </a:extLst>
                </a:gridCol>
                <a:gridCol w="9346316">
                  <a:extLst>
                    <a:ext uri="{9D8B030D-6E8A-4147-A177-3AD203B41FA5}">
                      <a16:colId xmlns:a16="http://schemas.microsoft.com/office/drawing/2014/main" val="1075641171"/>
                    </a:ext>
                  </a:extLst>
                </a:gridCol>
                <a:gridCol w="1415215">
                  <a:extLst>
                    <a:ext uri="{9D8B030D-6E8A-4147-A177-3AD203B41FA5}">
                      <a16:colId xmlns:a16="http://schemas.microsoft.com/office/drawing/2014/main" val="3927477039"/>
                    </a:ext>
                  </a:extLst>
                </a:gridCol>
                <a:gridCol w="1415215">
                  <a:extLst>
                    <a:ext uri="{9D8B030D-6E8A-4147-A177-3AD203B41FA5}">
                      <a16:colId xmlns:a16="http://schemas.microsoft.com/office/drawing/2014/main" val="2825272167"/>
                    </a:ext>
                  </a:extLst>
                </a:gridCol>
                <a:gridCol w="1415215">
                  <a:extLst>
                    <a:ext uri="{9D8B030D-6E8A-4147-A177-3AD203B41FA5}">
                      <a16:colId xmlns:a16="http://schemas.microsoft.com/office/drawing/2014/main" val="1582308465"/>
                    </a:ext>
                  </a:extLst>
                </a:gridCol>
                <a:gridCol w="1415215">
                  <a:extLst>
                    <a:ext uri="{9D8B030D-6E8A-4147-A177-3AD203B41FA5}">
                      <a16:colId xmlns:a16="http://schemas.microsoft.com/office/drawing/2014/main" val="2889645220"/>
                    </a:ext>
                  </a:extLst>
                </a:gridCol>
              </a:tblGrid>
              <a:tr h="1126947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5196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1.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Zavedení INFORMAČNÍHO SYSTÉMU EVIDENCE MYSLIVOSTI (ISEM)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07173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plánování a kontroly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40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Posílení pravomoci OSSM při kontrole a možnosti sankcí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0340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Uvolnění podmínek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8196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5.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Zvýšení vymahatelnosti škod působených zvěří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1242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6.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tvorby a řízení honebního společenstva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1059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7.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zvěře a regulace živočichů na nehonebních pozemcích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38627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8.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na odloučeném honebním pozemku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713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9.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Používání luku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8429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10.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Myslivecké vzdělávání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4784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11.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min. výměry honitby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30760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Lov osobami hospodařícími na honebních pozemcích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6536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výčtu druhů zvěře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5072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Vstup do obor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4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16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Jaké jsou nástroje</a:t>
            </a:r>
            <a:endParaRPr lang="en-AU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62444984-D7D5-D1C5-DC70-F13E5EE04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62584"/>
              </p:ext>
            </p:extLst>
          </p:nvPr>
        </p:nvGraphicFramePr>
        <p:xfrm>
          <a:off x="899696" y="3052291"/>
          <a:ext cx="16802150" cy="647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941">
                  <a:extLst>
                    <a:ext uri="{9D8B030D-6E8A-4147-A177-3AD203B41FA5}">
                      <a16:colId xmlns:a16="http://schemas.microsoft.com/office/drawing/2014/main" val="4271306595"/>
                    </a:ext>
                  </a:extLst>
                </a:gridCol>
                <a:gridCol w="9562445">
                  <a:extLst>
                    <a:ext uri="{9D8B030D-6E8A-4147-A177-3AD203B41FA5}">
                      <a16:colId xmlns:a16="http://schemas.microsoft.com/office/drawing/2014/main" val="1075641171"/>
                    </a:ext>
                  </a:extLst>
                </a:gridCol>
                <a:gridCol w="1447941">
                  <a:extLst>
                    <a:ext uri="{9D8B030D-6E8A-4147-A177-3AD203B41FA5}">
                      <a16:colId xmlns:a16="http://schemas.microsoft.com/office/drawing/2014/main" val="3927477039"/>
                    </a:ext>
                  </a:extLst>
                </a:gridCol>
                <a:gridCol w="1447941">
                  <a:extLst>
                    <a:ext uri="{9D8B030D-6E8A-4147-A177-3AD203B41FA5}">
                      <a16:colId xmlns:a16="http://schemas.microsoft.com/office/drawing/2014/main" val="2825272167"/>
                    </a:ext>
                  </a:extLst>
                </a:gridCol>
                <a:gridCol w="1289821">
                  <a:extLst>
                    <a:ext uri="{9D8B030D-6E8A-4147-A177-3AD203B41FA5}">
                      <a16:colId xmlns:a16="http://schemas.microsoft.com/office/drawing/2014/main" val="1582308465"/>
                    </a:ext>
                  </a:extLst>
                </a:gridCol>
                <a:gridCol w="1606061">
                  <a:extLst>
                    <a:ext uri="{9D8B030D-6E8A-4147-A177-3AD203B41FA5}">
                      <a16:colId xmlns:a16="http://schemas.microsoft.com/office/drawing/2014/main" val="2889645220"/>
                    </a:ext>
                  </a:extLst>
                </a:gridCol>
              </a:tblGrid>
              <a:tr h="1126947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Početnost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Škody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Práva vlastníků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Obecný </a:t>
                      </a:r>
                      <a:r>
                        <a:rPr lang="cs-CZ" sz="2400" b="1" u="none" strike="noStrike" dirty="0" err="1">
                          <a:effectLst/>
                        </a:rPr>
                        <a:t>konsenszus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5196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1.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Zavedení INFORMAČNÍHO SYSTÉMU EVIDENCE MYSLIVOSTI (ISEM)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07173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plánování a kontroly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40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Posílení pravomoci OSSM při kontrole a možnosti sankcí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0340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Uvolnění podmínek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8196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5.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Zvýšení vymahatelnosti škod působených zvěří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1242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6.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tvorby a řízení honebního společenstva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1059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7.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zvěře a regulace živočichů na nehonebních pozemcích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38627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8.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na odloučeném honebním pozemku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713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9.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Používání luku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8429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10.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Myslivecké vzdělávání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4784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11.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min. výměry honitby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30760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Lov osobami hospodařícími na honebních pozemcích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6536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výčtu druhů zvěře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5072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Vstup do obor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4540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36D38CF8-8DAC-5C04-0D49-361C4D09DC0F}"/>
              </a:ext>
            </a:extLst>
          </p:cNvPr>
          <p:cNvSpPr/>
          <p:nvPr/>
        </p:nvSpPr>
        <p:spPr>
          <a:xfrm>
            <a:off x="2520461" y="5159285"/>
            <a:ext cx="12192000" cy="2262554"/>
          </a:xfrm>
          <a:prstGeom prst="rect">
            <a:avLst/>
          </a:prstGeom>
          <a:solidFill>
            <a:srgbClr val="289B3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D0D2004-FCA9-E254-CC7F-EB6724FFBF54}"/>
              </a:ext>
            </a:extLst>
          </p:cNvPr>
          <p:cNvSpPr txBox="1"/>
          <p:nvPr/>
        </p:nvSpPr>
        <p:spPr>
          <a:xfrm>
            <a:off x="3066703" y="5321066"/>
            <a:ext cx="11347940" cy="1938992"/>
          </a:xfrm>
          <a:prstGeom prst="rect">
            <a:avLst/>
          </a:prstGeom>
          <a:solidFill>
            <a:srgbClr val="289B37"/>
          </a:solidFill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solidFill>
                  <a:schemeClr val="bg1"/>
                </a:solidFill>
              </a:rPr>
              <a:t>Plní tyto nástroje cíle novely?</a:t>
            </a:r>
          </a:p>
          <a:p>
            <a:pPr algn="ctr"/>
            <a:r>
              <a:rPr lang="cs-CZ" sz="6000" b="1" dirty="0">
                <a:solidFill>
                  <a:schemeClr val="bg1"/>
                </a:solidFill>
              </a:rPr>
              <a:t>A je na nich obecná shoda?</a:t>
            </a:r>
            <a:endParaRPr lang="en-A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8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Cíle: Škody, Početnost</a:t>
            </a:r>
            <a:endParaRPr lang="en-AU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FD64777-3515-791B-4F43-C0A64D3B1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20730"/>
              </p:ext>
            </p:extLst>
          </p:nvPr>
        </p:nvGraphicFramePr>
        <p:xfrm>
          <a:off x="899696" y="3052291"/>
          <a:ext cx="16649751" cy="647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4808">
                  <a:extLst>
                    <a:ext uri="{9D8B030D-6E8A-4147-A177-3AD203B41FA5}">
                      <a16:colId xmlns:a16="http://schemas.microsoft.com/office/drawing/2014/main" val="4271306595"/>
                    </a:ext>
                  </a:extLst>
                </a:gridCol>
                <a:gridCol w="9475711">
                  <a:extLst>
                    <a:ext uri="{9D8B030D-6E8A-4147-A177-3AD203B41FA5}">
                      <a16:colId xmlns:a16="http://schemas.microsoft.com/office/drawing/2014/main" val="1075641171"/>
                    </a:ext>
                  </a:extLst>
                </a:gridCol>
                <a:gridCol w="1434808">
                  <a:extLst>
                    <a:ext uri="{9D8B030D-6E8A-4147-A177-3AD203B41FA5}">
                      <a16:colId xmlns:a16="http://schemas.microsoft.com/office/drawing/2014/main" val="3927477039"/>
                    </a:ext>
                  </a:extLst>
                </a:gridCol>
                <a:gridCol w="1434808">
                  <a:extLst>
                    <a:ext uri="{9D8B030D-6E8A-4147-A177-3AD203B41FA5}">
                      <a16:colId xmlns:a16="http://schemas.microsoft.com/office/drawing/2014/main" val="2825272167"/>
                    </a:ext>
                  </a:extLst>
                </a:gridCol>
                <a:gridCol w="1322169">
                  <a:extLst>
                    <a:ext uri="{9D8B030D-6E8A-4147-A177-3AD203B41FA5}">
                      <a16:colId xmlns:a16="http://schemas.microsoft.com/office/drawing/2014/main" val="1582308465"/>
                    </a:ext>
                  </a:extLst>
                </a:gridCol>
                <a:gridCol w="1547447">
                  <a:extLst>
                    <a:ext uri="{9D8B030D-6E8A-4147-A177-3AD203B41FA5}">
                      <a16:colId xmlns:a16="http://schemas.microsoft.com/office/drawing/2014/main" val="2889645220"/>
                    </a:ext>
                  </a:extLst>
                </a:gridCol>
              </a:tblGrid>
              <a:tr h="1126947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Početnost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Škody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Práva vlastníků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Obecný </a:t>
                      </a:r>
                      <a:r>
                        <a:rPr lang="cs-CZ" sz="2400" b="1" u="none" strike="noStrike" dirty="0" err="1">
                          <a:effectLst/>
                        </a:rPr>
                        <a:t>konsenszus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5196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1.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Zavedení INFORMAČNÍHO SYSTÉMU EVIDENCE MYSLIVOSTI (ISEM)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07173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2.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Změna plánování a kontroly lovu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40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3.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Posílení pravomoci OSSM při kontrole a možnosti sankcí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0340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4.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Uvolnění podmínek lovu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0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0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8196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5.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Zvýšení vymahatelnosti škod působených zvěří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1242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6.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tvorby a řízení honebního společenstva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1059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7.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zvěře a regulace živočichů na nehonebních pozemcích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38627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8.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na odloučeném honebním pozemku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713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9.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Používání luku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8429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10.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Myslivecké vzdělávání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4784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11.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min. výměry honitby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30760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Lov osobami hospodařícími na honebních pozemcích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6536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výčtu druhů zvěře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5072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Vstup do obor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4540"/>
                  </a:ext>
                </a:extLst>
              </a:tr>
            </a:tbl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6895E3C0-0EA9-2A5E-B725-AE97C200B878}"/>
              </a:ext>
            </a:extLst>
          </p:cNvPr>
          <p:cNvSpPr/>
          <p:nvPr/>
        </p:nvSpPr>
        <p:spPr>
          <a:xfrm>
            <a:off x="437884" y="4172754"/>
            <a:ext cx="17219051" cy="1506829"/>
          </a:xfrm>
          <a:prstGeom prst="rect">
            <a:avLst/>
          </a:prstGeom>
          <a:noFill/>
          <a:ln w="38100">
            <a:solidFill>
              <a:srgbClr val="F04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757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Cíle: Posílení práv vlastníků</a:t>
            </a:r>
            <a:endParaRPr lang="en-AU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F0144466-4BA1-B6C9-94F2-37C716A21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35759"/>
              </p:ext>
            </p:extLst>
          </p:nvPr>
        </p:nvGraphicFramePr>
        <p:xfrm>
          <a:off x="899696" y="3052291"/>
          <a:ext cx="16718602" cy="647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741">
                  <a:extLst>
                    <a:ext uri="{9D8B030D-6E8A-4147-A177-3AD203B41FA5}">
                      <a16:colId xmlns:a16="http://schemas.microsoft.com/office/drawing/2014/main" val="4271306595"/>
                    </a:ext>
                  </a:extLst>
                </a:gridCol>
                <a:gridCol w="9514897">
                  <a:extLst>
                    <a:ext uri="{9D8B030D-6E8A-4147-A177-3AD203B41FA5}">
                      <a16:colId xmlns:a16="http://schemas.microsoft.com/office/drawing/2014/main" val="1075641171"/>
                    </a:ext>
                  </a:extLst>
                </a:gridCol>
                <a:gridCol w="1440741">
                  <a:extLst>
                    <a:ext uri="{9D8B030D-6E8A-4147-A177-3AD203B41FA5}">
                      <a16:colId xmlns:a16="http://schemas.microsoft.com/office/drawing/2014/main" val="3927477039"/>
                    </a:ext>
                  </a:extLst>
                </a:gridCol>
                <a:gridCol w="1440741">
                  <a:extLst>
                    <a:ext uri="{9D8B030D-6E8A-4147-A177-3AD203B41FA5}">
                      <a16:colId xmlns:a16="http://schemas.microsoft.com/office/drawing/2014/main" val="2825272167"/>
                    </a:ext>
                  </a:extLst>
                </a:gridCol>
                <a:gridCol w="1323799">
                  <a:extLst>
                    <a:ext uri="{9D8B030D-6E8A-4147-A177-3AD203B41FA5}">
                      <a16:colId xmlns:a16="http://schemas.microsoft.com/office/drawing/2014/main" val="1582308465"/>
                    </a:ext>
                  </a:extLst>
                </a:gridCol>
                <a:gridCol w="1557683">
                  <a:extLst>
                    <a:ext uri="{9D8B030D-6E8A-4147-A177-3AD203B41FA5}">
                      <a16:colId xmlns:a16="http://schemas.microsoft.com/office/drawing/2014/main" val="2889645220"/>
                    </a:ext>
                  </a:extLst>
                </a:gridCol>
              </a:tblGrid>
              <a:tr h="1126947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Početnost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Škody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Práva vlastníků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Obecný </a:t>
                      </a:r>
                      <a:r>
                        <a:rPr lang="cs-CZ" sz="2400" b="1" u="none" strike="noStrike" dirty="0" err="1">
                          <a:effectLst/>
                        </a:rPr>
                        <a:t>konsenszus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5196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1.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Zavedení INFORMAČNÍHO SYSTÉMU EVIDENCE MYSLIVOSTI (ISEM)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07173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plánování a kontroly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40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Posílení pravomoci OSSM při kontrole a možnosti sankcí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0340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Uvolnění podmínek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8196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5.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Zvýšení vymahatelnosti škod působených zvěří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1242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6.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Změna tvorby a řízení honebního společenstva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1059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7.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zvěře a regulace živočichů na nehonebních pozemcích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38627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8.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na odloučeném honebním pozemku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713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9.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Používání luku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8429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10.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Myslivecké vzdělávání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4784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11.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min. výměry honitby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30760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Lov osobami hospodařícími na honebních pozemcích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6536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výčtu druhů zvěře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5072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Vstup do obor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4540"/>
                  </a:ext>
                </a:extLst>
              </a:tr>
            </a:tbl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85128BF0-E8F3-0701-3D52-B1087D141B98}"/>
              </a:ext>
            </a:extLst>
          </p:cNvPr>
          <p:cNvSpPr/>
          <p:nvPr/>
        </p:nvSpPr>
        <p:spPr>
          <a:xfrm>
            <a:off x="399247" y="5705340"/>
            <a:ext cx="17349491" cy="824249"/>
          </a:xfrm>
          <a:prstGeom prst="rect">
            <a:avLst/>
          </a:prstGeom>
          <a:noFill/>
          <a:ln w="38100">
            <a:solidFill>
              <a:srgbClr val="F04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14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Cíle: Ostatní se shodou </a:t>
            </a:r>
            <a:endParaRPr lang="en-AU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9E3B804-D972-1A9D-CC46-2B45D151A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77495"/>
              </p:ext>
            </p:extLst>
          </p:nvPr>
        </p:nvGraphicFramePr>
        <p:xfrm>
          <a:off x="899696" y="3052291"/>
          <a:ext cx="16544244" cy="647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716">
                  <a:extLst>
                    <a:ext uri="{9D8B030D-6E8A-4147-A177-3AD203B41FA5}">
                      <a16:colId xmlns:a16="http://schemas.microsoft.com/office/drawing/2014/main" val="4271306595"/>
                    </a:ext>
                  </a:extLst>
                </a:gridCol>
                <a:gridCol w="9415664">
                  <a:extLst>
                    <a:ext uri="{9D8B030D-6E8A-4147-A177-3AD203B41FA5}">
                      <a16:colId xmlns:a16="http://schemas.microsoft.com/office/drawing/2014/main" val="1075641171"/>
                    </a:ext>
                  </a:extLst>
                </a:gridCol>
                <a:gridCol w="1425716">
                  <a:extLst>
                    <a:ext uri="{9D8B030D-6E8A-4147-A177-3AD203B41FA5}">
                      <a16:colId xmlns:a16="http://schemas.microsoft.com/office/drawing/2014/main" val="3927477039"/>
                    </a:ext>
                  </a:extLst>
                </a:gridCol>
                <a:gridCol w="1425716">
                  <a:extLst>
                    <a:ext uri="{9D8B030D-6E8A-4147-A177-3AD203B41FA5}">
                      <a16:colId xmlns:a16="http://schemas.microsoft.com/office/drawing/2014/main" val="2825272167"/>
                    </a:ext>
                  </a:extLst>
                </a:gridCol>
                <a:gridCol w="1280538">
                  <a:extLst>
                    <a:ext uri="{9D8B030D-6E8A-4147-A177-3AD203B41FA5}">
                      <a16:colId xmlns:a16="http://schemas.microsoft.com/office/drawing/2014/main" val="1582308465"/>
                    </a:ext>
                  </a:extLst>
                </a:gridCol>
                <a:gridCol w="1570894">
                  <a:extLst>
                    <a:ext uri="{9D8B030D-6E8A-4147-A177-3AD203B41FA5}">
                      <a16:colId xmlns:a16="http://schemas.microsoft.com/office/drawing/2014/main" val="2889645220"/>
                    </a:ext>
                  </a:extLst>
                </a:gridCol>
              </a:tblGrid>
              <a:tr h="1126947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Početnost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Škody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Práva vlastníků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Obecný </a:t>
                      </a:r>
                      <a:r>
                        <a:rPr lang="cs-CZ" sz="2400" b="1" u="none" strike="noStrike" dirty="0" err="1">
                          <a:effectLst/>
                        </a:rPr>
                        <a:t>konsenszus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5196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1.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Zavedení INFORMAČNÍHO SYSTÉMU EVIDENCE MYSLIVOSTI (ISEM)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07173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plánování a kontroly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40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Posílení pravomoci OSSM při kontrole a možnosti sankcí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0340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Uvolnění podmínek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8196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5.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Zvýšení vymahatelnosti škod působených zvěří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1242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6.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tvorby a řízení honebního společenstva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1059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7.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Lov zvěře a regulace živočichů na nehonebních pozemcích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38627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8.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Lov na odloučeném honebním pozemku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713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9.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Používání luku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8429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10.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Myslivecké vzdělávání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4784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11.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min. výměry honitby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30760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 dirty="0">
                          <a:effectLst/>
                        </a:rPr>
                        <a:t>Lov osobami hospodařícími na honebních pozemcích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6536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výčtu druhů zvěře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5072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Vstup do obor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4540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371C4BD5-6E78-440C-3C9C-192804B9972B}"/>
              </a:ext>
            </a:extLst>
          </p:cNvPr>
          <p:cNvSpPr/>
          <p:nvPr/>
        </p:nvSpPr>
        <p:spPr>
          <a:xfrm>
            <a:off x="534474" y="6478072"/>
            <a:ext cx="17219051" cy="1571224"/>
          </a:xfrm>
          <a:prstGeom prst="rect">
            <a:avLst/>
          </a:prstGeom>
          <a:noFill/>
          <a:ln w="38100">
            <a:solidFill>
              <a:srgbClr val="F04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98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Cíle: Ostatní bez shody </a:t>
            </a:r>
            <a:endParaRPr lang="en-AU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9E3B804-D972-1A9D-CC46-2B45D151A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76636"/>
              </p:ext>
            </p:extLst>
          </p:nvPr>
        </p:nvGraphicFramePr>
        <p:xfrm>
          <a:off x="899696" y="3052291"/>
          <a:ext cx="16614580" cy="647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1777">
                  <a:extLst>
                    <a:ext uri="{9D8B030D-6E8A-4147-A177-3AD203B41FA5}">
                      <a16:colId xmlns:a16="http://schemas.microsoft.com/office/drawing/2014/main" val="4271306595"/>
                    </a:ext>
                  </a:extLst>
                </a:gridCol>
                <a:gridCol w="9455695">
                  <a:extLst>
                    <a:ext uri="{9D8B030D-6E8A-4147-A177-3AD203B41FA5}">
                      <a16:colId xmlns:a16="http://schemas.microsoft.com/office/drawing/2014/main" val="1075641171"/>
                    </a:ext>
                  </a:extLst>
                </a:gridCol>
                <a:gridCol w="1431777">
                  <a:extLst>
                    <a:ext uri="{9D8B030D-6E8A-4147-A177-3AD203B41FA5}">
                      <a16:colId xmlns:a16="http://schemas.microsoft.com/office/drawing/2014/main" val="3927477039"/>
                    </a:ext>
                  </a:extLst>
                </a:gridCol>
                <a:gridCol w="1431777">
                  <a:extLst>
                    <a:ext uri="{9D8B030D-6E8A-4147-A177-3AD203B41FA5}">
                      <a16:colId xmlns:a16="http://schemas.microsoft.com/office/drawing/2014/main" val="2825272167"/>
                    </a:ext>
                  </a:extLst>
                </a:gridCol>
                <a:gridCol w="1316109">
                  <a:extLst>
                    <a:ext uri="{9D8B030D-6E8A-4147-A177-3AD203B41FA5}">
                      <a16:colId xmlns:a16="http://schemas.microsoft.com/office/drawing/2014/main" val="1582308465"/>
                    </a:ext>
                  </a:extLst>
                </a:gridCol>
                <a:gridCol w="1547445">
                  <a:extLst>
                    <a:ext uri="{9D8B030D-6E8A-4147-A177-3AD203B41FA5}">
                      <a16:colId xmlns:a16="http://schemas.microsoft.com/office/drawing/2014/main" val="2889645220"/>
                    </a:ext>
                  </a:extLst>
                </a:gridCol>
              </a:tblGrid>
              <a:tr h="1126947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Početnost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Škody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Práva vlastníků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Obecný </a:t>
                      </a:r>
                      <a:r>
                        <a:rPr lang="cs-CZ" sz="2400" b="1" u="none" strike="noStrike" dirty="0" err="1">
                          <a:effectLst/>
                        </a:rPr>
                        <a:t>konsenszus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805196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1.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Zavedení INFORMAČNÍHO SYSTÉMU EVIDENCE MYSLIVOSTI (ISEM)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007173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2.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plánování a kontroly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040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3.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Posílení pravomoci OSSM při kontrole a možnosti sankcí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0340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4.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Uvolnění podmínek lovu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281969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5.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Zvýšení vymahatelnosti škod působených zvěří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11242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6.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Změna tvorby a řízení honebního společenstva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1059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7.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zvěře a regulace živočichů na nehonebních pozemcích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38627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8.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Lov na odloučeném honebním pozemku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42713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9.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Používání luku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?</a:t>
                      </a:r>
                      <a:endParaRPr lang="cs-CZ" sz="2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8429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10.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Myslivecké vzdělávání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289B37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rgbClr val="289B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4784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11.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Změna min. výměry honitby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cs-CZ" sz="2400" b="1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30760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12.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Lov osobami hospodařícími na honebních pozemcích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65361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13.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Změna výčtu druhů zvěře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50728"/>
                  </a:ext>
                </a:extLst>
              </a:tr>
              <a:tr h="3821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>
                          <a:effectLst/>
                        </a:rPr>
                        <a:t>14.</a:t>
                      </a:r>
                      <a:endParaRPr lang="cs-CZ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Vstup do obor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04123"/>
                          </a:solidFill>
                          <a:effectLst/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cs-CZ" sz="2400" b="1" i="0" u="none" strike="noStrike" dirty="0">
                        <a:solidFill>
                          <a:srgbClr val="F0412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994540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4C41D45B-D727-463D-6CC1-8533B522BB85}"/>
              </a:ext>
            </a:extLst>
          </p:cNvPr>
          <p:cNvSpPr/>
          <p:nvPr/>
        </p:nvSpPr>
        <p:spPr>
          <a:xfrm>
            <a:off x="501365" y="7957610"/>
            <a:ext cx="17219051" cy="1571224"/>
          </a:xfrm>
          <a:prstGeom prst="rect">
            <a:avLst/>
          </a:prstGeom>
          <a:noFill/>
          <a:ln w="38100">
            <a:solidFill>
              <a:srgbClr val="F041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65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689E58-4EE6-CE84-BE4F-33BCD01B1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dirty="0"/>
              <a:t>Quo </a:t>
            </a:r>
            <a:r>
              <a:rPr lang="cs-CZ" dirty="0" err="1"/>
              <a:t>vadis</a:t>
            </a:r>
            <a:r>
              <a:rPr lang="cs-CZ" dirty="0"/>
              <a:t> …novelo?  </a:t>
            </a:r>
            <a:endParaRPr lang="en-AU" dirty="0"/>
          </a:p>
        </p:txBody>
      </p:sp>
      <p:pic>
        <p:nvPicPr>
          <p:cNvPr id="2050" name="Picture 2" descr="8,225 Stick Man Fight Images, Stock Photos, 3D objects, &amp; Vectors |  Shutterstock">
            <a:extLst>
              <a:ext uri="{FF2B5EF4-FFF2-40B4-BE49-F238E27FC236}">
                <a16:creationId xmlns:a16="http://schemas.microsoft.com/office/drawing/2014/main" id="{DFF4628D-BCCB-964F-A322-158250DB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2417" y="3646401"/>
            <a:ext cx="3660470" cy="270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ickman Friends Vector Images (over 270)">
            <a:extLst>
              <a:ext uri="{FF2B5EF4-FFF2-40B4-BE49-F238E27FC236}">
                <a16:creationId xmlns:a16="http://schemas.microsoft.com/office/drawing/2014/main" id="{C3907806-99EC-C959-24E8-03FC61A0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49" y="3370696"/>
            <a:ext cx="4856452" cy="32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A9A96DA-3CCF-9ABA-AC44-D340AC33F207}"/>
              </a:ext>
            </a:extLst>
          </p:cNvPr>
          <p:cNvSpPr txBox="1"/>
          <p:nvPr/>
        </p:nvSpPr>
        <p:spPr>
          <a:xfrm>
            <a:off x="11748000" y="6652084"/>
            <a:ext cx="5121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Prosazování vlastních zájmů s velmi nejistým výsledkem</a:t>
            </a:r>
            <a:endParaRPr lang="en-AU" sz="36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05DA015-53D1-6DAD-0813-FA6305095E1D}"/>
              </a:ext>
            </a:extLst>
          </p:cNvPr>
          <p:cNvSpPr txBox="1"/>
          <p:nvPr/>
        </p:nvSpPr>
        <p:spPr>
          <a:xfrm>
            <a:off x="179909" y="6701702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Upřednostnění vzniku kvalitní právní úpravy, která povede k naplnění cílů </a:t>
            </a:r>
          </a:p>
          <a:p>
            <a:pPr algn="ctr"/>
            <a:r>
              <a:rPr lang="cs-CZ" sz="3600" b="1" dirty="0"/>
              <a:t>(početnost, škody, posílení práv vlastníků)</a:t>
            </a:r>
            <a:endParaRPr lang="en-AU" sz="36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8E21E44-84B1-861C-0828-403ADA3D8A27}"/>
              </a:ext>
            </a:extLst>
          </p:cNvPr>
          <p:cNvSpPr txBox="1"/>
          <p:nvPr/>
        </p:nvSpPr>
        <p:spPr>
          <a:xfrm>
            <a:off x="8104015" y="3370696"/>
            <a:ext cx="214749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400" dirty="0">
                <a:solidFill>
                  <a:srgbClr val="FF0000"/>
                </a:solidFill>
              </a:rPr>
              <a:t>?</a:t>
            </a:r>
            <a:endParaRPr lang="en-AU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635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U_FLD_prezentace_sablona.potx" id="{AFB53E5C-5D36-410E-933C-1D4E31572F49}" vid="{6552CE7C-AC8E-43D3-A0A8-DEBF71B5687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bf0fd-f281-4dc0-a62e-de3a0c0e2d61">
      <Terms xmlns="http://schemas.microsoft.com/office/infopath/2007/PartnerControls"/>
    </lcf76f155ced4ddcb4097134ff3c332f>
    <TaxCatchAll xmlns="24f1a15d-fb4f-4d23-8500-b42cd3aa9665" xsi:nil="true"/>
    <OdkazKeStazeni xmlns="8bdbf0fd-f281-4dc0-a62e-de3a0c0e2d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AB84634EA8074BA96FEF2B407EBD27" ma:contentTypeVersion="11" ma:contentTypeDescription="Vytvoří nový dokument" ma:contentTypeScope="" ma:versionID="02eb0f0882b981d70efe520bd1a43e1d">
  <xsd:schema xmlns:xsd="http://www.w3.org/2001/XMLSchema" xmlns:xs="http://www.w3.org/2001/XMLSchema" xmlns:p="http://schemas.microsoft.com/office/2006/metadata/properties" xmlns:ns2="8bdbf0fd-f281-4dc0-a62e-de3a0c0e2d61" xmlns:ns3="24f1a15d-fb4f-4d23-8500-b42cd3aa9665" targetNamespace="http://schemas.microsoft.com/office/2006/metadata/properties" ma:root="true" ma:fieldsID="f1378639c47a55150edee2506240f81f" ns2:_="" ns3:_="">
    <xsd:import namespace="8bdbf0fd-f281-4dc0-a62e-de3a0c0e2d61"/>
    <xsd:import namespace="24f1a15d-fb4f-4d23-8500-b42cd3aa9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OdkazKeStazeni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bf0fd-f281-4dc0-a62e-de3a0c0e2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OdkazKeStazeni" ma:index="17" nillable="true" ma:displayName="Název šablony" ma:format="Dropdown" ma:internalName="OdkazKeStazeni">
      <xsd:simpleType>
        <xsd:restriction base="dms:Text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1a15d-fb4f-4d23-8500-b42cd3aa966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44f72c9-ff5d-46ea-9fe3-6e733140eb68}" ma:internalName="TaxCatchAll" ma:showField="CatchAllData" ma:web="24f1a15d-fb4f-4d23-8500-b42cd3aa9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53B168-5499-45B5-AF39-AE511AE0FF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BA6001-3EC4-4A63-B7F2-6A0749EE2BE6}">
  <ds:schemaRefs>
    <ds:schemaRef ds:uri="http://schemas.openxmlformats.org/package/2006/metadata/core-properties"/>
    <ds:schemaRef ds:uri="http://purl.org/dc/terms/"/>
    <ds:schemaRef ds:uri="24f1a15d-fb4f-4d23-8500-b42cd3aa9665"/>
    <ds:schemaRef ds:uri="http://purl.org/dc/dcmitype/"/>
    <ds:schemaRef ds:uri="8bdbf0fd-f281-4dc0-a62e-de3a0c0e2d6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6539A3-AA19-4D32-9EE3-F0860AED7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bf0fd-f281-4dc0-a62e-de3a0c0e2d61"/>
    <ds:schemaRef ds:uri="24f1a15d-fb4f-4d23-8500-b42cd3aa9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CZU_FLD_prezentace_sablona</Template>
  <TotalTime>1491</TotalTime>
  <Words>1067</Words>
  <Application>Microsoft Office PowerPoint</Application>
  <PresentationFormat>Vlastní</PresentationFormat>
  <Paragraphs>439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</vt:lpstr>
      <vt:lpstr>Roboto Medium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Ježek Miloš</dc:creator>
  <cp:lastModifiedBy>Ježek Miloš</cp:lastModifiedBy>
  <cp:revision>5</cp:revision>
  <cp:lastPrinted>2019-11-11T10:53:52Z</cp:lastPrinted>
  <dcterms:created xsi:type="dcterms:W3CDTF">2023-09-11T04:50:36Z</dcterms:created>
  <dcterms:modified xsi:type="dcterms:W3CDTF">2023-12-08T07:46:39Z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0x0101004CAB84634EA8074BA96FEF2B407EBD27</vt:lpwstr>
  </property>
  <property fmtid="{D5CDD505-2E9C-101B-9397-08002B2CF9AE}" pid="3" name="MediaServiceImageTags">
    <vt:lpwstr/>
  </property>
</Properties>
</file>