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2" r:id="rId8"/>
    <p:sldId id="258" r:id="rId9"/>
    <p:sldId id="271" r:id="rId10"/>
    <p:sldId id="272" r:id="rId11"/>
    <p:sldId id="277" r:id="rId12"/>
    <p:sldId id="266" r:id="rId13"/>
    <p:sldId id="268" r:id="rId14"/>
    <p:sldId id="270" r:id="rId15"/>
    <p:sldId id="269" r:id="rId16"/>
    <p:sldId id="259" r:id="rId17"/>
    <p:sldId id="260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2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19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04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7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2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60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1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23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29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9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76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4DEB-8464-459A-BCFF-110528A170C0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" y="6027321"/>
            <a:ext cx="941104" cy="830679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 userDrawn="1"/>
        </p:nvSpPr>
        <p:spPr>
          <a:xfrm>
            <a:off x="1411705" y="6442660"/>
            <a:ext cx="569494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www.uhul.cz I Informace o lesích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07CE4-AFA6-468E-A7DA-2F6E4F8EE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0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il.uhul.cz/downloads/ostatni/2021_10_25_plan_lovu_podle_stavu_les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odvození minimální výše lovu</a:t>
            </a:r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Jaroslav Kubišta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060F7FB-7446-4CA8-AC54-28AA93047FD8}"/>
              </a:ext>
            </a:extLst>
          </p:cNvPr>
          <p:cNvSpPr txBox="1"/>
          <p:nvPr/>
        </p:nvSpPr>
        <p:spPr>
          <a:xfrm>
            <a:off x="685801" y="4980543"/>
            <a:ext cx="1094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odborný seminář na téma: „KAM SMĚŘUJE MYSLIVOST V ČR“ 08. 12. 2023</a:t>
            </a:r>
          </a:p>
        </p:txBody>
      </p:sp>
    </p:spTree>
    <p:extLst>
      <p:ext uri="{BB962C8B-B14F-4D97-AF65-F5344CB8AC3E}">
        <p14:creationId xmlns:p14="http://schemas.microsoft.com/office/powerpoint/2010/main" val="93109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, atlas&#10;&#10;Popis byl vytvořen automaticky">
            <a:extLst>
              <a:ext uri="{FF2B5EF4-FFF2-40B4-BE49-F238E27FC236}">
                <a16:creationId xmlns:a16="http://schemas.microsoft.com/office/drawing/2014/main" id="{B178018A-0B8A-7167-B1D3-CD12064E7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91" y="669813"/>
            <a:ext cx="7799818" cy="55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mapa, atlas&#10;&#10;Popis byl vytvořen automaticky">
            <a:extLst>
              <a:ext uri="{FF2B5EF4-FFF2-40B4-BE49-F238E27FC236}">
                <a16:creationId xmlns:a16="http://schemas.microsoft.com/office/drawing/2014/main" id="{E9AA8AB0-A2C2-E8A5-05D7-D9848A553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38" y="663761"/>
            <a:ext cx="7816924" cy="55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mapa, atlas&#10;&#10;Popis byl vytvořen automaticky">
            <a:extLst>
              <a:ext uri="{FF2B5EF4-FFF2-40B4-BE49-F238E27FC236}">
                <a16:creationId xmlns:a16="http://schemas.microsoft.com/office/drawing/2014/main" id="{D16116AC-ECF0-134F-C10D-21CA1DEDF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88" y="664858"/>
            <a:ext cx="7813823" cy="55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6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86846-4106-4A9D-8074-7762C11D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Vymezená území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2C7F59-6643-4087-896E-CDBB7299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 Jednotlivá vymezená území byla vylišována s ohledem na tyto základní parametry:</a:t>
            </a:r>
          </a:p>
          <a:p>
            <a:pPr marL="685754" lvl="1" indent="-457200">
              <a:buFont typeface="+mj-lt"/>
              <a:buAutoNum type="arabicPeriod"/>
            </a:pPr>
            <a:r>
              <a:rPr lang="cs-CZ" sz="2200" dirty="0"/>
              <a:t>Hustota jedinců spárkaté zvěře (JSZ) v přepočtu na 1000 ha honební plochy v dělení na nízkou, střední, vysokou a velmi vysokou hustotu.</a:t>
            </a:r>
          </a:p>
          <a:p>
            <a:pPr marL="685754" lvl="1" indent="-457200">
              <a:buFont typeface="+mj-lt"/>
              <a:buAutoNum type="arabicPeriod"/>
            </a:pPr>
            <a:r>
              <a:rPr lang="cs-CZ" sz="2200" dirty="0"/>
              <a:t>Migrační bariéry, které znemožňují migraci zvěře z jednoho do druhého segmentu (silnice I. třídy, dálnice, intravilány obcí a měst či velké vodní toky a přehrady).</a:t>
            </a:r>
          </a:p>
          <a:p>
            <a:pPr marL="685754" lvl="1" indent="-457200">
              <a:buFont typeface="+mj-lt"/>
              <a:buAutoNum type="arabicPeriod"/>
            </a:pPr>
            <a:r>
              <a:rPr lang="cs-CZ" sz="2200" dirty="0"/>
              <a:t>Kategorie držitelů honiteb (Lesy České republiky s. p., Vojenské lesy a statky s. p., národní parky, církevní lesy, velcí soukromí vlastníci atd.).</a:t>
            </a:r>
          </a:p>
          <a:p>
            <a:pPr marL="685754" lvl="1" indent="-457200">
              <a:buFont typeface="+mj-lt"/>
              <a:buAutoNum type="arabicPeriod"/>
            </a:pPr>
            <a:r>
              <a:rPr lang="cs-CZ" sz="2200" dirty="0"/>
              <a:t>Výskyt populací jednotlivých druhů přežvýkavé spárkaté zvěře.</a:t>
            </a:r>
          </a:p>
          <a:p>
            <a:pPr marL="685754" lvl="1" indent="-457200">
              <a:buFont typeface="+mj-lt"/>
              <a:buAutoNum type="arabicPeriod"/>
            </a:pPr>
            <a:r>
              <a:rPr lang="cs-CZ" sz="2200" dirty="0"/>
              <a:t>Výskyt souvislých zalesněných oblastí.</a:t>
            </a:r>
          </a:p>
          <a:p>
            <a:r>
              <a:rPr lang="cs-CZ" sz="2200" dirty="0"/>
              <a:t> Výsledná velikost vymezeného území musí být dostatečná na to, aby bylo možné pro sledování stavu a vývoje lesních ekosystémů využít NIL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18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3862B-0067-4314-A03E-CD0B35F9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Vymezená území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90966088-226E-499A-A5EF-80D38FD0C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62" y="1287299"/>
            <a:ext cx="7696276" cy="48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BAFB4-0ED4-463A-A81D-EDB5C169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aplikace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42BFD4-7D99-4937-A70C-4FF8D399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Pro každé z vymezených území bude odvozena výše lovu (JSZ/1000 ha), která zajistí v průběhu přechodného období snížení stavů a tím snížení poškození lesa.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Výše lovu bude odvozena pro oba indikátory zvlášť, aplikována bude vyšší výsledná hodnota.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Tato výše lovu bude, s ohledem na veřejný zájem na vyváženém plnění všech funkcí lesa, uplatňována jako minimální pro každou honitbu v daném vymezeném území (přepočteno podle výměry na JSZ).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Výše lovu bude odvozena s výhledem na celé přechodné období, ale každoročně se bude aktualizovat podle skutečně provedeného lovu v předchozím roce a vývoje poškození lesů.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49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bsah obrázku mapa&#10;&#10;Popis byl vytvořen automaticky">
            <a:extLst>
              <a:ext uri="{FF2B5EF4-FFF2-40B4-BE49-F238E27FC236}">
                <a16:creationId xmlns:a16="http://schemas.microsoft.com/office/drawing/2014/main" id="{840B543E-278A-430E-8A45-DDDA09706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49" y="702828"/>
            <a:ext cx="7957901" cy="54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C9577-309C-4DC0-B7B0-CEC3F66F4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Děkuji Vám za pozornost!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kubista.jaroslav@uhul.cz</a:t>
            </a:r>
            <a:r>
              <a:rPr lang="cs-CZ" sz="2400" dirty="0"/>
              <a:t>	</a:t>
            </a:r>
          </a:p>
          <a:p>
            <a:pPr algn="ctr"/>
            <a:endParaRPr lang="cs-CZ" sz="2000" dirty="0"/>
          </a:p>
          <a:p>
            <a:pPr algn="ctr"/>
            <a:endParaRPr lang="en-US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8743EA-AB20-49FA-AE54-8F425D78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521" y="4558979"/>
            <a:ext cx="1065701" cy="121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8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CAC92-4C86-4811-84E2-23A6D485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odvození minimální výše lovu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236AE9-FDC4-42AF-8CB7-7785A267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Matematickým způsobem </a:t>
            </a:r>
            <a:r>
              <a:rPr lang="cs-CZ" b="1" dirty="0"/>
              <a:t>jednoznačně</a:t>
            </a:r>
            <a:r>
              <a:rPr lang="cs-CZ" dirty="0"/>
              <a:t> odvozuje výši lovu (komplikovaný výpočet, nutno zahrnout do ISEM):</a:t>
            </a:r>
          </a:p>
          <a:p>
            <a:pPr>
              <a:spcAft>
                <a:spcPts val="600"/>
              </a:spcAft>
            </a:pPr>
            <a:r>
              <a:rPr lang="cs-CZ" dirty="0"/>
              <a:t>podle </a:t>
            </a:r>
            <a:r>
              <a:rPr lang="cs-CZ" b="1" dirty="0"/>
              <a:t>vývoje poškození</a:t>
            </a:r>
            <a:r>
              <a:rPr lang="cs-CZ" dirty="0"/>
              <a:t> hodnoceného indikátory:</a:t>
            </a:r>
          </a:p>
          <a:p>
            <a:pPr lvl="1"/>
            <a:r>
              <a:rPr lang="cs-CZ" sz="2600" i="1" dirty="0"/>
              <a:t>Celkové poškození zvěří (jedinci od 10 cm výšky do 20 cm výčetní tloušťky),</a:t>
            </a:r>
          </a:p>
          <a:p>
            <a:pPr lvl="1"/>
            <a:r>
              <a:rPr lang="cs-CZ" sz="2600" i="1" dirty="0"/>
              <a:t>Poškození okusem a vytloukáním (jedinci od 10 cm do 1,3 m výšky),</a:t>
            </a:r>
          </a:p>
          <a:p>
            <a:r>
              <a:rPr lang="cs-CZ" dirty="0"/>
              <a:t>podle údajů o </a:t>
            </a:r>
            <a:r>
              <a:rPr lang="cs-CZ" b="1" dirty="0"/>
              <a:t>realizovaném lovu, odchytu a úhynu </a:t>
            </a:r>
            <a:r>
              <a:rPr lang="cs-CZ" dirty="0"/>
              <a:t>v minulých letech,</a:t>
            </a:r>
          </a:p>
          <a:p>
            <a:r>
              <a:rPr lang="cs-CZ" dirty="0"/>
              <a:t>tak, aby bylo úpravou stavů dosaženo </a:t>
            </a:r>
            <a:r>
              <a:rPr lang="cs-CZ" b="1" dirty="0"/>
              <a:t>tolerované míry</a:t>
            </a:r>
            <a:r>
              <a:rPr lang="cs-CZ" dirty="0"/>
              <a:t> poškození lesních ekosystémů do konce přechodného období (5 let,  ve zvláštních případech 10 let).</a:t>
            </a:r>
          </a:p>
          <a:p>
            <a:pPr marL="0" indent="0">
              <a:buNone/>
            </a:pPr>
            <a:r>
              <a:rPr lang="cs-CZ" dirty="0"/>
              <a:t>Zdroj: Kvantitativní stanovení plánu lovu na základě vlivu zvěře na les (Ing. Radim Adolt, Ph.D.) – volně dostupná ke </a:t>
            </a:r>
            <a:r>
              <a:rPr lang="cs-CZ" dirty="0">
                <a:hlinkClick r:id="rId2"/>
              </a:rPr>
              <a:t>stažení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0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16D15-63F0-4E76-AD86-F7E87F2C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Vstupní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06447B-2044-46D5-9FB6-14F6AA9FF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699" dirty="0"/>
              <a:t> Poškození lesa zvěří</a:t>
            </a:r>
            <a:endParaRPr lang="cs-CZ" sz="2000" dirty="0"/>
          </a:p>
          <a:p>
            <a:pPr lvl="1"/>
            <a:r>
              <a:rPr lang="cs-CZ" sz="2200" dirty="0"/>
              <a:t> Získáváme z NIL</a:t>
            </a:r>
          </a:p>
          <a:p>
            <a:pPr lvl="1"/>
            <a:r>
              <a:rPr lang="cs-CZ" sz="2200" dirty="0"/>
              <a:t> Propracovaný systém kontroly – SW, interní, externí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99" dirty="0"/>
              <a:t> Výše lovu a úhynu z výkazu Mysl 1-01, později z ISEM</a:t>
            </a:r>
          </a:p>
          <a:p>
            <a:pPr lvl="1"/>
            <a:r>
              <a:rPr lang="cs-CZ" sz="2200" dirty="0"/>
              <a:t> S novelou očekáváme vyšší spolehlivost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99" dirty="0"/>
              <a:t> Koeficient očekávané produkce – jeden údaj 0,8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99" dirty="0"/>
              <a:t> Složení populace (zastoupení samic/samců/mláďat) 40/40/20</a:t>
            </a:r>
          </a:p>
          <a:p>
            <a:pPr marL="257124" indent="-257124">
              <a:buFont typeface="+mj-lt"/>
              <a:buAutoNum type="arabicPeriod"/>
            </a:pPr>
            <a:endParaRPr lang="cs-CZ" sz="2200" dirty="0"/>
          </a:p>
          <a:p>
            <a:pPr marL="0" indent="0">
              <a:buNone/>
            </a:pPr>
            <a:r>
              <a:rPr lang="cs-CZ" sz="2200" i="1" dirty="0"/>
              <a:t>3 a 4 předpokládáme do budoucna zpřesňovat na základě výzkumu, a to statistickými metodami (modelováním)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9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B3874-72B2-4DDF-BC93-CCBDEDC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Tolerovaná míra poškození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F9040-065D-42F4-BDB4-5EF74E187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Klíčový prvek aplikace celé metodiky</a:t>
            </a:r>
          </a:p>
          <a:p>
            <a:r>
              <a:rPr lang="cs-CZ" dirty="0"/>
              <a:t>Definuje cíl – maximální výše poškození, kterou lze tolerovat</a:t>
            </a:r>
          </a:p>
          <a:p>
            <a:r>
              <a:rPr lang="cs-CZ" dirty="0"/>
              <a:t>Existuje řada podkladů a výstupů výzkumu, jak domácích, tak v zahraničí, ale v zásadě se jedná o politické rozhodnutí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06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10279-300E-47ED-BEFE-E02AD759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odvození minimální výše lovu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5E098A1-9D3D-425D-AE53-41F3E2AF8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12" y="1242204"/>
            <a:ext cx="6795490" cy="49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1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B8058F4-AF4C-421F-89BF-5E9D1F9AA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612861"/>
              </p:ext>
            </p:extLst>
          </p:nvPr>
        </p:nvGraphicFramePr>
        <p:xfrm>
          <a:off x="838200" y="789377"/>
          <a:ext cx="10515600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11544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331672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370011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50308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Indikátor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Celkové poškození zvěří – původní návrh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Celkové poškození zvěří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Poškození okusem a vytloukáním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38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Živí jedinci od 10 cm výšky do výčetní tloušťky 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Živí jedinci od 10 cm výšky do výčetní tloušťky 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Živí jedinci s výškou od 10 cm do 1,3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5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Zahrnuté typy poškození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Na jedincích do 2,5 m výšky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Okus terminálu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Vytloukání</a:t>
                      </a:r>
                    </a:p>
                    <a:p>
                      <a:r>
                        <a:rPr lang="cs-CZ" sz="1400" dirty="0"/>
                        <a:t>Na všech jedincích od výšky 1,3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Loupání, ohryz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Vytloukání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Na jedincích do 2,5 m výšky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Okus terminálu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Vytloukání</a:t>
                      </a:r>
                    </a:p>
                    <a:p>
                      <a:r>
                        <a:rPr lang="cs-CZ" sz="1400" dirty="0"/>
                        <a:t>Na všech jedincích od výšky 1,3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Loupání, ohryz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Vytloukání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Okus terminálu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Vytloukání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0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Intenzita poškození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Silné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Silné </a:t>
                      </a:r>
                      <a:r>
                        <a:rPr lang="cs-CZ" sz="1400" b="1" dirty="0"/>
                        <a:t>i slabé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Silné i slabé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37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Definice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Zastoupení poškozených jedinců na porostní půdě připadající (ohrožené) populaci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Výhody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Pokrytí hlavních typů škod působených všemi druhy spárkaté býložravé zvěře 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dirty="0"/>
                        <a:t>Pokrytí hlavních typů škod působených všemi druhy spárkaté býložravé zvěře v ČR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dirty="0"/>
                        <a:t>Zpřesnění výstupů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Užší vymezení ohrožené populace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Důraz na obnovu lesa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4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Nevýhody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Širší vymezení ohrožené populace, nižší vypovídací schopnost v oblastech bez výskytu zvěře působící loupání a ohryz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Širší vymezení ohrožené populace, nižší vypovídací schopnost v oblastech bez výskytu zvěře působící loupání a ohryz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Nezohlednění loupání a ohryzu, které mohou být závažným problémem v oblastech s výskytem jelení zvěře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78775"/>
                  </a:ext>
                </a:extLst>
              </a:tr>
            </a:tbl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AC20960-E5B4-47A6-AB01-82D48B7A189A}"/>
              </a:ext>
            </a:extLst>
          </p:cNvPr>
          <p:cNvCxnSpPr>
            <a:cxnSpLocks/>
          </p:cNvCxnSpPr>
          <p:nvPr/>
        </p:nvCxnSpPr>
        <p:spPr>
          <a:xfrm>
            <a:off x="3614468" y="1500996"/>
            <a:ext cx="2320506" cy="4347713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C4FD4A1-ED22-440E-8C41-DFD5BC559050}"/>
              </a:ext>
            </a:extLst>
          </p:cNvPr>
          <p:cNvCxnSpPr>
            <a:cxnSpLocks/>
          </p:cNvCxnSpPr>
          <p:nvPr/>
        </p:nvCxnSpPr>
        <p:spPr>
          <a:xfrm flipH="1">
            <a:off x="3743864" y="1423358"/>
            <a:ext cx="2191110" cy="4425351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70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4DA5C42-276B-46C5-B025-08DCF3932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133128"/>
              </p:ext>
            </p:extLst>
          </p:nvPr>
        </p:nvGraphicFramePr>
        <p:xfrm>
          <a:off x="838200" y="868093"/>
          <a:ext cx="10515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11544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331672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370011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50308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Indikátor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Celkové poškození zvěří původní návrh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Celkové poškození zvěří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Poškození okusem a vytloukáním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38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Hodnota za ČR v období NIL2</a:t>
                      </a:r>
                    </a:p>
                    <a:p>
                      <a:r>
                        <a:rPr lang="cs-CZ" sz="1800" dirty="0"/>
                        <a:t>(2011–2015)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4,5 ± 0,3 %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8,9 ± 0,5 %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33,0 ± 1,4 %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50477"/>
                  </a:ext>
                </a:extLst>
              </a:tr>
              <a:tr h="427307">
                <a:tc>
                  <a:txBody>
                    <a:bodyPr/>
                    <a:lstStyle/>
                    <a:p>
                      <a:r>
                        <a:rPr lang="cs-CZ" sz="1800" dirty="0"/>
                        <a:t>Hodnota za ČR v období NIL3</a:t>
                      </a:r>
                    </a:p>
                    <a:p>
                      <a:r>
                        <a:rPr lang="cs-CZ" sz="1800" dirty="0"/>
                        <a:t>(2016–2020)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4,3 ± 0,2 % *</a:t>
                      </a:r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r>
                        <a:rPr lang="cs-CZ" sz="1200" dirty="0"/>
                        <a:t>* odhad pro období 2016–2019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8,3 ± 0,3 %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31,1 ± 1,0 %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0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Navrhovaná tolerovaná míra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3,0 %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6,0 %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22,0 %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370875"/>
                  </a:ext>
                </a:extLst>
              </a:tr>
            </a:tbl>
          </a:graphicData>
        </a:graphic>
      </p:graphicFrame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B80446E-8803-486D-B0C4-AB437F280899}"/>
              </a:ext>
            </a:extLst>
          </p:cNvPr>
          <p:cNvCxnSpPr>
            <a:cxnSpLocks/>
          </p:cNvCxnSpPr>
          <p:nvPr/>
        </p:nvCxnSpPr>
        <p:spPr>
          <a:xfrm flipH="1">
            <a:off x="3543798" y="1645920"/>
            <a:ext cx="2389642" cy="2218382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2417E21-49C8-4DC7-B884-E055FB202452}"/>
              </a:ext>
            </a:extLst>
          </p:cNvPr>
          <p:cNvCxnSpPr>
            <a:cxnSpLocks/>
          </p:cNvCxnSpPr>
          <p:nvPr/>
        </p:nvCxnSpPr>
        <p:spPr>
          <a:xfrm>
            <a:off x="3543798" y="1645920"/>
            <a:ext cx="2389642" cy="2213964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11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, atlas&#10;&#10;Popis byl vytvořen automaticky">
            <a:extLst>
              <a:ext uri="{FF2B5EF4-FFF2-40B4-BE49-F238E27FC236}">
                <a16:creationId xmlns:a16="http://schemas.microsoft.com/office/drawing/2014/main" id="{D9010AD6-CDA7-6EE2-55DC-61553591C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61" y="676725"/>
            <a:ext cx="7780278" cy="5504550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DF9B464-471C-6B91-E95B-6CB37E01B25B}"/>
              </a:ext>
            </a:extLst>
          </p:cNvPr>
          <p:cNvCxnSpPr>
            <a:cxnSpLocks/>
          </p:cNvCxnSpPr>
          <p:nvPr/>
        </p:nvCxnSpPr>
        <p:spPr>
          <a:xfrm>
            <a:off x="1836821" y="898358"/>
            <a:ext cx="8321341" cy="5086127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635F3CF-8994-8109-DFA8-49235F29388F}"/>
              </a:ext>
            </a:extLst>
          </p:cNvPr>
          <p:cNvCxnSpPr>
            <a:cxnSpLocks/>
          </p:cNvCxnSpPr>
          <p:nvPr/>
        </p:nvCxnSpPr>
        <p:spPr>
          <a:xfrm flipV="1">
            <a:off x="2033838" y="1045048"/>
            <a:ext cx="8270532" cy="4767903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BF51C6-338F-0309-99CE-D1C543C227DF}"/>
              </a:ext>
            </a:extLst>
          </p:cNvPr>
          <p:cNvSpPr txBox="1"/>
          <p:nvPr/>
        </p:nvSpPr>
        <p:spPr>
          <a:xfrm>
            <a:off x="10304370" y="1911228"/>
            <a:ext cx="15828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Původní návrh zahrnuje pouze silná poškození, navrhujeme nahradit</a:t>
            </a:r>
          </a:p>
        </p:txBody>
      </p:sp>
    </p:spTree>
    <p:extLst>
      <p:ext uri="{BB962C8B-B14F-4D97-AF65-F5344CB8AC3E}">
        <p14:creationId xmlns:p14="http://schemas.microsoft.com/office/powerpoint/2010/main" val="147660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, atlas&#10;&#10;Popis byl vytvořen automaticky">
            <a:extLst>
              <a:ext uri="{FF2B5EF4-FFF2-40B4-BE49-F238E27FC236}">
                <a16:creationId xmlns:a16="http://schemas.microsoft.com/office/drawing/2014/main" id="{22CCB9AB-7B89-D452-0E55-17AEA1EC0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62" y="666537"/>
            <a:ext cx="7809076" cy="55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86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9B33A7CCC89648B8F055C76B545B27" ma:contentTypeVersion="6" ma:contentTypeDescription="Vytvoří nový dokument" ma:contentTypeScope="" ma:versionID="6f27270771ea3bd33f8ff3414d6e0f6c">
  <xsd:schema xmlns:xsd="http://www.w3.org/2001/XMLSchema" xmlns:xs="http://www.w3.org/2001/XMLSchema" xmlns:p="http://schemas.microsoft.com/office/2006/metadata/properties" xmlns:ns2="48eee8b1-b439-40d9-8e3b-3b35f92c5ac4" targetNamespace="http://schemas.microsoft.com/office/2006/metadata/properties" ma:root="true" ma:fieldsID="e862fa2b4198976bbc461d1773207f29" ns2:_="">
    <xsd:import namespace="48eee8b1-b439-40d9-8e3b-3b35f92c5ac4"/>
    <xsd:element name="properties">
      <xsd:complexType>
        <xsd:sequence>
          <xsd:element name="documentManagement">
            <xsd:complexType>
              <xsd:all>
                <xsd:element ref="ns2:Typ_x0020_šablony" minOccurs="0"/>
                <xsd:element ref="ns2:Jazyková_x0020_verze" minOccurs="0"/>
                <xsd:element ref="ns2:Typ_x0020_dokumentu" minOccurs="0"/>
                <xsd:element ref="ns2:Platnos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ee8b1-b439-40d9-8e3b-3b35f92c5ac4" elementFormDefault="qualified">
    <xsd:import namespace="http://schemas.microsoft.com/office/2006/documentManagement/types"/>
    <xsd:import namespace="http://schemas.microsoft.com/office/infopath/2007/PartnerControls"/>
    <xsd:element name="Typ_x0020_šablony" ma:index="8" nillable="true" ma:displayName="Typ šablony" ma:format="Dropdown" ma:internalName="Typ_x0020__x0161_ablony">
      <xsd:simpleType>
        <xsd:restriction base="dms:Choice">
          <xsd:enumeration value="Dopis"/>
          <xsd:enumeration value="Formulář"/>
          <xsd:enumeration value="Hlavičkový papír"/>
          <xsd:enumeration value="Informační list"/>
          <xsd:enumeration value="Kontrolní den"/>
          <xsd:enumeration value="Logotyp"/>
          <xsd:enumeration value="Objednací list do 50tis."/>
          <xsd:enumeration value="Objednací list nad 50tis."/>
          <xsd:enumeration value="Podpis"/>
          <xsd:enumeration value="Pokyn"/>
          <xsd:enumeration value="Prezenční listina"/>
          <xsd:enumeration value="Prezentace"/>
          <xsd:enumeration value="Protokol"/>
          <xsd:enumeration value="Protokol z jednání"/>
          <xsd:enumeration value="Předávací protokol"/>
          <xsd:enumeration value="Příkaz"/>
          <xsd:enumeration value="Směrnice"/>
          <xsd:enumeration value="Školení"/>
          <xsd:enumeration value="Zápis z porady"/>
          <xsd:enumeration value="Zpráva"/>
        </xsd:restriction>
      </xsd:simpleType>
    </xsd:element>
    <xsd:element name="Jazyková_x0020_verze" ma:index="9" nillable="true" ma:displayName="Jazyková verze" ma:default="CZ" ma:format="Dropdown" ma:internalName="Jazykov_x00e1__x0020_verze">
      <xsd:simpleType>
        <xsd:restriction base="dms:Choice">
          <xsd:enumeration value="CZ"/>
          <xsd:enumeration value="EN"/>
        </xsd:restriction>
      </xsd:simpleType>
    </xsd:element>
    <xsd:element name="Typ_x0020_dokumentu" ma:index="10" nillable="true" ma:displayName="Typ dokumentu" ma:format="Dropdown" ma:internalName="Typ_x0020_dokumentu">
      <xsd:simpleType>
        <xsd:restriction base="dms:Choice">
          <xsd:enumeration value="DOC"/>
          <xsd:enumeration value="PDF"/>
          <xsd:enumeration value="PPT"/>
          <xsd:enumeration value="JPG"/>
          <xsd:enumeration value="PNG"/>
          <xsd:enumeration value="SVG"/>
          <xsd:enumeration value="TIFF"/>
        </xsd:restriction>
      </xsd:simpleType>
    </xsd:element>
    <xsd:element name="Platnost" ma:index="11" nillable="true" ma:displayName="Platnost" ma:default="ANO" ma:format="Dropdown" ma:internalName="Platnost">
      <xsd:simpleType>
        <xsd:restriction base="dms:Choice">
          <xsd:enumeration value="ANO"/>
          <xsd:enumeration value="NE"/>
        </xsd:restriction>
      </xsd:simpleType>
    </xsd:element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_x0020_šablony xmlns="48eee8b1-b439-40d9-8e3b-3b35f92c5ac4">Prezentace</Typ_x0020_šablony>
    <Jazyková_x0020_verze xmlns="48eee8b1-b439-40d9-8e3b-3b35f92c5ac4">CZ</Jazyková_x0020_verze>
    <Typ_x0020_dokumentu xmlns="48eee8b1-b439-40d9-8e3b-3b35f92c5ac4">PPT</Typ_x0020_dokumentu>
    <Platnost xmlns="48eee8b1-b439-40d9-8e3b-3b35f92c5ac4">ANO</Platnost>
  </documentManagement>
</p:properties>
</file>

<file path=customXml/itemProps1.xml><?xml version="1.0" encoding="utf-8"?>
<ds:datastoreItem xmlns:ds="http://schemas.openxmlformats.org/officeDocument/2006/customXml" ds:itemID="{B211A31B-8E45-43F5-BCAE-D6A18C2AC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ee8b1-b439-40d9-8e3b-3b35f92c5a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89F27D-F0E2-4D27-8E6A-65C414557B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276F3-137A-4A01-8B0F-C99FE94EC5F7}">
  <ds:schemaRefs>
    <ds:schemaRef ds:uri="http://purl.org/dc/terms/"/>
    <ds:schemaRef ds:uri="48eee8b1-b439-40d9-8e3b-3b35f92c5ac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6197</TotalTime>
  <Words>809</Words>
  <Application>Microsoft Office PowerPoint</Application>
  <PresentationFormat>Širokoúhlá obrazovka</PresentationFormat>
  <Paragraphs>105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Motiv Office</vt:lpstr>
      <vt:lpstr>Metodika odvození minimální výše lovu</vt:lpstr>
      <vt:lpstr>Metodika odvození minimální výše lovu</vt:lpstr>
      <vt:lpstr>Vstupní údaje</vt:lpstr>
      <vt:lpstr>Tolerovaná míra poškození</vt:lpstr>
      <vt:lpstr>Metodika odvození minimální výše lovu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Vymezená území</vt:lpstr>
      <vt:lpstr>Vymezená území</vt:lpstr>
      <vt:lpstr>Princip aplikace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odvození minimální výše lovu 08.12.2023</dc:title>
  <dc:creator>ÚHÚL</dc:creator>
  <cp:lastModifiedBy>Jaroslav Kubišta</cp:lastModifiedBy>
  <cp:revision>152</cp:revision>
  <dcterms:created xsi:type="dcterms:W3CDTF">2017-02-03T05:38:43Z</dcterms:created>
  <dcterms:modified xsi:type="dcterms:W3CDTF">2023-12-08T06:27:17Z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0x010100D59B33A7CCC89648B8F055C76B545B27</vt:lpwstr>
  </property>
</Properties>
</file>