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6" r:id="rId9"/>
    <p:sldId id="268" r:id="rId10"/>
    <p:sldId id="267" r:id="rId11"/>
    <p:sldId id="269" r:id="rId12"/>
    <p:sldId id="264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2036-F023-4BB6-985F-E0E393B8B39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ADFBA-7664-4E5A-A6EC-B0C52D02FB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0666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2036-F023-4BB6-985F-E0E393B8B39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ADFBA-7664-4E5A-A6EC-B0C52D02FB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0031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2036-F023-4BB6-985F-E0E393B8B39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ADFBA-7664-4E5A-A6EC-B0C52D02FB86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72436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2036-F023-4BB6-985F-E0E393B8B39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ADFBA-7664-4E5A-A6EC-B0C52D02FB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97952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2036-F023-4BB6-985F-E0E393B8B39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ADFBA-7664-4E5A-A6EC-B0C52D02FB86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49111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2036-F023-4BB6-985F-E0E393B8B39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ADFBA-7664-4E5A-A6EC-B0C52D02FB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755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2036-F023-4BB6-985F-E0E393B8B39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ADFBA-7664-4E5A-A6EC-B0C52D02FB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218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2036-F023-4BB6-985F-E0E393B8B39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ADFBA-7664-4E5A-A6EC-B0C52D02FB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6259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2036-F023-4BB6-985F-E0E393B8B39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ADFBA-7664-4E5A-A6EC-B0C52D02FB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0003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2036-F023-4BB6-985F-E0E393B8B39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ADFBA-7664-4E5A-A6EC-B0C52D02FB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3194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2036-F023-4BB6-985F-E0E393B8B39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ADFBA-7664-4E5A-A6EC-B0C52D02FB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4031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2036-F023-4BB6-985F-E0E393B8B39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ADFBA-7664-4E5A-A6EC-B0C52D02FB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0512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2036-F023-4BB6-985F-E0E393B8B39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ADFBA-7664-4E5A-A6EC-B0C52D02FB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9899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2036-F023-4BB6-985F-E0E393B8B39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ADFBA-7664-4E5A-A6EC-B0C52D02FB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8203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2036-F023-4BB6-985F-E0E393B8B39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ADFBA-7664-4E5A-A6EC-B0C52D02FB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0216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2036-F023-4BB6-985F-E0E393B8B39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ADFBA-7664-4E5A-A6EC-B0C52D02FB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274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82036-F023-4BB6-985F-E0E393B8B39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6DADFBA-7664-4E5A-A6EC-B0C52D02FB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1838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F8F0FE-56D1-893E-6E14-7CFCAECF27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solidFill>
                  <a:schemeClr val="accent5">
                    <a:lumMod val="75000"/>
                  </a:schemeClr>
                </a:solidFill>
              </a:rPr>
              <a:t>Myslivost na cestě do 21. století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4E63375-06FE-F47F-6016-BCF74AC38C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78960"/>
            <a:ext cx="9144000" cy="878840"/>
          </a:xfrm>
        </p:spPr>
        <p:txBody>
          <a:bodyPr/>
          <a:lstStyle/>
          <a:p>
            <a:r>
              <a:rPr lang="cs-CZ" dirty="0"/>
              <a:t>Poslanecká sněmovna 8.12.2023</a:t>
            </a:r>
          </a:p>
        </p:txBody>
      </p:sp>
    </p:spTree>
    <p:extLst>
      <p:ext uri="{BB962C8B-B14F-4D97-AF65-F5344CB8AC3E}">
        <p14:creationId xmlns:p14="http://schemas.microsoft.com/office/powerpoint/2010/main" val="1555923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278FDE-BA4A-1303-1E2E-140BFAD86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Jaká jsou pozitiva předložené novely?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F29E9D-C039-F8C0-296B-EEA9A76CF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Důsledná evidence ulovené zvěře</a:t>
            </a:r>
          </a:p>
          <a:p>
            <a:r>
              <a:rPr lang="cs-CZ" dirty="0"/>
              <a:t>Výše stavu zvěře se bude odvíjet od stavu ekosystému ( nutné přepracování některých paragrafových ustanovení, kdy uživatelé budou odkázáni na rozhodnutí úředníka vycházejícího z dat ÚHUL na velkých celcích a současně neodpovídají stavu v jednotlivých honitbách). Stát je zodpovědný za stavy populací jednotlivých druhů – </a:t>
            </a:r>
            <a:r>
              <a:rPr lang="cs-CZ" b="1" dirty="0"/>
              <a:t>zvěř je přírodní bohatství a je chráněno Ústavou ČR. </a:t>
            </a:r>
            <a:r>
              <a:rPr lang="cs-CZ" dirty="0"/>
              <a:t>Navrhovaný systém plánování povede k ještě většímu narušení populací jednotlivých druhů zvěře.</a:t>
            </a:r>
          </a:p>
          <a:p>
            <a:pPr marL="0" indent="0">
              <a:buNone/>
            </a:pPr>
            <a:r>
              <a:rPr lang="cs-CZ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873166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CD8FA1-CB1F-5360-6D8D-DEA3C51E3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Proč není potřeba posilovat práva vlastníků?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6FC002-FC20-CD2B-8BED-DD17888B5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Práva vlastníků byla posílena v roce 2001 a využívá je dnes pouze 1% vlastníků. Nedá se předpokládat, že dalším požadovaným posílením dojde k zlepšení této situace</a:t>
            </a:r>
          </a:p>
          <a:p>
            <a:r>
              <a:rPr lang="cs-CZ" dirty="0">
                <a:solidFill>
                  <a:schemeClr val="tx1"/>
                </a:solidFill>
              </a:rPr>
              <a:t>Vlastníci mají veškerá práva – sdružují se do HS a sami rozhodují, zda budou vykonávat myslivost ve vlastní režii, popř. zda honitbu pronajímají. V případě uzavřeného  pronájmu mohou veškerá svá práva ochránit ve smlouvě s nájemcem.</a:t>
            </a:r>
          </a:p>
          <a:p>
            <a:r>
              <a:rPr lang="cs-CZ" dirty="0">
                <a:solidFill>
                  <a:schemeClr val="tx1"/>
                </a:solidFill>
              </a:rPr>
              <a:t>Vlastníci mají možnost se vyjádřit k plánům lovu, popřípadě požadovat úpravu navrženého plánu – téměř vůbec nevyužívají</a:t>
            </a:r>
          </a:p>
          <a:p>
            <a:r>
              <a:rPr lang="cs-CZ" dirty="0">
                <a:solidFill>
                  <a:schemeClr val="tx1"/>
                </a:solidFill>
              </a:rPr>
              <a:t>Vlastníci mají oporu pro snižování stavů zvěře v §36 a §39</a:t>
            </a:r>
          </a:p>
          <a:p>
            <a:r>
              <a:rPr lang="cs-CZ" dirty="0">
                <a:solidFill>
                  <a:schemeClr val="tx1"/>
                </a:solidFill>
              </a:rPr>
              <a:t>Zvěř není majetkem vlastníka pozemku a vlastníci musí strpět výkon práva myslivosti na svých pozemcích ( Nález Ústavního soudu). </a:t>
            </a:r>
          </a:p>
        </p:txBody>
      </p:sp>
    </p:spTree>
    <p:extLst>
      <p:ext uri="{BB962C8B-B14F-4D97-AF65-F5344CB8AC3E}">
        <p14:creationId xmlns:p14="http://schemas.microsoft.com/office/powerpoint/2010/main" val="2613001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90E6C80D-5523-CF1F-661A-B7245FA0C7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349532"/>
              </p:ext>
            </p:extLst>
          </p:nvPr>
        </p:nvGraphicFramePr>
        <p:xfrm>
          <a:off x="182881" y="802640"/>
          <a:ext cx="11673837" cy="4744717"/>
        </p:xfrm>
        <a:graphic>
          <a:graphicData uri="http://schemas.openxmlformats.org/drawingml/2006/table">
            <a:tbl>
              <a:tblPr/>
              <a:tblGrid>
                <a:gridCol w="555897">
                  <a:extLst>
                    <a:ext uri="{9D8B030D-6E8A-4147-A177-3AD203B41FA5}">
                      <a16:colId xmlns:a16="http://schemas.microsoft.com/office/drawing/2014/main" val="3536575275"/>
                    </a:ext>
                  </a:extLst>
                </a:gridCol>
                <a:gridCol w="555897">
                  <a:extLst>
                    <a:ext uri="{9D8B030D-6E8A-4147-A177-3AD203B41FA5}">
                      <a16:colId xmlns:a16="http://schemas.microsoft.com/office/drawing/2014/main" val="261755109"/>
                    </a:ext>
                  </a:extLst>
                </a:gridCol>
                <a:gridCol w="555897">
                  <a:extLst>
                    <a:ext uri="{9D8B030D-6E8A-4147-A177-3AD203B41FA5}">
                      <a16:colId xmlns:a16="http://schemas.microsoft.com/office/drawing/2014/main" val="2195592955"/>
                    </a:ext>
                  </a:extLst>
                </a:gridCol>
                <a:gridCol w="555897">
                  <a:extLst>
                    <a:ext uri="{9D8B030D-6E8A-4147-A177-3AD203B41FA5}">
                      <a16:colId xmlns:a16="http://schemas.microsoft.com/office/drawing/2014/main" val="3658507339"/>
                    </a:ext>
                  </a:extLst>
                </a:gridCol>
                <a:gridCol w="555897">
                  <a:extLst>
                    <a:ext uri="{9D8B030D-6E8A-4147-A177-3AD203B41FA5}">
                      <a16:colId xmlns:a16="http://schemas.microsoft.com/office/drawing/2014/main" val="1777217513"/>
                    </a:ext>
                  </a:extLst>
                </a:gridCol>
                <a:gridCol w="555897">
                  <a:extLst>
                    <a:ext uri="{9D8B030D-6E8A-4147-A177-3AD203B41FA5}">
                      <a16:colId xmlns:a16="http://schemas.microsoft.com/office/drawing/2014/main" val="4292189303"/>
                    </a:ext>
                  </a:extLst>
                </a:gridCol>
                <a:gridCol w="555897">
                  <a:extLst>
                    <a:ext uri="{9D8B030D-6E8A-4147-A177-3AD203B41FA5}">
                      <a16:colId xmlns:a16="http://schemas.microsoft.com/office/drawing/2014/main" val="2975164825"/>
                    </a:ext>
                  </a:extLst>
                </a:gridCol>
                <a:gridCol w="555897">
                  <a:extLst>
                    <a:ext uri="{9D8B030D-6E8A-4147-A177-3AD203B41FA5}">
                      <a16:colId xmlns:a16="http://schemas.microsoft.com/office/drawing/2014/main" val="623924602"/>
                    </a:ext>
                  </a:extLst>
                </a:gridCol>
                <a:gridCol w="555897">
                  <a:extLst>
                    <a:ext uri="{9D8B030D-6E8A-4147-A177-3AD203B41FA5}">
                      <a16:colId xmlns:a16="http://schemas.microsoft.com/office/drawing/2014/main" val="1571875295"/>
                    </a:ext>
                  </a:extLst>
                </a:gridCol>
                <a:gridCol w="555897">
                  <a:extLst>
                    <a:ext uri="{9D8B030D-6E8A-4147-A177-3AD203B41FA5}">
                      <a16:colId xmlns:a16="http://schemas.microsoft.com/office/drawing/2014/main" val="335026311"/>
                    </a:ext>
                  </a:extLst>
                </a:gridCol>
                <a:gridCol w="555897">
                  <a:extLst>
                    <a:ext uri="{9D8B030D-6E8A-4147-A177-3AD203B41FA5}">
                      <a16:colId xmlns:a16="http://schemas.microsoft.com/office/drawing/2014/main" val="2595834945"/>
                    </a:ext>
                  </a:extLst>
                </a:gridCol>
                <a:gridCol w="555897">
                  <a:extLst>
                    <a:ext uri="{9D8B030D-6E8A-4147-A177-3AD203B41FA5}">
                      <a16:colId xmlns:a16="http://schemas.microsoft.com/office/drawing/2014/main" val="3380318777"/>
                    </a:ext>
                  </a:extLst>
                </a:gridCol>
                <a:gridCol w="555897">
                  <a:extLst>
                    <a:ext uri="{9D8B030D-6E8A-4147-A177-3AD203B41FA5}">
                      <a16:colId xmlns:a16="http://schemas.microsoft.com/office/drawing/2014/main" val="1983223930"/>
                    </a:ext>
                  </a:extLst>
                </a:gridCol>
                <a:gridCol w="555897">
                  <a:extLst>
                    <a:ext uri="{9D8B030D-6E8A-4147-A177-3AD203B41FA5}">
                      <a16:colId xmlns:a16="http://schemas.microsoft.com/office/drawing/2014/main" val="281252878"/>
                    </a:ext>
                  </a:extLst>
                </a:gridCol>
                <a:gridCol w="555897">
                  <a:extLst>
                    <a:ext uri="{9D8B030D-6E8A-4147-A177-3AD203B41FA5}">
                      <a16:colId xmlns:a16="http://schemas.microsoft.com/office/drawing/2014/main" val="1439001551"/>
                    </a:ext>
                  </a:extLst>
                </a:gridCol>
                <a:gridCol w="555897">
                  <a:extLst>
                    <a:ext uri="{9D8B030D-6E8A-4147-A177-3AD203B41FA5}">
                      <a16:colId xmlns:a16="http://schemas.microsoft.com/office/drawing/2014/main" val="1189580292"/>
                    </a:ext>
                  </a:extLst>
                </a:gridCol>
                <a:gridCol w="555897">
                  <a:extLst>
                    <a:ext uri="{9D8B030D-6E8A-4147-A177-3AD203B41FA5}">
                      <a16:colId xmlns:a16="http://schemas.microsoft.com/office/drawing/2014/main" val="2360447795"/>
                    </a:ext>
                  </a:extLst>
                </a:gridCol>
                <a:gridCol w="555897">
                  <a:extLst>
                    <a:ext uri="{9D8B030D-6E8A-4147-A177-3AD203B41FA5}">
                      <a16:colId xmlns:a16="http://schemas.microsoft.com/office/drawing/2014/main" val="3446375898"/>
                    </a:ext>
                  </a:extLst>
                </a:gridCol>
                <a:gridCol w="555897">
                  <a:extLst>
                    <a:ext uri="{9D8B030D-6E8A-4147-A177-3AD203B41FA5}">
                      <a16:colId xmlns:a16="http://schemas.microsoft.com/office/drawing/2014/main" val="3726886015"/>
                    </a:ext>
                  </a:extLst>
                </a:gridCol>
                <a:gridCol w="555897">
                  <a:extLst>
                    <a:ext uri="{9D8B030D-6E8A-4147-A177-3AD203B41FA5}">
                      <a16:colId xmlns:a16="http://schemas.microsoft.com/office/drawing/2014/main" val="994233632"/>
                    </a:ext>
                  </a:extLst>
                </a:gridCol>
                <a:gridCol w="555897">
                  <a:extLst>
                    <a:ext uri="{9D8B030D-6E8A-4147-A177-3AD203B41FA5}">
                      <a16:colId xmlns:a16="http://schemas.microsoft.com/office/drawing/2014/main" val="4265692442"/>
                    </a:ext>
                  </a:extLst>
                </a:gridCol>
              </a:tblGrid>
              <a:tr h="30995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kraj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celkový počet honiteb v územní působnosti 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3"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§ 36 odst. 3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§ 36 odst. 5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§ 39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stručné </a:t>
                      </a:r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odůvodnění žádosti/podnětu o snížení stavu</a:t>
                      </a:r>
                      <a:endParaRPr lang="cs-CZ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poznámka: v případě zrušení chovu uveďte počet případů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724192"/>
                  </a:ext>
                </a:extLst>
              </a:tr>
              <a:tr h="31615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celkový počet správních řízení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 rowSpan="2" gridSpan="7"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 dirty="0">
                          <a:effectLst/>
                          <a:latin typeface="Arial" panose="020B0604020202020204" pitchFamily="34" charset="0"/>
                        </a:rPr>
                        <a:t>Iniciační subjekt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výsledek řízení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8093698"/>
                  </a:ext>
                </a:extLst>
              </a:tr>
              <a:tr h="54799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7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ne/povolení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ne/uložení snížení stavů zvěře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903447"/>
                  </a:ext>
                </a:extLst>
              </a:tr>
              <a:tr h="171092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počet záhájených řízení o stanovení plánu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počet vydaných pravomocných rozhodnutí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počet zastavených řízení 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počet vydaných </a:t>
                      </a:r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kladných </a:t>
                      </a:r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vyjádření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počet vydaných </a:t>
                      </a:r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záporných </a:t>
                      </a:r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vyjádření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podnět od držitele honitby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žádost od uživatele honitby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podnět zemědělsky hospodařícího subjektu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podnět lesnicky hospodařícího subjektu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podnět ochrany přírody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OSSM - z vlastního podnětu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podnět - ostatní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počet povolení 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počet zamítnutí žádosti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počet uložení snížení stavů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počet zastavených řízení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4942085"/>
                  </a:ext>
                </a:extLst>
              </a:tr>
              <a:tr h="30995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2017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5409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2872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2419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291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2369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2108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293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0212332"/>
                  </a:ext>
                </a:extLst>
              </a:tr>
              <a:tr h="30995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5389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2569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2077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276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1976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1805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256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2946576"/>
                  </a:ext>
                </a:extLst>
              </a:tr>
              <a:tr h="30995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5387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2317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2262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281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2106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1964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246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2462260"/>
                  </a:ext>
                </a:extLst>
              </a:tr>
              <a:tr h="30995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2020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5412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2200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2104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249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2041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1888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218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7010767"/>
                  </a:ext>
                </a:extLst>
              </a:tr>
              <a:tr h="30995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5411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1854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2079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2030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1836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220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216" marR="5216" marT="5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5216" marR="5216" marT="5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469210"/>
                  </a:ext>
                </a:extLst>
              </a:tr>
              <a:tr h="309950"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16" marR="5216" marT="521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16" marR="5216" marT="521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16" marR="5216" marT="521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16" marR="5216" marT="521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16" marR="5216" marT="521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16" marR="5216" marT="521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16" marR="5216" marT="521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16" marR="5216" marT="521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16" marR="5216" marT="521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16" marR="5216" marT="521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16" marR="5216" marT="521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16" marR="5216" marT="521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16" marR="5216" marT="521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16" marR="5216" marT="521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16" marR="5216" marT="521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16" marR="5216" marT="521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16" marR="5216" marT="521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16" marR="5216" marT="521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16" marR="5216" marT="521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16" marR="5216" marT="521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16" marR="5216" marT="521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4884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7205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00AF-E3F8-B0F3-EB4E-72D5A3B08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Zásadní nesouhlas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222D5C3-155D-6C2A-4D9D-384A12C436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1.) Snížení minimální výměry honitby ( ČMMJ dlouhodobě navrhuje výměru honitby 1000 ha pro spárkatou zvěř a 500 ha pro drobnou)</a:t>
            </a:r>
          </a:p>
          <a:p>
            <a:r>
              <a:rPr lang="cs-CZ" sz="2400" dirty="0"/>
              <a:t>2.) Nárokové povolenky pro vlastníky, pachtýře a osoby blízké</a:t>
            </a:r>
          </a:p>
          <a:p>
            <a:r>
              <a:rPr lang="cs-CZ" sz="2400" dirty="0"/>
              <a:t>3.) Vyjmutí druhů zvěře, které nejsou obhospodařovány lovem ze zákona</a:t>
            </a:r>
          </a:p>
          <a:p>
            <a:r>
              <a:rPr lang="cs-CZ" sz="2400" dirty="0"/>
              <a:t>4.) Potlačení práva vlastníků rozhodovat o uzavření obory</a:t>
            </a:r>
          </a:p>
        </p:txBody>
      </p:sp>
    </p:spTree>
    <p:extLst>
      <p:ext uri="{BB962C8B-B14F-4D97-AF65-F5344CB8AC3E}">
        <p14:creationId xmlns:p14="http://schemas.microsoft.com/office/powerpoint/2010/main" val="28762188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FC6100-C729-9F44-FF31-AD9510979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2692400"/>
          </a:xfrm>
        </p:spPr>
        <p:txBody>
          <a:bodyPr>
            <a:normAutofit fontScale="90000"/>
          </a:bodyPr>
          <a:lstStyle/>
          <a:p>
            <a:r>
              <a:rPr lang="cs-CZ" sz="4400" dirty="0"/>
              <a:t>   </a:t>
            </a:r>
            <a:br>
              <a:rPr lang="cs-CZ" sz="4400" dirty="0"/>
            </a:br>
            <a:br>
              <a:rPr lang="cs-CZ" sz="4400" dirty="0"/>
            </a:br>
            <a:r>
              <a:rPr lang="cs-CZ" sz="4400" dirty="0"/>
              <a:t>      </a:t>
            </a:r>
            <a:br>
              <a:rPr lang="cs-CZ" sz="4400" dirty="0"/>
            </a:br>
            <a:r>
              <a:rPr lang="cs-CZ" sz="4400" dirty="0"/>
              <a:t>         </a:t>
            </a:r>
            <a:r>
              <a:rPr lang="cs-CZ" sz="4800" dirty="0">
                <a:solidFill>
                  <a:schemeClr val="tx1"/>
                </a:solidFill>
              </a:rPr>
              <a:t>Děkuji za pozornost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A4F02D-3E31-0A1A-338D-3F75A4AA7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450080"/>
            <a:ext cx="8596668" cy="1591282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                                                                            </a:t>
            </a:r>
            <a:r>
              <a:rPr lang="cs-CZ" sz="2400" dirty="0"/>
              <a:t>Ing. Janota Jiří</a:t>
            </a:r>
          </a:p>
          <a:p>
            <a:pPr marL="0" indent="0">
              <a:buNone/>
            </a:pPr>
            <a:r>
              <a:rPr lang="cs-CZ" dirty="0"/>
              <a:t>                                                                             předseda </a:t>
            </a:r>
            <a:r>
              <a:rPr lang="cs-CZ" dirty="0" err="1"/>
              <a:t>ČMMJ,z.s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891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9E4EA4-F8AD-DB4D-1043-98F1A8C94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§2 zákona č. 449/2001 Sb.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58A8AD-EC66-8EB4-6B3E-8E50829F0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- myslivost je soubor činností prováděných v přírodě ve vztahu k volně žijící zvěři jako součásti ekosystému….</a:t>
            </a:r>
          </a:p>
          <a:p>
            <a:pPr marL="0" indent="0">
              <a:buNone/>
            </a:pPr>
            <a:r>
              <a:rPr lang="cs-CZ" dirty="0"/>
              <a:t>- zvěř je definována jako obnovitelné přírodní bohatství představované populacemi druhů voně žijících živočichů …..</a:t>
            </a:r>
          </a:p>
        </p:txBody>
      </p:sp>
    </p:spTree>
    <p:extLst>
      <p:ext uri="{BB962C8B-B14F-4D97-AF65-F5344CB8AC3E}">
        <p14:creationId xmlns:p14="http://schemas.microsoft.com/office/powerpoint/2010/main" val="2504848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91240F-0A25-04BA-B88B-6F94BDAA8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Programové prohlášení vlády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B3BDF8C-370B-E4D3-8EC5-704BAE32B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lphaLcParenR"/>
            </a:pPr>
            <a:r>
              <a:rPr lang="cs-CZ" sz="2000" dirty="0"/>
              <a:t>Podpoříme soukromé vlastníky, myslivce, včelaře, spolky atd., aby sázeli stromy, zakládali krajinné prvky a pečovali o soulad zemědělství a ochrany přírody</a:t>
            </a:r>
          </a:p>
          <a:p>
            <a:pPr marL="514350" indent="-514350">
              <a:buAutoNum type="alphaLcParenR"/>
            </a:pPr>
            <a:r>
              <a:rPr lang="cs-CZ" sz="2000" dirty="0"/>
              <a:t>Posílíme pravomoci vlastníků půdy a hospodářů v organizaci honiteb. Včasné řešení problémů s přemnoženou zvěří či škůdci uchrání krajinu před většími škodami a ušetří veřejné peníze.</a:t>
            </a:r>
          </a:p>
          <a:p>
            <a:pPr marL="514350" indent="-514350">
              <a:buAutoNum type="alphaLcParenR"/>
            </a:pPr>
            <a:r>
              <a:rPr lang="cs-CZ" sz="2000" dirty="0"/>
              <a:t>Na základě inventury všech agend státu do konce roku 2022 představíme plány na snížení úřednických míst. Zbytečné úřední úkony zrušíme a potřebné služby zefektivníme.</a:t>
            </a:r>
          </a:p>
          <a:p>
            <a:pPr marL="514350" indent="-514350">
              <a:buAutoNum type="alphaLcParenR"/>
            </a:pPr>
            <a:r>
              <a:rPr lang="cs-CZ" sz="2000" dirty="0"/>
              <a:t>Zrychlíme a rozšíříme realizaci záchranných programů pro nejcennější druhy. Zajistíme účinnější ochranu druhů postavenou především na ochraně biotopů ….</a:t>
            </a:r>
          </a:p>
          <a:p>
            <a:pPr marL="514350" indent="-514350">
              <a:buAutoNum type="alphaLcParenR"/>
            </a:pPr>
            <a:r>
              <a:rPr lang="cs-CZ" sz="2000" dirty="0"/>
              <a:t>Budoucí zisky ze státních lesů nepůjdou do státního rozpočtu, namísto toho budou přispívat l obnově lesních ekosystémů a ochraně vody</a:t>
            </a:r>
          </a:p>
          <a:p>
            <a:pPr marL="514350" indent="-514350">
              <a:buAutoNum type="alphaLcParenR"/>
            </a:pPr>
            <a:endParaRPr lang="cs-CZ" sz="2000" dirty="0"/>
          </a:p>
          <a:p>
            <a:pPr marL="514350" indent="-514350">
              <a:buAutoNum type="alphaLcParenR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108050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59B0E7-5108-531C-43D0-29C2C83647F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0515600" cy="1690688"/>
          </a:xfrm>
        </p:spPr>
        <p:txBody>
          <a:bodyPr/>
          <a:lstStyle/>
          <a:p>
            <a:r>
              <a:rPr lang="cs-CZ" dirty="0"/>
              <a:t>        </a:t>
            </a:r>
            <a:r>
              <a:rPr lang="cs-CZ" sz="3600" b="1" dirty="0"/>
              <a:t>Realita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750F23-D193-C960-DB75-ADEC6BB2171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239838"/>
            <a:ext cx="9490075" cy="49371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 dirty="0"/>
              <a:t>Ad a</a:t>
            </a:r>
            <a:r>
              <a:rPr lang="cs-CZ" sz="1800" dirty="0"/>
              <a:t>) Jak se zvýšila podpora myslivců ve vztahu k sázení stromů, zakládání krajinných prvků……   </a:t>
            </a:r>
            <a:r>
              <a:rPr lang="cs-CZ" sz="1800" b="1" dirty="0"/>
              <a:t>0</a:t>
            </a:r>
            <a:r>
              <a:rPr lang="cs-CZ" sz="1800" dirty="0"/>
              <a:t> </a:t>
            </a:r>
          </a:p>
          <a:p>
            <a:pPr marL="0" indent="0">
              <a:buNone/>
            </a:pPr>
            <a:r>
              <a:rPr lang="cs-CZ" sz="1800" dirty="0"/>
              <a:t>Zákon nikde nestanovuje, že vlastníci jsou povinni toto umožnit. Samozřejmě za náhradu. Přitom definuje, že uživatelé jsou povinni, ale jen  pokud jim to vlastník písemně povolí.</a:t>
            </a:r>
          </a:p>
          <a:p>
            <a:pPr marL="0" indent="0">
              <a:buNone/>
            </a:pPr>
            <a:r>
              <a:rPr lang="cs-CZ" sz="1800" b="1" dirty="0"/>
              <a:t>Ad b</a:t>
            </a:r>
            <a:r>
              <a:rPr lang="cs-CZ" sz="1800" dirty="0"/>
              <a:t>) Jak se posílily pravomoci vlastníků pozemků - Způsobem paragrafových znění, které povedou k :  </a:t>
            </a:r>
          </a:p>
          <a:p>
            <a:pPr marL="0" indent="0">
              <a:buNone/>
            </a:pPr>
            <a:r>
              <a:rPr lang="cs-CZ" sz="1800" dirty="0"/>
              <a:t>1. </a:t>
            </a:r>
            <a:r>
              <a:rPr lang="cs-CZ" dirty="0"/>
              <a:t>O</a:t>
            </a:r>
            <a:r>
              <a:rPr lang="cs-CZ" sz="1800" dirty="0"/>
              <a:t>rganizačnímu a ekonomickému zatížení státní správy na úseku myslivosti</a:t>
            </a:r>
          </a:p>
          <a:p>
            <a:pPr marL="0" indent="0">
              <a:buNone/>
            </a:pPr>
            <a:r>
              <a:rPr lang="cs-CZ" sz="1800" dirty="0"/>
              <a:t>2. Ohrozí výkon práva myslivosti v některých regionech</a:t>
            </a:r>
          </a:p>
          <a:p>
            <a:pPr marL="0" indent="0">
              <a:buNone/>
            </a:pPr>
            <a:r>
              <a:rPr lang="cs-CZ" sz="1800" dirty="0"/>
              <a:t>3. Naruší spolkovou činnost a vztahy uvnitř venkovských komunit</a:t>
            </a:r>
          </a:p>
          <a:p>
            <a:pPr marL="0" indent="0">
              <a:buNone/>
            </a:pPr>
            <a:r>
              <a:rPr lang="cs-CZ" sz="1800" dirty="0"/>
              <a:t>4. Povede k poklesu myslivců</a:t>
            </a:r>
          </a:p>
          <a:p>
            <a:pPr marL="0" indent="0">
              <a:buNone/>
            </a:pPr>
            <a:r>
              <a:rPr lang="cs-CZ" sz="1800" dirty="0"/>
              <a:t>5. Přinese ekonomickou zátěž pro vlastníky a uživatele honiteb</a:t>
            </a:r>
          </a:p>
          <a:p>
            <a:pPr marL="0" indent="0">
              <a:buNone/>
            </a:pPr>
            <a:r>
              <a:rPr lang="cs-CZ" sz="1800" b="1" dirty="0"/>
              <a:t>Ad c</a:t>
            </a:r>
            <a:r>
              <a:rPr lang="cs-CZ" sz="1800" dirty="0"/>
              <a:t>) Výsledkem je návrh na vytvoření řady nových pracovních pozic na ORP a s </a:t>
            </a:r>
            <a:r>
              <a:rPr lang="cs-CZ" dirty="0"/>
              <a:t>tím související  mandatorních výdajů, zvyšování provozních nákladů, administrativy</a:t>
            </a:r>
            <a:endParaRPr lang="cs-CZ" sz="1800" dirty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39335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>
            <a:extLst>
              <a:ext uri="{FF2B5EF4-FFF2-40B4-BE49-F238E27FC236}">
                <a16:creationId xmlns:a16="http://schemas.microsoft.com/office/drawing/2014/main" id="{2524E7DB-81EA-DEEF-EE61-D091D855B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640" y="700405"/>
            <a:ext cx="10515600" cy="5466715"/>
          </a:xfrm>
        </p:spPr>
        <p:txBody>
          <a:bodyPr>
            <a:normAutofit fontScale="90000"/>
          </a:bodyPr>
          <a:lstStyle/>
          <a:p>
            <a:br>
              <a:rPr lang="cs-CZ" sz="2000" b="1" dirty="0">
                <a:solidFill>
                  <a:schemeClr val="tx1"/>
                </a:solidFill>
                <a:latin typeface="+mn-lt"/>
              </a:rPr>
            </a:br>
            <a:r>
              <a:rPr lang="cs-CZ" sz="2000" dirty="0">
                <a:solidFill>
                  <a:schemeClr val="tx1"/>
                </a:solidFill>
                <a:latin typeface="+mn-lt"/>
              </a:rPr>
              <a:t>Navrhovaná právní úprava nezjednodušuje celý proces usměrňování myslivosti a přinese značné komplikace.</a:t>
            </a:r>
            <a:br>
              <a:rPr lang="cs-CZ" sz="2000" dirty="0">
                <a:solidFill>
                  <a:schemeClr val="tx1"/>
                </a:solidFill>
                <a:latin typeface="+mn-lt"/>
              </a:rPr>
            </a:br>
            <a:br>
              <a:rPr lang="cs-CZ" sz="2000" dirty="0">
                <a:solidFill>
                  <a:schemeClr val="tx1"/>
                </a:solidFill>
                <a:latin typeface="+mn-lt"/>
              </a:rPr>
            </a:br>
            <a:r>
              <a:rPr lang="cs-CZ" sz="2000" b="1" dirty="0">
                <a:solidFill>
                  <a:schemeClr val="tx1"/>
                </a:solidFill>
                <a:latin typeface="+mn-lt"/>
              </a:rPr>
              <a:t>Důvodová zpráva se nevypořádává s rozkrytím všech finančních vstupů do myslivosti, které zatíží státní rozpočet a to v těchto případech:</a:t>
            </a:r>
            <a:br>
              <a:rPr lang="cs-CZ" sz="2000" b="1" dirty="0">
                <a:solidFill>
                  <a:schemeClr val="tx1"/>
                </a:solidFill>
                <a:latin typeface="+mn-lt"/>
              </a:rPr>
            </a:br>
            <a:br>
              <a:rPr lang="cs-CZ" sz="2000" dirty="0">
                <a:solidFill>
                  <a:schemeClr val="tx1"/>
                </a:solidFill>
                <a:latin typeface="+mn-lt"/>
              </a:rPr>
            </a:br>
            <a:r>
              <a:rPr lang="cs-CZ" sz="2000" dirty="0">
                <a:solidFill>
                  <a:schemeClr val="tx1"/>
                </a:solidFill>
                <a:latin typeface="+mn-lt"/>
              </a:rPr>
              <a:t>-zavedení nového informačního systému myslivosti §38</a:t>
            </a:r>
            <a:br>
              <a:rPr lang="cs-CZ" sz="2000" dirty="0">
                <a:solidFill>
                  <a:schemeClr val="tx1"/>
                </a:solidFill>
                <a:latin typeface="+mn-lt"/>
              </a:rPr>
            </a:br>
            <a:r>
              <a:rPr lang="cs-CZ" sz="2000" dirty="0">
                <a:solidFill>
                  <a:schemeClr val="tx1"/>
                </a:solidFill>
                <a:latin typeface="+mn-lt"/>
              </a:rPr>
              <a:t>-zvýšení počtu zaměstnanců na úřadech §58 odst. 2</a:t>
            </a:r>
            <a:br>
              <a:rPr lang="cs-CZ" sz="2000" dirty="0">
                <a:solidFill>
                  <a:schemeClr val="tx1"/>
                </a:solidFill>
                <a:latin typeface="+mn-lt"/>
              </a:rPr>
            </a:br>
            <a:r>
              <a:rPr lang="cs-CZ" sz="2000" dirty="0">
                <a:solidFill>
                  <a:schemeClr val="tx1"/>
                </a:solidFill>
                <a:latin typeface="+mn-lt"/>
              </a:rPr>
              <a:t>-zavedení jiných kontrolních mechanismů ulovené zvěře §49</a:t>
            </a:r>
            <a:br>
              <a:rPr lang="cs-CZ" sz="2000" dirty="0">
                <a:solidFill>
                  <a:schemeClr val="tx1"/>
                </a:solidFill>
                <a:latin typeface="+mn-lt"/>
              </a:rPr>
            </a:br>
            <a:r>
              <a:rPr lang="cs-CZ" sz="2000" dirty="0">
                <a:solidFill>
                  <a:schemeClr val="tx1"/>
                </a:solidFill>
                <a:latin typeface="+mn-lt"/>
              </a:rPr>
              <a:t>- alokace finančních prostředků za podporu a konzultační a poradenské služby se zabezpečením         hodnocení stavu lesa,… §62 odst. 2</a:t>
            </a:r>
            <a:br>
              <a:rPr lang="cs-CZ" sz="2000" dirty="0">
                <a:solidFill>
                  <a:schemeClr val="tx1"/>
                </a:solidFill>
                <a:latin typeface="+mn-lt"/>
              </a:rPr>
            </a:br>
            <a:r>
              <a:rPr lang="cs-CZ" sz="2000" dirty="0">
                <a:solidFill>
                  <a:schemeClr val="tx1"/>
                </a:solidFill>
                <a:latin typeface="+mn-lt"/>
              </a:rPr>
              <a:t>- změna systému konání mysliveckých zkoušek §47 odst. a-c</a:t>
            </a:r>
            <a:br>
              <a:rPr lang="cs-CZ" sz="2000" dirty="0">
                <a:solidFill>
                  <a:schemeClr val="tx1"/>
                </a:solidFill>
                <a:latin typeface="+mn-lt"/>
              </a:rPr>
            </a:br>
            <a:r>
              <a:rPr lang="cs-CZ" sz="2000" dirty="0">
                <a:solidFill>
                  <a:schemeClr val="tx1"/>
                </a:solidFill>
                <a:latin typeface="+mn-lt"/>
              </a:rPr>
              <a:t>- zpracování plánu lovu + inventarizace lesů §36</a:t>
            </a:r>
            <a:br>
              <a:rPr lang="cs-CZ" sz="2000" dirty="0">
                <a:solidFill>
                  <a:schemeClr val="tx1"/>
                </a:solidFill>
                <a:latin typeface="+mn-lt"/>
              </a:rPr>
            </a:br>
            <a:br>
              <a:rPr lang="cs-CZ" sz="2000" dirty="0">
                <a:solidFill>
                  <a:schemeClr val="tx1"/>
                </a:solidFill>
                <a:latin typeface="+mn-lt"/>
              </a:rPr>
            </a:br>
            <a:r>
              <a:rPr lang="cs-CZ" sz="2000" dirty="0">
                <a:solidFill>
                  <a:schemeClr val="tx1"/>
                </a:solidFill>
                <a:latin typeface="+mn-lt"/>
              </a:rPr>
              <a:t>Směrem k veřejnosti nejsou uvedeny náklady na :</a:t>
            </a:r>
            <a:br>
              <a:rPr lang="cs-CZ" sz="2000" dirty="0">
                <a:solidFill>
                  <a:schemeClr val="tx1"/>
                </a:solidFill>
                <a:latin typeface="+mn-lt"/>
              </a:rPr>
            </a:br>
            <a:r>
              <a:rPr lang="cs-CZ" sz="2000" dirty="0">
                <a:solidFill>
                  <a:schemeClr val="tx1"/>
                </a:solidFill>
                <a:latin typeface="+mn-lt"/>
              </a:rPr>
              <a:t>-permanentní změnu honiteb §31 </a:t>
            </a:r>
            <a:r>
              <a:rPr lang="cs-CZ" sz="2000" dirty="0" err="1">
                <a:solidFill>
                  <a:schemeClr val="tx1"/>
                </a:solidFill>
                <a:latin typeface="+mn-lt"/>
              </a:rPr>
              <a:t>ods</a:t>
            </a:r>
            <a:r>
              <a:rPr lang="cs-CZ" sz="2000" dirty="0">
                <a:solidFill>
                  <a:schemeClr val="tx1"/>
                </a:solidFill>
                <a:latin typeface="+mn-lt"/>
              </a:rPr>
              <a:t>. 4, § 18 odst. 1</a:t>
            </a:r>
            <a:br>
              <a:rPr lang="cs-CZ" sz="2000" dirty="0">
                <a:solidFill>
                  <a:schemeClr val="tx1"/>
                </a:solidFill>
                <a:latin typeface="+mn-lt"/>
              </a:rPr>
            </a:br>
            <a:r>
              <a:rPr lang="cs-CZ" sz="2000" dirty="0">
                <a:solidFill>
                  <a:schemeClr val="tx1"/>
                </a:solidFill>
                <a:latin typeface="+mn-lt"/>
              </a:rPr>
              <a:t>- pořízení administrativní techniky pro naplňování povinností ze zaváděného systému evidence myslivosti ( výpočetní technika)</a:t>
            </a:r>
            <a:br>
              <a:rPr lang="cs-CZ" sz="2000" dirty="0">
                <a:solidFill>
                  <a:schemeClr val="tx1"/>
                </a:solidFill>
                <a:latin typeface="+mn-lt"/>
              </a:rPr>
            </a:br>
            <a:r>
              <a:rPr lang="cs-CZ" sz="2000" dirty="0">
                <a:solidFill>
                  <a:schemeClr val="tx1"/>
                </a:solidFill>
                <a:latin typeface="+mn-lt"/>
              </a:rPr>
              <a:t>-pořízení administrativní techniky spojené s kontrolou ulovené zvěře</a:t>
            </a:r>
            <a:br>
              <a:rPr lang="cs-CZ" sz="2000" dirty="0">
                <a:solidFill>
                  <a:schemeClr val="tx1"/>
                </a:solidFill>
                <a:latin typeface="+mn-lt"/>
              </a:rPr>
            </a:br>
            <a:br>
              <a:rPr lang="cs-CZ" sz="2000" dirty="0">
                <a:solidFill>
                  <a:schemeClr val="tx1"/>
                </a:solidFill>
                <a:latin typeface="+mn-lt"/>
              </a:rPr>
            </a:br>
            <a:br>
              <a:rPr lang="cs-CZ" sz="2000" dirty="0">
                <a:solidFill>
                  <a:schemeClr val="tx1"/>
                </a:solidFill>
                <a:latin typeface="+mn-lt"/>
              </a:rPr>
            </a:br>
            <a:br>
              <a:rPr lang="cs-CZ" sz="2000" b="1" dirty="0">
                <a:solidFill>
                  <a:schemeClr val="tx1"/>
                </a:solidFill>
                <a:latin typeface="+mn-lt"/>
              </a:rPr>
            </a:br>
            <a:br>
              <a:rPr lang="cs-CZ" sz="2000" b="1" dirty="0">
                <a:solidFill>
                  <a:schemeClr val="tx1"/>
                </a:solidFill>
                <a:latin typeface="+mn-lt"/>
              </a:rPr>
            </a:br>
            <a:br>
              <a:rPr lang="cs-CZ" sz="2000" b="1" dirty="0">
                <a:solidFill>
                  <a:schemeClr val="tx1"/>
                </a:solidFill>
                <a:latin typeface="+mn-lt"/>
              </a:rPr>
            </a:br>
            <a:br>
              <a:rPr lang="cs-CZ" sz="2000" b="1" dirty="0">
                <a:solidFill>
                  <a:schemeClr val="tx1"/>
                </a:solidFill>
                <a:latin typeface="+mn-lt"/>
              </a:rPr>
            </a:br>
            <a:br>
              <a:rPr lang="cs-CZ" sz="2000" b="1" dirty="0">
                <a:solidFill>
                  <a:schemeClr val="tx1"/>
                </a:solidFill>
                <a:latin typeface="+mn-lt"/>
              </a:rPr>
            </a:br>
            <a:endParaRPr lang="cs-CZ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6405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A9D509D-F8AA-3B67-C6EC-A86A7B409E25}"/>
              </a:ext>
            </a:extLst>
          </p:cNvPr>
          <p:cNvSpPr txBox="1"/>
          <p:nvPr/>
        </p:nvSpPr>
        <p:spPr>
          <a:xfrm>
            <a:off x="579120" y="1720840"/>
            <a:ext cx="85725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cs-CZ" sz="1800" dirty="0">
                <a:solidFill>
                  <a:schemeClr val="tx1"/>
                </a:solidFill>
                <a:latin typeface="+mn-lt"/>
              </a:rPr>
            </a:br>
            <a:br>
              <a:rPr lang="cs-CZ" sz="1800" dirty="0">
                <a:solidFill>
                  <a:schemeClr val="tx1"/>
                </a:solidFill>
                <a:latin typeface="+mn-lt"/>
              </a:rPr>
            </a:br>
            <a:r>
              <a:rPr lang="cs-CZ" sz="1800" b="1" dirty="0">
                <a:solidFill>
                  <a:schemeClr val="tx1"/>
                </a:solidFill>
                <a:latin typeface="+mn-lt"/>
              </a:rPr>
              <a:t>Ad d) </a:t>
            </a:r>
            <a:r>
              <a:rPr lang="cs-CZ" sz="1800" dirty="0">
                <a:solidFill>
                  <a:schemeClr val="tx1"/>
                </a:solidFill>
                <a:latin typeface="+mn-lt"/>
              </a:rPr>
              <a:t>Novela se vůbec nevěnuje podpoře mizející drobné zvěře z krajiny a nápravě tohoto nepříznivého stavu. Přitom proti původnímu záměru vypracování  zasahuje navrhovanými změnami téměř do všech paragrafových ustanovení  současného zákona.</a:t>
            </a:r>
          </a:p>
          <a:p>
            <a:endParaRPr lang="cs-CZ" dirty="0"/>
          </a:p>
          <a:p>
            <a:r>
              <a:rPr lang="cs-CZ" sz="1800" b="1" dirty="0">
                <a:latin typeface="+mn-lt"/>
              </a:rPr>
              <a:t>Ad e)</a:t>
            </a:r>
            <a:r>
              <a:rPr lang="cs-CZ" sz="1800" dirty="0">
                <a:latin typeface="+mn-lt"/>
              </a:rPr>
              <a:t> Zisky jsou nadále odváděny do kapitoly ministerstva financí namísto podpory obnovy ekosystémů ve vztahu ke zvěří a jejím životním potřebám</a:t>
            </a:r>
          </a:p>
          <a:p>
            <a:r>
              <a:rPr lang="cs-CZ" dirty="0"/>
              <a:t>(lesnické opatření ke zmírnění škod zvěří – neprošel návrh ČMMJ na ponechání 1% plochy  honitby jako pastevní a </a:t>
            </a:r>
            <a:r>
              <a:rPr lang="cs-CZ" dirty="0" err="1"/>
              <a:t>okusové</a:t>
            </a:r>
            <a:r>
              <a:rPr lang="cs-CZ" dirty="0"/>
              <a:t> plochy pro zvěř).</a:t>
            </a:r>
            <a:br>
              <a:rPr lang="cs-CZ" sz="1800" dirty="0">
                <a:latin typeface="+mn-lt"/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2052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5E8B49-0517-3BCC-AF7B-B10106E4D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Podporuje či omezuje novela vlastníky?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AAF38B0-062D-E52F-0EAE-34A9DAA19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2000" dirty="0"/>
              <a:t>V řadě případů omezí – stát bude určovat výši odlovu v regionech          (nedopracované ve vztahu k udělování pokut a ochraně práv uživatele honitby)</a:t>
            </a:r>
          </a:p>
          <a:p>
            <a:r>
              <a:rPr lang="cs-CZ" sz="2000" dirty="0"/>
              <a:t>Svolávání valné hromady 1x ročně – ekonomicky zatíží HS ( jediným přínosem HS je nájem)</a:t>
            </a:r>
          </a:p>
          <a:p>
            <a:r>
              <a:rPr lang="cs-CZ" sz="2000" dirty="0"/>
              <a:t>Diskriminace vlastníků - §17 odst. 3) a 7), § 33 odst. 1), § 9 odst. 4), § 30, §33</a:t>
            </a:r>
          </a:p>
          <a:p>
            <a:endParaRPr lang="cs-CZ" sz="2000" dirty="0"/>
          </a:p>
          <a:p>
            <a:r>
              <a:rPr lang="cs-CZ" sz="2000" dirty="0"/>
              <a:t>Pokud je bráno posílení práv vlastníků snížení výměry honitby a umožnění vystavení nárokové povolenky k lovu vlastníkům a pachtýřům, přijetí těchto opatření povede k ještě významnějším problémům </a:t>
            </a:r>
          </a:p>
          <a:p>
            <a:pPr marL="0" indent="0">
              <a:buNone/>
            </a:pPr>
            <a:endParaRPr lang="cs-CZ" sz="2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5688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179909-AEDF-E6CE-CC93-F0D2304EC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Navrhovaná novela zcela pomíjí odstranění příčin nastalé situace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A528AE-3EAF-1C57-ACF0-EE3A389EF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Myslivost se stala ekonomickým byznysem – čím větší nájem platím, tím potřebuji mít vyšší stavy zvěře v honitbách</a:t>
            </a:r>
          </a:p>
          <a:p>
            <a:r>
              <a:rPr lang="cs-CZ" dirty="0"/>
              <a:t>Zcela rozvrácené věkové a sociální populace u většiny druhů spárkaté zvěře</a:t>
            </a:r>
          </a:p>
          <a:p>
            <a:r>
              <a:rPr lang="cs-CZ" dirty="0"/>
              <a:t>Poškozování lesa je přímo úměrné vyvolanému stresu zvěře</a:t>
            </a:r>
          </a:p>
          <a:p>
            <a:r>
              <a:rPr lang="cs-CZ" dirty="0"/>
              <a:t>Chybné stanovení doby a intenzity lovu</a:t>
            </a:r>
          </a:p>
          <a:p>
            <a:r>
              <a:rPr lang="cs-CZ" dirty="0"/>
              <a:t>Úprava biotopu pro zvěř - povinné zřizování pastevních a klidových ploch</a:t>
            </a:r>
          </a:p>
          <a:p>
            <a:r>
              <a:rPr lang="cs-CZ" dirty="0"/>
              <a:t>Velikost honiteb zásadně neodpovídá biologickým potřebám zvěře</a:t>
            </a:r>
          </a:p>
        </p:txBody>
      </p:sp>
    </p:spTree>
    <p:extLst>
      <p:ext uri="{BB962C8B-B14F-4D97-AF65-F5344CB8AC3E}">
        <p14:creationId xmlns:p14="http://schemas.microsoft.com/office/powerpoint/2010/main" val="3234252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6297AE-F893-CC1C-624A-410A08368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Co zákon vůbec neřeší?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6BAFE1D-7B5B-9540-9005-B7EC86A9F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Návrat drobné zvěře do krajiny včetně úpravy biotopu pro tuto zvěř</a:t>
            </a:r>
          </a:p>
          <a:p>
            <a:r>
              <a:rPr lang="cs-CZ" sz="3200" dirty="0"/>
              <a:t>Předcházení konfliktů vznikající při  výkonu práva myslivosti ve vztahu k veřejnosti</a:t>
            </a:r>
          </a:p>
          <a:p>
            <a:r>
              <a:rPr lang="cs-CZ" sz="3200" dirty="0"/>
              <a:t>Novela neřeší problematiku lovu na zemědělských pozemcích v podstatné části  kalendářního roku</a:t>
            </a:r>
          </a:p>
          <a:p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2353863208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TM02900688[[fn=Fazeta]]</Template>
  <TotalTime>201</TotalTime>
  <Words>1300</Words>
  <Application>Microsoft Office PowerPoint</Application>
  <PresentationFormat>Širokoúhlá obrazovka</PresentationFormat>
  <Paragraphs>198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Fazeta</vt:lpstr>
      <vt:lpstr>Myslivost na cestě do 21. století</vt:lpstr>
      <vt:lpstr>§2 zákona č. 449/2001 Sb.</vt:lpstr>
      <vt:lpstr>Programové prohlášení vlády</vt:lpstr>
      <vt:lpstr>        Realita</vt:lpstr>
      <vt:lpstr> Navrhovaná právní úprava nezjednodušuje celý proces usměrňování myslivosti a přinese značné komplikace.  Důvodová zpráva se nevypořádává s rozkrytím všech finančních vstupů do myslivosti, které zatíží státní rozpočet a to v těchto případech:  -zavedení nového informačního systému myslivosti §38 -zvýšení počtu zaměstnanců na úřadech §58 odst. 2 -zavedení jiných kontrolních mechanismů ulovené zvěře §49 - alokace finančních prostředků za podporu a konzultační a poradenské služby se zabezpečením         hodnocení stavu lesa,… §62 odst. 2 - změna systému konání mysliveckých zkoušek §47 odst. a-c - zpracování plánu lovu + inventarizace lesů §36  Směrem k veřejnosti nejsou uvedeny náklady na : -permanentní změnu honiteb §31 ods. 4, § 18 odst. 1 - pořízení administrativní techniky pro naplňování povinností ze zaváděného systému evidence myslivosti ( výpočetní technika) -pořízení administrativní techniky spojené s kontrolou ulovené zvěře        </vt:lpstr>
      <vt:lpstr>Prezentace aplikace PowerPoint</vt:lpstr>
      <vt:lpstr>Podporuje či omezuje novela vlastníky?</vt:lpstr>
      <vt:lpstr>Navrhovaná novela zcela pomíjí odstranění příčin nastalé situace</vt:lpstr>
      <vt:lpstr>Co zákon vůbec neřeší?</vt:lpstr>
      <vt:lpstr>Jaká jsou pozitiva předložené novely?</vt:lpstr>
      <vt:lpstr>Proč není potřeba posilovat práva vlastníků?</vt:lpstr>
      <vt:lpstr>Prezentace aplikace PowerPoint</vt:lpstr>
      <vt:lpstr>Zásadní nesouhlas</vt:lpstr>
      <vt:lpstr>                     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Novela zákona č.449/2001 Sb.</dc:title>
  <dc:creator>Jiří Janota</dc:creator>
  <cp:lastModifiedBy>Jiří Janota</cp:lastModifiedBy>
  <cp:revision>11</cp:revision>
  <dcterms:created xsi:type="dcterms:W3CDTF">2023-12-07T13:09:21Z</dcterms:created>
  <dcterms:modified xsi:type="dcterms:W3CDTF">2023-12-11T20:53:07Z</dcterms:modified>
</cp:coreProperties>
</file>