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56" r:id="rId2"/>
    <p:sldId id="257" r:id="rId3"/>
    <p:sldId id="258" r:id="rId4"/>
    <p:sldId id="259" r:id="rId5"/>
    <p:sldId id="260" r:id="rId6"/>
    <p:sldId id="265" r:id="rId7"/>
    <p:sldId id="261" r:id="rId8"/>
    <p:sldId id="266" r:id="rId9"/>
    <p:sldId id="268" r:id="rId10"/>
    <p:sldId id="267" r:id="rId11"/>
    <p:sldId id="269" r:id="rId12"/>
    <p:sldId id="264" r:id="rId13"/>
    <p:sldId id="270" r:id="rId14"/>
    <p:sldId id="271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80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82036-F023-4BB6-985F-E0E393B8B39C}" type="datetimeFigureOut">
              <a:rPr lang="cs-CZ" smtClean="0"/>
              <a:t>11.12.2023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DADFBA-7664-4E5A-A6EC-B0C52D02FB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06662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82036-F023-4BB6-985F-E0E393B8B39C}" type="datetimeFigureOut">
              <a:rPr lang="cs-CZ" smtClean="0"/>
              <a:t>11.12.2023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DADFBA-7664-4E5A-A6EC-B0C52D02FB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500317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82036-F023-4BB6-985F-E0E393B8B39C}" type="datetimeFigureOut">
              <a:rPr lang="cs-CZ" smtClean="0"/>
              <a:t>11.12.2023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DADFBA-7664-4E5A-A6EC-B0C52D02FB86}" type="slidenum">
              <a:rPr lang="cs-CZ" smtClean="0"/>
              <a:t>‹#›</a:t>
            </a:fld>
            <a:endParaRPr lang="cs-CZ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724362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82036-F023-4BB6-985F-E0E393B8B39C}" type="datetimeFigureOut">
              <a:rPr lang="cs-CZ" smtClean="0"/>
              <a:t>11.12.2023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DADFBA-7664-4E5A-A6EC-B0C52D02FB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8979524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82036-F023-4BB6-985F-E0E393B8B39C}" type="datetimeFigureOut">
              <a:rPr lang="cs-CZ" smtClean="0"/>
              <a:t>11.12.2023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DADFBA-7664-4E5A-A6EC-B0C52D02FB86}" type="slidenum">
              <a:rPr lang="cs-CZ" smtClean="0"/>
              <a:t>‹#›</a:t>
            </a:fld>
            <a:endParaRPr lang="cs-CZ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749111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82036-F023-4BB6-985F-E0E393B8B39C}" type="datetimeFigureOut">
              <a:rPr lang="cs-CZ" smtClean="0"/>
              <a:t>11.12.2023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DADFBA-7664-4E5A-A6EC-B0C52D02FB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175544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82036-F023-4BB6-985F-E0E393B8B39C}" type="datetimeFigureOut">
              <a:rPr lang="cs-CZ" smtClean="0"/>
              <a:t>11.12.2023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DADFBA-7664-4E5A-A6EC-B0C52D02FB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221809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82036-F023-4BB6-985F-E0E393B8B39C}" type="datetimeFigureOut">
              <a:rPr lang="cs-CZ" smtClean="0"/>
              <a:t>11.12.2023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DADFBA-7664-4E5A-A6EC-B0C52D02FB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562598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82036-F023-4BB6-985F-E0E393B8B39C}" type="datetimeFigureOut">
              <a:rPr lang="cs-CZ" smtClean="0"/>
              <a:t>11.12.2023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DADFBA-7664-4E5A-A6EC-B0C52D02FB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000030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82036-F023-4BB6-985F-E0E393B8B39C}" type="datetimeFigureOut">
              <a:rPr lang="cs-CZ" smtClean="0"/>
              <a:t>11.12.2023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DADFBA-7664-4E5A-A6EC-B0C52D02FB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731947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82036-F023-4BB6-985F-E0E393B8B39C}" type="datetimeFigureOut">
              <a:rPr lang="cs-CZ" smtClean="0"/>
              <a:t>11.12.2023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DADFBA-7664-4E5A-A6EC-B0C52D02FB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640317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82036-F023-4BB6-985F-E0E393B8B39C}" type="datetimeFigureOut">
              <a:rPr lang="cs-CZ" smtClean="0"/>
              <a:t>11.12.2023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DADFBA-7664-4E5A-A6EC-B0C52D02FB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705127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82036-F023-4BB6-985F-E0E393B8B39C}" type="datetimeFigureOut">
              <a:rPr lang="cs-CZ" smtClean="0"/>
              <a:t>11.12.2023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DADFBA-7664-4E5A-A6EC-B0C52D02FB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098998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82036-F023-4BB6-985F-E0E393B8B39C}" type="datetimeFigureOut">
              <a:rPr lang="cs-CZ" smtClean="0"/>
              <a:t>11.12.2023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DADFBA-7664-4E5A-A6EC-B0C52D02FB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782033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82036-F023-4BB6-985F-E0E393B8B39C}" type="datetimeFigureOut">
              <a:rPr lang="cs-CZ" smtClean="0"/>
              <a:t>11.12.2023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DADFBA-7664-4E5A-A6EC-B0C52D02FB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302164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82036-F023-4BB6-985F-E0E393B8B39C}" type="datetimeFigureOut">
              <a:rPr lang="cs-CZ" smtClean="0"/>
              <a:t>11.12.2023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DADFBA-7664-4E5A-A6EC-B0C52D02FB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42741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082036-F023-4BB6-985F-E0E393B8B39C}" type="datetimeFigureOut">
              <a:rPr lang="cs-CZ" smtClean="0"/>
              <a:t>11.12.2023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46DADFBA-7664-4E5A-A6EC-B0C52D02FB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818383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EF8F0FE-56D1-893E-6E14-7CFCAECF27D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cs-CZ" sz="3600" b="1" dirty="0">
                <a:solidFill>
                  <a:schemeClr val="accent5">
                    <a:lumMod val="75000"/>
                  </a:schemeClr>
                </a:solidFill>
              </a:rPr>
              <a:t>Myslivost na cestě do 21. století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04E63375-06FE-F47F-6016-BCF74AC38C6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378960"/>
            <a:ext cx="9144000" cy="878840"/>
          </a:xfrm>
        </p:spPr>
        <p:txBody>
          <a:bodyPr/>
          <a:lstStyle/>
          <a:p>
            <a:r>
              <a:rPr lang="cs-CZ" dirty="0"/>
              <a:t>Poslanecká sněmovna 8.12.2023</a:t>
            </a:r>
          </a:p>
        </p:txBody>
      </p:sp>
    </p:spTree>
    <p:extLst>
      <p:ext uri="{BB962C8B-B14F-4D97-AF65-F5344CB8AC3E}">
        <p14:creationId xmlns:p14="http://schemas.microsoft.com/office/powerpoint/2010/main" val="15559230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0278FDE-BA4A-1303-1E2E-140BFAD863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FF0000"/>
                </a:solidFill>
              </a:rPr>
              <a:t>Jaká jsou pozitiva předložené novely?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6F29E9D-C039-F8C0-296B-EEA9A76CF5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Důsledná evidence ulovené zvěře</a:t>
            </a:r>
          </a:p>
          <a:p>
            <a:r>
              <a:rPr lang="cs-CZ" dirty="0"/>
              <a:t>Výše stavu zvěře se bude odvíjet od stavu ekosystému ( nutné přepracování některých paragrafových ustanovení, kdy uživatelé budou odkázáni na rozhodnutí úředníka vycházejícího z dat ÚHUL na velkých celcích a současně neodpovídají stavu v jednotlivých honitbách). Stát je zodpovědný za stavy populací jednotlivých druhů – </a:t>
            </a:r>
            <a:r>
              <a:rPr lang="cs-CZ" b="1" dirty="0"/>
              <a:t>zvěř je přírodní bohatství a je chráněno Ústavou ČR. </a:t>
            </a:r>
            <a:r>
              <a:rPr lang="cs-CZ" dirty="0"/>
              <a:t>Navrhovaný systém plánování povede k ještě většímu narušení populací jednotlivých druhů zvěře.</a:t>
            </a:r>
          </a:p>
          <a:p>
            <a:pPr marL="0" indent="0">
              <a:buNone/>
            </a:pPr>
            <a:r>
              <a:rPr lang="cs-CZ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8731664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ECD8FA1-CB1F-5360-6D8D-DEA3C51E38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FF0000"/>
                </a:solidFill>
              </a:rPr>
              <a:t>Proč není potřeba posilovat práva vlastníků?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F6FC002-FC20-CD2B-8BED-DD17888B5F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Práva vlastníků byla posílena v roce 2001 a využívá je dnes pouze 1% vlastníků. Nedá se předpokládat, že dalším požadovaným posílením dojde k zlepšení této situace</a:t>
            </a:r>
          </a:p>
          <a:p>
            <a:r>
              <a:rPr lang="cs-CZ" dirty="0">
                <a:solidFill>
                  <a:schemeClr val="tx1"/>
                </a:solidFill>
              </a:rPr>
              <a:t>Vlastníci mají veškerá práva – sdružují se do HS a sami rozhodují, zda budou vykonávat myslivost ve vlastní režii, popř. zda honitbu pronajímají. V případě uzavřeného  pronájmu mohou veškerá svá práva ochránit ve smlouvě s nájemcem.</a:t>
            </a:r>
          </a:p>
          <a:p>
            <a:r>
              <a:rPr lang="cs-CZ" dirty="0">
                <a:solidFill>
                  <a:schemeClr val="tx1"/>
                </a:solidFill>
              </a:rPr>
              <a:t>Vlastníci mají možnost se vyjádřit k plánům lovu, popřípadě požadovat úpravu navrženého plánu – téměř vůbec nevyužívají</a:t>
            </a:r>
          </a:p>
          <a:p>
            <a:r>
              <a:rPr lang="cs-CZ" dirty="0">
                <a:solidFill>
                  <a:schemeClr val="tx1"/>
                </a:solidFill>
              </a:rPr>
              <a:t>Vlastníci mají oporu pro snižování stavů zvěře v §36 a §39</a:t>
            </a:r>
          </a:p>
          <a:p>
            <a:r>
              <a:rPr lang="cs-CZ" dirty="0">
                <a:solidFill>
                  <a:schemeClr val="tx1"/>
                </a:solidFill>
              </a:rPr>
              <a:t>Zvěř není majetkem vlastníka pozemku a vlastníci musí strpět výkon práva myslivosti na svých pozemcích ( Nález Ústavního soudu). </a:t>
            </a:r>
          </a:p>
        </p:txBody>
      </p:sp>
    </p:spTree>
    <p:extLst>
      <p:ext uri="{BB962C8B-B14F-4D97-AF65-F5344CB8AC3E}">
        <p14:creationId xmlns:p14="http://schemas.microsoft.com/office/powerpoint/2010/main" val="26130012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ulka 1">
            <a:extLst>
              <a:ext uri="{FF2B5EF4-FFF2-40B4-BE49-F238E27FC236}">
                <a16:creationId xmlns:a16="http://schemas.microsoft.com/office/drawing/2014/main" id="{90E6C80D-5523-CF1F-661A-B7245FA0C7C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00349532"/>
              </p:ext>
            </p:extLst>
          </p:nvPr>
        </p:nvGraphicFramePr>
        <p:xfrm>
          <a:off x="182881" y="802640"/>
          <a:ext cx="11673837" cy="4744717"/>
        </p:xfrm>
        <a:graphic>
          <a:graphicData uri="http://schemas.openxmlformats.org/drawingml/2006/table">
            <a:tbl>
              <a:tblPr/>
              <a:tblGrid>
                <a:gridCol w="555897">
                  <a:extLst>
                    <a:ext uri="{9D8B030D-6E8A-4147-A177-3AD203B41FA5}">
                      <a16:colId xmlns:a16="http://schemas.microsoft.com/office/drawing/2014/main" val="3536575275"/>
                    </a:ext>
                  </a:extLst>
                </a:gridCol>
                <a:gridCol w="555897">
                  <a:extLst>
                    <a:ext uri="{9D8B030D-6E8A-4147-A177-3AD203B41FA5}">
                      <a16:colId xmlns:a16="http://schemas.microsoft.com/office/drawing/2014/main" val="261755109"/>
                    </a:ext>
                  </a:extLst>
                </a:gridCol>
                <a:gridCol w="555897">
                  <a:extLst>
                    <a:ext uri="{9D8B030D-6E8A-4147-A177-3AD203B41FA5}">
                      <a16:colId xmlns:a16="http://schemas.microsoft.com/office/drawing/2014/main" val="2195592955"/>
                    </a:ext>
                  </a:extLst>
                </a:gridCol>
                <a:gridCol w="555897">
                  <a:extLst>
                    <a:ext uri="{9D8B030D-6E8A-4147-A177-3AD203B41FA5}">
                      <a16:colId xmlns:a16="http://schemas.microsoft.com/office/drawing/2014/main" val="3658507339"/>
                    </a:ext>
                  </a:extLst>
                </a:gridCol>
                <a:gridCol w="555897">
                  <a:extLst>
                    <a:ext uri="{9D8B030D-6E8A-4147-A177-3AD203B41FA5}">
                      <a16:colId xmlns:a16="http://schemas.microsoft.com/office/drawing/2014/main" val="1777217513"/>
                    </a:ext>
                  </a:extLst>
                </a:gridCol>
                <a:gridCol w="555897">
                  <a:extLst>
                    <a:ext uri="{9D8B030D-6E8A-4147-A177-3AD203B41FA5}">
                      <a16:colId xmlns:a16="http://schemas.microsoft.com/office/drawing/2014/main" val="4292189303"/>
                    </a:ext>
                  </a:extLst>
                </a:gridCol>
                <a:gridCol w="555897">
                  <a:extLst>
                    <a:ext uri="{9D8B030D-6E8A-4147-A177-3AD203B41FA5}">
                      <a16:colId xmlns:a16="http://schemas.microsoft.com/office/drawing/2014/main" val="2975164825"/>
                    </a:ext>
                  </a:extLst>
                </a:gridCol>
                <a:gridCol w="555897">
                  <a:extLst>
                    <a:ext uri="{9D8B030D-6E8A-4147-A177-3AD203B41FA5}">
                      <a16:colId xmlns:a16="http://schemas.microsoft.com/office/drawing/2014/main" val="623924602"/>
                    </a:ext>
                  </a:extLst>
                </a:gridCol>
                <a:gridCol w="555897">
                  <a:extLst>
                    <a:ext uri="{9D8B030D-6E8A-4147-A177-3AD203B41FA5}">
                      <a16:colId xmlns:a16="http://schemas.microsoft.com/office/drawing/2014/main" val="1571875295"/>
                    </a:ext>
                  </a:extLst>
                </a:gridCol>
                <a:gridCol w="555897">
                  <a:extLst>
                    <a:ext uri="{9D8B030D-6E8A-4147-A177-3AD203B41FA5}">
                      <a16:colId xmlns:a16="http://schemas.microsoft.com/office/drawing/2014/main" val="335026311"/>
                    </a:ext>
                  </a:extLst>
                </a:gridCol>
                <a:gridCol w="555897">
                  <a:extLst>
                    <a:ext uri="{9D8B030D-6E8A-4147-A177-3AD203B41FA5}">
                      <a16:colId xmlns:a16="http://schemas.microsoft.com/office/drawing/2014/main" val="2595834945"/>
                    </a:ext>
                  </a:extLst>
                </a:gridCol>
                <a:gridCol w="555897">
                  <a:extLst>
                    <a:ext uri="{9D8B030D-6E8A-4147-A177-3AD203B41FA5}">
                      <a16:colId xmlns:a16="http://schemas.microsoft.com/office/drawing/2014/main" val="3380318777"/>
                    </a:ext>
                  </a:extLst>
                </a:gridCol>
                <a:gridCol w="555897">
                  <a:extLst>
                    <a:ext uri="{9D8B030D-6E8A-4147-A177-3AD203B41FA5}">
                      <a16:colId xmlns:a16="http://schemas.microsoft.com/office/drawing/2014/main" val="1983223930"/>
                    </a:ext>
                  </a:extLst>
                </a:gridCol>
                <a:gridCol w="555897">
                  <a:extLst>
                    <a:ext uri="{9D8B030D-6E8A-4147-A177-3AD203B41FA5}">
                      <a16:colId xmlns:a16="http://schemas.microsoft.com/office/drawing/2014/main" val="281252878"/>
                    </a:ext>
                  </a:extLst>
                </a:gridCol>
                <a:gridCol w="555897">
                  <a:extLst>
                    <a:ext uri="{9D8B030D-6E8A-4147-A177-3AD203B41FA5}">
                      <a16:colId xmlns:a16="http://schemas.microsoft.com/office/drawing/2014/main" val="1439001551"/>
                    </a:ext>
                  </a:extLst>
                </a:gridCol>
                <a:gridCol w="555897">
                  <a:extLst>
                    <a:ext uri="{9D8B030D-6E8A-4147-A177-3AD203B41FA5}">
                      <a16:colId xmlns:a16="http://schemas.microsoft.com/office/drawing/2014/main" val="1189580292"/>
                    </a:ext>
                  </a:extLst>
                </a:gridCol>
                <a:gridCol w="555897">
                  <a:extLst>
                    <a:ext uri="{9D8B030D-6E8A-4147-A177-3AD203B41FA5}">
                      <a16:colId xmlns:a16="http://schemas.microsoft.com/office/drawing/2014/main" val="2360447795"/>
                    </a:ext>
                  </a:extLst>
                </a:gridCol>
                <a:gridCol w="555897">
                  <a:extLst>
                    <a:ext uri="{9D8B030D-6E8A-4147-A177-3AD203B41FA5}">
                      <a16:colId xmlns:a16="http://schemas.microsoft.com/office/drawing/2014/main" val="3446375898"/>
                    </a:ext>
                  </a:extLst>
                </a:gridCol>
                <a:gridCol w="555897">
                  <a:extLst>
                    <a:ext uri="{9D8B030D-6E8A-4147-A177-3AD203B41FA5}">
                      <a16:colId xmlns:a16="http://schemas.microsoft.com/office/drawing/2014/main" val="3726886015"/>
                    </a:ext>
                  </a:extLst>
                </a:gridCol>
                <a:gridCol w="555897">
                  <a:extLst>
                    <a:ext uri="{9D8B030D-6E8A-4147-A177-3AD203B41FA5}">
                      <a16:colId xmlns:a16="http://schemas.microsoft.com/office/drawing/2014/main" val="994233632"/>
                    </a:ext>
                  </a:extLst>
                </a:gridCol>
                <a:gridCol w="555897">
                  <a:extLst>
                    <a:ext uri="{9D8B030D-6E8A-4147-A177-3AD203B41FA5}">
                      <a16:colId xmlns:a16="http://schemas.microsoft.com/office/drawing/2014/main" val="4265692442"/>
                    </a:ext>
                  </a:extLst>
                </a:gridCol>
              </a:tblGrid>
              <a:tr h="309950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cs-CZ" sz="700" b="1" i="0" u="none" strike="noStrike">
                          <a:effectLst/>
                          <a:latin typeface="Arial" panose="020B0604020202020204" pitchFamily="34" charset="0"/>
                        </a:rPr>
                        <a:t>kraj</a:t>
                      </a:r>
                    </a:p>
                  </a:txBody>
                  <a:tcPr marL="5216" marR="5216" marT="521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cs-CZ" sz="700" b="1" i="0" u="none" strike="noStrike">
                          <a:effectLst/>
                          <a:latin typeface="Arial" panose="020B0604020202020204" pitchFamily="34" charset="0"/>
                        </a:rPr>
                        <a:t>celkový počet honiteb v územní působnosti </a:t>
                      </a:r>
                    </a:p>
                  </a:txBody>
                  <a:tcPr marL="5216" marR="5216" marT="521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 gridSpan="3">
                  <a:txBody>
                    <a:bodyPr/>
                    <a:lstStyle/>
                    <a:p>
                      <a:pPr algn="ctr" fontAlgn="ctr"/>
                      <a:r>
                        <a:rPr lang="cs-CZ" sz="700" b="1" i="0" u="none" strike="noStrike">
                          <a:effectLst/>
                          <a:latin typeface="Arial" panose="020B0604020202020204" pitchFamily="34" charset="0"/>
                        </a:rPr>
                        <a:t>§ 36 odst. 3</a:t>
                      </a:r>
                    </a:p>
                  </a:txBody>
                  <a:tcPr marL="5216" marR="5216" marT="521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33"/>
                    </a:solidFill>
                  </a:tcPr>
                </a:tc>
                <a:tc rowSpan="3"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rowSpan="3" gridSpan="2">
                  <a:txBody>
                    <a:bodyPr/>
                    <a:lstStyle/>
                    <a:p>
                      <a:pPr algn="ctr" fontAlgn="ctr"/>
                      <a:r>
                        <a:rPr lang="cs-CZ" sz="700" b="1" i="0" u="none" strike="noStrike">
                          <a:effectLst/>
                          <a:latin typeface="Arial" panose="020B0604020202020204" pitchFamily="34" charset="0"/>
                        </a:rPr>
                        <a:t>§ 36 odst. 5</a:t>
                      </a:r>
                    </a:p>
                  </a:txBody>
                  <a:tcPr marL="5216" marR="5216" marT="521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 rowSpan="3"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12">
                  <a:txBody>
                    <a:bodyPr/>
                    <a:lstStyle/>
                    <a:p>
                      <a:pPr algn="ctr" fontAlgn="ctr"/>
                      <a:r>
                        <a:rPr lang="cs-CZ" sz="700" b="1" i="0" u="none" strike="noStrike">
                          <a:effectLst/>
                          <a:latin typeface="Arial" panose="020B0604020202020204" pitchFamily="34" charset="0"/>
                        </a:rPr>
                        <a:t>§ 39</a:t>
                      </a:r>
                    </a:p>
                  </a:txBody>
                  <a:tcPr marL="5216" marR="5216" marT="521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964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cs-CZ" sz="700" b="0" i="0" u="none" strike="noStrike">
                          <a:effectLst/>
                          <a:latin typeface="Arial" panose="020B0604020202020204" pitchFamily="34" charset="0"/>
                        </a:rPr>
                        <a:t>stručné </a:t>
                      </a:r>
                      <a:r>
                        <a:rPr lang="cs-CZ" sz="700" b="1" i="0" u="none" strike="noStrike">
                          <a:effectLst/>
                          <a:latin typeface="Arial" panose="020B0604020202020204" pitchFamily="34" charset="0"/>
                        </a:rPr>
                        <a:t>odůvodnění žádosti/podnětu o snížení stavu</a:t>
                      </a:r>
                      <a:endParaRPr lang="cs-CZ" sz="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216" marR="5216" marT="52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9646"/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cs-CZ" sz="700" b="0" i="0" u="none" strike="noStrike">
                          <a:effectLst/>
                          <a:latin typeface="Arial" panose="020B0604020202020204" pitchFamily="34" charset="0"/>
                        </a:rPr>
                        <a:t>poznámka: v případě zrušení chovu uveďte počet případů</a:t>
                      </a:r>
                    </a:p>
                  </a:txBody>
                  <a:tcPr marL="5216" marR="5216" marT="52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964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9724192"/>
                  </a:ext>
                </a:extLst>
              </a:tr>
              <a:tr h="316150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3"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cs-CZ" sz="700" b="1" i="0" u="none" strike="noStrike">
                          <a:effectLst/>
                          <a:latin typeface="Arial" panose="020B0604020202020204" pitchFamily="34" charset="0"/>
                        </a:rPr>
                        <a:t>celkový počet správních řízení</a:t>
                      </a:r>
                    </a:p>
                  </a:txBody>
                  <a:tcPr marL="5216" marR="5216" marT="521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9646"/>
                    </a:solidFill>
                  </a:tcPr>
                </a:tc>
                <a:tc rowSpan="2" gridSpan="7">
                  <a:txBody>
                    <a:bodyPr/>
                    <a:lstStyle/>
                    <a:p>
                      <a:pPr algn="ctr" fontAlgn="ctr"/>
                      <a:r>
                        <a:rPr lang="cs-CZ" sz="700" b="1" i="0" u="none" strike="noStrike" dirty="0">
                          <a:effectLst/>
                          <a:latin typeface="Arial" panose="020B0604020202020204" pitchFamily="34" charset="0"/>
                        </a:rPr>
                        <a:t>Iniciační subjekt</a:t>
                      </a:r>
                    </a:p>
                  </a:txBody>
                  <a:tcPr marL="5216" marR="5216" marT="52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9646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cs-CZ" sz="700" b="1" i="0" u="none" strike="noStrike">
                          <a:effectLst/>
                          <a:latin typeface="Arial" panose="020B0604020202020204" pitchFamily="34" charset="0"/>
                        </a:rPr>
                        <a:t>výsledek řízení</a:t>
                      </a:r>
                    </a:p>
                  </a:txBody>
                  <a:tcPr marL="5216" marR="5216" marT="52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964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08093698"/>
                  </a:ext>
                </a:extLst>
              </a:tr>
              <a:tr h="547991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3"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7"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cs-CZ" sz="700" b="1" i="0" u="none" strike="noStrike">
                          <a:effectLst/>
                          <a:latin typeface="Arial" panose="020B0604020202020204" pitchFamily="34" charset="0"/>
                        </a:rPr>
                        <a:t>ne/povolení</a:t>
                      </a:r>
                    </a:p>
                  </a:txBody>
                  <a:tcPr marL="5216" marR="5216" marT="52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964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cs-CZ" sz="700" b="1" i="0" u="none" strike="noStrike">
                          <a:effectLst/>
                          <a:latin typeface="Arial" panose="020B0604020202020204" pitchFamily="34" charset="0"/>
                        </a:rPr>
                        <a:t>ne/uložení snížení stavů zvěře</a:t>
                      </a:r>
                    </a:p>
                  </a:txBody>
                  <a:tcPr marL="5216" marR="5216" marT="52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964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89903447"/>
                  </a:ext>
                </a:extLst>
              </a:tr>
              <a:tr h="1710926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700" b="0" i="0" u="none" strike="noStrike">
                          <a:effectLst/>
                          <a:latin typeface="Arial" panose="020B0604020202020204" pitchFamily="34" charset="0"/>
                        </a:rPr>
                        <a:t>počet záhájených řízení o stanovení plánu</a:t>
                      </a:r>
                    </a:p>
                  </a:txBody>
                  <a:tcPr marL="5216" marR="5216" marT="521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700" b="0" i="0" u="none" strike="noStrike">
                          <a:effectLst/>
                          <a:latin typeface="Arial" panose="020B0604020202020204" pitchFamily="34" charset="0"/>
                        </a:rPr>
                        <a:t>počet vydaných pravomocných rozhodnutí</a:t>
                      </a:r>
                    </a:p>
                  </a:txBody>
                  <a:tcPr marL="5216" marR="5216" marT="52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700" b="0" i="0" u="none" strike="noStrike">
                          <a:effectLst/>
                          <a:latin typeface="Arial" panose="020B0604020202020204" pitchFamily="34" charset="0"/>
                        </a:rPr>
                        <a:t>počet zastavených řízení </a:t>
                      </a:r>
                    </a:p>
                  </a:txBody>
                  <a:tcPr marL="5216" marR="5216" marT="52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700" b="0" i="0" u="none" strike="noStrike">
                          <a:effectLst/>
                          <a:latin typeface="Arial" panose="020B0604020202020204" pitchFamily="34" charset="0"/>
                        </a:rPr>
                        <a:t>počet vydaných </a:t>
                      </a:r>
                      <a:r>
                        <a:rPr lang="cs-CZ" sz="700" b="1" i="0" u="none" strike="noStrike">
                          <a:effectLst/>
                          <a:latin typeface="Arial" panose="020B0604020202020204" pitchFamily="34" charset="0"/>
                        </a:rPr>
                        <a:t>kladných </a:t>
                      </a:r>
                      <a:r>
                        <a:rPr lang="cs-CZ" sz="700" b="0" i="0" u="none" strike="noStrike">
                          <a:effectLst/>
                          <a:latin typeface="Arial" panose="020B0604020202020204" pitchFamily="34" charset="0"/>
                        </a:rPr>
                        <a:t>vyjádření</a:t>
                      </a:r>
                    </a:p>
                  </a:txBody>
                  <a:tcPr marL="5216" marR="5216" marT="521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700" b="0" i="0" u="none" strike="noStrike">
                          <a:effectLst/>
                          <a:latin typeface="Arial" panose="020B0604020202020204" pitchFamily="34" charset="0"/>
                        </a:rPr>
                        <a:t>počet vydaných </a:t>
                      </a:r>
                      <a:r>
                        <a:rPr lang="cs-CZ" sz="700" b="1" i="0" u="none" strike="noStrike">
                          <a:effectLst/>
                          <a:latin typeface="Arial" panose="020B0604020202020204" pitchFamily="34" charset="0"/>
                        </a:rPr>
                        <a:t>záporných </a:t>
                      </a:r>
                      <a:r>
                        <a:rPr lang="cs-CZ" sz="700" b="0" i="0" u="none" strike="noStrike">
                          <a:effectLst/>
                          <a:latin typeface="Arial" panose="020B0604020202020204" pitchFamily="34" charset="0"/>
                        </a:rPr>
                        <a:t>vyjádření</a:t>
                      </a:r>
                    </a:p>
                  </a:txBody>
                  <a:tcPr marL="5216" marR="5216" marT="52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700" b="1" i="0" u="none" strike="noStrike">
                          <a:effectLst/>
                          <a:latin typeface="Arial" panose="020B0604020202020204" pitchFamily="34" charset="0"/>
                        </a:rPr>
                        <a:t>podnět od držitele honitby</a:t>
                      </a:r>
                    </a:p>
                  </a:txBody>
                  <a:tcPr marL="5216" marR="5216" marT="52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964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700" b="1" i="0" u="none" strike="noStrike">
                          <a:effectLst/>
                          <a:latin typeface="Arial" panose="020B0604020202020204" pitchFamily="34" charset="0"/>
                        </a:rPr>
                        <a:t>žádost od uživatele honitby</a:t>
                      </a:r>
                    </a:p>
                  </a:txBody>
                  <a:tcPr marL="5216" marR="5216" marT="52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964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700" b="1" i="0" u="none" strike="noStrike">
                          <a:effectLst/>
                          <a:latin typeface="Arial" panose="020B0604020202020204" pitchFamily="34" charset="0"/>
                        </a:rPr>
                        <a:t>podnět zemědělsky hospodařícího subjektu</a:t>
                      </a:r>
                    </a:p>
                  </a:txBody>
                  <a:tcPr marL="5216" marR="5216" marT="52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964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700" b="1" i="0" u="none" strike="noStrike">
                          <a:effectLst/>
                          <a:latin typeface="Arial" panose="020B0604020202020204" pitchFamily="34" charset="0"/>
                        </a:rPr>
                        <a:t>podnět lesnicky hospodařícího subjektu</a:t>
                      </a:r>
                    </a:p>
                  </a:txBody>
                  <a:tcPr marL="5216" marR="5216" marT="52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964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700" b="1" i="0" u="none" strike="noStrike">
                          <a:effectLst/>
                          <a:latin typeface="Arial" panose="020B0604020202020204" pitchFamily="34" charset="0"/>
                        </a:rPr>
                        <a:t>podnět ochrany přírody</a:t>
                      </a:r>
                    </a:p>
                  </a:txBody>
                  <a:tcPr marL="5216" marR="5216" marT="52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964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700" b="1" i="0" u="none" strike="noStrike">
                          <a:effectLst/>
                          <a:latin typeface="Arial" panose="020B0604020202020204" pitchFamily="34" charset="0"/>
                        </a:rPr>
                        <a:t>OSSM - z vlastního podnětu</a:t>
                      </a:r>
                    </a:p>
                  </a:txBody>
                  <a:tcPr marL="5216" marR="5216" marT="52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964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700" b="1" i="0" u="none" strike="noStrike">
                          <a:effectLst/>
                          <a:latin typeface="Arial" panose="020B0604020202020204" pitchFamily="34" charset="0"/>
                        </a:rPr>
                        <a:t>podnět - ostatní</a:t>
                      </a:r>
                    </a:p>
                  </a:txBody>
                  <a:tcPr marL="5216" marR="5216" marT="52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964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700" b="1" i="0" u="none" strike="noStrike">
                          <a:effectLst/>
                          <a:latin typeface="Arial" panose="020B0604020202020204" pitchFamily="34" charset="0"/>
                        </a:rPr>
                        <a:t>počet povolení </a:t>
                      </a:r>
                    </a:p>
                  </a:txBody>
                  <a:tcPr marL="5216" marR="5216" marT="52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964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700" b="1" i="0" u="none" strike="noStrike">
                          <a:effectLst/>
                          <a:latin typeface="Arial" panose="020B0604020202020204" pitchFamily="34" charset="0"/>
                        </a:rPr>
                        <a:t>počet zamítnutí žádosti</a:t>
                      </a:r>
                    </a:p>
                  </a:txBody>
                  <a:tcPr marL="5216" marR="5216" marT="52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964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700" b="1" i="0" u="none" strike="noStrike">
                          <a:effectLst/>
                          <a:latin typeface="Arial" panose="020B0604020202020204" pitchFamily="34" charset="0"/>
                        </a:rPr>
                        <a:t>počet uložení snížení stavů</a:t>
                      </a:r>
                    </a:p>
                  </a:txBody>
                  <a:tcPr marL="5216" marR="5216" marT="52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964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700" b="1" i="0" u="none" strike="noStrike">
                          <a:effectLst/>
                          <a:latin typeface="Arial" panose="020B0604020202020204" pitchFamily="34" charset="0"/>
                        </a:rPr>
                        <a:t>počet zastavených řízení</a:t>
                      </a:r>
                    </a:p>
                  </a:txBody>
                  <a:tcPr marL="5216" marR="5216" marT="52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9646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44942085"/>
                  </a:ext>
                </a:extLst>
              </a:tr>
              <a:tr h="309950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700" b="1" i="0" u="none" strike="noStrike">
                          <a:effectLst/>
                          <a:latin typeface="Arial" panose="020B0604020202020204" pitchFamily="34" charset="0"/>
                        </a:rPr>
                        <a:t>2017</a:t>
                      </a:r>
                    </a:p>
                  </a:txBody>
                  <a:tcPr marL="5216" marR="5216" marT="52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700" b="1" i="0" u="none" strike="noStrike">
                          <a:effectLst/>
                          <a:latin typeface="Arial" panose="020B0604020202020204" pitchFamily="34" charset="0"/>
                        </a:rPr>
                        <a:t>5409</a:t>
                      </a:r>
                    </a:p>
                  </a:txBody>
                  <a:tcPr marL="5216" marR="5216" marT="521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700" b="0" i="0" u="none" strike="noStrike">
                          <a:effectLst/>
                          <a:latin typeface="Arial" panose="020B0604020202020204" pitchFamily="34" charset="0"/>
                        </a:rPr>
                        <a:t>44</a:t>
                      </a:r>
                    </a:p>
                  </a:txBody>
                  <a:tcPr marL="5216" marR="5216" marT="521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700" b="0" i="0" u="none" strike="noStrike">
                          <a:effectLst/>
                          <a:latin typeface="Arial" panose="020B0604020202020204" pitchFamily="34" charset="0"/>
                        </a:rPr>
                        <a:t>23</a:t>
                      </a:r>
                    </a:p>
                  </a:txBody>
                  <a:tcPr marL="5216" marR="5216" marT="52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700" b="0" i="0" u="none" strike="noStrike"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216" marR="5216" marT="52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700" b="0" i="0" u="none" strike="noStrike">
                          <a:effectLst/>
                          <a:latin typeface="Arial" panose="020B0604020202020204" pitchFamily="34" charset="0"/>
                        </a:rPr>
                        <a:t>2872</a:t>
                      </a:r>
                    </a:p>
                  </a:txBody>
                  <a:tcPr marL="5216" marR="5216" marT="521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700" b="0" i="0" u="none" strike="noStrike"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5216" marR="5216" marT="52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700" b="1" i="0" u="none" strike="noStrike">
                          <a:effectLst/>
                          <a:latin typeface="Arial" panose="020B0604020202020204" pitchFamily="34" charset="0"/>
                        </a:rPr>
                        <a:t>2419</a:t>
                      </a:r>
                    </a:p>
                  </a:txBody>
                  <a:tcPr marL="5216" marR="5216" marT="521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964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700" b="1" i="0" u="none" strike="noStrike">
                          <a:effectLst/>
                          <a:latin typeface="Arial" panose="020B0604020202020204" pitchFamily="34" charset="0"/>
                        </a:rPr>
                        <a:t>291</a:t>
                      </a:r>
                    </a:p>
                  </a:txBody>
                  <a:tcPr marL="5216" marR="5216" marT="52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700" b="1" i="0" u="none" strike="noStrike">
                          <a:effectLst/>
                          <a:latin typeface="Arial" panose="020B0604020202020204" pitchFamily="34" charset="0"/>
                        </a:rPr>
                        <a:t>2369</a:t>
                      </a:r>
                    </a:p>
                  </a:txBody>
                  <a:tcPr marL="5216" marR="5216" marT="52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700" b="1" i="0" u="none" strike="noStrike">
                          <a:effectLst/>
                          <a:latin typeface="Arial" panose="020B0604020202020204" pitchFamily="34" charset="0"/>
                        </a:rPr>
                        <a:t>41</a:t>
                      </a:r>
                    </a:p>
                  </a:txBody>
                  <a:tcPr marL="5216" marR="5216" marT="52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700" b="1" i="0" u="none" strike="noStrike">
                          <a:effectLst/>
                          <a:latin typeface="Arial" panose="020B0604020202020204" pitchFamily="34" charset="0"/>
                        </a:rPr>
                        <a:t>40</a:t>
                      </a:r>
                    </a:p>
                  </a:txBody>
                  <a:tcPr marL="5216" marR="5216" marT="52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700" b="1" i="0" u="none" strike="noStrike"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5216" marR="5216" marT="52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700" b="1" i="0" u="none" strike="noStrike">
                          <a:effectLst/>
                          <a:latin typeface="Arial" panose="020B0604020202020204" pitchFamily="34" charset="0"/>
                        </a:rPr>
                        <a:t>19</a:t>
                      </a:r>
                    </a:p>
                  </a:txBody>
                  <a:tcPr marL="5216" marR="5216" marT="52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700" b="1" i="0" u="none" strike="noStrike">
                          <a:effectLst/>
                          <a:latin typeface="Arial" panose="020B0604020202020204" pitchFamily="34" charset="0"/>
                        </a:rPr>
                        <a:t>10</a:t>
                      </a:r>
                    </a:p>
                  </a:txBody>
                  <a:tcPr marL="5216" marR="5216" marT="52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700" b="1" i="0" u="none" strike="noStrike">
                          <a:effectLst/>
                          <a:latin typeface="Arial" panose="020B0604020202020204" pitchFamily="34" charset="0"/>
                        </a:rPr>
                        <a:t>2108</a:t>
                      </a:r>
                    </a:p>
                  </a:txBody>
                  <a:tcPr marL="5216" marR="5216" marT="52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700" b="1" i="0" u="none" strike="noStrike">
                          <a:effectLst/>
                          <a:latin typeface="Arial" panose="020B0604020202020204" pitchFamily="34" charset="0"/>
                        </a:rPr>
                        <a:t>36</a:t>
                      </a:r>
                    </a:p>
                  </a:txBody>
                  <a:tcPr marL="5216" marR="5216" marT="52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700" b="1" i="0" u="none" strike="noStrike">
                          <a:effectLst/>
                          <a:latin typeface="Arial" panose="020B0604020202020204" pitchFamily="34" charset="0"/>
                        </a:rPr>
                        <a:t>293</a:t>
                      </a:r>
                    </a:p>
                  </a:txBody>
                  <a:tcPr marL="5216" marR="5216" marT="52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700" b="1" i="0" u="none" strike="noStrike">
                          <a:effectLst/>
                          <a:latin typeface="Arial" panose="020B0604020202020204" pitchFamily="34" charset="0"/>
                        </a:rPr>
                        <a:t>8</a:t>
                      </a:r>
                    </a:p>
                  </a:txBody>
                  <a:tcPr marL="5216" marR="5216" marT="52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700" b="0" i="0" u="none" strike="noStrike"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216" marR="5216" marT="52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700" b="0" i="0" u="none" strike="noStrike"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5216" marR="5216" marT="521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10212332"/>
                  </a:ext>
                </a:extLst>
              </a:tr>
              <a:tr h="309950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700" b="1" i="0" u="none" strike="noStrike">
                          <a:effectLst/>
                          <a:latin typeface="Arial" panose="020B0604020202020204" pitchFamily="34" charset="0"/>
                        </a:rPr>
                        <a:t>2018</a:t>
                      </a:r>
                    </a:p>
                  </a:txBody>
                  <a:tcPr marL="5216" marR="5216" marT="52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700" b="1" i="0" u="none" strike="noStrike">
                          <a:effectLst/>
                          <a:latin typeface="Arial" panose="020B0604020202020204" pitchFamily="34" charset="0"/>
                        </a:rPr>
                        <a:t>5389</a:t>
                      </a:r>
                    </a:p>
                  </a:txBody>
                  <a:tcPr marL="5216" marR="5216" marT="521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700" b="0" i="0" u="none" strike="noStrike">
                          <a:effectLst/>
                          <a:latin typeface="Arial" panose="020B0604020202020204" pitchFamily="34" charset="0"/>
                        </a:rPr>
                        <a:t>52</a:t>
                      </a:r>
                    </a:p>
                  </a:txBody>
                  <a:tcPr marL="5216" marR="5216" marT="521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700" b="0" i="0" u="none" strike="noStrike">
                          <a:effectLst/>
                          <a:latin typeface="Arial" panose="020B0604020202020204" pitchFamily="34" charset="0"/>
                        </a:rPr>
                        <a:t>26</a:t>
                      </a:r>
                    </a:p>
                  </a:txBody>
                  <a:tcPr marL="5216" marR="5216" marT="52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700" b="0" i="0" u="none" strike="noStrike"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216" marR="5216" marT="52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700" b="0" i="0" u="none" strike="noStrike">
                          <a:effectLst/>
                          <a:latin typeface="Arial" panose="020B0604020202020204" pitchFamily="34" charset="0"/>
                        </a:rPr>
                        <a:t>2569</a:t>
                      </a:r>
                    </a:p>
                  </a:txBody>
                  <a:tcPr marL="5216" marR="5216" marT="521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700" b="0" i="0" u="none" strike="noStrike"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216" marR="5216" marT="52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700" b="1" i="0" u="none" strike="noStrike">
                          <a:effectLst/>
                          <a:latin typeface="Arial" panose="020B0604020202020204" pitchFamily="34" charset="0"/>
                        </a:rPr>
                        <a:t>2077</a:t>
                      </a:r>
                    </a:p>
                  </a:txBody>
                  <a:tcPr marL="5216" marR="5216" marT="521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964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700" b="1" i="0" u="none" strike="noStrike">
                          <a:effectLst/>
                          <a:latin typeface="Arial" panose="020B0604020202020204" pitchFamily="34" charset="0"/>
                        </a:rPr>
                        <a:t>276</a:t>
                      </a:r>
                    </a:p>
                  </a:txBody>
                  <a:tcPr marL="5216" marR="5216" marT="52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700" b="1" i="0" u="none" strike="noStrike">
                          <a:effectLst/>
                          <a:latin typeface="Arial" panose="020B0604020202020204" pitchFamily="34" charset="0"/>
                        </a:rPr>
                        <a:t>1976</a:t>
                      </a:r>
                    </a:p>
                  </a:txBody>
                  <a:tcPr marL="5216" marR="5216" marT="52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700" b="1" i="0" u="none" strike="noStrike">
                          <a:effectLst/>
                          <a:latin typeface="Arial" panose="020B0604020202020204" pitchFamily="34" charset="0"/>
                        </a:rPr>
                        <a:t>24</a:t>
                      </a:r>
                    </a:p>
                  </a:txBody>
                  <a:tcPr marL="5216" marR="5216" marT="52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700" b="1" i="0" u="none" strike="noStrike">
                          <a:effectLst/>
                          <a:latin typeface="Arial" panose="020B0604020202020204" pitchFamily="34" charset="0"/>
                        </a:rPr>
                        <a:t>33</a:t>
                      </a:r>
                    </a:p>
                  </a:txBody>
                  <a:tcPr marL="5216" marR="5216" marT="52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700" b="1" i="0" u="none" strike="noStrike"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5216" marR="5216" marT="52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700" b="1" i="0" u="none" strike="noStrike"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5216" marR="5216" marT="52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700" b="1" i="0" u="none" strike="noStrike">
                          <a:effectLst/>
                          <a:latin typeface="Arial" panose="020B0604020202020204" pitchFamily="34" charset="0"/>
                        </a:rPr>
                        <a:t>34</a:t>
                      </a:r>
                    </a:p>
                  </a:txBody>
                  <a:tcPr marL="5216" marR="5216" marT="52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700" b="1" i="0" u="none" strike="noStrike">
                          <a:effectLst/>
                          <a:latin typeface="Arial" panose="020B0604020202020204" pitchFamily="34" charset="0"/>
                        </a:rPr>
                        <a:t>1805</a:t>
                      </a:r>
                    </a:p>
                  </a:txBody>
                  <a:tcPr marL="5216" marR="5216" marT="52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700" b="1" i="0" u="none" strike="noStrike">
                          <a:effectLst/>
                          <a:latin typeface="Arial" panose="020B0604020202020204" pitchFamily="34" charset="0"/>
                        </a:rPr>
                        <a:t>26</a:t>
                      </a:r>
                    </a:p>
                  </a:txBody>
                  <a:tcPr marL="5216" marR="5216" marT="52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700" b="1" i="0" u="none" strike="noStrike">
                          <a:effectLst/>
                          <a:latin typeface="Arial" panose="020B0604020202020204" pitchFamily="34" charset="0"/>
                        </a:rPr>
                        <a:t>256</a:t>
                      </a:r>
                    </a:p>
                  </a:txBody>
                  <a:tcPr marL="5216" marR="5216" marT="52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700" b="1" i="0" u="none" strike="noStrike">
                          <a:effectLst/>
                          <a:latin typeface="Arial" panose="020B0604020202020204" pitchFamily="34" charset="0"/>
                        </a:rPr>
                        <a:t>8</a:t>
                      </a:r>
                    </a:p>
                  </a:txBody>
                  <a:tcPr marL="5216" marR="5216" marT="52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700" b="0" i="0" u="none" strike="noStrike"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216" marR="5216" marT="52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700" b="0" i="0" u="none" strike="noStrike"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216" marR="5216" marT="521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22946576"/>
                  </a:ext>
                </a:extLst>
              </a:tr>
              <a:tr h="309950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700" b="1" i="0" u="none" strike="noStrike">
                          <a:effectLst/>
                          <a:latin typeface="Arial" panose="020B0604020202020204" pitchFamily="34" charset="0"/>
                        </a:rPr>
                        <a:t>2019</a:t>
                      </a:r>
                    </a:p>
                  </a:txBody>
                  <a:tcPr marL="5216" marR="5216" marT="52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700" b="1" i="0" u="none" strike="noStrike">
                          <a:effectLst/>
                          <a:latin typeface="Arial" panose="020B0604020202020204" pitchFamily="34" charset="0"/>
                        </a:rPr>
                        <a:t>5387</a:t>
                      </a:r>
                    </a:p>
                  </a:txBody>
                  <a:tcPr marL="5216" marR="5216" marT="521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700" b="0" i="0" u="none" strike="noStrike">
                          <a:effectLst/>
                          <a:latin typeface="Arial" panose="020B0604020202020204" pitchFamily="34" charset="0"/>
                        </a:rPr>
                        <a:t>49</a:t>
                      </a:r>
                    </a:p>
                  </a:txBody>
                  <a:tcPr marL="5216" marR="5216" marT="521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700" b="0" i="0" u="none" strike="noStrike">
                          <a:effectLst/>
                          <a:latin typeface="Arial" panose="020B0604020202020204" pitchFamily="34" charset="0"/>
                        </a:rPr>
                        <a:t>42</a:t>
                      </a:r>
                    </a:p>
                  </a:txBody>
                  <a:tcPr marL="5216" marR="5216" marT="52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700" b="0" i="0" u="none" strike="noStrike"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5216" marR="5216" marT="52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700" b="0" i="0" u="none" strike="noStrike">
                          <a:effectLst/>
                          <a:latin typeface="Arial" panose="020B0604020202020204" pitchFamily="34" charset="0"/>
                        </a:rPr>
                        <a:t>2317</a:t>
                      </a:r>
                    </a:p>
                  </a:txBody>
                  <a:tcPr marL="5216" marR="5216" marT="521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700" b="0" i="0" u="none" strike="noStrike"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5216" marR="5216" marT="52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700" b="1" i="0" u="none" strike="noStrike">
                          <a:effectLst/>
                          <a:latin typeface="Arial" panose="020B0604020202020204" pitchFamily="34" charset="0"/>
                        </a:rPr>
                        <a:t>2262</a:t>
                      </a:r>
                    </a:p>
                  </a:txBody>
                  <a:tcPr marL="5216" marR="5216" marT="521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964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700" b="1" i="0" u="none" strike="noStrike">
                          <a:effectLst/>
                          <a:latin typeface="Arial" panose="020B0604020202020204" pitchFamily="34" charset="0"/>
                        </a:rPr>
                        <a:t>281</a:t>
                      </a:r>
                    </a:p>
                  </a:txBody>
                  <a:tcPr marL="5216" marR="5216" marT="52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700" b="1" i="0" u="none" strike="noStrike">
                          <a:effectLst/>
                          <a:latin typeface="Arial" panose="020B0604020202020204" pitchFamily="34" charset="0"/>
                        </a:rPr>
                        <a:t>2106</a:t>
                      </a:r>
                    </a:p>
                  </a:txBody>
                  <a:tcPr marL="5216" marR="5216" marT="52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700" b="1" i="0" u="none" strike="noStrike">
                          <a:effectLst/>
                          <a:latin typeface="Arial" panose="020B0604020202020204" pitchFamily="34" charset="0"/>
                        </a:rPr>
                        <a:t>65</a:t>
                      </a:r>
                    </a:p>
                  </a:txBody>
                  <a:tcPr marL="5216" marR="5216" marT="52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700" b="1" i="0" u="none" strike="noStrike">
                          <a:effectLst/>
                          <a:latin typeface="Arial" panose="020B0604020202020204" pitchFamily="34" charset="0"/>
                        </a:rPr>
                        <a:t>34</a:t>
                      </a:r>
                    </a:p>
                  </a:txBody>
                  <a:tcPr marL="5216" marR="5216" marT="52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700" b="1" i="0" u="none" strike="noStrike"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5216" marR="5216" marT="52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700" b="1" i="0" u="none" strike="noStrike"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5216" marR="5216" marT="52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700" b="1" i="0" u="none" strike="noStrike">
                          <a:effectLst/>
                          <a:latin typeface="Arial" panose="020B0604020202020204" pitchFamily="34" charset="0"/>
                        </a:rPr>
                        <a:t>30</a:t>
                      </a:r>
                    </a:p>
                  </a:txBody>
                  <a:tcPr marL="5216" marR="5216" marT="52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700" b="1" i="0" u="none" strike="noStrike">
                          <a:effectLst/>
                          <a:latin typeface="Arial" panose="020B0604020202020204" pitchFamily="34" charset="0"/>
                        </a:rPr>
                        <a:t>1964</a:t>
                      </a:r>
                    </a:p>
                  </a:txBody>
                  <a:tcPr marL="5216" marR="5216" marT="52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700" b="1" i="0" u="none" strike="noStrike">
                          <a:effectLst/>
                          <a:latin typeface="Arial" panose="020B0604020202020204" pitchFamily="34" charset="0"/>
                        </a:rPr>
                        <a:t>19</a:t>
                      </a:r>
                    </a:p>
                  </a:txBody>
                  <a:tcPr marL="5216" marR="5216" marT="52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700" b="1" i="0" u="none" strike="noStrike">
                          <a:effectLst/>
                          <a:latin typeface="Arial" panose="020B0604020202020204" pitchFamily="34" charset="0"/>
                        </a:rPr>
                        <a:t>246</a:t>
                      </a:r>
                    </a:p>
                  </a:txBody>
                  <a:tcPr marL="5216" marR="5216" marT="52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700" b="1" i="0" u="none" strike="noStrike">
                          <a:effectLst/>
                          <a:latin typeface="Arial" panose="020B0604020202020204" pitchFamily="34" charset="0"/>
                        </a:rPr>
                        <a:t>10</a:t>
                      </a:r>
                    </a:p>
                  </a:txBody>
                  <a:tcPr marL="5216" marR="5216" marT="52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700" b="0" i="0" u="none" strike="noStrike"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216" marR="5216" marT="52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700" b="0" i="0" u="none" strike="noStrike"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5216" marR="5216" marT="521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62462260"/>
                  </a:ext>
                </a:extLst>
              </a:tr>
              <a:tr h="309950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700" b="1" i="0" u="none" strike="noStrike">
                          <a:effectLst/>
                          <a:latin typeface="Arial" panose="020B0604020202020204" pitchFamily="34" charset="0"/>
                        </a:rPr>
                        <a:t>2020</a:t>
                      </a:r>
                    </a:p>
                  </a:txBody>
                  <a:tcPr marL="5216" marR="5216" marT="52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700" b="1" i="0" u="none" strike="noStrike">
                          <a:effectLst/>
                          <a:latin typeface="Arial" panose="020B0604020202020204" pitchFamily="34" charset="0"/>
                        </a:rPr>
                        <a:t>5412</a:t>
                      </a:r>
                    </a:p>
                  </a:txBody>
                  <a:tcPr marL="5216" marR="5216" marT="521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700" b="0" i="0" u="none" strike="noStrike">
                          <a:effectLst/>
                          <a:latin typeface="Arial" panose="020B0604020202020204" pitchFamily="34" charset="0"/>
                        </a:rPr>
                        <a:t>48</a:t>
                      </a:r>
                    </a:p>
                  </a:txBody>
                  <a:tcPr marL="5216" marR="5216" marT="521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700" b="0" i="0" u="none" strike="noStrike">
                          <a:effectLst/>
                          <a:latin typeface="Arial" panose="020B0604020202020204" pitchFamily="34" charset="0"/>
                        </a:rPr>
                        <a:t>44</a:t>
                      </a:r>
                    </a:p>
                  </a:txBody>
                  <a:tcPr marL="5216" marR="5216" marT="52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700" b="0" i="0" u="none" strike="noStrike"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216" marR="5216" marT="52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700" b="0" i="0" u="none" strike="noStrike">
                          <a:effectLst/>
                          <a:latin typeface="Arial" panose="020B0604020202020204" pitchFamily="34" charset="0"/>
                        </a:rPr>
                        <a:t>2200</a:t>
                      </a:r>
                    </a:p>
                  </a:txBody>
                  <a:tcPr marL="5216" marR="5216" marT="521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700" b="0" i="0" u="none" strike="noStrike"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216" marR="5216" marT="52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700" b="1" i="0" u="none" strike="noStrike">
                          <a:effectLst/>
                          <a:latin typeface="Arial" panose="020B0604020202020204" pitchFamily="34" charset="0"/>
                        </a:rPr>
                        <a:t>2104</a:t>
                      </a:r>
                    </a:p>
                  </a:txBody>
                  <a:tcPr marL="5216" marR="5216" marT="521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964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700" b="1" i="0" u="none" strike="noStrike">
                          <a:effectLst/>
                          <a:latin typeface="Arial" panose="020B0604020202020204" pitchFamily="34" charset="0"/>
                        </a:rPr>
                        <a:t>249</a:t>
                      </a:r>
                    </a:p>
                  </a:txBody>
                  <a:tcPr marL="5216" marR="5216" marT="52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700" b="1" i="0" u="none" strike="noStrike">
                          <a:effectLst/>
                          <a:latin typeface="Arial" panose="020B0604020202020204" pitchFamily="34" charset="0"/>
                        </a:rPr>
                        <a:t>2041</a:t>
                      </a:r>
                    </a:p>
                  </a:txBody>
                  <a:tcPr marL="5216" marR="5216" marT="52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700" b="1" i="0" u="none" strike="noStrike">
                          <a:effectLst/>
                          <a:latin typeface="Arial" panose="020B0604020202020204" pitchFamily="34" charset="0"/>
                        </a:rPr>
                        <a:t>10</a:t>
                      </a:r>
                    </a:p>
                  </a:txBody>
                  <a:tcPr marL="5216" marR="5216" marT="52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700" b="1" i="0" u="none" strike="noStrike">
                          <a:effectLst/>
                          <a:latin typeface="Arial" panose="020B0604020202020204" pitchFamily="34" charset="0"/>
                        </a:rPr>
                        <a:t>35</a:t>
                      </a:r>
                    </a:p>
                  </a:txBody>
                  <a:tcPr marL="5216" marR="5216" marT="52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700" b="1" i="0" u="none" strike="noStrike"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5216" marR="5216" marT="52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700" b="1" i="0" u="none" strike="noStrike"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5216" marR="5216" marT="52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700" b="1" i="0" u="none" strike="noStrike">
                          <a:effectLst/>
                          <a:latin typeface="Arial" panose="020B0604020202020204" pitchFamily="34" charset="0"/>
                        </a:rPr>
                        <a:t>25</a:t>
                      </a:r>
                    </a:p>
                  </a:txBody>
                  <a:tcPr marL="5216" marR="5216" marT="52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700" b="1" i="0" u="none" strike="noStrike">
                          <a:effectLst/>
                          <a:latin typeface="Arial" panose="020B0604020202020204" pitchFamily="34" charset="0"/>
                        </a:rPr>
                        <a:t>1888</a:t>
                      </a:r>
                    </a:p>
                  </a:txBody>
                  <a:tcPr marL="5216" marR="5216" marT="52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700" b="1" i="0" u="none" strike="noStrike">
                          <a:effectLst/>
                          <a:latin typeface="Arial" panose="020B0604020202020204" pitchFamily="34" charset="0"/>
                        </a:rPr>
                        <a:t>16</a:t>
                      </a:r>
                    </a:p>
                  </a:txBody>
                  <a:tcPr marL="5216" marR="5216" marT="52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700" b="1" i="0" u="none" strike="noStrike">
                          <a:effectLst/>
                          <a:latin typeface="Arial" panose="020B0604020202020204" pitchFamily="34" charset="0"/>
                        </a:rPr>
                        <a:t>218</a:t>
                      </a:r>
                    </a:p>
                  </a:txBody>
                  <a:tcPr marL="5216" marR="5216" marT="52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700" b="1" i="0" u="none" strike="noStrike">
                          <a:effectLst/>
                          <a:latin typeface="Arial" panose="020B0604020202020204" pitchFamily="34" charset="0"/>
                        </a:rPr>
                        <a:t>13</a:t>
                      </a:r>
                    </a:p>
                  </a:txBody>
                  <a:tcPr marL="5216" marR="5216" marT="52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700" b="0" i="0" u="none" strike="noStrike"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216" marR="5216" marT="52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700" b="0" i="0" u="none" strike="noStrike"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216" marR="5216" marT="521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37010767"/>
                  </a:ext>
                </a:extLst>
              </a:tr>
              <a:tr h="309950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700" b="1" i="0" u="none" strike="noStrike">
                          <a:effectLst/>
                          <a:latin typeface="Arial" panose="020B0604020202020204" pitchFamily="34" charset="0"/>
                        </a:rPr>
                        <a:t>2021</a:t>
                      </a:r>
                    </a:p>
                  </a:txBody>
                  <a:tcPr marL="5216" marR="5216" marT="52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700" b="1" i="0" u="none" strike="noStrike">
                          <a:effectLst/>
                          <a:latin typeface="Arial" panose="020B0604020202020204" pitchFamily="34" charset="0"/>
                        </a:rPr>
                        <a:t>5411</a:t>
                      </a:r>
                    </a:p>
                  </a:txBody>
                  <a:tcPr marL="5216" marR="5216" marT="521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700" b="0" i="0" u="none" strike="noStrike">
                          <a:effectLst/>
                          <a:latin typeface="Arial" panose="020B0604020202020204" pitchFamily="34" charset="0"/>
                        </a:rPr>
                        <a:t>46</a:t>
                      </a:r>
                    </a:p>
                  </a:txBody>
                  <a:tcPr marL="5216" marR="5216" marT="521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700" b="0" i="0" u="none" strike="noStrike">
                          <a:effectLst/>
                          <a:latin typeface="Arial" panose="020B0604020202020204" pitchFamily="34" charset="0"/>
                        </a:rPr>
                        <a:t>41</a:t>
                      </a:r>
                    </a:p>
                  </a:txBody>
                  <a:tcPr marL="5216" marR="5216" marT="52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700" b="0" i="0" u="none" strike="noStrike"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5216" marR="5216" marT="52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700" b="0" i="0" u="none" strike="noStrike">
                          <a:effectLst/>
                          <a:latin typeface="Arial" panose="020B0604020202020204" pitchFamily="34" charset="0"/>
                        </a:rPr>
                        <a:t>1854</a:t>
                      </a:r>
                    </a:p>
                  </a:txBody>
                  <a:tcPr marL="5216" marR="5216" marT="521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700" b="0" i="0" u="none" strike="noStrike"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5216" marR="5216" marT="52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700" b="1" i="0" u="none" strike="noStrike">
                          <a:effectLst/>
                          <a:latin typeface="Arial" panose="020B0604020202020204" pitchFamily="34" charset="0"/>
                        </a:rPr>
                        <a:t>2079</a:t>
                      </a:r>
                    </a:p>
                  </a:txBody>
                  <a:tcPr marL="5216" marR="5216" marT="521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964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700" b="1" i="0" u="none" strike="noStrike">
                          <a:effectLst/>
                          <a:latin typeface="Arial" panose="020B0604020202020204" pitchFamily="34" charset="0"/>
                        </a:rPr>
                        <a:t>251</a:t>
                      </a:r>
                    </a:p>
                  </a:txBody>
                  <a:tcPr marL="5216" marR="5216" marT="52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700" b="1" i="0" u="none" strike="noStrike">
                          <a:effectLst/>
                          <a:latin typeface="Arial" panose="020B0604020202020204" pitchFamily="34" charset="0"/>
                        </a:rPr>
                        <a:t>2030</a:t>
                      </a:r>
                    </a:p>
                  </a:txBody>
                  <a:tcPr marL="5216" marR="5216" marT="52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700" b="1" i="0" u="none" strike="noStrike">
                          <a:effectLst/>
                          <a:latin typeface="Arial" panose="020B0604020202020204" pitchFamily="34" charset="0"/>
                        </a:rPr>
                        <a:t>10</a:t>
                      </a:r>
                    </a:p>
                  </a:txBody>
                  <a:tcPr marL="5216" marR="5216" marT="52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700" b="1" i="0" u="none" strike="noStrike">
                          <a:effectLst/>
                          <a:latin typeface="Arial" panose="020B0604020202020204" pitchFamily="34" charset="0"/>
                        </a:rPr>
                        <a:t>36</a:t>
                      </a:r>
                    </a:p>
                  </a:txBody>
                  <a:tcPr marL="5216" marR="5216" marT="52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700" b="1" i="0" u="none" strike="noStrike"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5216" marR="5216" marT="52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700" b="1" i="0" u="none" strike="noStrike">
                          <a:effectLst/>
                          <a:latin typeface="Arial" panose="020B0604020202020204" pitchFamily="34" charset="0"/>
                        </a:rPr>
                        <a:t>11</a:t>
                      </a:r>
                    </a:p>
                  </a:txBody>
                  <a:tcPr marL="5216" marR="5216" marT="52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700" b="1" i="0" u="none" strike="noStrike">
                          <a:effectLst/>
                          <a:latin typeface="Arial" panose="020B0604020202020204" pitchFamily="34" charset="0"/>
                        </a:rPr>
                        <a:t>8</a:t>
                      </a:r>
                    </a:p>
                  </a:txBody>
                  <a:tcPr marL="5216" marR="5216" marT="52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700" b="1" i="0" u="none" strike="noStrike">
                          <a:effectLst/>
                          <a:latin typeface="Arial" panose="020B0604020202020204" pitchFamily="34" charset="0"/>
                        </a:rPr>
                        <a:t>1836</a:t>
                      </a:r>
                    </a:p>
                  </a:txBody>
                  <a:tcPr marL="5216" marR="5216" marT="52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700" b="1" i="0" u="none" strike="noStrike">
                          <a:effectLst/>
                          <a:latin typeface="Arial" panose="020B0604020202020204" pitchFamily="34" charset="0"/>
                        </a:rPr>
                        <a:t>14</a:t>
                      </a:r>
                    </a:p>
                  </a:txBody>
                  <a:tcPr marL="5216" marR="5216" marT="52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700" b="1" i="0" u="none" strike="noStrike">
                          <a:effectLst/>
                          <a:latin typeface="Arial" panose="020B0604020202020204" pitchFamily="34" charset="0"/>
                        </a:rPr>
                        <a:t>220</a:t>
                      </a:r>
                    </a:p>
                  </a:txBody>
                  <a:tcPr marL="5216" marR="5216" marT="52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700" b="1" i="0" u="none" strike="noStrike">
                          <a:effectLst/>
                          <a:latin typeface="Arial" panose="020B0604020202020204" pitchFamily="34" charset="0"/>
                        </a:rPr>
                        <a:t>7</a:t>
                      </a:r>
                    </a:p>
                  </a:txBody>
                  <a:tcPr marL="5216" marR="5216" marT="52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700" b="0" i="0" u="none" strike="noStrike"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216" marR="5216" marT="52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700" b="0" i="0" u="none" strike="noStrike">
                          <a:effectLst/>
                          <a:latin typeface="Arial" panose="020B0604020202020204" pitchFamily="34" charset="0"/>
                        </a:rPr>
                        <a:t>8</a:t>
                      </a:r>
                    </a:p>
                  </a:txBody>
                  <a:tcPr marL="5216" marR="5216" marT="521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3469210"/>
                  </a:ext>
                </a:extLst>
              </a:tr>
              <a:tr h="309950">
                <a:tc>
                  <a:txBody>
                    <a:bodyPr/>
                    <a:lstStyle/>
                    <a:p>
                      <a:pPr algn="l" fontAlgn="b"/>
                      <a:endParaRPr lang="cs-CZ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216" marR="5216" marT="5216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216" marR="5216" marT="5216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216" marR="5216" marT="5216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216" marR="5216" marT="5216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216" marR="5216" marT="5216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216" marR="5216" marT="5216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216" marR="5216" marT="5216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216" marR="5216" marT="5216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216" marR="5216" marT="5216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216" marR="5216" marT="5216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216" marR="5216" marT="5216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216" marR="5216" marT="5216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216" marR="5216" marT="5216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216" marR="5216" marT="5216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216" marR="5216" marT="5216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216" marR="5216" marT="5216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216" marR="5216" marT="5216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216" marR="5216" marT="5216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216" marR="5216" marT="5216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216" marR="5216" marT="5216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216" marR="5216" marT="5216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348845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772050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A3F00AF-E3F8-B0F3-EB4E-72D5A3B084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FF0000"/>
                </a:solidFill>
              </a:rPr>
              <a:t>Zásadní nesouhlas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222D5C3-155D-6C2A-4D9D-384A12C436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dirty="0"/>
              <a:t>1.) Snížení minimální výměry honitby ( ČMMJ dlouhodobě navrhuje výměru honitby 1000 ha pro spárkatou zvěř a 500 ha pro drobnou)</a:t>
            </a:r>
          </a:p>
          <a:p>
            <a:r>
              <a:rPr lang="cs-CZ" sz="2400" dirty="0"/>
              <a:t>2.) Nárokové povolenky pro vlastníky, pachtýře a osoby blízké</a:t>
            </a:r>
          </a:p>
          <a:p>
            <a:r>
              <a:rPr lang="cs-CZ" sz="2400" dirty="0"/>
              <a:t>3.) Vyjmutí druhů zvěře, které nejsou obhospodařovány lovem ze zákona</a:t>
            </a:r>
          </a:p>
          <a:p>
            <a:r>
              <a:rPr lang="cs-CZ" sz="2400" dirty="0"/>
              <a:t>4.) Potlačení práva vlastníků rozhodovat o uzavření obory</a:t>
            </a:r>
          </a:p>
        </p:txBody>
      </p:sp>
    </p:spTree>
    <p:extLst>
      <p:ext uri="{BB962C8B-B14F-4D97-AF65-F5344CB8AC3E}">
        <p14:creationId xmlns:p14="http://schemas.microsoft.com/office/powerpoint/2010/main" val="28762188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CFC6100-C729-9F44-FF31-AD9510979C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2692400"/>
          </a:xfrm>
        </p:spPr>
        <p:txBody>
          <a:bodyPr>
            <a:normAutofit fontScale="90000"/>
          </a:bodyPr>
          <a:lstStyle/>
          <a:p>
            <a:r>
              <a:rPr lang="cs-CZ" sz="4400" dirty="0"/>
              <a:t>   </a:t>
            </a:r>
            <a:br>
              <a:rPr lang="cs-CZ" sz="4400" dirty="0"/>
            </a:br>
            <a:br>
              <a:rPr lang="cs-CZ" sz="4400" dirty="0"/>
            </a:br>
            <a:r>
              <a:rPr lang="cs-CZ" sz="4400" dirty="0"/>
              <a:t>      </a:t>
            </a:r>
            <a:br>
              <a:rPr lang="cs-CZ" sz="4400" dirty="0"/>
            </a:br>
            <a:r>
              <a:rPr lang="cs-CZ" sz="4400" dirty="0"/>
              <a:t>         </a:t>
            </a:r>
            <a:r>
              <a:rPr lang="cs-CZ" sz="4800" dirty="0">
                <a:solidFill>
                  <a:schemeClr val="tx1"/>
                </a:solidFill>
              </a:rPr>
              <a:t>Děkuji za pozornost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5A4F02D-3E31-0A1A-338D-3F75A4AA73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4450080"/>
            <a:ext cx="8596668" cy="1591282"/>
          </a:xfrm>
        </p:spPr>
        <p:txBody>
          <a:bodyPr/>
          <a:lstStyle/>
          <a:p>
            <a:pPr marL="0" indent="0">
              <a:buNone/>
            </a:pPr>
            <a:r>
              <a:rPr lang="cs-CZ" dirty="0"/>
              <a:t>                                                                            </a:t>
            </a:r>
            <a:r>
              <a:rPr lang="cs-CZ" sz="2400" dirty="0"/>
              <a:t>Ing. Janota Jiří</a:t>
            </a:r>
          </a:p>
          <a:p>
            <a:pPr marL="0" indent="0">
              <a:buNone/>
            </a:pPr>
            <a:r>
              <a:rPr lang="cs-CZ" dirty="0"/>
              <a:t>                                                                             předseda </a:t>
            </a:r>
            <a:r>
              <a:rPr lang="cs-CZ" dirty="0" err="1"/>
              <a:t>ČMMJ,z.s</a:t>
            </a:r>
            <a:r>
              <a:rPr lang="cs-CZ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98911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79E4EA4-F8AD-DB4D-1043-98F1A8C94E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§2 zákona č. 449/2001 Sb.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658A8AD-EC66-8EB4-6B3E-8E50829F05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- myslivost je soubor činností prováděných v přírodě ve vztahu k volně žijící zvěři jako součásti ekosystému….</a:t>
            </a:r>
          </a:p>
          <a:p>
            <a:pPr marL="0" indent="0">
              <a:buNone/>
            </a:pPr>
            <a:r>
              <a:rPr lang="cs-CZ" dirty="0"/>
              <a:t>- zvěř je definována jako obnovitelné přírodní bohatství představované populacemi druhů voně žijících živočichů …..</a:t>
            </a:r>
          </a:p>
        </p:txBody>
      </p:sp>
    </p:spTree>
    <p:extLst>
      <p:ext uri="{BB962C8B-B14F-4D97-AF65-F5344CB8AC3E}">
        <p14:creationId xmlns:p14="http://schemas.microsoft.com/office/powerpoint/2010/main" val="25048486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591240F-0A25-04BA-B88B-6F94BDAA86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Programové prohlášení vlády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B3BDF8C-370B-E4D3-8EC5-704BAE32BC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514350" indent="-514350">
              <a:buAutoNum type="alphaLcParenR"/>
            </a:pPr>
            <a:r>
              <a:rPr lang="cs-CZ" sz="2000" dirty="0"/>
              <a:t>Podpoříme soukromé vlastníky, myslivce, včelaře, spolky atd., aby sázeli stromy, zakládali krajinné prvky a pečovali o soulad zemědělství a ochrany přírody</a:t>
            </a:r>
          </a:p>
          <a:p>
            <a:pPr marL="514350" indent="-514350">
              <a:buAutoNum type="alphaLcParenR"/>
            </a:pPr>
            <a:r>
              <a:rPr lang="cs-CZ" sz="2000" dirty="0"/>
              <a:t>Posílíme pravomoci vlastníků půdy a hospodářů v organizaci honiteb. Včasné řešení problémů s přemnoženou zvěří či škůdci uchrání krajinu před většími škodami a ušetří veřejné peníze.</a:t>
            </a:r>
          </a:p>
          <a:p>
            <a:pPr marL="514350" indent="-514350">
              <a:buAutoNum type="alphaLcParenR"/>
            </a:pPr>
            <a:r>
              <a:rPr lang="cs-CZ" sz="2000" dirty="0"/>
              <a:t>Na základě inventury všech agend státu do konce roku 2022 představíme plány na snížení úřednických míst. Zbytečné úřední úkony zrušíme a potřebné služby zefektivníme.</a:t>
            </a:r>
          </a:p>
          <a:p>
            <a:pPr marL="514350" indent="-514350">
              <a:buAutoNum type="alphaLcParenR"/>
            </a:pPr>
            <a:r>
              <a:rPr lang="cs-CZ" sz="2000" dirty="0"/>
              <a:t>Zrychlíme a rozšíříme realizaci záchranných programů pro nejcennější druhy. Zajistíme účinnější ochranu druhů postavenou především na ochraně biotopů ….</a:t>
            </a:r>
          </a:p>
          <a:p>
            <a:pPr marL="514350" indent="-514350">
              <a:buAutoNum type="alphaLcParenR"/>
            </a:pPr>
            <a:r>
              <a:rPr lang="cs-CZ" sz="2000" dirty="0"/>
              <a:t>Budoucí zisky ze státních lesů nepůjdou do státního rozpočtu, namísto toho budou přispívat l obnově lesních ekosystémů a ochraně vody</a:t>
            </a:r>
          </a:p>
          <a:p>
            <a:pPr marL="514350" indent="-514350">
              <a:buAutoNum type="alphaLcParenR"/>
            </a:pPr>
            <a:endParaRPr lang="cs-CZ" sz="2000" dirty="0"/>
          </a:p>
          <a:p>
            <a:pPr marL="514350" indent="-514350">
              <a:buAutoNum type="alphaLcParenR"/>
            </a:pP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11080500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759B0E7-5108-531C-43D0-29C2C83647F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10515600" cy="1690688"/>
          </a:xfrm>
        </p:spPr>
        <p:txBody>
          <a:bodyPr/>
          <a:lstStyle/>
          <a:p>
            <a:r>
              <a:rPr lang="cs-CZ" dirty="0"/>
              <a:t>        </a:t>
            </a:r>
            <a:r>
              <a:rPr lang="cs-CZ" sz="3600" b="1" dirty="0"/>
              <a:t>Realita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0750F23-D193-C960-DB75-ADEC6BB2171D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0" y="1239838"/>
            <a:ext cx="9490075" cy="493712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sz="1800" b="1" dirty="0"/>
              <a:t>Ad a</a:t>
            </a:r>
            <a:r>
              <a:rPr lang="cs-CZ" sz="1800" dirty="0"/>
              <a:t>) Jak se zvýšila podpora myslivců ve vztahu k sázení stromů, zakládání krajinných prvků……   </a:t>
            </a:r>
            <a:r>
              <a:rPr lang="cs-CZ" sz="1800" b="1" dirty="0"/>
              <a:t>0</a:t>
            </a:r>
            <a:r>
              <a:rPr lang="cs-CZ" sz="1800" dirty="0"/>
              <a:t> </a:t>
            </a:r>
          </a:p>
          <a:p>
            <a:pPr marL="0" indent="0">
              <a:buNone/>
            </a:pPr>
            <a:r>
              <a:rPr lang="cs-CZ" sz="1800" dirty="0"/>
              <a:t>Zákon nikde nestanovuje, že vlastníci jsou povinni toto umožnit. Samozřejmě za náhradu. Přitom definuje, že uživatelé jsou povinni, ale jen  pokud jim to vlastník písemně povolí.</a:t>
            </a:r>
          </a:p>
          <a:p>
            <a:pPr marL="0" indent="0">
              <a:buNone/>
            </a:pPr>
            <a:r>
              <a:rPr lang="cs-CZ" sz="1800" b="1" dirty="0"/>
              <a:t>Ad b</a:t>
            </a:r>
            <a:r>
              <a:rPr lang="cs-CZ" sz="1800" dirty="0"/>
              <a:t>) Jak se posílily pravomoci vlastníků pozemků - Způsobem paragrafových znění, které povedou k :  </a:t>
            </a:r>
          </a:p>
          <a:p>
            <a:pPr marL="0" indent="0">
              <a:buNone/>
            </a:pPr>
            <a:r>
              <a:rPr lang="cs-CZ" sz="1800" dirty="0"/>
              <a:t>1. </a:t>
            </a:r>
            <a:r>
              <a:rPr lang="cs-CZ" dirty="0"/>
              <a:t>O</a:t>
            </a:r>
            <a:r>
              <a:rPr lang="cs-CZ" sz="1800" dirty="0"/>
              <a:t>rganizačnímu a ekonomickému zatížení státní správy na úseku myslivosti</a:t>
            </a:r>
          </a:p>
          <a:p>
            <a:pPr marL="0" indent="0">
              <a:buNone/>
            </a:pPr>
            <a:r>
              <a:rPr lang="cs-CZ" sz="1800" dirty="0"/>
              <a:t>2. Ohrozí výkon práva myslivosti v některých regionech</a:t>
            </a:r>
          </a:p>
          <a:p>
            <a:pPr marL="0" indent="0">
              <a:buNone/>
            </a:pPr>
            <a:r>
              <a:rPr lang="cs-CZ" sz="1800" dirty="0"/>
              <a:t>3. Naruší spolkovou činnost a vztahy uvnitř venkovských komunit</a:t>
            </a:r>
          </a:p>
          <a:p>
            <a:pPr marL="0" indent="0">
              <a:buNone/>
            </a:pPr>
            <a:r>
              <a:rPr lang="cs-CZ" sz="1800" dirty="0"/>
              <a:t>4. Povede k poklesu myslivců</a:t>
            </a:r>
          </a:p>
          <a:p>
            <a:pPr marL="0" indent="0">
              <a:buNone/>
            </a:pPr>
            <a:r>
              <a:rPr lang="cs-CZ" sz="1800" dirty="0"/>
              <a:t>5. Přinese ekonomickou zátěž pro vlastníky a uživatele honiteb</a:t>
            </a:r>
          </a:p>
          <a:p>
            <a:pPr marL="0" indent="0">
              <a:buNone/>
            </a:pPr>
            <a:r>
              <a:rPr lang="cs-CZ" sz="1800" b="1" dirty="0"/>
              <a:t>Ad c</a:t>
            </a:r>
            <a:r>
              <a:rPr lang="cs-CZ" sz="1800" dirty="0"/>
              <a:t>) Výsledkem je návrh na vytvoření řady nových pracovních pozic na ORP a s </a:t>
            </a:r>
            <a:r>
              <a:rPr lang="cs-CZ" dirty="0"/>
              <a:t>tím související  mandatorních výdajů, zvyšování provozních nákladů, administrativy</a:t>
            </a:r>
            <a:endParaRPr lang="cs-CZ" sz="1800" dirty="0"/>
          </a:p>
          <a:p>
            <a:pPr marL="0" indent="0">
              <a:buNone/>
            </a:pPr>
            <a:endParaRPr lang="cs-CZ" sz="1800" dirty="0"/>
          </a:p>
          <a:p>
            <a:pPr marL="0" indent="0">
              <a:buNone/>
            </a:pPr>
            <a:r>
              <a:rPr lang="cs-CZ" sz="1800" dirty="0"/>
              <a:t>     </a:t>
            </a:r>
          </a:p>
        </p:txBody>
      </p:sp>
    </p:spTree>
    <p:extLst>
      <p:ext uri="{BB962C8B-B14F-4D97-AF65-F5344CB8AC3E}">
        <p14:creationId xmlns:p14="http://schemas.microsoft.com/office/powerpoint/2010/main" val="3393353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7">
            <a:extLst>
              <a:ext uri="{FF2B5EF4-FFF2-40B4-BE49-F238E27FC236}">
                <a16:creationId xmlns:a16="http://schemas.microsoft.com/office/drawing/2014/main" id="{2524E7DB-81EA-DEEF-EE61-D091D855B4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1640" y="700405"/>
            <a:ext cx="10515600" cy="5466715"/>
          </a:xfrm>
        </p:spPr>
        <p:txBody>
          <a:bodyPr>
            <a:normAutofit fontScale="90000"/>
          </a:bodyPr>
          <a:lstStyle/>
          <a:p>
            <a:br>
              <a:rPr lang="cs-CZ" sz="2000" b="1" dirty="0">
                <a:solidFill>
                  <a:schemeClr val="tx1"/>
                </a:solidFill>
                <a:latin typeface="+mn-lt"/>
              </a:rPr>
            </a:br>
            <a:r>
              <a:rPr lang="cs-CZ" sz="2000" dirty="0">
                <a:solidFill>
                  <a:schemeClr val="tx1"/>
                </a:solidFill>
                <a:latin typeface="+mn-lt"/>
              </a:rPr>
              <a:t>Navrhovaná právní úprava nezjednodušuje celý proces usměrňování myslivosti a přinese značné komplikace.</a:t>
            </a:r>
            <a:br>
              <a:rPr lang="cs-CZ" sz="2000" dirty="0">
                <a:solidFill>
                  <a:schemeClr val="tx1"/>
                </a:solidFill>
                <a:latin typeface="+mn-lt"/>
              </a:rPr>
            </a:br>
            <a:br>
              <a:rPr lang="cs-CZ" sz="2000" dirty="0">
                <a:solidFill>
                  <a:schemeClr val="tx1"/>
                </a:solidFill>
                <a:latin typeface="+mn-lt"/>
              </a:rPr>
            </a:br>
            <a:r>
              <a:rPr lang="cs-CZ" sz="2000" b="1" dirty="0">
                <a:solidFill>
                  <a:schemeClr val="tx1"/>
                </a:solidFill>
                <a:latin typeface="+mn-lt"/>
              </a:rPr>
              <a:t>Důvodová zpráva se nevypořádává s rozkrytím všech finančních vstupů do myslivosti, které zatíží státní rozpočet a to v těchto případech:</a:t>
            </a:r>
            <a:br>
              <a:rPr lang="cs-CZ" sz="2000" b="1" dirty="0">
                <a:solidFill>
                  <a:schemeClr val="tx1"/>
                </a:solidFill>
                <a:latin typeface="+mn-lt"/>
              </a:rPr>
            </a:br>
            <a:br>
              <a:rPr lang="cs-CZ" sz="2000" dirty="0">
                <a:solidFill>
                  <a:schemeClr val="tx1"/>
                </a:solidFill>
                <a:latin typeface="+mn-lt"/>
              </a:rPr>
            </a:br>
            <a:r>
              <a:rPr lang="cs-CZ" sz="2000" dirty="0">
                <a:solidFill>
                  <a:schemeClr val="tx1"/>
                </a:solidFill>
                <a:latin typeface="+mn-lt"/>
              </a:rPr>
              <a:t>-zavedení nového informačního systému myslivosti §38</a:t>
            </a:r>
            <a:br>
              <a:rPr lang="cs-CZ" sz="2000" dirty="0">
                <a:solidFill>
                  <a:schemeClr val="tx1"/>
                </a:solidFill>
                <a:latin typeface="+mn-lt"/>
              </a:rPr>
            </a:br>
            <a:r>
              <a:rPr lang="cs-CZ" sz="2000" dirty="0">
                <a:solidFill>
                  <a:schemeClr val="tx1"/>
                </a:solidFill>
                <a:latin typeface="+mn-lt"/>
              </a:rPr>
              <a:t>-zvýšení počtu zaměstnanců na úřadech §58 odst. 2</a:t>
            </a:r>
            <a:br>
              <a:rPr lang="cs-CZ" sz="2000" dirty="0">
                <a:solidFill>
                  <a:schemeClr val="tx1"/>
                </a:solidFill>
                <a:latin typeface="+mn-lt"/>
              </a:rPr>
            </a:br>
            <a:r>
              <a:rPr lang="cs-CZ" sz="2000" dirty="0">
                <a:solidFill>
                  <a:schemeClr val="tx1"/>
                </a:solidFill>
                <a:latin typeface="+mn-lt"/>
              </a:rPr>
              <a:t>-zavedení jiných kontrolních mechanismů ulovené zvěře §49</a:t>
            </a:r>
            <a:br>
              <a:rPr lang="cs-CZ" sz="2000" dirty="0">
                <a:solidFill>
                  <a:schemeClr val="tx1"/>
                </a:solidFill>
                <a:latin typeface="+mn-lt"/>
              </a:rPr>
            </a:br>
            <a:r>
              <a:rPr lang="cs-CZ" sz="2000" dirty="0">
                <a:solidFill>
                  <a:schemeClr val="tx1"/>
                </a:solidFill>
                <a:latin typeface="+mn-lt"/>
              </a:rPr>
              <a:t>- alokace finančních prostředků za podporu a konzultační a poradenské služby se zabezpečením         hodnocení stavu lesa,… §62 odst. 2</a:t>
            </a:r>
            <a:br>
              <a:rPr lang="cs-CZ" sz="2000" dirty="0">
                <a:solidFill>
                  <a:schemeClr val="tx1"/>
                </a:solidFill>
                <a:latin typeface="+mn-lt"/>
              </a:rPr>
            </a:br>
            <a:r>
              <a:rPr lang="cs-CZ" sz="2000" dirty="0">
                <a:solidFill>
                  <a:schemeClr val="tx1"/>
                </a:solidFill>
                <a:latin typeface="+mn-lt"/>
              </a:rPr>
              <a:t>- změna systému konání mysliveckých zkoušek §47 odst. a-c</a:t>
            </a:r>
            <a:br>
              <a:rPr lang="cs-CZ" sz="2000" dirty="0">
                <a:solidFill>
                  <a:schemeClr val="tx1"/>
                </a:solidFill>
                <a:latin typeface="+mn-lt"/>
              </a:rPr>
            </a:br>
            <a:r>
              <a:rPr lang="cs-CZ" sz="2000" dirty="0">
                <a:solidFill>
                  <a:schemeClr val="tx1"/>
                </a:solidFill>
                <a:latin typeface="+mn-lt"/>
              </a:rPr>
              <a:t>- zpracování plánu lovu + inventarizace lesů §36</a:t>
            </a:r>
            <a:br>
              <a:rPr lang="cs-CZ" sz="2000" dirty="0">
                <a:solidFill>
                  <a:schemeClr val="tx1"/>
                </a:solidFill>
                <a:latin typeface="+mn-lt"/>
              </a:rPr>
            </a:br>
            <a:br>
              <a:rPr lang="cs-CZ" sz="2000" dirty="0">
                <a:solidFill>
                  <a:schemeClr val="tx1"/>
                </a:solidFill>
                <a:latin typeface="+mn-lt"/>
              </a:rPr>
            </a:br>
            <a:r>
              <a:rPr lang="cs-CZ" sz="2000" dirty="0">
                <a:solidFill>
                  <a:schemeClr val="tx1"/>
                </a:solidFill>
                <a:latin typeface="+mn-lt"/>
              </a:rPr>
              <a:t>Směrem k veřejnosti nejsou uvedeny náklady na :</a:t>
            </a:r>
            <a:br>
              <a:rPr lang="cs-CZ" sz="2000" dirty="0">
                <a:solidFill>
                  <a:schemeClr val="tx1"/>
                </a:solidFill>
                <a:latin typeface="+mn-lt"/>
              </a:rPr>
            </a:br>
            <a:r>
              <a:rPr lang="cs-CZ" sz="2000" dirty="0">
                <a:solidFill>
                  <a:schemeClr val="tx1"/>
                </a:solidFill>
                <a:latin typeface="+mn-lt"/>
              </a:rPr>
              <a:t>-permanentní změnu honiteb §31 </a:t>
            </a:r>
            <a:r>
              <a:rPr lang="cs-CZ" sz="2000" dirty="0" err="1">
                <a:solidFill>
                  <a:schemeClr val="tx1"/>
                </a:solidFill>
                <a:latin typeface="+mn-lt"/>
              </a:rPr>
              <a:t>ods</a:t>
            </a:r>
            <a:r>
              <a:rPr lang="cs-CZ" sz="2000" dirty="0">
                <a:solidFill>
                  <a:schemeClr val="tx1"/>
                </a:solidFill>
                <a:latin typeface="+mn-lt"/>
              </a:rPr>
              <a:t>. 4, § 18 odst. 1</a:t>
            </a:r>
            <a:br>
              <a:rPr lang="cs-CZ" sz="2000" dirty="0">
                <a:solidFill>
                  <a:schemeClr val="tx1"/>
                </a:solidFill>
                <a:latin typeface="+mn-lt"/>
              </a:rPr>
            </a:br>
            <a:r>
              <a:rPr lang="cs-CZ" sz="2000" dirty="0">
                <a:solidFill>
                  <a:schemeClr val="tx1"/>
                </a:solidFill>
                <a:latin typeface="+mn-lt"/>
              </a:rPr>
              <a:t>- pořízení administrativní techniky pro naplňování povinností ze zaváděného systému evidence myslivosti ( výpočetní technika)</a:t>
            </a:r>
            <a:br>
              <a:rPr lang="cs-CZ" sz="2000" dirty="0">
                <a:solidFill>
                  <a:schemeClr val="tx1"/>
                </a:solidFill>
                <a:latin typeface="+mn-lt"/>
              </a:rPr>
            </a:br>
            <a:r>
              <a:rPr lang="cs-CZ" sz="2000" dirty="0">
                <a:solidFill>
                  <a:schemeClr val="tx1"/>
                </a:solidFill>
                <a:latin typeface="+mn-lt"/>
              </a:rPr>
              <a:t>-pořízení administrativní techniky spojené s kontrolou ulovené zvěře</a:t>
            </a:r>
            <a:br>
              <a:rPr lang="cs-CZ" sz="2000" dirty="0">
                <a:solidFill>
                  <a:schemeClr val="tx1"/>
                </a:solidFill>
                <a:latin typeface="+mn-lt"/>
              </a:rPr>
            </a:br>
            <a:br>
              <a:rPr lang="cs-CZ" sz="2000" dirty="0">
                <a:solidFill>
                  <a:schemeClr val="tx1"/>
                </a:solidFill>
                <a:latin typeface="+mn-lt"/>
              </a:rPr>
            </a:br>
            <a:br>
              <a:rPr lang="cs-CZ" sz="2000" dirty="0">
                <a:solidFill>
                  <a:schemeClr val="tx1"/>
                </a:solidFill>
                <a:latin typeface="+mn-lt"/>
              </a:rPr>
            </a:br>
            <a:br>
              <a:rPr lang="cs-CZ" sz="2000" b="1" dirty="0">
                <a:solidFill>
                  <a:schemeClr val="tx1"/>
                </a:solidFill>
                <a:latin typeface="+mn-lt"/>
              </a:rPr>
            </a:br>
            <a:br>
              <a:rPr lang="cs-CZ" sz="2000" b="1" dirty="0">
                <a:solidFill>
                  <a:schemeClr val="tx1"/>
                </a:solidFill>
                <a:latin typeface="+mn-lt"/>
              </a:rPr>
            </a:br>
            <a:br>
              <a:rPr lang="cs-CZ" sz="2000" b="1" dirty="0">
                <a:solidFill>
                  <a:schemeClr val="tx1"/>
                </a:solidFill>
                <a:latin typeface="+mn-lt"/>
              </a:rPr>
            </a:br>
            <a:br>
              <a:rPr lang="cs-CZ" sz="2000" b="1" dirty="0">
                <a:solidFill>
                  <a:schemeClr val="tx1"/>
                </a:solidFill>
                <a:latin typeface="+mn-lt"/>
              </a:rPr>
            </a:br>
            <a:br>
              <a:rPr lang="cs-CZ" sz="2000" b="1" dirty="0">
                <a:solidFill>
                  <a:schemeClr val="tx1"/>
                </a:solidFill>
                <a:latin typeface="+mn-lt"/>
              </a:rPr>
            </a:br>
            <a:endParaRPr lang="cs-CZ" sz="20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4964057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CA9D509D-F8AA-3B67-C6EC-A86A7B409E25}"/>
              </a:ext>
            </a:extLst>
          </p:cNvPr>
          <p:cNvSpPr txBox="1"/>
          <p:nvPr/>
        </p:nvSpPr>
        <p:spPr>
          <a:xfrm>
            <a:off x="579120" y="1720840"/>
            <a:ext cx="8572500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br>
              <a:rPr lang="cs-CZ" sz="1800" dirty="0">
                <a:solidFill>
                  <a:schemeClr val="tx1"/>
                </a:solidFill>
                <a:latin typeface="+mn-lt"/>
              </a:rPr>
            </a:br>
            <a:br>
              <a:rPr lang="cs-CZ" sz="1800" dirty="0">
                <a:solidFill>
                  <a:schemeClr val="tx1"/>
                </a:solidFill>
                <a:latin typeface="+mn-lt"/>
              </a:rPr>
            </a:br>
            <a:r>
              <a:rPr lang="cs-CZ" sz="1800" b="1" dirty="0">
                <a:solidFill>
                  <a:schemeClr val="tx1"/>
                </a:solidFill>
                <a:latin typeface="+mn-lt"/>
              </a:rPr>
              <a:t>Ad d) </a:t>
            </a:r>
            <a:r>
              <a:rPr lang="cs-CZ" sz="1800" dirty="0">
                <a:solidFill>
                  <a:schemeClr val="tx1"/>
                </a:solidFill>
                <a:latin typeface="+mn-lt"/>
              </a:rPr>
              <a:t>Novela se vůbec nevěnuje podpoře mizející drobné zvěře z krajiny a nápravě tohoto nepříznivého stavu. Přitom proti původnímu záměru vypracování  zasahuje navrhovanými změnami téměř do všech paragrafových ustanovení  současného zákona.</a:t>
            </a:r>
          </a:p>
          <a:p>
            <a:endParaRPr lang="cs-CZ" dirty="0"/>
          </a:p>
          <a:p>
            <a:r>
              <a:rPr lang="cs-CZ" sz="1800" b="1" dirty="0">
                <a:latin typeface="+mn-lt"/>
              </a:rPr>
              <a:t>Ad e)</a:t>
            </a:r>
            <a:r>
              <a:rPr lang="cs-CZ" sz="1800" dirty="0">
                <a:latin typeface="+mn-lt"/>
              </a:rPr>
              <a:t> Zisky jsou nadále odváděny do kapitoly ministerstva financí namísto podpory obnovy ekosystémů ve vztahu ke zvěří a jejím životním potřebám</a:t>
            </a:r>
          </a:p>
          <a:p>
            <a:r>
              <a:rPr lang="cs-CZ" dirty="0"/>
              <a:t>(lesnické opatření ke zmírnění škod zvěří – neprošel návrh ČMMJ na ponechání 1% plochy  honitby jako pastevní a </a:t>
            </a:r>
            <a:r>
              <a:rPr lang="cs-CZ" dirty="0" err="1"/>
              <a:t>okusové</a:t>
            </a:r>
            <a:r>
              <a:rPr lang="cs-CZ" dirty="0"/>
              <a:t> plochy pro zvěř).</a:t>
            </a:r>
            <a:br>
              <a:rPr lang="cs-CZ" sz="1800" dirty="0">
                <a:latin typeface="+mn-lt"/>
              </a:rPr>
            </a:b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420524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05E8B49-0517-3BCC-AF7B-B10106E4D1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400" b="1" dirty="0"/>
              <a:t>Podporuje či omezuje novela vlastníky?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5AAF38B0-062D-E52F-0EAE-34A9DAA195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cs-CZ" sz="2000" dirty="0"/>
              <a:t>V řadě případů omezí – stát bude určovat výši odlovu v regionech          (nedopracované ve vztahu k udělování pokut a ochraně práv uživatele honitby)</a:t>
            </a:r>
          </a:p>
          <a:p>
            <a:r>
              <a:rPr lang="cs-CZ" sz="2000" dirty="0"/>
              <a:t>Svolávání valné hromady 1x ročně – ekonomicky zatíží HS ( jediným přínosem HS je nájem)</a:t>
            </a:r>
          </a:p>
          <a:p>
            <a:r>
              <a:rPr lang="cs-CZ" sz="2000" dirty="0"/>
              <a:t>Diskriminace vlastníků - §17 odst. 3) a 7), § 33 odst. 1), § 9 odst. 4), § 30, §33</a:t>
            </a:r>
          </a:p>
          <a:p>
            <a:endParaRPr lang="cs-CZ" sz="2000" dirty="0"/>
          </a:p>
          <a:p>
            <a:r>
              <a:rPr lang="cs-CZ" sz="2000" dirty="0"/>
              <a:t>Pokud je bráno posílení práv vlastníků snížení výměry honitby a umožnění vystavení nárokové povolenky k lovu vlastníkům a pachtýřům, přijetí těchto opatření povede k ještě významnějším problémům </a:t>
            </a:r>
          </a:p>
          <a:p>
            <a:pPr marL="0" indent="0">
              <a:buNone/>
            </a:pPr>
            <a:endParaRPr lang="cs-CZ" sz="2000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356880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2179909-AEDF-E6CE-CC93-F0D2304EC1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solidFill>
                  <a:srgbClr val="FF0000"/>
                </a:solidFill>
              </a:rPr>
              <a:t>Navrhovaná novela zcela pomíjí odstranění příčin nastalé situace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7A528AE-3EAF-1C57-ACF0-EE3A389EF7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Myslivost se stala ekonomickým byznysem – čím větší nájem platím, tím potřebuji mít vyšší stavy zvěře v honitbách</a:t>
            </a:r>
          </a:p>
          <a:p>
            <a:r>
              <a:rPr lang="cs-CZ" dirty="0"/>
              <a:t>Zcela rozvrácené věkové a sociální populace u většiny druhů spárkaté zvěře</a:t>
            </a:r>
          </a:p>
          <a:p>
            <a:r>
              <a:rPr lang="cs-CZ" dirty="0"/>
              <a:t>Poškozování lesa je přímo úměrné vyvolanému stresu zvěře</a:t>
            </a:r>
          </a:p>
          <a:p>
            <a:r>
              <a:rPr lang="cs-CZ" dirty="0"/>
              <a:t>Chybné stanovení doby a intenzity lovu</a:t>
            </a:r>
          </a:p>
          <a:p>
            <a:r>
              <a:rPr lang="cs-CZ" dirty="0"/>
              <a:t>Úprava biotopu pro zvěř - povinné zřizování pastevních a klidových ploch</a:t>
            </a:r>
          </a:p>
          <a:p>
            <a:r>
              <a:rPr lang="cs-CZ" dirty="0"/>
              <a:t>Velikost honiteb zásadně neodpovídá biologickým potřebám zvěře</a:t>
            </a:r>
          </a:p>
        </p:txBody>
      </p:sp>
    </p:spTree>
    <p:extLst>
      <p:ext uri="{BB962C8B-B14F-4D97-AF65-F5344CB8AC3E}">
        <p14:creationId xmlns:p14="http://schemas.microsoft.com/office/powerpoint/2010/main" val="32342529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66297AE-F893-CC1C-624A-410A08368D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FF0000"/>
                </a:solidFill>
              </a:rPr>
              <a:t>Co zákon vůbec neřeší?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6BAFE1D-7B5B-9540-9005-B7EC86A9FD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3200" dirty="0"/>
              <a:t>Návrat drobné zvěře do krajiny včetně úpravy biotopu pro tuto zvěř</a:t>
            </a:r>
          </a:p>
          <a:p>
            <a:r>
              <a:rPr lang="cs-CZ" sz="3200" dirty="0"/>
              <a:t>Předcházení konfliktů vznikající při  výkonu práva myslivosti ve vztahu k veřejnosti</a:t>
            </a:r>
          </a:p>
          <a:p>
            <a:r>
              <a:rPr lang="cs-CZ" sz="3200" dirty="0"/>
              <a:t>Novela neřeší problematiku lovu na zemědělských pozemcích v podstatné části  kalendářního roku</a:t>
            </a:r>
          </a:p>
          <a:p>
            <a:endParaRPr lang="cs-CZ" sz="4000" dirty="0"/>
          </a:p>
        </p:txBody>
      </p:sp>
    </p:spTree>
    <p:extLst>
      <p:ext uri="{BB962C8B-B14F-4D97-AF65-F5344CB8AC3E}">
        <p14:creationId xmlns:p14="http://schemas.microsoft.com/office/powerpoint/2010/main" val="2353863208"/>
      </p:ext>
    </p:extLst>
  </p:cSld>
  <p:clrMapOvr>
    <a:masterClrMapping/>
  </p:clrMapOvr>
</p:sld>
</file>

<file path=ppt/theme/theme1.xml><?xml version="1.0" encoding="utf-8"?>
<a:theme xmlns:a="http://schemas.openxmlformats.org/drawingml/2006/main" name="Fazeta">
  <a:themeElements>
    <a:clrScheme name="Fazeta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z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z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TM02900688[[fn=Fazeta]]</Template>
  <TotalTime>201</TotalTime>
  <Words>1300</Words>
  <Application>Microsoft Office PowerPoint</Application>
  <PresentationFormat>Širokoúhlá obrazovka</PresentationFormat>
  <Paragraphs>198</Paragraphs>
  <Slides>14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14</vt:i4>
      </vt:variant>
    </vt:vector>
  </HeadingPairs>
  <TitlesOfParts>
    <vt:vector size="18" baseType="lpstr">
      <vt:lpstr>Arial</vt:lpstr>
      <vt:lpstr>Trebuchet MS</vt:lpstr>
      <vt:lpstr>Wingdings 3</vt:lpstr>
      <vt:lpstr>Fazeta</vt:lpstr>
      <vt:lpstr>Myslivost na cestě do 21. století</vt:lpstr>
      <vt:lpstr>§2 zákona č. 449/2001 Sb.</vt:lpstr>
      <vt:lpstr>Programové prohlášení vlády</vt:lpstr>
      <vt:lpstr>        Realita</vt:lpstr>
      <vt:lpstr> Navrhovaná právní úprava nezjednodušuje celý proces usměrňování myslivosti a přinese značné komplikace.  Důvodová zpráva se nevypořádává s rozkrytím všech finančních vstupů do myslivosti, které zatíží státní rozpočet a to v těchto případech:  -zavedení nového informačního systému myslivosti §38 -zvýšení počtu zaměstnanců na úřadech §58 odst. 2 -zavedení jiných kontrolních mechanismů ulovené zvěře §49 - alokace finančních prostředků za podporu a konzultační a poradenské služby se zabezpečením         hodnocení stavu lesa,… §62 odst. 2 - změna systému konání mysliveckých zkoušek §47 odst. a-c - zpracování plánu lovu + inventarizace lesů §36  Směrem k veřejnosti nejsou uvedeny náklady na : -permanentní změnu honiteb §31 ods. 4, § 18 odst. 1 - pořízení administrativní techniky pro naplňování povinností ze zaváděného systému evidence myslivosti ( výpočetní technika) -pořízení administrativní techniky spojené s kontrolou ulovené zvěře        </vt:lpstr>
      <vt:lpstr>Prezentace aplikace PowerPoint</vt:lpstr>
      <vt:lpstr>Podporuje či omezuje novela vlastníky?</vt:lpstr>
      <vt:lpstr>Navrhovaná novela zcela pomíjí odstranění příčin nastalé situace</vt:lpstr>
      <vt:lpstr>Co zákon vůbec neřeší?</vt:lpstr>
      <vt:lpstr>Jaká jsou pozitiva předložené novely?</vt:lpstr>
      <vt:lpstr>Proč není potřeba posilovat práva vlastníků?</vt:lpstr>
      <vt:lpstr>Prezentace aplikace PowerPoint</vt:lpstr>
      <vt:lpstr>Zásadní nesouhlas</vt:lpstr>
      <vt:lpstr>                     Děkuji za pozornost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Novela zákona č.449/2001 Sb.</dc:title>
  <dc:creator>Jiří Janota</dc:creator>
  <cp:lastModifiedBy>Jiří Janota</cp:lastModifiedBy>
  <cp:revision>11</cp:revision>
  <dcterms:created xsi:type="dcterms:W3CDTF">2023-12-07T13:09:21Z</dcterms:created>
  <dcterms:modified xsi:type="dcterms:W3CDTF">2023-12-11T20:53:07Z</dcterms:modified>
</cp:coreProperties>
</file>