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495" r:id="rId3"/>
    <p:sldId id="416" r:id="rId4"/>
    <p:sldId id="496" r:id="rId5"/>
    <p:sldId id="497" r:id="rId6"/>
    <p:sldId id="498" r:id="rId7"/>
    <p:sldId id="499" r:id="rId8"/>
    <p:sldId id="500" r:id="rId9"/>
    <p:sldId id="501" r:id="rId10"/>
    <p:sldId id="503" r:id="rId11"/>
    <p:sldId id="541" r:id="rId12"/>
    <p:sldId id="410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CF3B4-A733-4E0A-A597-A62F54180E84}" v="42" dt="2023-12-08T07:29:06.5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0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2C90F-130A-4FEF-8D84-0A2E0B85A1FF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9A161-683D-4744-88CD-794D426A2B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79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21566-D1E0-49D2-BAA3-8BC7DEC38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D9B1E2-1CEE-4427-AAD4-16E0A87E5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94D3D5-F132-4F56-AFEA-72EFD6EC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E9AD50-DEAB-468A-ADED-B31D8410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A39AE1-1863-4BC3-A4D9-7F3709DCA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32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7E961F-D74E-4F88-BC6C-BF5255E3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DAAB3A-2CC6-4EA7-997D-CE2D07781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CB4EAC-F386-4B1B-BFA6-2C784493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98FCE8-E338-4120-BE48-025B9E69C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39EB64-F96A-434D-8AD0-D48E8F3F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73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2EA815-511C-4B5A-8F20-E607B7FDC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ADE399-1E93-4938-9F24-EB291CFC5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5BD82E-D565-48B6-B8A1-E41A64C4C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14ADD4-FD60-46F0-AD9D-EDA3A329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3C5F4F-5C23-433A-9258-7D6899D3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3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986BD-DE25-4980-A714-33533F31B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85F3B3-BC2A-4C97-9D0A-C6AE9BCE5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BE74AA-8209-4F65-BA91-E711586C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CDC6D8-8312-4E6C-AAEC-D1569AE0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84FA28-01F1-4013-8EF9-E9D874DF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57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99026-6D48-41D2-880D-00D27968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C2B2B3-D590-4EAB-9325-5C61691F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435EEC-98F2-41BA-8CBB-E0650744A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204AC6-6911-4078-B47B-8CEE855D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552AAD-8274-42CF-A4FB-237AA8EE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56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1C3C0-F290-4148-B07A-BC172C07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5DD96-6231-4CF7-ABD1-0A0052438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5EEA3A-FC1F-4299-B85E-56FCB9A77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1BD2E9-E675-4693-B3BE-42A2B734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82406A-6AD3-4D5A-AB50-63D214051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7030FB-570C-40DC-8A32-2FFA875A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50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9C5A8-0FCF-441B-845D-FED89419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4A3AA1-023B-4DCA-A48F-3087CF04C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ECB4BB-FB3D-44E0-A78F-3DBDA7930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027947B-3806-4782-9DA2-BDFF1236F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3A499A-D80F-46C5-B2D6-0438DAA3A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77FA707-A8B9-4D4E-A1C3-37DFFEA9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A396B48-6227-4B58-9E78-63B8476AA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589302B-0526-4039-B858-DA620902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30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BDEFE-E96F-4B20-A9F0-986E01C3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25CC4DB-5036-45AF-A7B4-F4D7DF9ED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C3C625-6EC1-4F42-8E83-5A963F17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44B5A95-3E18-4655-9BF7-741A644C4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472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529794-705E-44F7-8EC5-E1E7AA6D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F5F76B-672D-426C-927A-2A26DD2C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4EADD9-25F4-4A1C-BE6A-6E8C12A3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73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8B980-9D94-450F-A656-746290B5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28424-6829-4B45-AF46-BB3CDD43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AF4FD7-B33F-439B-ADA6-765BC30EF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2A4A03-7E8E-4AAE-BC63-42621DF8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9E4A06-6CD8-40D6-BBE0-4090EE48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35922D-8E21-4786-8175-D396DD86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60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0CB5E-4ECD-4D72-8B2A-38B1A210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72368F-20C1-4762-A306-E1DE70DAE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5C95BC-5E88-4707-908B-CFAC5A6C4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41EA82-9F19-4F25-8791-F2CE5EA3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C52C07-BF87-4AE1-98A3-67619586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5E7700-3BD7-40D2-9602-8523828F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01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D95A47-CB61-4951-BA30-266BEC77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195B1F-FFCB-4703-8455-D37A0A038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345A68-C6E1-4A47-92DD-406DC0D4B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A5391-7E63-42F9-BD53-43C401E4035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10C4DA-015B-41DB-8C8F-BF1DBB70C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76022E-7DD8-46ED-B34E-23DFC0ECE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98DF9-C91D-484D-836C-A6620F6B60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94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F10C1-5064-433E-A212-1624525CC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61" y="353925"/>
            <a:ext cx="3300548" cy="471306"/>
          </a:xfrm>
        </p:spPr>
        <p:txBody>
          <a:bodyPr>
            <a:normAutofit/>
          </a:bodyPr>
          <a:lstStyle/>
          <a:p>
            <a:r>
              <a:rPr lang="cs-CZ" sz="2000" dirty="0"/>
              <a:t>                                                          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0E93CD-52CA-4ED6-AA64-93025E4FFA7D}"/>
              </a:ext>
            </a:extLst>
          </p:cNvPr>
          <p:cNvSpPr txBox="1"/>
          <p:nvPr/>
        </p:nvSpPr>
        <p:spPr>
          <a:xfrm>
            <a:off x="148046" y="2625729"/>
            <a:ext cx="11895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 KLÍČOVÉ změny v novele zákona č. 448/2001 Sb., o myslivosti</a:t>
            </a:r>
          </a:p>
          <a:p>
            <a:pPr algn="ctr"/>
            <a:r>
              <a:rPr lang="cs-CZ" sz="2800" dirty="0"/>
              <a:t>…….</a:t>
            </a:r>
          </a:p>
          <a:p>
            <a:pPr algn="ctr"/>
            <a:r>
              <a:rPr lang="cs-CZ" sz="2800" dirty="0"/>
              <a:t>Pro Silva </a:t>
            </a:r>
            <a:r>
              <a:rPr lang="cs-CZ" sz="2800" dirty="0" err="1"/>
              <a:t>Bohemica</a:t>
            </a:r>
            <a:r>
              <a:rPr lang="cs-CZ" sz="2800" dirty="0"/>
              <a:t> z.s.</a:t>
            </a:r>
          </a:p>
          <a:p>
            <a:pPr algn="ctr"/>
            <a:endParaRPr lang="cs-CZ" sz="28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C017985-0F46-4B4E-891F-FEAF083D1D0E}"/>
              </a:ext>
            </a:extLst>
          </p:cNvPr>
          <p:cNvSpPr txBox="1">
            <a:spLocks/>
          </p:cNvSpPr>
          <p:nvPr/>
        </p:nvSpPr>
        <p:spPr>
          <a:xfrm>
            <a:off x="191589" y="5096933"/>
            <a:ext cx="11808822" cy="996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                  Tomáš Vrška                                                                                     Praha, 5. prosince 2023</a:t>
            </a:r>
          </a:p>
          <a:p>
            <a:pPr algn="l"/>
            <a:r>
              <a:rPr lang="cs-CZ" sz="1600" dirty="0"/>
              <a:t>                                              1. viceprezident Pro Silva Europa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D152B5EB-4741-4494-975C-942E7BF8A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7" y="5410490"/>
            <a:ext cx="1662765" cy="820097"/>
          </a:xfrm>
          <a:prstGeom prst="rect">
            <a:avLst/>
          </a:prstGeom>
        </p:spPr>
      </p:pic>
      <p:pic>
        <p:nvPicPr>
          <p:cNvPr id="9" name="Bild1">
            <a:extLst>
              <a:ext uri="{FF2B5EF4-FFF2-40B4-BE49-F238E27FC236}">
                <a16:creationId xmlns:a16="http://schemas.microsoft.com/office/drawing/2014/main" id="{45AEED22-FF6A-4F0C-A848-50C818B1E17F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  <p:pic>
        <p:nvPicPr>
          <p:cNvPr id="3" name="Obrázek1">
            <a:extLst>
              <a:ext uri="{FF2B5EF4-FFF2-40B4-BE49-F238E27FC236}">
                <a16:creationId xmlns:a16="http://schemas.microsoft.com/office/drawing/2014/main" id="{9F21C9A7-AFF5-E892-FB89-7EECEAB3C003}"/>
              </a:ext>
            </a:extLst>
          </p:cNvPr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86719" cy="1132648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043931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FAE23BD-37B0-40B8-9804-326AF54CFBBB}"/>
              </a:ext>
            </a:extLst>
          </p:cNvPr>
          <p:cNvSpPr/>
          <p:nvPr/>
        </p:nvSpPr>
        <p:spPr>
          <a:xfrm>
            <a:off x="607782" y="1581171"/>
            <a:ext cx="6734312" cy="527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K ZAMYŠLENÍ ZÁKONODÁRCŮM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stav lesů a krajiny nelze zlepšit a adaptaci na klimatickou změnu nelze provést pokud je oddělena péče o les a péče o zvěř !!!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/>
              <a:t>novela zákona o myslivosti – s nově navrženými změnami – je pro budoucí stav lesů důležitější než novela zákona o lesích !!!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dirty="0"/>
              <a:t>Bez zásadní změny pojetí myslivosti nikdy </a:t>
            </a:r>
            <a:r>
              <a:rPr lang="cs-CZ" sz="2000" dirty="0" err="1"/>
              <a:t>nepslníme</a:t>
            </a:r>
            <a:r>
              <a:rPr lang="cs-CZ" sz="2000" dirty="0"/>
              <a:t> evropské cíle adaptace lesů na klimatickou změnu, ani nenaplníme již platné směrnice (green </a:t>
            </a:r>
            <a:r>
              <a:rPr lang="cs-CZ" sz="2000" dirty="0" err="1"/>
              <a:t>deal</a:t>
            </a:r>
            <a:r>
              <a:rPr lang="cs-CZ" sz="2000" dirty="0"/>
              <a:t>, NATURA 2000, atd. )</a:t>
            </a:r>
          </a:p>
        </p:txBody>
      </p:sp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  <p:pic>
        <p:nvPicPr>
          <p:cNvPr id="6" name="Obrázek 5" descr="Obsah obrázku venku, vegetace, rostlina, strom&#10;&#10;Popis byl vytvořen automaticky">
            <a:extLst>
              <a:ext uri="{FF2B5EF4-FFF2-40B4-BE49-F238E27FC236}">
                <a16:creationId xmlns:a16="http://schemas.microsoft.com/office/drawing/2014/main" id="{7C2C6AFC-4720-B8F8-0D94-73BABEA01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9447" y="2366378"/>
            <a:ext cx="6048632" cy="453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  <p:pic>
        <p:nvPicPr>
          <p:cNvPr id="6" name="Obrázek 5" descr="Obsah obrázku venku, vegetace, rostlina, strom&#10;&#10;Popis byl vytvořen automaticky">
            <a:extLst>
              <a:ext uri="{FF2B5EF4-FFF2-40B4-BE49-F238E27FC236}">
                <a16:creationId xmlns:a16="http://schemas.microsoft.com/office/drawing/2014/main" id="{7C2C6AFC-4720-B8F8-0D94-73BABEA01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7562" y="2540906"/>
            <a:ext cx="6048632" cy="4536474"/>
          </a:xfrm>
          <a:prstGeom prst="rect">
            <a:avLst/>
          </a:prstGeom>
        </p:spPr>
      </p:pic>
      <p:pic>
        <p:nvPicPr>
          <p:cNvPr id="1026" name="Picture 2" descr="Vliv prvních výchovných zásahů na růst a vývoj borové mlaziny z přirozené  obnovy – Les aktuálně">
            <a:extLst>
              <a:ext uri="{FF2B5EF4-FFF2-40B4-BE49-F238E27FC236}">
                <a16:creationId xmlns:a16="http://schemas.microsoft.com/office/drawing/2014/main" id="{985A443A-238F-1379-5DFF-A404815DE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110" y="1784827"/>
            <a:ext cx="8399929" cy="461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53D7FBA-793A-E298-DBE6-2CC979F19126}"/>
              </a:ext>
            </a:extLst>
          </p:cNvPr>
          <p:cNvSpPr txBox="1"/>
          <p:nvPr/>
        </p:nvSpPr>
        <p:spPr>
          <a:xfrm>
            <a:off x="741675" y="5695809"/>
            <a:ext cx="5258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Borové monokultury na Plzeňsku v majetku státu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70386E-2C27-E9A4-4992-BD84F5DD099A}"/>
              </a:ext>
            </a:extLst>
          </p:cNvPr>
          <p:cNvSpPr txBox="1"/>
          <p:nvPr/>
        </p:nvSpPr>
        <p:spPr>
          <a:xfrm>
            <a:off x="7819674" y="5695809"/>
            <a:ext cx="3889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Borové monokultury v </a:t>
            </a:r>
            <a:r>
              <a:rPr lang="cs-CZ" sz="2000" dirty="0" err="1">
                <a:solidFill>
                  <a:schemeClr val="bg1"/>
                </a:solidFill>
              </a:rPr>
              <a:t>Eberswalde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(Brandenbursko) v majetku státu</a:t>
            </a:r>
          </a:p>
        </p:txBody>
      </p:sp>
    </p:spTree>
    <p:extLst>
      <p:ext uri="{BB962C8B-B14F-4D97-AF65-F5344CB8AC3E}">
        <p14:creationId xmlns:p14="http://schemas.microsoft.com/office/powerpoint/2010/main" val="2789405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1A6DEC-9F84-490D-949F-12EE3CF0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tráva, obloha, příroda&#10;&#10;Popis byl vytvořen automaticky">
            <a:extLst>
              <a:ext uri="{FF2B5EF4-FFF2-40B4-BE49-F238E27FC236}">
                <a16:creationId xmlns:a16="http://schemas.microsoft.com/office/drawing/2014/main" id="{58A0FE5A-C467-43D2-BC64-6B543B9F2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858"/>
            <a:ext cx="10287000" cy="6858858"/>
          </a:xfrm>
        </p:spPr>
      </p:pic>
    </p:spTree>
    <p:extLst>
      <p:ext uri="{BB962C8B-B14F-4D97-AF65-F5344CB8AC3E}">
        <p14:creationId xmlns:p14="http://schemas.microsoft.com/office/powerpoint/2010/main" val="160258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FAE23BD-37B0-40B8-9804-326AF54CFBBB}"/>
              </a:ext>
            </a:extLst>
          </p:cNvPr>
          <p:cNvSpPr/>
          <p:nvPr/>
        </p:nvSpPr>
        <p:spPr>
          <a:xfrm>
            <a:off x="717423" y="1724020"/>
            <a:ext cx="10893077" cy="493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PRO SILVA EUROPA / PRO SILVA BOHEMICA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ffectLst/>
                <a:ea typeface="Source Han Sans CN Regular"/>
                <a:cs typeface="Verdana" panose="020B0604030504040204" pitchFamily="34" charset="0"/>
              </a:rPr>
              <a:t>sdružení lesníků praktikujících postupy přírodě blízkého obhospodařování lesů, spřízněných vědců, </a:t>
            </a:r>
            <a:r>
              <a:rPr lang="cs-CZ" sz="2000" kern="150" dirty="0" err="1">
                <a:effectLst/>
                <a:ea typeface="Source Han Sans CN Regular"/>
                <a:cs typeface="Verdana" panose="020B0604030504040204" pitchFamily="34" charset="0"/>
              </a:rPr>
              <a:t>ůředníků</a:t>
            </a:r>
            <a:r>
              <a:rPr lang="cs-CZ" sz="2000" kern="150" dirty="0">
                <a:effectLst/>
                <a:ea typeface="Source Han Sans CN Regular"/>
                <a:cs typeface="Verdana" panose="020B0604030504040204" pitchFamily="34" charset="0"/>
              </a:rPr>
              <a:t>, podporovatelů (založeno 1989)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ffectLst/>
                <a:ea typeface="Source Han Sans CN Regular"/>
                <a:cs typeface="Verdana" panose="020B0604030504040204" pitchFamily="34" charset="0"/>
              </a:rPr>
              <a:t>25 poboček v jednotlivých evropských zemích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ffectLst/>
                <a:ea typeface="Source Han Sans CN Regular"/>
                <a:cs typeface="Verdana" panose="020B0604030504040204" pitchFamily="34" charset="0"/>
              </a:rPr>
              <a:t>hlavní konzultační lesnická platforma praktických lesníků pro Evropskou komisi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Source Han Sans CN Regular"/>
                <a:cs typeface="Verdana" panose="020B0604030504040204" pitchFamily="34" charset="0"/>
              </a:rPr>
              <a:t>v ČR od roku 1995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Source Han Sans CN Regular"/>
                <a:cs typeface="Verdana" panose="020B0604030504040204" pitchFamily="34" charset="0"/>
              </a:rPr>
              <a:t>250 členů – převažují lesní hospodáři odpovědní za nestátní majetky, ale přibývá členů z řad lesníků LČR i VLS</a:t>
            </a:r>
            <a:endParaRPr lang="cs-CZ" sz="2000" kern="150" dirty="0">
              <a:effectLst/>
              <a:ea typeface="Source Han Sans CN Regular"/>
              <a:cs typeface="Verdana" panose="020B060403050404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 b="0" i="0" dirty="0">
              <a:effectLst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9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FAE23BD-37B0-40B8-9804-326AF54CFBBB}"/>
              </a:ext>
            </a:extLst>
          </p:cNvPr>
          <p:cNvSpPr/>
          <p:nvPr/>
        </p:nvSpPr>
        <p:spPr>
          <a:xfrm>
            <a:off x="692710" y="1662236"/>
            <a:ext cx="10893077" cy="423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PROGRAMOVÉ PROHLÁŠENÍ VLÁDY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ffectLst/>
                <a:ea typeface="Source Han Sans CN Regular"/>
                <a:cs typeface="Verdana" panose="020B0604030504040204" pitchFamily="34" charset="0"/>
              </a:rPr>
              <a:t>Posílíme pravomoci vlastníků půdy a hospodářů v organizaci honiteb. Včasné řešení problémů s přemnoženou zvěří či škůdci uchrání krajinu před většími škodami a ušetří veřejné peníze.</a:t>
            </a:r>
            <a:endParaRPr lang="cs-CZ" sz="2000" kern="150" dirty="0">
              <a:effectLst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ffectLst/>
                <a:ea typeface="Source Han Sans CN Regular"/>
                <a:cs typeface="Verdana" panose="020B0604030504040204" pitchFamily="34" charset="0"/>
              </a:rPr>
              <a:t>Podpoříme obnovu lesů po kůrovcové kalamitě přírodě blízkými postupy s přirozenou druhovou skladbou na daných stanovištích.</a:t>
            </a:r>
            <a:endParaRPr lang="cs-CZ" sz="2000" kern="150" dirty="0">
              <a:effectLst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ffectLst/>
                <a:ea typeface="Source Han Sans CN Regular"/>
                <a:cs typeface="Verdana" panose="020B0604030504040204" pitchFamily="34" charset="0"/>
              </a:rPr>
              <a:t>Budeme prosazovat opatření k omezení nelegálního zabíjení živočichů i k omezení nezákonného obchodu s nimi.</a:t>
            </a:r>
            <a:endParaRPr lang="cs-CZ" sz="2000" kern="150" dirty="0">
              <a:effectLst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algn="l"/>
            <a:endParaRPr lang="cs-CZ" sz="2000" b="0" i="0" dirty="0">
              <a:effectLst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80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FAE23BD-37B0-40B8-9804-326AF54CFBBB}"/>
              </a:ext>
            </a:extLst>
          </p:cNvPr>
          <p:cNvSpPr/>
          <p:nvPr/>
        </p:nvSpPr>
        <p:spPr>
          <a:xfrm>
            <a:off x="760672" y="1544847"/>
            <a:ext cx="10893077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PODPORUJEME KLÍČOVÉ ZMĚNY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chemeClr val="bg1">
                    <a:lumMod val="50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Posílíme pravomoci vlastníků půdy a hospodářů v organizaci honiteb. Včasné řešení problémů s přemnoženou zvěří či </a:t>
            </a:r>
            <a:r>
              <a:rPr lang="cs-CZ" sz="2000" kern="150" dirty="0">
                <a:solidFill>
                  <a:schemeClr val="bg1">
                    <a:lumMod val="65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škůdci</a:t>
            </a:r>
            <a:r>
              <a:rPr lang="cs-CZ" sz="2000" kern="150" dirty="0">
                <a:solidFill>
                  <a:schemeClr val="bg1">
                    <a:lumMod val="50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 uchrání krajinu před většími škodami a ušetří veřejné peníze.</a:t>
            </a:r>
            <a:endParaRPr lang="cs-CZ" sz="2000" kern="15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lvl="0">
              <a:lnSpc>
                <a:spcPct val="150000"/>
              </a:lnSpc>
              <a:spcAft>
                <a:spcPts val="285"/>
              </a:spcAft>
            </a:pPr>
            <a:r>
              <a:rPr lang="cs-CZ" sz="2000" kern="150" dirty="0">
                <a:effectLst/>
                <a:ea typeface="Source Han Sans CN Regular"/>
                <a:cs typeface="Verdana" panose="020B0604030504040204" pitchFamily="34" charset="0"/>
              </a:rPr>
              <a:t>- </a:t>
            </a:r>
            <a:r>
              <a:rPr lang="cs-CZ" sz="2000" kern="150" dirty="0">
                <a:solidFill>
                  <a:srgbClr val="C00000"/>
                </a:solidFill>
                <a:effectLst/>
                <a:ea typeface="Source Han Sans CN Regular"/>
                <a:cs typeface="Verdana" panose="020B0604030504040204" pitchFamily="34" charset="0"/>
              </a:rPr>
              <a:t>možnost vytvoření honitby vlastní nebo společenstevní  od 250 ha</a:t>
            </a:r>
          </a:p>
          <a:p>
            <a:pPr lvl="0">
              <a:lnSpc>
                <a:spcPct val="150000"/>
              </a:lnSpc>
              <a:spcAft>
                <a:spcPts val="285"/>
              </a:spcAft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- bez tohoto kroku nelze hovořit o posílení pravomocí vlastníků a jejich svobodném rozhodování</a:t>
            </a:r>
          </a:p>
          <a:p>
            <a:pPr lvl="0">
              <a:lnSpc>
                <a:spcPct val="150000"/>
              </a:lnSpc>
              <a:spcAft>
                <a:spcPts val="285"/>
              </a:spcAft>
            </a:pPr>
            <a:r>
              <a:rPr lang="cs-CZ" sz="2000" kern="150" dirty="0">
                <a:effectLst/>
                <a:ea typeface="Times New Roman" panose="02020603050405020304" pitchFamily="18" charset="0"/>
                <a:cs typeface="Verdana" panose="020B0604030504040204" pitchFamily="34" charset="0"/>
              </a:rPr>
              <a:t>- cíleně se šíří nepravdivý mýtus o zániku „lidové myslivosti“</a:t>
            </a:r>
          </a:p>
          <a:p>
            <a:pPr lvl="0">
              <a:lnSpc>
                <a:spcPct val="150000"/>
              </a:lnSpc>
              <a:spcAft>
                <a:spcPts val="285"/>
              </a:spcAft>
            </a:pPr>
            <a:r>
              <a:rPr lang="cs-CZ" sz="2000" kern="150" dirty="0">
                <a:effectLst/>
                <a:ea typeface="Times New Roman" panose="02020603050405020304" pitchFamily="18" charset="0"/>
                <a:cs typeface="Verdana" panose="020B0604030504040204" pitchFamily="34" charset="0"/>
              </a:rPr>
              <a:t>- vlastník, který udržuje vyrovnaný stav les-zvěř naopak potřebuje dobré místní myslivce</a:t>
            </a:r>
          </a:p>
          <a:p>
            <a:pPr algn="l"/>
            <a:endParaRPr lang="cs-CZ" sz="2000" b="0" i="0" dirty="0">
              <a:effectLst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4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FAE23BD-37B0-40B8-9804-326AF54CFBBB}"/>
              </a:ext>
            </a:extLst>
          </p:cNvPr>
          <p:cNvSpPr/>
          <p:nvPr/>
        </p:nvSpPr>
        <p:spPr>
          <a:xfrm>
            <a:off x="723601" y="1594273"/>
            <a:ext cx="10893077" cy="4430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PROGRAMOVÉ PROHLÁŠENÍ VLÁDY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chemeClr val="bg1">
                    <a:lumMod val="65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Posílíme pravomoci vlastníků půdy a hospodářů v organizaci honiteb. Včasné řešení problémů s přemnoženou zvěří či škůdci uchrání krajinu před většími škodami a ušetří veřejné peníze.</a:t>
            </a:r>
            <a:endParaRPr lang="cs-CZ" sz="2000" kern="150" dirty="0">
              <a:solidFill>
                <a:schemeClr val="bg1">
                  <a:lumMod val="65000"/>
                </a:schemeClr>
              </a:solidFill>
              <a:effectLst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chemeClr val="bg1">
                    <a:lumMod val="65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Podpoříme obnovu lesů po kůrovcové kalamitě přírodě blízkými postupy s přirozenou druhovou skladbou na daných stanovištích.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rgbClr val="C00000"/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zjišťování škod zvěří jako podklad pro stanovení výše odlovu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 – správná cesta, proč až od roku 2027?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metodicky nemáme jistotu adresného určení do jednotlivých honiteb – viz zkušenost z univerzitních lesů MENDELU</a:t>
            </a:r>
            <a:endParaRPr lang="cs-CZ" sz="2000" b="0" i="0" dirty="0">
              <a:effectLst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7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FAE23BD-37B0-40B8-9804-326AF54CFBBB}"/>
              </a:ext>
            </a:extLst>
          </p:cNvPr>
          <p:cNvSpPr/>
          <p:nvPr/>
        </p:nvSpPr>
        <p:spPr>
          <a:xfrm>
            <a:off x="816508" y="1427205"/>
            <a:ext cx="10893077" cy="539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PROGRAMOVÉ PROHLÁŠENÍ VLÁDY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chemeClr val="bg1">
                    <a:lumMod val="65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Posílíme pravomoci vlastníků půdy a hospodářů v organizaci honiteb. Včasné řešení problémů s přemnoženou zvěří či škůdci uchrání krajinu před většími škodami a ušetří veřejné peníze.</a:t>
            </a:r>
            <a:endParaRPr lang="cs-CZ" sz="2000" kern="150" dirty="0">
              <a:solidFill>
                <a:schemeClr val="bg1">
                  <a:lumMod val="65000"/>
                </a:schemeClr>
              </a:solidFill>
              <a:effectLst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chemeClr val="bg1">
                    <a:lumMod val="65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Podpoříme obnovu lesů po kůrovcové kalamitě přírodě blízkými postupy s přirozenou druhovou skladbou na daných stanovištích.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rgbClr val="C00000"/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přírodě blízké postupy nelze realizovat pomocí plotů 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– tím opět vytváříme schematickou, nepřirozenou prostorovou mozaiku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namísto utrácení státních peněz za ploty, které neřeší problém, by se měly tyto prostředky investovat do podpory zástřelného lovcům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b="0" i="0" kern="150" dirty="0">
                <a:effectLst/>
              </a:rPr>
              <a:t>největší škody nevznikají na přirozené obnově, ale loupáním a ohryzem</a:t>
            </a:r>
            <a:endParaRPr lang="cs-CZ" sz="2000" b="0" i="0" dirty="0">
              <a:effectLst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3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vela vyhlášky o způsobu výpočtu výše újmy nebo škody způsobené na lesích  | Silvarium - lesnický a dřevařský zpravodajský web">
            <a:extLst>
              <a:ext uri="{FF2B5EF4-FFF2-40B4-BE49-F238E27FC236}">
                <a16:creationId xmlns:a16="http://schemas.microsoft.com/office/drawing/2014/main" id="{0DD63C63-9FD2-1D8E-A604-B6E5108A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05" y="1984804"/>
            <a:ext cx="6497595" cy="48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1">
            <a:extLst>
              <a:ext uri="{FF2B5EF4-FFF2-40B4-BE49-F238E27FC236}">
                <a16:creationId xmlns:a16="http://schemas.microsoft.com/office/drawing/2014/main" id="{7FE4997C-7A45-6307-D573-D773750C8413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5" name="Bild1">
            <a:extLst>
              <a:ext uri="{FF2B5EF4-FFF2-40B4-BE49-F238E27FC236}">
                <a16:creationId xmlns:a16="http://schemas.microsoft.com/office/drawing/2014/main" id="{E9EC1399-2BB5-41DB-136D-A76D9BC187D9}"/>
              </a:ext>
            </a:extLst>
          </p:cNvPr>
          <p:cNvPicPr/>
          <p:nvPr/>
        </p:nvPicPr>
        <p:blipFill>
          <a:blip r:embed="rId4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1DA43C6-E430-8C5B-3422-06FE00136F05}"/>
              </a:ext>
            </a:extLst>
          </p:cNvPr>
          <p:cNvSpPr/>
          <p:nvPr/>
        </p:nvSpPr>
        <p:spPr>
          <a:xfrm>
            <a:off x="339339" y="1743814"/>
            <a:ext cx="10893077" cy="454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ŠKODY LOUPÁNÍM A OHRYZEM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snížený přírůst stromů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snížená fyziologická kondice – tedy odolnost</a:t>
            </a:r>
          </a:p>
          <a:p>
            <a:pPr lvl="0">
              <a:lnSpc>
                <a:spcPct val="150000"/>
              </a:lnSpc>
              <a:spcAft>
                <a:spcPts val="285"/>
              </a:spcAft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      klimatickým výkyvům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b="0" i="0" kern="150" dirty="0">
                <a:effectLst/>
              </a:rPr>
              <a:t>zrychlený rozpad i při normálních klimatických</a:t>
            </a:r>
          </a:p>
          <a:p>
            <a:pPr lvl="0">
              <a:lnSpc>
                <a:spcPct val="150000"/>
              </a:lnSpc>
              <a:spcAft>
                <a:spcPts val="285"/>
              </a:spcAft>
            </a:pPr>
            <a:r>
              <a:rPr lang="cs-CZ" sz="2000" kern="150" dirty="0"/>
              <a:t>     </a:t>
            </a:r>
            <a:r>
              <a:rPr lang="cs-CZ" sz="2000" b="0" i="0" kern="150" dirty="0">
                <a:effectLst/>
              </a:rPr>
              <a:t> podmínkách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b="0" i="0" kern="150" dirty="0">
                <a:effectLst/>
              </a:rPr>
              <a:t>zmařená investice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/>
              <a:t>nelze zpětně vymáhat </a:t>
            </a:r>
            <a:endParaRPr lang="cs-CZ" sz="2000" b="0" i="0" dirty="0">
              <a:effectLst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028" name="Picture 4" descr="Vliv jelena siky na mladé smrkové porosty - Naše voda">
            <a:extLst>
              <a:ext uri="{FF2B5EF4-FFF2-40B4-BE49-F238E27FC236}">
                <a16:creationId xmlns:a16="http://schemas.microsoft.com/office/drawing/2014/main" id="{DBF99647-3F6F-DD96-3719-2D1C62EC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05" y="19045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5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FAE23BD-37B0-40B8-9804-326AF54CFBBB}"/>
              </a:ext>
            </a:extLst>
          </p:cNvPr>
          <p:cNvSpPr/>
          <p:nvPr/>
        </p:nvSpPr>
        <p:spPr>
          <a:xfrm>
            <a:off x="816508" y="1556951"/>
            <a:ext cx="10893077" cy="589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PROGRAMOVÉ PROHLÁŠENÍ VLÁDY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chemeClr val="bg1">
                    <a:lumMod val="65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Posílíme pravomoci vlastníků půdy a hospodářů v organizaci honiteb. Včasné řešení problémů s přemnoženou zvěří či škůdci uchrání krajinu před většími škodami a ušetří veřejné peníze.</a:t>
            </a:r>
            <a:endParaRPr lang="cs-CZ" sz="2000" kern="150" dirty="0">
              <a:solidFill>
                <a:schemeClr val="bg1">
                  <a:lumMod val="65000"/>
                </a:schemeClr>
              </a:solidFill>
              <a:effectLst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chemeClr val="bg1">
                    <a:lumMod val="65000"/>
                  </a:schemeClr>
                </a:solidFill>
                <a:effectLst/>
                <a:ea typeface="Source Han Sans CN Regular"/>
                <a:cs typeface="Verdana" panose="020B0604030504040204" pitchFamily="34" charset="0"/>
              </a:rPr>
              <a:t>Podpoříme obnovu lesů po kůrovcové kalamitě přírodě blízkými postupy s přirozenou druhovou skladbou na daných stanovištích.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rgbClr val="C00000"/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přirozenou druhovou skladbu nelze dosáhnout s nadměrnými stavy zvěře 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– minoritní druhy dřevin jsou vždy totálně poškozovány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rgbClr val="C00000"/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…a s nepůvodními invazními druhy – jelen sika 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– nesouhlasíme s podporou a zachováním „všech“ druhů zvěře ve volnosti (obory OK),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naopak bude v budoucnu nutná regulace např. bobra, kormorána – proč vyřazovat jako „zvěř“?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endParaRPr lang="cs-CZ" sz="2000" b="0" i="0" dirty="0">
              <a:effectLst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FAE23BD-37B0-40B8-9804-326AF54CFBBB}"/>
              </a:ext>
            </a:extLst>
          </p:cNvPr>
          <p:cNvSpPr/>
          <p:nvPr/>
        </p:nvSpPr>
        <p:spPr>
          <a:xfrm>
            <a:off x="1428167" y="1480553"/>
            <a:ext cx="10893077" cy="454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2000" dirty="0"/>
              <a:t>K ZAMYŠLENÍ </a:t>
            </a:r>
            <a:r>
              <a:rPr lang="cs-CZ" sz="2000" dirty="0" err="1"/>
              <a:t>ZÁKONODÁRCůM</a:t>
            </a:r>
            <a:endParaRPr lang="cs-CZ" sz="2000" dirty="0"/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solidFill>
                  <a:srgbClr val="C00000"/>
                </a:solidFill>
                <a:ea typeface="Times New Roman" panose="02020603050405020304" pitchFamily="18" charset="0"/>
                <a:cs typeface="Verdana" panose="020B0604030504040204" pitchFamily="34" charset="0"/>
              </a:rPr>
              <a:t>není čas posílit i pravomoci největšího vlastníka – státu?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v sousedních německých spolkových zemích je zákaz pronájmu zemských lesních pozemků</a:t>
            </a:r>
          </a:p>
          <a:p>
            <a:pPr lvl="0">
              <a:lnSpc>
                <a:spcPct val="150000"/>
              </a:lnSpc>
              <a:spcAft>
                <a:spcPts val="285"/>
              </a:spcAft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      pro výkon práva myslivosti – řídí si příslušné podniky zemských lesů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nejnověji spolková země Brandenburg (</a:t>
            </a:r>
            <a:r>
              <a:rPr lang="cs-CZ" sz="2000" kern="150" dirty="0" err="1">
                <a:ea typeface="Times New Roman" panose="02020603050405020304" pitchFamily="18" charset="0"/>
                <a:cs typeface="Verdana" panose="020B0604030504040204" pitchFamily="34" charset="0"/>
              </a:rPr>
              <a:t>Jagdgesetz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cs-CZ" sz="2000" kern="150" dirty="0" err="1">
                <a:ea typeface="Times New Roman" panose="02020603050405020304" pitchFamily="18" charset="0"/>
                <a:cs typeface="Verdana" panose="020B0604030504040204" pitchFamily="34" charset="0"/>
              </a:rPr>
              <a:t>Nr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. 3)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místní myslivci jsou aktivní v honitbách zemských lesů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„Die </a:t>
            </a:r>
            <a:r>
              <a:rPr lang="cs-CZ" sz="2000" kern="150" dirty="0" err="1">
                <a:ea typeface="Times New Roman" panose="02020603050405020304" pitchFamily="18" charset="0"/>
                <a:cs typeface="Verdana" panose="020B0604030504040204" pitchFamily="34" charset="0"/>
              </a:rPr>
              <a:t>Jagd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cs-CZ" sz="2000" kern="150" dirty="0" err="1">
                <a:ea typeface="Times New Roman" panose="02020603050405020304" pitchFamily="18" charset="0"/>
                <a:cs typeface="Verdana" panose="020B0604030504040204" pitchFamily="34" charset="0"/>
              </a:rPr>
              <a:t>ist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cs-CZ" sz="2000" kern="150" dirty="0" err="1">
                <a:ea typeface="Times New Roman" panose="02020603050405020304" pitchFamily="18" charset="0"/>
                <a:cs typeface="Verdana" panose="020B0604030504040204" pitchFamily="34" charset="0"/>
              </a:rPr>
              <a:t>eine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cs-CZ" sz="2000" kern="150" dirty="0" err="1">
                <a:ea typeface="Times New Roman" panose="02020603050405020304" pitchFamily="18" charset="0"/>
                <a:cs typeface="Verdana" panose="020B0604030504040204" pitchFamily="34" charset="0"/>
              </a:rPr>
              <a:t>Hauptwaldbau</a:t>
            </a: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 Diene“</a:t>
            </a:r>
          </a:p>
          <a:p>
            <a:pPr marL="342900" lvl="0" indent="-342900">
              <a:lnSpc>
                <a:spcPct val="150000"/>
              </a:lnSpc>
              <a:spcAft>
                <a:spcPts val="285"/>
              </a:spcAft>
              <a:buFont typeface="Wingdings" panose="05000000000000000000" pitchFamily="2" charset="2"/>
              <a:buChar char="§"/>
            </a:pPr>
            <a:r>
              <a:rPr lang="cs-CZ" sz="2000" kern="150" dirty="0">
                <a:ea typeface="Times New Roman" panose="02020603050405020304" pitchFamily="18" charset="0"/>
                <a:cs typeface="Verdana" panose="020B0604030504040204" pitchFamily="34" charset="0"/>
              </a:rPr>
              <a:t>„Lov je nejdůležitější opatření pěstování lesů“ – 22.9.2022 – zemský ministr zemědělství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2" name="Obrázek1">
            <a:extLst>
              <a:ext uri="{FF2B5EF4-FFF2-40B4-BE49-F238E27FC236}">
                <a16:creationId xmlns:a16="http://schemas.microsoft.com/office/drawing/2014/main" id="{5A9E5D39-9136-749A-8013-760C8C4327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9339" y="282201"/>
            <a:ext cx="1149649" cy="1145004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" name="Bild1">
            <a:extLst>
              <a:ext uri="{FF2B5EF4-FFF2-40B4-BE49-F238E27FC236}">
                <a16:creationId xmlns:a16="http://schemas.microsoft.com/office/drawing/2014/main" id="{19EE4C5A-853E-C24C-06A0-901D66E934AC}"/>
              </a:ext>
            </a:extLst>
          </p:cNvPr>
          <p:cNvPicPr/>
          <p:nvPr/>
        </p:nvPicPr>
        <p:blipFill>
          <a:blip r:embed="rId3"/>
          <a:srcRect t="9721" b="9721"/>
          <a:stretch>
            <a:fillRect/>
          </a:stretch>
        </p:blipFill>
        <p:spPr bwMode="auto">
          <a:xfrm>
            <a:off x="10453078" y="190459"/>
            <a:ext cx="1256507" cy="12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082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5025</TotalTime>
  <Words>736</Words>
  <Application>Microsoft Office PowerPoint</Application>
  <PresentationFormat>Širokoúhlá obrazovka</PresentationFormat>
  <Paragraphs>62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Motiv Office</vt:lpstr>
      <vt:lpstr>                                                     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            </dc:title>
  <dc:creator>Tomáš Vrška</dc:creator>
  <cp:lastModifiedBy>Baumann Lukáš</cp:lastModifiedBy>
  <cp:revision>47</cp:revision>
  <dcterms:created xsi:type="dcterms:W3CDTF">2020-02-09T09:31:56Z</dcterms:created>
  <dcterms:modified xsi:type="dcterms:W3CDTF">2023-12-08T13:46:10Z</dcterms:modified>
</cp:coreProperties>
</file>