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95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96" r:id="rId23"/>
    <p:sldId id="297" r:id="rId24"/>
    <p:sldId id="299" r:id="rId25"/>
    <p:sldId id="300" r:id="rId26"/>
    <p:sldId id="289" r:id="rId27"/>
    <p:sldId id="298" r:id="rId28"/>
    <p:sldId id="302" r:id="rId29"/>
    <p:sldId id="303" r:id="rId30"/>
    <p:sldId id="304" r:id="rId31"/>
    <p:sldId id="305" r:id="rId32"/>
    <p:sldId id="306" r:id="rId33"/>
    <p:sldId id="288" r:id="rId34"/>
  </p:sldIdLst>
  <p:sldSz cx="12192000" cy="685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EFDE16-DCCA-4D88-AD50-6F0F75CC8B43}" v="17" dt="2024-09-10T09:28:24.699"/>
    <p1510:client id="{D331EE20-B8F7-4F0C-A946-7A1446BC904A}" v="2" dt="2024-09-11T07:14:46.1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laček Jakub" userId="195d8849-c0c5-48c5-91ae-796e818b503c" providerId="ADAL" clId="{D331EE20-B8F7-4F0C-A946-7A1446BC904A}"/>
    <pc:docChg chg="undo custSel addSld delSld modSld">
      <pc:chgData name="Plaček Jakub" userId="195d8849-c0c5-48c5-91ae-796e818b503c" providerId="ADAL" clId="{D331EE20-B8F7-4F0C-A946-7A1446BC904A}" dt="2024-09-11T07:14:29.746" v="16" actId="47"/>
      <pc:docMkLst>
        <pc:docMk/>
      </pc:docMkLst>
      <pc:sldChg chg="modSp mod">
        <pc:chgData name="Plaček Jakub" userId="195d8849-c0c5-48c5-91ae-796e818b503c" providerId="ADAL" clId="{D331EE20-B8F7-4F0C-A946-7A1446BC904A}" dt="2024-09-11T07:06:06.953" v="11" actId="20577"/>
        <pc:sldMkLst>
          <pc:docMk/>
          <pc:sldMk cId="1438937464" sldId="295"/>
        </pc:sldMkLst>
        <pc:spChg chg="mod">
          <ac:chgData name="Plaček Jakub" userId="195d8849-c0c5-48c5-91ae-796e818b503c" providerId="ADAL" clId="{D331EE20-B8F7-4F0C-A946-7A1446BC904A}" dt="2024-09-11T07:06:06.953" v="11" actId="20577"/>
          <ac:spMkLst>
            <pc:docMk/>
            <pc:sldMk cId="1438937464" sldId="295"/>
            <ac:spMk id="3" creationId="{80065C46-E621-2921-CE49-33F64A6D25E1}"/>
          </ac:spMkLst>
        </pc:spChg>
      </pc:sldChg>
      <pc:sldChg chg="add del">
        <pc:chgData name="Plaček Jakub" userId="195d8849-c0c5-48c5-91ae-796e818b503c" providerId="ADAL" clId="{D331EE20-B8F7-4F0C-A946-7A1446BC904A}" dt="2024-09-11T07:14:29.746" v="16" actId="47"/>
        <pc:sldMkLst>
          <pc:docMk/>
          <pc:sldMk cId="3896470527" sldId="30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11.09.2024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5601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11.09.2024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6070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11.09.2024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6623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11.09.2024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24487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11.09.2024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34080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11.09.2024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72017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11.09.2024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510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11.09.2024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585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11.09.2024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964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11.09.2024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0991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11.09.2024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55771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11.09.2024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17665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11.09.2024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126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11.09.2024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5593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11.09.2024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44105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46D6-F956-4A9A-AE01-563B99612147}" type="datetimeFigureOut">
              <a:rPr lang="cs-CZ" smtClean="0"/>
              <a:t>11.09.2024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4468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546D6-F956-4A9A-AE01-563B99612147}" type="datetimeFigureOut">
              <a:rPr lang="cs-CZ" smtClean="0"/>
              <a:t>11.09.2024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2CD9A23-7006-4F36-A6FC-B82BBEF16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8467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  <p:sldLayoutId id="2147483889" r:id="rId12"/>
    <p:sldLayoutId id="2147483890" r:id="rId13"/>
    <p:sldLayoutId id="2147483891" r:id="rId14"/>
    <p:sldLayoutId id="2147483892" r:id="rId15"/>
    <p:sldLayoutId id="21474838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propagaceNNO@mze.gov.cz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h.cz/images/Dokumenty/Vnitroorganizacni/Uplny_vypis_z_ESM.pdf" TargetMode="External"/><Relationship Id="rId2" Type="http://schemas.openxmlformats.org/officeDocument/2006/relationships/hyperlink" Target="https://www.dh.cz/index.php/usek-vnitroorganizacni/dokumenty/1535-ziskani-uplneho-vypisu-z-evidence-skutecnych-majitelu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3BF01B-0270-43CB-B7AB-CD3C13CA04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Realizace projektů NNO v roce 2024 a změny pro rok 2025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F6F179D-EC99-4614-8636-75D8D7D18C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Odbor ekonomiky a rozpočtu – 12130</a:t>
            </a:r>
          </a:p>
          <a:p>
            <a:r>
              <a:rPr lang="cs-CZ" dirty="0"/>
              <a:t>Oddělení odvětvové ekonomiky – 12132</a:t>
            </a:r>
          </a:p>
          <a:p>
            <a:r>
              <a:rPr lang="cs-CZ" dirty="0"/>
              <a:t>Ministerstvo zemědělství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088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091F65-00DE-4D11-B702-505535945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projektů NNO v roce 2024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65054F3-DE6C-4CAE-B9B8-ECF8717B77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cs-CZ" b="1" dirty="0"/>
              <a:t>Vyúčtování dotace – kapitola X. Příručky pro žadatele o dotaci (příjemce dotace)</a:t>
            </a:r>
          </a:p>
          <a:p>
            <a:pPr algn="just"/>
            <a:r>
              <a:rPr lang="cs-CZ" dirty="0"/>
              <a:t>V rámci vyúčtování musí být prokázáno dosažení celkových nákladů projektu uvedených v Rozhodnutí o poskytnutí dotace</a:t>
            </a:r>
          </a:p>
          <a:p>
            <a:pPr algn="just"/>
            <a:r>
              <a:rPr lang="cs-CZ" dirty="0"/>
              <a:t>Příjemce dotace je ve vyúčtování povinen prokázat vynaložení</a:t>
            </a:r>
            <a:br>
              <a:rPr lang="cs-CZ" dirty="0"/>
            </a:br>
            <a:r>
              <a:rPr lang="cs-CZ" dirty="0"/>
              <a:t>výše dotace uznatelnými náklady dotace.</a:t>
            </a:r>
          </a:p>
          <a:p>
            <a:pPr algn="just"/>
            <a:r>
              <a:rPr lang="cs-CZ" b="1" dirty="0"/>
              <a:t>Příjemce dotace nepředkládá v rámci vyúčtování účetní doklady</a:t>
            </a:r>
            <a:r>
              <a:rPr lang="cs-CZ" dirty="0"/>
              <a:t>,</a:t>
            </a:r>
            <a:br>
              <a:rPr lang="cs-CZ" dirty="0"/>
            </a:br>
            <a:r>
              <a:rPr lang="cs-CZ" dirty="0"/>
              <a:t>ale je povinen doložit dodržení celkových nákladů projektu a dotace</a:t>
            </a:r>
          </a:p>
          <a:p>
            <a:pPr algn="just"/>
            <a:r>
              <a:rPr lang="cs-CZ" dirty="0"/>
              <a:t>Povinné přílohy vyúčtování dotace jsou uvedeny v Rozhodnutí o poskytnutí dotace, čl. I., bod 3 i) Rozhodnutí o poskytnutí dotace a na vzorovém tiskopisu vyúčtování, které poskytovatel dotace zveřejní.</a:t>
            </a:r>
          </a:p>
          <a:p>
            <a:pPr algn="just"/>
            <a:r>
              <a:rPr lang="cs-CZ" dirty="0"/>
              <a:t>Dotační pravidla doplňují povinnost příjemce dotace předložit přehledovou tabulku osobních nákladů ke kontrole nepřekročení limitů osobních nákladů. Dále budou předloženy kompletní podklady k největší realizované veřejné zakázce.</a:t>
            </a:r>
          </a:p>
          <a:p>
            <a:pPr algn="just"/>
            <a:r>
              <a:rPr lang="cs-CZ" dirty="0"/>
              <a:t>K vyúčtování dotace bude na přelomu roku 2024 / 2025 seminář,</a:t>
            </a:r>
            <a:br>
              <a:rPr lang="cs-CZ" dirty="0"/>
            </a:br>
            <a:r>
              <a:rPr lang="cs-CZ" dirty="0"/>
              <a:t>který bude zaměřen pouze na vyúčtování projektů.</a:t>
            </a:r>
          </a:p>
        </p:txBody>
      </p:sp>
    </p:spTree>
    <p:extLst>
      <p:ext uri="{BB962C8B-B14F-4D97-AF65-F5344CB8AC3E}">
        <p14:creationId xmlns:p14="http://schemas.microsoft.com/office/powerpoint/2010/main" val="2582220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E6CB6F-090A-4DCA-A470-D2FB9FA26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projektů NNO v roce 2024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6694CE-714D-4A88-8A6E-B55909727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299284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cs-CZ" sz="2400" b="1" dirty="0"/>
              <a:t>Rozhodnutí o poskytnutí dotace</a:t>
            </a:r>
            <a:r>
              <a:rPr lang="cs-CZ" sz="2400" dirty="0"/>
              <a:t> - </a:t>
            </a:r>
            <a:r>
              <a:rPr lang="cs-CZ" sz="2400" b="1" dirty="0"/>
              <a:t>Podmínky použití dotace (část I.)</a:t>
            </a:r>
            <a:r>
              <a:rPr lang="cs-CZ" sz="2400" dirty="0"/>
              <a:t> </a:t>
            </a:r>
          </a:p>
          <a:p>
            <a:pPr algn="just"/>
            <a:r>
              <a:rPr lang="cs-CZ" sz="1800" dirty="0"/>
              <a:t>Nelze financovat podnikatelské aktivity a výdělečnou činnost NNO. </a:t>
            </a:r>
            <a:endParaRPr lang="cs-CZ" sz="1800" dirty="0">
              <a:solidFill>
                <a:srgbClr val="FF0000"/>
              </a:solidFill>
            </a:endParaRPr>
          </a:p>
          <a:p>
            <a:pPr algn="just"/>
            <a:r>
              <a:rPr lang="cs-CZ" sz="1800" dirty="0"/>
              <a:t>Nelze financovat jiné fyzické a právnické osoby s výjimkou poskytování výkonů a služeb spojených s realizací projektu, tzn. dodavatele, kteří byli vybráni na základě zákona</a:t>
            </a:r>
            <a:br>
              <a:rPr lang="cs-CZ" sz="1800" dirty="0"/>
            </a:br>
            <a:r>
              <a:rPr lang="cs-CZ" sz="1800" dirty="0"/>
              <a:t>o veřejných zakázkách nebo </a:t>
            </a:r>
            <a:r>
              <a:rPr lang="cs-CZ" sz="1800" dirty="0">
                <a:solidFill>
                  <a:schemeClr val="tx1"/>
                </a:solidFill>
              </a:rPr>
              <a:t>pravidel pro zadávání veřejných zakázek malého rozsahu</a:t>
            </a:r>
            <a:br>
              <a:rPr lang="cs-CZ" sz="1800" dirty="0">
                <a:solidFill>
                  <a:schemeClr val="tx1"/>
                </a:solidFill>
              </a:rPr>
            </a:br>
            <a:r>
              <a:rPr lang="cs-CZ" sz="1800" dirty="0">
                <a:solidFill>
                  <a:schemeClr val="tx1"/>
                </a:solidFill>
              </a:rPr>
              <a:t>a interní směrnice příjemce dotace. Pozor na propagační materiály hrazené z dotace, které obsahují i obchodní sdělení dalších partnerských subjektů podílejících se na projektu.</a:t>
            </a:r>
          </a:p>
          <a:p>
            <a:pPr algn="just"/>
            <a:r>
              <a:rPr lang="cs-CZ" sz="1800" dirty="0">
                <a:solidFill>
                  <a:schemeClr val="tx1"/>
                </a:solidFill>
              </a:rPr>
              <a:t>Schválený rozpočet je nedílnou součástí Rozhodnutí o poskytnutí dotace.</a:t>
            </a:r>
          </a:p>
          <a:p>
            <a:pPr algn="just"/>
            <a:r>
              <a:rPr lang="cs-CZ" sz="1800" dirty="0">
                <a:solidFill>
                  <a:schemeClr val="tx1"/>
                </a:solidFill>
              </a:rPr>
              <a:t>Hotovostní platby lze provést v maximální celkové výši 100 000,00 Kč.</a:t>
            </a:r>
          </a:p>
          <a:p>
            <a:pPr algn="just"/>
            <a:r>
              <a:rPr lang="cs-CZ" sz="1800" dirty="0">
                <a:solidFill>
                  <a:schemeClr val="tx1"/>
                </a:solidFill>
              </a:rPr>
              <a:t>Odkaz na nezpůsobilé náklady dle Příručky (kapitola V., bod C), u</a:t>
            </a:r>
            <a:r>
              <a:rPr lang="cs-CZ" sz="1800" dirty="0"/>
              <a:t>přesnění pojmu „pohoštění“, „občerstvení“ a „catering“ je součástí Rozhodnutí o poskytnutí dotace. </a:t>
            </a:r>
          </a:p>
          <a:p>
            <a:pPr algn="just"/>
            <a:r>
              <a:rPr lang="cs-CZ" sz="1800" dirty="0"/>
              <a:t>Povinnost vést řádné a oddělené sledování všech účetních operací (včetně rozvahových) souvisejících s projektem v účetnictví, odlišení částí projektu z hlediska veřejné podpory.</a:t>
            </a:r>
          </a:p>
          <a:p>
            <a:pPr algn="just"/>
            <a:r>
              <a:rPr lang="cs-CZ" sz="1800" dirty="0"/>
              <a:t>Prokazovat realizaci pracovní cesty (protokolem nebo jiným dokladem).</a:t>
            </a:r>
          </a:p>
          <a:p>
            <a:pPr algn="just"/>
            <a:r>
              <a:rPr lang="cs-CZ" sz="1800" b="1" dirty="0"/>
              <a:t>Konzultovat odbornou stránku výstupů projektu s odborným garantem.</a:t>
            </a:r>
          </a:p>
        </p:txBody>
      </p:sp>
    </p:spTree>
    <p:extLst>
      <p:ext uri="{BB962C8B-B14F-4D97-AF65-F5344CB8AC3E}">
        <p14:creationId xmlns:p14="http://schemas.microsoft.com/office/powerpoint/2010/main" val="2296436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84E6B7-0E91-06F0-029E-9584AE47E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projektů NNO v roce 2024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0065C46-E621-2921-CE49-33F64A6D25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Kapitola XI. Závěrečná ustanovení</a:t>
            </a:r>
          </a:p>
          <a:p>
            <a:r>
              <a:rPr lang="cs-CZ" dirty="0"/>
              <a:t>Příručka upřesňuje povinnost uchovávat rozhodnutí o poskytnutí dotace</a:t>
            </a:r>
            <a:br>
              <a:rPr lang="cs-CZ" dirty="0"/>
            </a:br>
            <a:r>
              <a:rPr lang="cs-CZ" dirty="0"/>
              <a:t>a veškeré doklady týkající se poskytnuté dotace nejméně po dobu pěti let</a:t>
            </a:r>
            <a:br>
              <a:rPr lang="cs-CZ" dirty="0"/>
            </a:br>
            <a:r>
              <a:rPr lang="cs-CZ" dirty="0"/>
              <a:t>od konce kalendářního roku, v němž byla ukončena administrace žádosti (vyplacena dotace), nestanoví-li jiný právní předpis lhůtu delší. </a:t>
            </a:r>
          </a:p>
          <a:p>
            <a:r>
              <a:rPr lang="cs-CZ" dirty="0"/>
              <a:t>Změna e-mailu kontaktní osoby ve věci užití loga.</a:t>
            </a:r>
            <a:br>
              <a:rPr lang="cs-CZ" dirty="0"/>
            </a:br>
            <a:r>
              <a:rPr lang="cs-CZ" dirty="0"/>
              <a:t>Nový e-mail: </a:t>
            </a:r>
            <a:r>
              <a:rPr lang="cs-CZ" dirty="0">
                <a:hlinkClick r:id="rId2"/>
              </a:rPr>
              <a:t>propagaceNNO@mze.gov.cz</a:t>
            </a:r>
            <a:r>
              <a:rPr lang="cs-CZ" dirty="0"/>
              <a:t>.</a:t>
            </a:r>
          </a:p>
          <a:p>
            <a:r>
              <a:rPr lang="cs-CZ" dirty="0"/>
              <a:t>Úprava ustanovení v případě vrácení celé dotace před termínem splnění účelu nebude </a:t>
            </a:r>
            <a:r>
              <a:rPr lang="cs-CZ" dirty="0" err="1"/>
              <a:t>MZe</a:t>
            </a:r>
            <a:r>
              <a:rPr lang="cs-CZ" dirty="0"/>
              <a:t> vydávat o tomto vrácení žádné Rozhodnutí.</a:t>
            </a:r>
          </a:p>
        </p:txBody>
      </p:sp>
    </p:spTree>
    <p:extLst>
      <p:ext uri="{BB962C8B-B14F-4D97-AF65-F5344CB8AC3E}">
        <p14:creationId xmlns:p14="http://schemas.microsoft.com/office/powerpoint/2010/main" val="1438937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9E6BC8-7CB3-4893-BDFE-EF53DB62A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projektů NNO v roce 2024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D97FBBB-2930-4914-8F54-D4C263CE3F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cs-CZ" b="1" dirty="0"/>
              <a:t>Rozhodnutí o poskytnutí dotace – Další ustanovení (část II.)</a:t>
            </a:r>
          </a:p>
          <a:p>
            <a:pPr algn="just"/>
            <a:r>
              <a:rPr lang="cs-CZ" dirty="0"/>
              <a:t>V případě zjištění porušení rozpočtové kázně podle § 44 rozpočtových pravidel vrátí příjemce dotace určenou část dotace včetně penále.</a:t>
            </a:r>
          </a:p>
          <a:p>
            <a:pPr algn="just"/>
            <a:r>
              <a:rPr lang="cs-CZ" dirty="0"/>
              <a:t>Příjemce dotace je povinen označit účetní doklady „Hrazeno v rámci projektu </a:t>
            </a:r>
            <a:r>
              <a:rPr lang="cs-CZ" dirty="0" err="1"/>
              <a:t>MZe</a:t>
            </a:r>
            <a:r>
              <a:rPr lang="cs-CZ" dirty="0"/>
              <a:t> č. X/2024 (podle registračního čísla Rozhodnutí) a určit podíl fakturované částky uplatněné z dotace a z vlastních zdrojů.</a:t>
            </a:r>
          </a:p>
          <a:p>
            <a:pPr algn="just"/>
            <a:r>
              <a:rPr lang="cs-CZ" dirty="0"/>
              <a:t>Příjemce dotace je povinen podrobně se seznámit se zněním Zásad vlády pro poskytování dotací ze státního rozpočtu a s Příručkou pro žadatele o dotaci (příjemce dotace) a je zavázán je dodržovat.</a:t>
            </a:r>
          </a:p>
          <a:p>
            <a:pPr algn="just"/>
            <a:r>
              <a:rPr lang="cs-CZ" dirty="0"/>
              <a:t>Při zveřejňování výsledků dosažených při realizaci projektu a při propagaci projektu příjemce dotace uvede, že projekt byl realizován s </a:t>
            </a:r>
            <a:r>
              <a:rPr lang="cs-CZ" dirty="0">
                <a:solidFill>
                  <a:schemeClr val="tx1"/>
                </a:solidFill>
              </a:rPr>
              <a:t>podporou </a:t>
            </a:r>
            <a:r>
              <a:rPr lang="cs-CZ" dirty="0" err="1">
                <a:solidFill>
                  <a:schemeClr val="tx1"/>
                </a:solidFill>
              </a:rPr>
              <a:t>MZe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/>
              <a:t>a pokud je to vhodné, uvede logo (podle Závěrečných ustanovení Příručky).</a:t>
            </a:r>
          </a:p>
          <a:p>
            <a:pPr algn="just"/>
            <a:r>
              <a:rPr lang="cs-CZ" dirty="0"/>
              <a:t>Klasifikace podmínek porušení rozpočtové kázně podle § 14, odst. 4 písm. g) a písm. i) zákona č. 218/2000 Sb., o rozpočtových pravidlech – viz příloha Rozhodnutí č. 1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02269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4EA0F2-9593-4AF8-A63A-DD399A44D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projektů NNO v roce 2024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8B77D9-80F6-4559-8533-F87DB0F3C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32547"/>
            <a:ext cx="8915400" cy="417867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b="1" dirty="0"/>
              <a:t>Rozhodnutí o poskytnutí dotace – Specifické podmínky prokázání realizace projektu (část III.)</a:t>
            </a:r>
          </a:p>
          <a:p>
            <a:pPr algn="just"/>
            <a:r>
              <a:rPr lang="cs-CZ" dirty="0"/>
              <a:t>Příjemce dotace uvede splnění podmínek do závěrečné zprávy.</a:t>
            </a:r>
          </a:p>
          <a:p>
            <a:pPr algn="just"/>
            <a:r>
              <a:rPr lang="cs-CZ" dirty="0"/>
              <a:t>K prokázání realizace budou připojeny relevantní přílohy.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Rozhodnutí o poskytnutí dotace – Podmínky veřejné podpory (část IV.)</a:t>
            </a:r>
          </a:p>
          <a:p>
            <a:pPr algn="just"/>
            <a:r>
              <a:rPr lang="cs-CZ" dirty="0"/>
              <a:t>Tato část se týká pouze projektů, kde byla identifikována veřejná podpora.</a:t>
            </a:r>
          </a:p>
          <a:p>
            <a:pPr algn="just"/>
            <a:r>
              <a:rPr lang="cs-CZ" dirty="0"/>
              <a:t>Stanovené speciální podmínky v souladu s nařízením o blokových výjimkách, včetně uznatelnosti nákladů v rámci dotace.</a:t>
            </a:r>
          </a:p>
          <a:p>
            <a:pPr algn="just"/>
            <a:r>
              <a:rPr lang="cs-CZ" dirty="0"/>
              <a:t>Uznatelný náklad v rámci dotace je takový, který splňuje podmínky nařízení</a:t>
            </a:r>
            <a:br>
              <a:rPr lang="cs-CZ" dirty="0"/>
            </a:br>
            <a:r>
              <a:rPr lang="cs-CZ" dirty="0"/>
              <a:t>a současně pravidla zakotvená v Příručce.</a:t>
            </a:r>
          </a:p>
          <a:p>
            <a:pPr algn="just"/>
            <a:r>
              <a:rPr lang="cs-CZ" dirty="0"/>
              <a:t>Příjemce dotace popíše splnění podmínek v závěrečné zprávě (podle vzoru rok 2024, bod č. 10).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84265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3AE6AA-6E4A-4C43-97DE-34E456001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projektů NNO v roce 2024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4DACE4-E090-4857-9145-F46BC6C24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88168"/>
            <a:ext cx="8915400" cy="4555958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cs-CZ" sz="1900" b="1" dirty="0"/>
              <a:t>Podmínky porušení rozpočtové kázně:</a:t>
            </a:r>
          </a:p>
          <a:p>
            <a:pPr algn="just"/>
            <a:r>
              <a:rPr lang="cs-CZ" sz="1900" dirty="0"/>
              <a:t>Poskytovatelé veřejné finanční podpory (nebo jiné kontrolní orgány) jsou povinni oznámit organům Finanční správy ČR podezření na porušení rozpočtové kázně. </a:t>
            </a:r>
          </a:p>
          <a:p>
            <a:pPr algn="just"/>
            <a:r>
              <a:rPr lang="cs-CZ" sz="1900" b="1" dirty="0"/>
              <a:t>O zahájení řízení a uložení odvodu za porušení rozpočtové kázně rozhoduje orgán finanční správy, nikoliv poskytovatel dotace.</a:t>
            </a:r>
          </a:p>
          <a:p>
            <a:pPr algn="just"/>
            <a:r>
              <a:rPr lang="cs-CZ" sz="1900" dirty="0"/>
              <a:t>Podnět je předáván místně příslušnému finančnímu úřadu (podle sídla příjemce veřejné finanční podpory).</a:t>
            </a:r>
          </a:p>
          <a:p>
            <a:pPr algn="just"/>
            <a:r>
              <a:rPr lang="cs-CZ" sz="1900" b="1" dirty="0" err="1"/>
              <a:t>MZe</a:t>
            </a:r>
            <a:r>
              <a:rPr lang="cs-CZ" sz="1900" b="1" dirty="0"/>
              <a:t> rozlišuje podmínky porušení rozpočtové kázně podle části II., bod 5 rozhodnutí o poskytnutí dotace.</a:t>
            </a:r>
          </a:p>
          <a:p>
            <a:pPr algn="just"/>
            <a:r>
              <a:rPr lang="cs-CZ" sz="1900" dirty="0"/>
              <a:t>Přílohou č. 1 rozhodnutí o poskytnutí dotace pro rok 2024 jsou </a:t>
            </a:r>
            <a:r>
              <a:rPr lang="cs-CZ" sz="1900" b="1" dirty="0"/>
              <a:t>Podmínky porušení rozpočtové </a:t>
            </a:r>
            <a:r>
              <a:rPr lang="cs-CZ" sz="1900" dirty="0"/>
              <a:t>kázně</a:t>
            </a:r>
            <a:br>
              <a:rPr lang="cs-CZ" sz="1900" dirty="0"/>
            </a:br>
            <a:r>
              <a:rPr lang="cs-CZ" sz="1900" dirty="0"/>
              <a:t>podle § 14</a:t>
            </a:r>
            <a:r>
              <a:rPr lang="cs-CZ" sz="2000" dirty="0"/>
              <a:t>, odst. 4 písm. g) a písm. i) </a:t>
            </a:r>
            <a:r>
              <a:rPr lang="cs-CZ" sz="1900" dirty="0"/>
              <a:t>zákona č. 218/2000 Sb., o rozpočtových pravidlech, v platném znění. Příloha se vztahuje na případy porušení podmínek rozhodnutí, kdy může být uplatněn odvod nižší, než celková částka poskytnuté dotace. </a:t>
            </a:r>
          </a:p>
          <a:p>
            <a:pPr algn="just"/>
            <a:r>
              <a:rPr lang="cs-CZ" sz="1900" b="1" dirty="0"/>
              <a:t>Příloha č. 1 obsahuje:</a:t>
            </a:r>
          </a:p>
          <a:p>
            <a:pPr lvl="1" algn="just"/>
            <a:r>
              <a:rPr lang="cs-CZ" sz="1900" dirty="0"/>
              <a:t>Rekapitulaci méně závažných podmínek rozhodnutí o poskytnutí dotace</a:t>
            </a:r>
          </a:p>
          <a:p>
            <a:pPr lvl="1" algn="just"/>
            <a:r>
              <a:rPr lang="cs-CZ" sz="1900" dirty="0"/>
              <a:t>Odkazy na dotační pravidla, ze kterých uvedené podmínky vycházejí</a:t>
            </a:r>
          </a:p>
          <a:p>
            <a:pPr lvl="1" algn="just"/>
            <a:r>
              <a:rPr lang="cs-CZ" sz="1900" dirty="0"/>
              <a:t>Označení pochybení</a:t>
            </a:r>
          </a:p>
          <a:p>
            <a:pPr lvl="1" algn="just"/>
            <a:r>
              <a:rPr lang="cs-CZ" sz="1900" dirty="0"/>
              <a:t>Stanovení výše odvodu za porušení rozpočtové kázně</a:t>
            </a:r>
          </a:p>
          <a:p>
            <a:pPr algn="just"/>
            <a:r>
              <a:rPr lang="cs-CZ" sz="1900" dirty="0">
                <a:solidFill>
                  <a:schemeClr val="tx1"/>
                </a:solidFill>
              </a:rPr>
              <a:t>Pokud </a:t>
            </a:r>
            <a:r>
              <a:rPr lang="cs-CZ" sz="1900" dirty="0" err="1">
                <a:solidFill>
                  <a:schemeClr val="tx1"/>
                </a:solidFill>
              </a:rPr>
              <a:t>MZe</a:t>
            </a:r>
            <a:r>
              <a:rPr lang="cs-CZ" sz="1900" dirty="0">
                <a:solidFill>
                  <a:schemeClr val="tx1"/>
                </a:solidFill>
              </a:rPr>
              <a:t> zjistí porušení podmínek vyzve příjemce dotace k vrácení příslušné části dotace nebo k opravě. Pokud příjemce dotace opravu provede nebo část dotace vrátí, vyhne se tím zahájení řízení ze strany finančního úřadu a tím i penále.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55363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9CFE59-EBD7-4F26-8D95-DEA774E0B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projektů NNO v roce 2024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62F73F-7546-4F66-8D5C-F004F70DB5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32547"/>
            <a:ext cx="8915400" cy="4178675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cs-CZ" b="1" dirty="0"/>
              <a:t>Rozpočet projektu (příloha č. 2 rozhodnutí o poskytnutí dotace)</a:t>
            </a:r>
          </a:p>
          <a:p>
            <a:pPr algn="just"/>
            <a:r>
              <a:rPr lang="cs-CZ" dirty="0"/>
              <a:t>Schválený rozpočet poskytovatelem dotace je nedílnou součástí rozhodnutí </a:t>
            </a:r>
            <a:br>
              <a:rPr lang="cs-CZ" dirty="0"/>
            </a:br>
            <a:r>
              <a:rPr lang="cs-CZ" dirty="0"/>
              <a:t>o poskytnutí dotace</a:t>
            </a:r>
          </a:p>
          <a:p>
            <a:pPr algn="just"/>
            <a:r>
              <a:rPr lang="cs-CZ" dirty="0"/>
              <a:t>Příjemce je povinen dodržet strukturu výdajů – hlavních výdajových položek: </a:t>
            </a:r>
            <a:br>
              <a:rPr lang="cs-CZ" dirty="0"/>
            </a:br>
            <a:r>
              <a:rPr lang="cs-CZ" dirty="0"/>
              <a:t>1. Spotřebované nákupy celkem, 2. Nemateriální náklady a služby celkem, 3. Osobní náklady celkem</a:t>
            </a:r>
            <a:endParaRPr lang="cs-CZ" strike="sngStrike" dirty="0"/>
          </a:p>
          <a:p>
            <a:pPr algn="just"/>
            <a:r>
              <a:rPr lang="cs-CZ" b="1" dirty="0"/>
              <a:t>Změny rozpočtu</a:t>
            </a:r>
            <a:r>
              <a:rPr lang="cs-CZ" dirty="0"/>
              <a:t> – viz. Příručka, kapitola VIII. a rozhodnutí o poskytnutí dotace, část II., bod č. 9:</a:t>
            </a:r>
          </a:p>
          <a:p>
            <a:pPr lvl="1" algn="just"/>
            <a:r>
              <a:rPr lang="cs-CZ" dirty="0"/>
              <a:t>Žádost o změnu není třeba podávat při změně hlavních nákladových položek</a:t>
            </a:r>
            <a:br>
              <a:rPr lang="cs-CZ" dirty="0"/>
            </a:br>
            <a:r>
              <a:rPr lang="cs-CZ" dirty="0"/>
              <a:t>o maximálně 10 % (při současném zachování celkových nákladů)</a:t>
            </a:r>
          </a:p>
          <a:p>
            <a:pPr lvl="1" algn="just"/>
            <a:r>
              <a:rPr lang="cs-CZ" dirty="0"/>
              <a:t>Odchylka vyšší než 10 % nebude při vyúčtování zohledněna</a:t>
            </a:r>
          </a:p>
          <a:p>
            <a:pPr lvl="1" algn="just"/>
            <a:r>
              <a:rPr lang="cs-CZ" dirty="0"/>
              <a:t>Pokud příjemce dotace nevyčerpá </a:t>
            </a:r>
            <a:r>
              <a:rPr lang="cs-CZ" dirty="0">
                <a:solidFill>
                  <a:schemeClr val="tx1"/>
                </a:solidFill>
              </a:rPr>
              <a:t>nebo nepředpokládá vyčerpání hodnoty celkových nákladů, musí část dotace vrátit (nevrací celý rozdíl celkových nákladů, ale podíl podle hodnoty intenzity podpory)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</a:rPr>
              <a:t>Vytvoření nové nákladové položky nebo zvýšení nulové nákladové položky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lze realizovat pouze se souhlasem Ministerstva zemědělství – </a:t>
            </a:r>
            <a:r>
              <a:rPr lang="cs-CZ" b="1" dirty="0">
                <a:solidFill>
                  <a:srgbClr val="FF0000"/>
                </a:solidFill>
              </a:rPr>
              <a:t>pozor na zaúčtování materiálu a služeb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</a:rPr>
              <a:t>Vždy je nutné při výpočtu vratky dotace využívat intenzitu podpory stanovenou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v rozhodnutí (intenzitu podpory není dovoleno dopočítávat nebo zaokrouhlovat).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38139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0272BF-FCF0-48E8-83E0-7E78FCB03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2024 – časté chyby (1)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6B6523C-15F3-4F73-B8D0-75FD5BD015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15978"/>
            <a:ext cx="8915400" cy="4884821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cs-CZ" b="1" dirty="0"/>
              <a:t>Při žádosti o změnu projektu, rozpočtu projektu nebo rozhodnutí nejsou spolu s žádostí přiloženy veškeré dokumenty, které je nutné připojit k platnému podání. </a:t>
            </a:r>
          </a:p>
          <a:p>
            <a:pPr algn="just"/>
            <a:r>
              <a:rPr lang="cs-CZ" dirty="0"/>
              <a:t>Žádost včetně příloh není podepsána oprávněnými osobami nebo není podepsáno </a:t>
            </a:r>
            <a:r>
              <a:rPr lang="cs-CZ" b="1" dirty="0"/>
              <a:t>elektronickými podpisy.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Komunikace s </a:t>
            </a:r>
            <a:r>
              <a:rPr lang="cs-CZ" dirty="0" err="1">
                <a:solidFill>
                  <a:schemeClr val="tx1"/>
                </a:solidFill>
              </a:rPr>
              <a:t>Mze</a:t>
            </a:r>
            <a:r>
              <a:rPr lang="cs-CZ" dirty="0">
                <a:solidFill>
                  <a:schemeClr val="tx1"/>
                </a:solidFill>
              </a:rPr>
              <a:t> probíhá prostřednictvím datové zprávy, e-mail není dostatečný. 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Minimální struktura nebo rozpočet obsahuje </a:t>
            </a:r>
            <a:r>
              <a:rPr lang="cs-CZ" b="1" dirty="0">
                <a:solidFill>
                  <a:schemeClr val="tx1"/>
                </a:solidFill>
              </a:rPr>
              <a:t>početní nesrovnalosti</a:t>
            </a:r>
            <a:r>
              <a:rPr lang="cs-CZ" dirty="0">
                <a:solidFill>
                  <a:schemeClr val="tx1"/>
                </a:solidFill>
              </a:rPr>
              <a:t>. Stejné údaje na sebe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v obou dokumentech vzájemně nevážou. 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Minimální struktura nebo rozpočet obsahuje akce, které chce organizace z původních indikátorů nahradit jinými a nedošlo k jejich odstranění v čistopisech. Příjemce dotace žádá o navýšení nákladů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na indikátor bez prokázání zvýšení kvality výstupů z indikátorů (zvýšení počtu stránek, nějaké kvalitativní rozšíření, rozeslání většímu počtu osob apod.)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Příjemce dotace žádá o schválení změny indikátorů a žádá o rozšíření výstupů projektu, čímž by byla porušena podmínka Rozhodnutí a Příručky.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V žádosti o dotaci jsou uvedeny indikátory neurčitě a následně dochází k odchylné realizaci projektu. 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Příjemce dotace nerozlišuje v účetnictví dotované náklady a náklady hrazené z vlastních zdrojů.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Toto je nutné rozlišovat hned v průběhu realizace projektu v návaznosti na uznatelnost nákladů.  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Na dokladech je nutné aby byl vždy jako odběratel příjemce dotace. 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U podprogramu 13.1. a 14.1. musí být dodržena hranice pro osobní náklady, které nesmí překročit 50 % celkových nákladů projektu. Toto platí i v případě, že celkové náklady budou nižší než původně plánované a bude docházet k vrácení části dotace. V takovémto případě se berou v úvahu skutečně vynaložené celkové náklady projektu.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50784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FF3CA2-960C-4CC0-8D37-E24F99426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2024 – časté chyby (2)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88BEF2B-1897-4DD8-A741-ABBF57209C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cs-CZ" dirty="0">
                <a:solidFill>
                  <a:schemeClr val="tx1"/>
                </a:solidFill>
              </a:rPr>
              <a:t>Při snížení výstupů projektu příjemce dotace nepožádá o změnu projektu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a nevrátí včas alikvotní část dotace. Jedná se o zadržení prostředků státu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a porušení podmínek pro realizaci projektu.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Projekt neobsahuje konkrétní popis nákladů, jejich množství a jednotkovou cenu, včetně vazby k jednotlivým aktivitám (výstupům projektu). Toto se hodnotí a jsou za to při hodnocení žádosti o dotaci snižovány body. Absence těchto údajů rovněž komplikuje průběžnou kontrolu projektu.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Příjemce dotace nevykazuje dotace jiných státních orgánů a chybně vykazuje dotační prostředky obecních a krajských rozpočtů. 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Příjemce dotace na dotovaných materiálech uvádí loga dalších partnerů. Případně v ochutnávkách používá konkrétní značky. </a:t>
            </a:r>
          </a:p>
          <a:p>
            <a:pPr algn="just"/>
            <a:r>
              <a:rPr lang="cs-CZ" dirty="0">
                <a:solidFill>
                  <a:schemeClr val="tx1"/>
                </a:solidFill>
              </a:rPr>
              <a:t>Příjemce dotace neprovádí konzultace odborné stránky vydávaných textů a mediálních výstupů s odborným gestorem. </a:t>
            </a:r>
          </a:p>
          <a:p>
            <a:pPr algn="just"/>
            <a:r>
              <a:rPr lang="cs-CZ" b="1" dirty="0">
                <a:solidFill>
                  <a:schemeClr val="tx1"/>
                </a:solidFill>
              </a:rPr>
              <a:t>Zákaz fakturace členy nebo zaměstnanci příjemce dotace </a:t>
            </a:r>
            <a:r>
              <a:rPr lang="cs-CZ" b="1" dirty="0">
                <a:solidFill>
                  <a:srgbClr val="FF0000"/>
                </a:solidFill>
              </a:rPr>
              <a:t>se vztahuje</a:t>
            </a:r>
            <a:br>
              <a:rPr lang="cs-CZ" b="1" dirty="0">
                <a:solidFill>
                  <a:srgbClr val="FF0000"/>
                </a:solidFill>
              </a:rPr>
            </a:br>
            <a:r>
              <a:rPr lang="cs-CZ" b="1" dirty="0">
                <a:solidFill>
                  <a:srgbClr val="FF0000"/>
                </a:solidFill>
              </a:rPr>
              <a:t>i na pobočné spolky.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78594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662A22-B5D0-4EE8-8591-11D75EFF4E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2" y="1375611"/>
            <a:ext cx="8915399" cy="2262781"/>
          </a:xfrm>
        </p:spPr>
        <p:txBody>
          <a:bodyPr/>
          <a:lstStyle/>
          <a:p>
            <a:r>
              <a:rPr lang="cs-CZ" sz="5400" dirty="0"/>
              <a:t>Platné změny pro rok 2025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A4E811F-3787-4693-A8B7-E8330DD3B8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3321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6441F1-147C-4777-9998-039C06887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/>
              <a:t>Realizace projektů NNO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C7C281D-5EF2-45A8-BC86-DB0AF78D2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4654" y="1267326"/>
            <a:ext cx="8969958" cy="5133474"/>
          </a:xfrm>
        </p:spPr>
        <p:txBody>
          <a:bodyPr>
            <a:normAutofit/>
          </a:bodyPr>
          <a:lstStyle/>
          <a:p>
            <a:pPr algn="just"/>
            <a:r>
              <a:rPr lang="cs-CZ" sz="2800" dirty="0"/>
              <a:t>3 zásadní dokumenty pro realizaci projektů</a:t>
            </a:r>
          </a:p>
          <a:p>
            <a:pPr lvl="1" algn="just"/>
            <a:r>
              <a:rPr lang="cs-CZ" sz="2400" b="1" dirty="0"/>
              <a:t>Zásady</a:t>
            </a:r>
            <a:r>
              <a:rPr lang="cs-CZ" sz="2400" dirty="0"/>
              <a:t> Ministerstva zemědělství pro poskytování dotací ze státního rozpočtu České republiky nestátním neziskovým organizacím (vycházející ze Zásad vlády pro poskytování dotací ze státního rozpočtu</a:t>
            </a:r>
            <a:br>
              <a:rPr lang="cs-CZ" sz="2400" dirty="0"/>
            </a:br>
            <a:r>
              <a:rPr lang="cs-CZ" sz="2400" dirty="0"/>
              <a:t>České republiky nestátním neziskovým organizacím ústředními orgány státní správy)</a:t>
            </a:r>
          </a:p>
          <a:p>
            <a:pPr lvl="1" algn="just"/>
            <a:r>
              <a:rPr lang="cs-CZ" sz="2400" b="1" dirty="0"/>
              <a:t>Příručka</a:t>
            </a:r>
            <a:r>
              <a:rPr lang="cs-CZ" sz="2400" dirty="0"/>
              <a:t> pro žadatele o dotaci (příjemce dotace)</a:t>
            </a:r>
            <a:br>
              <a:rPr lang="cs-CZ" sz="2400" dirty="0"/>
            </a:br>
            <a:r>
              <a:rPr lang="cs-CZ" sz="2400" dirty="0"/>
              <a:t>v rámci státní dotační politiky vůči nestátním neziskovým organizacím z kapitoly Ministerstva zemědělství pro rok 2024</a:t>
            </a:r>
          </a:p>
          <a:p>
            <a:pPr lvl="1" algn="just"/>
            <a:r>
              <a:rPr lang="cs-CZ" sz="2400" b="1" dirty="0"/>
              <a:t>Rozhodnutí o poskytnutí dotace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7081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F4CAC6-8F48-4120-811D-9FB49E96D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/>
              <a:t>Platné změny pro rok 2025 – dotační programy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6362270-D657-47E3-8CF5-87A0AC2F0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Pro rok 2025 byly ve všech programech revidovány hodnoty indikátorů, podporované aktivity a cílové skupiny.</a:t>
            </a:r>
          </a:p>
          <a:p>
            <a:pPr algn="just"/>
            <a:r>
              <a:rPr lang="cs-CZ" dirty="0"/>
              <a:t>V roce 2025 </a:t>
            </a:r>
            <a:r>
              <a:rPr lang="cs-CZ" b="1" dirty="0"/>
              <a:t>nebudou poskytovány investiční dotace.</a:t>
            </a:r>
          </a:p>
          <a:p>
            <a:pPr algn="just"/>
            <a:endParaRPr lang="cs-CZ" dirty="0"/>
          </a:p>
          <a:p>
            <a:endParaRPr lang="cs-CZ" dirty="0"/>
          </a:p>
        </p:txBody>
      </p:sp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109F9472-F2EE-45F3-94BD-CD129D205C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852338"/>
              </p:ext>
            </p:extLst>
          </p:nvPr>
        </p:nvGraphicFramePr>
        <p:xfrm>
          <a:off x="2079875" y="3545305"/>
          <a:ext cx="9424737" cy="24848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1561">
                  <a:extLst>
                    <a:ext uri="{9D8B030D-6E8A-4147-A177-3AD203B41FA5}">
                      <a16:colId xmlns:a16="http://schemas.microsoft.com/office/drawing/2014/main" val="4145406847"/>
                    </a:ext>
                  </a:extLst>
                </a:gridCol>
                <a:gridCol w="5633176">
                  <a:extLst>
                    <a:ext uri="{9D8B030D-6E8A-4147-A177-3AD203B41FA5}">
                      <a16:colId xmlns:a16="http://schemas.microsoft.com/office/drawing/2014/main" val="319328885"/>
                    </a:ext>
                  </a:extLst>
                </a:gridCol>
              </a:tblGrid>
              <a:tr h="37170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/>
                        <a:t>Hlavní oblast státní dotační politiky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/>
                        <a:t>Dotační programy Ministerstva</a:t>
                      </a:r>
                      <a:r>
                        <a:rPr lang="cs-CZ" sz="1600" baseline="0" dirty="0"/>
                        <a:t> </a:t>
                      </a:r>
                      <a:r>
                        <a:rPr lang="cs-CZ" sz="1600" dirty="0"/>
                        <a:t>zemědělství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4351514"/>
                  </a:ext>
                </a:extLst>
              </a:tr>
              <a:tr h="580473">
                <a:tc>
                  <a:txBody>
                    <a:bodyPr/>
                    <a:lstStyle/>
                    <a:p>
                      <a:r>
                        <a:rPr lang="cs-CZ" sz="1600" dirty="0"/>
                        <a:t>3. Životní</a:t>
                      </a:r>
                      <a:r>
                        <a:rPr lang="cs-CZ" sz="1600" baseline="0" dirty="0"/>
                        <a:t> prostředí a udržitelný rozvoj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3.1. Ochrana životního</a:t>
                      </a:r>
                      <a:r>
                        <a:rPr lang="cs-CZ" sz="1600" baseline="0" dirty="0"/>
                        <a:t> prostředí, udržitelný rozvoj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3908902"/>
                  </a:ext>
                </a:extLst>
              </a:tr>
              <a:tr h="580473">
                <a:tc>
                  <a:txBody>
                    <a:bodyPr/>
                    <a:lstStyle/>
                    <a:p>
                      <a:r>
                        <a:rPr lang="cs-CZ" sz="1600" dirty="0"/>
                        <a:t>8. Péče o zdraví a zdravotní prevence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8.1. Podpora zdraví včetně</a:t>
                      </a:r>
                      <a:r>
                        <a:rPr lang="cs-CZ" sz="1600" baseline="0" dirty="0"/>
                        <a:t> péče a pomoci zdravotně postiženým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6742301"/>
                  </a:ext>
                </a:extLst>
              </a:tr>
              <a:tr h="371707">
                <a:tc>
                  <a:txBody>
                    <a:bodyPr/>
                    <a:lstStyle/>
                    <a:p>
                      <a:r>
                        <a:rPr lang="cs-CZ" sz="1600" dirty="0"/>
                        <a:t>13. Vzdělávání a lidské zdroje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13.1. Vzdělávání a propagace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6877659"/>
                  </a:ext>
                </a:extLst>
              </a:tr>
              <a:tr h="580473">
                <a:tc>
                  <a:txBody>
                    <a:bodyPr/>
                    <a:lstStyle/>
                    <a:p>
                      <a:r>
                        <a:rPr lang="cs-CZ" sz="1600" dirty="0"/>
                        <a:t>14. Děti a mládež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14.1. Zájmová a další volnočasová činnost pro děti a mládež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4072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76427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D1CEF4-5D27-4FDB-A1D4-28DD75004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platné pro rok 2025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BED76D-E141-45BD-A1B6-280CEB6CD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1229" y="1321724"/>
            <a:ext cx="9983383" cy="537833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dirty="0"/>
              <a:t>Hodnotu indikátoru uvedenou v přehledové tabulce u jednotlivých dotačních podprogramů není nutné, aby žadatel kompletně naplnil. Uvedená hodnota je pro celý </a:t>
            </a:r>
            <a:r>
              <a:rPr lang="cs-CZ" dirty="0">
                <a:solidFill>
                  <a:schemeClr val="tx1"/>
                </a:solidFill>
              </a:rPr>
              <a:t>podprogram. Žadatel o dotaci tuto hodnotu nemusí dodržet, ale může jí také přesáhnout. Pokud nejsou u cíle stanovené specifické podmínky. </a:t>
            </a:r>
            <a:r>
              <a:rPr lang="cs-CZ" b="1" dirty="0">
                <a:solidFill>
                  <a:schemeClr val="tx1"/>
                </a:solidFill>
              </a:rPr>
              <a:t>Správná volba hodnoty indikátoru je předmětem hodnocení žádosti. </a:t>
            </a:r>
          </a:p>
          <a:p>
            <a:pPr algn="just"/>
            <a:endParaRPr lang="cs-CZ" dirty="0">
              <a:solidFill>
                <a:schemeClr val="tx1"/>
              </a:solidFill>
            </a:endParaRPr>
          </a:p>
          <a:p>
            <a:pPr algn="just"/>
            <a:endParaRPr lang="cs-CZ" dirty="0">
              <a:solidFill>
                <a:schemeClr val="tx1"/>
              </a:solidFill>
            </a:endParaRPr>
          </a:p>
          <a:p>
            <a:pPr algn="just"/>
            <a:endParaRPr lang="cs-CZ" dirty="0">
              <a:solidFill>
                <a:schemeClr val="tx1"/>
              </a:solidFill>
            </a:endParaRPr>
          </a:p>
          <a:p>
            <a:pPr algn="just"/>
            <a:endParaRPr lang="cs-CZ" dirty="0">
              <a:solidFill>
                <a:schemeClr val="tx1"/>
              </a:solidFill>
            </a:endParaRPr>
          </a:p>
          <a:p>
            <a:pPr algn="just"/>
            <a:endParaRPr lang="cs-CZ" dirty="0">
              <a:solidFill>
                <a:schemeClr val="tx1"/>
              </a:solidFill>
            </a:endParaRPr>
          </a:p>
          <a:p>
            <a:pPr algn="just"/>
            <a:endParaRPr lang="cs-CZ" dirty="0">
              <a:solidFill>
                <a:schemeClr val="tx1"/>
              </a:solidFill>
            </a:endParaRPr>
          </a:p>
          <a:p>
            <a:pPr algn="just"/>
            <a:endParaRPr lang="cs-CZ" dirty="0">
              <a:solidFill>
                <a:schemeClr val="tx1"/>
              </a:solidFill>
            </a:endParaRPr>
          </a:p>
          <a:p>
            <a:pPr algn="just"/>
            <a:r>
              <a:rPr lang="cs-CZ" dirty="0">
                <a:solidFill>
                  <a:schemeClr val="tx1"/>
                </a:solidFill>
              </a:rPr>
              <a:t>Pokud je hodnota indikátoru „Provoz chráněné dílny“ 15 dílen, Ministerstvo zemědělství pro vyhodnocení programu stanovilo hodnotu 15 dílen. Uvedenou hodnotu bude Ministerstvo zemědělství naplňovat z jedné nebo více žádostí podle hodnocení žádostí. 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Žádost o dotaci může obsahovat indikátor „Provoz chráněné dílny“ s hodnotou 5 dílen nebo hodnotou 20 dílen. Přesáhnutí hodnoty počtu dílen (15) na cíl bude zohledněno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v hodnocení žádosti a může být důvodem pro krácení dotace. </a:t>
            </a:r>
          </a:p>
          <a:p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5135960"/>
              </p:ext>
            </p:extLst>
          </p:nvPr>
        </p:nvGraphicFramePr>
        <p:xfrm>
          <a:off x="4083974" y="2803813"/>
          <a:ext cx="4561264" cy="17612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6586">
                  <a:extLst>
                    <a:ext uri="{9D8B030D-6E8A-4147-A177-3AD203B41FA5}">
                      <a16:colId xmlns:a16="http://schemas.microsoft.com/office/drawing/2014/main" val="3970193943"/>
                    </a:ext>
                  </a:extLst>
                </a:gridCol>
                <a:gridCol w="2158547">
                  <a:extLst>
                    <a:ext uri="{9D8B030D-6E8A-4147-A177-3AD203B41FA5}">
                      <a16:colId xmlns:a16="http://schemas.microsoft.com/office/drawing/2014/main" val="31938404"/>
                    </a:ext>
                  </a:extLst>
                </a:gridCol>
                <a:gridCol w="919919">
                  <a:extLst>
                    <a:ext uri="{9D8B030D-6E8A-4147-A177-3AD203B41FA5}">
                      <a16:colId xmlns:a16="http://schemas.microsoft.com/office/drawing/2014/main" val="3921480015"/>
                    </a:ext>
                  </a:extLst>
                </a:gridCol>
                <a:gridCol w="1086212">
                  <a:extLst>
                    <a:ext uri="{9D8B030D-6E8A-4147-A177-3AD203B41FA5}">
                      <a16:colId xmlns:a16="http://schemas.microsoft.com/office/drawing/2014/main" val="1482856333"/>
                    </a:ext>
                  </a:extLst>
                </a:gridCol>
              </a:tblGrid>
              <a:tr h="2522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Název indikátoru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Hodnota indikátoru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Min.</a:t>
                      </a:r>
                      <a:r>
                        <a:rPr lang="cs-CZ" sz="1100">
                          <a:effectLst/>
                        </a:rPr>
                        <a:t> </a:t>
                      </a:r>
                      <a:r>
                        <a:rPr lang="cs-CZ" sz="1000">
                          <a:effectLst/>
                        </a:rPr>
                        <a:t>/</a:t>
                      </a:r>
                      <a:r>
                        <a:rPr lang="cs-CZ" sz="1100">
                          <a:effectLst/>
                        </a:rPr>
                        <a:t> </a:t>
                      </a:r>
                      <a:r>
                        <a:rPr lang="cs-CZ" sz="1000">
                          <a:effectLst/>
                        </a:rPr>
                        <a:t>jednot. hod. indikátoru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2387792"/>
                  </a:ext>
                </a:extLst>
              </a:tr>
              <a:tr h="4803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1b)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Počet klientů zařazených</a:t>
                      </a:r>
                      <a:endParaRPr lang="cs-CZ" sz="11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do rehabilitace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300 osob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x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41253090"/>
                  </a:ext>
                </a:extLst>
              </a:tr>
              <a:tr h="2401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2b)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Provoz chráněné dílny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15 dílen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x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00976745"/>
                  </a:ext>
                </a:extLst>
              </a:tr>
              <a:tr h="2401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3b)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Provoz chráněného pracoviště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15 pracovišť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x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26675105"/>
                  </a:ext>
                </a:extLst>
              </a:tr>
              <a:tr h="2401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4b)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Vyškolení osob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20 osob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x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35834037"/>
                  </a:ext>
                </a:extLst>
              </a:tr>
              <a:tr h="2401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5b)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</a:rPr>
                        <a:t>Počet lekcí terapie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1 500 lekcí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</a:rPr>
                        <a:t>klient/hodina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956908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1001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8990AB-4BA1-CF80-A8D6-BC21C6D84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platné pro rok 2025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197FE8-B034-AB98-84DC-2BCEB3B46D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00463"/>
            <a:ext cx="8915400" cy="4210759"/>
          </a:xfrm>
        </p:spPr>
        <p:txBody>
          <a:bodyPr/>
          <a:lstStyle/>
          <a:p>
            <a:r>
              <a:rPr lang="cs-CZ" dirty="0"/>
              <a:t>Kapitola II. Zaměření programů</a:t>
            </a:r>
          </a:p>
          <a:p>
            <a:pPr lvl="1"/>
            <a:r>
              <a:rPr lang="cs-CZ" dirty="0"/>
              <a:t>Dochází k upřesnění postupu posuzování žádostí. </a:t>
            </a:r>
            <a:r>
              <a:rPr lang="cs-CZ" b="1" dirty="0"/>
              <a:t>Při</a:t>
            </a:r>
            <a:r>
              <a:rPr lang="cs-CZ" dirty="0"/>
              <a:t> </a:t>
            </a:r>
            <a:r>
              <a:rPr lang="cs-CZ" b="1" dirty="0"/>
              <a:t>získání stejného počtu bodů </a:t>
            </a:r>
            <a:r>
              <a:rPr lang="cs-CZ" dirty="0"/>
              <a:t>u hodnotitelných žádostí </a:t>
            </a:r>
            <a:r>
              <a:rPr lang="cs-CZ" b="1" dirty="0"/>
              <a:t>rozhoduje datum doručení</a:t>
            </a:r>
            <a:r>
              <a:rPr lang="cs-CZ" dirty="0"/>
              <a:t>.</a:t>
            </a:r>
          </a:p>
          <a:p>
            <a:pPr lvl="1"/>
            <a:r>
              <a:rPr lang="cs-CZ" dirty="0"/>
              <a:t>Nové dotační podprogramy „AGROTURISTIKA“ a „ORNÁ PŮDA“</a:t>
            </a:r>
          </a:p>
          <a:p>
            <a:pPr lvl="1"/>
            <a:r>
              <a:rPr lang="cs-CZ" dirty="0"/>
              <a:t>Zrušen dotační podprogram „ROSTLINNÉ PRODUKCE A ROSTLINOLÉKAŘSTVÍ“</a:t>
            </a:r>
            <a:br>
              <a:rPr lang="cs-CZ" dirty="0"/>
            </a:br>
            <a:r>
              <a:rPr lang="cs-CZ" dirty="0"/>
              <a:t>s názvem cíle „</a:t>
            </a:r>
            <a:r>
              <a:rPr lang="cs-CZ" dirty="0">
                <a:effectLst/>
                <a:ea typeface="Calibri" panose="020F0502020204030204" pitchFamily="34" charset="0"/>
              </a:rPr>
              <a:t>Podpora šetrné, trvale udržitelné rostlinné zemědělské produkce ve smyslu naplňování cílů Národního akčního plánu na snížení používání pesticidů v ČR a integrované ochrany a produkce rostlin </a:t>
            </a: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“</a:t>
            </a:r>
            <a:endParaRPr lang="cs-CZ" dirty="0"/>
          </a:p>
          <a:p>
            <a:pPr marL="457200" lvl="1" indent="0">
              <a:buNone/>
            </a:pPr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1421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38C736-D637-EB4E-4703-21004FA37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platné pro rok 2025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5CA715-9925-ADA8-9D39-4C35655856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1" y="1323473"/>
            <a:ext cx="9169651" cy="5390147"/>
          </a:xfrm>
        </p:spPr>
        <p:txBody>
          <a:bodyPr>
            <a:normAutofit/>
          </a:bodyPr>
          <a:lstStyle/>
          <a:p>
            <a:r>
              <a:rPr lang="cs-CZ" dirty="0"/>
              <a:t>Kapitola V. Pravidla oprávněnosti v rámci programů NNO</a:t>
            </a:r>
          </a:p>
          <a:p>
            <a:pPr lvl="1"/>
            <a:r>
              <a:rPr lang="cs-CZ" dirty="0"/>
              <a:t>Kapitola B.	Oprávněnost žádosti</a:t>
            </a:r>
          </a:p>
          <a:p>
            <a:pPr lvl="2"/>
            <a:r>
              <a:rPr lang="cs-CZ" dirty="0"/>
              <a:t>Došlo k upřesnění formulace pro zaslání žádosti včetně všech relevantních dokumentů a případné zmocnění jiné osoby pro podání. </a:t>
            </a:r>
          </a:p>
          <a:p>
            <a:pPr lvl="1"/>
            <a:r>
              <a:rPr lang="cs-CZ" dirty="0"/>
              <a:t>Kapitola C. Způsobilost nákladů projektu</a:t>
            </a:r>
          </a:p>
          <a:p>
            <a:pPr lvl="2"/>
            <a:r>
              <a:rPr lang="cs-CZ" dirty="0"/>
              <a:t>vložení podmínky: </a:t>
            </a:r>
            <a:r>
              <a:rPr lang="cs-CZ" b="1" dirty="0"/>
              <a:t>Osobní náklady se dokládají pracovními výkazy zaměstnance</a:t>
            </a:r>
          </a:p>
          <a:p>
            <a:pPr lvl="2"/>
            <a:r>
              <a:rPr lang="cs-CZ" dirty="0"/>
              <a:t>C.2. Nezpůsobilé náklady z hlediska čerpání dotace</a:t>
            </a:r>
          </a:p>
          <a:p>
            <a:pPr lvl="3"/>
            <a:r>
              <a:rPr lang="cs-CZ" dirty="0"/>
              <a:t>zákonné odvody hrazené zaměstnavatelem (zdravotní a sociální) u mezd překračující stanovené mzdové limity </a:t>
            </a:r>
          </a:p>
          <a:p>
            <a:pPr lvl="3"/>
            <a:r>
              <a:rPr lang="cs-CZ" dirty="0"/>
              <a:t>pojištění – zavedeno jako neuznatelný náklad v roce 2024 a doplněno o „</a:t>
            </a:r>
            <a:r>
              <a:rPr lang="cs-CZ" b="1" dirty="0"/>
              <a:t>mimo zdravotní a důchodové pojištění“ tj. pojištění nelze hradit z dotace, ale zdravotní pojištění nebo důchodové lze.</a:t>
            </a:r>
          </a:p>
          <a:p>
            <a:pPr lvl="2"/>
            <a:r>
              <a:rPr lang="cs-CZ" dirty="0"/>
              <a:t>C.3. Podmínky pro zadávání zakázek malého rozsahu v případě neinvestičního projektu</a:t>
            </a:r>
          </a:p>
          <a:p>
            <a:pPr lvl="3"/>
            <a:r>
              <a:rPr lang="cs-CZ" dirty="0"/>
              <a:t>Vložení podmínky: v písm. </a:t>
            </a:r>
            <a:r>
              <a:rPr lang="cs-CZ" b="1" dirty="0"/>
              <a:t>b2)</a:t>
            </a:r>
            <a:r>
              <a:rPr lang="cs-CZ" dirty="0"/>
              <a:t> a </a:t>
            </a:r>
            <a:r>
              <a:rPr lang="cs-CZ" b="1" dirty="0"/>
              <a:t>c2)</a:t>
            </a:r>
            <a:r>
              <a:rPr lang="cs-CZ" dirty="0"/>
              <a:t> došlo k doplnění, jakým způsobem musí příjemce dotace postupovat při zadávání zakázek malého rozsahu tj. </a:t>
            </a:r>
            <a:r>
              <a:rPr lang="cs-CZ" b="1" dirty="0"/>
              <a:t>využít elektronický nástroj/profil zadavatele, tak aby byl zajištěn nepřetržitý dálkový přístup, ve smyslu § 28 zákona č. 134/2016 Sb., o zadávání veřejných zakázek, ve znění pozdějších předpisů.</a:t>
            </a:r>
          </a:p>
          <a:p>
            <a:pPr lvl="3"/>
            <a:r>
              <a:rPr lang="cs-CZ" dirty="0"/>
              <a:t>vložení podmínky: </a:t>
            </a:r>
            <a:r>
              <a:rPr lang="cs-CZ" b="1" dirty="0"/>
              <a:t>Veřejné zakázky nesmí být realizovány více než dva roky před datem vydání rozhodnutí.</a:t>
            </a:r>
          </a:p>
          <a:p>
            <a:pPr lvl="3"/>
            <a:endParaRPr lang="cs-CZ" b="1" dirty="0"/>
          </a:p>
          <a:p>
            <a:pPr lvl="3"/>
            <a:endParaRPr lang="cs-CZ" b="1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80334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699368-3405-BEE0-3A20-4D0727A5A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platné pro rok 2025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DA4FA93-4B74-63B0-0EEE-35D8D2C93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04211"/>
            <a:ext cx="8915400" cy="4629679"/>
          </a:xfrm>
        </p:spPr>
        <p:txBody>
          <a:bodyPr>
            <a:normAutofit fontScale="92500"/>
          </a:bodyPr>
          <a:lstStyle/>
          <a:p>
            <a:r>
              <a:rPr lang="cs-CZ" dirty="0"/>
              <a:t>Kapitola VI. Veřejná podpora</a:t>
            </a:r>
          </a:p>
          <a:p>
            <a:pPr lvl="1" algn="just"/>
            <a:r>
              <a:rPr lang="cs-CZ" dirty="0"/>
              <a:t>Kapitola reaguje na aktualizaci podpory „de minimis dle nařízení Komise EU“</a:t>
            </a:r>
          </a:p>
          <a:p>
            <a:pPr lvl="1" algn="just"/>
            <a:r>
              <a:rPr lang="cs-CZ" b="1" dirty="0"/>
              <a:t>Čestná prohlášení vztahující se k veřejné podpoře (vzor v příloze č. 5 Příručky) může žadatel o dotaci doložit na základě oznámení o navržení výše dotace. </a:t>
            </a:r>
            <a:r>
              <a:rPr lang="cs-CZ" dirty="0"/>
              <a:t> </a:t>
            </a:r>
          </a:p>
          <a:p>
            <a:pPr algn="just"/>
            <a:r>
              <a:rPr lang="cs-CZ" dirty="0"/>
              <a:t>Kapitola VII. Vedení řízení o žádosti o dotaci (hodnocení projektů)</a:t>
            </a:r>
          </a:p>
          <a:p>
            <a:pPr lvl="1" algn="just"/>
            <a:r>
              <a:rPr lang="cs-CZ" dirty="0"/>
              <a:t>Kapitola má doplněný důvod pro zastavení řízení usnesením </a:t>
            </a:r>
          </a:p>
          <a:p>
            <a:pPr lvl="2" algn="just"/>
            <a:r>
              <a:rPr lang="cs-CZ" dirty="0"/>
              <a:t>Nový důvod: </a:t>
            </a:r>
          </a:p>
          <a:p>
            <a:pPr lvl="3" algn="just"/>
            <a:r>
              <a:rPr lang="cs-CZ" dirty="0"/>
              <a:t>Žadatel nepředloží plnou moc k zastoupení při podání žádosti o dotaci.</a:t>
            </a:r>
          </a:p>
          <a:p>
            <a:pPr algn="just"/>
            <a:r>
              <a:rPr lang="cs-CZ" dirty="0"/>
              <a:t>Kapitola IX. Harmonogram výběrového řízení</a:t>
            </a:r>
          </a:p>
          <a:p>
            <a:pPr lvl="1" algn="just"/>
            <a:r>
              <a:rPr lang="cs-CZ" dirty="0"/>
              <a:t>Předání informací o stavu správního řízení do 13. 12. 2024 (původně konec listopadu)</a:t>
            </a:r>
          </a:p>
          <a:p>
            <a:pPr algn="just"/>
            <a:r>
              <a:rPr lang="cs-CZ" dirty="0"/>
              <a:t>Kapitola IX. Harmonogram výběrového řízení</a:t>
            </a:r>
          </a:p>
          <a:p>
            <a:pPr lvl="1" algn="just"/>
            <a:r>
              <a:rPr lang="cs-CZ" dirty="0"/>
              <a:t>Vložena podmínka: Při zaslání výzvy k vrácení části dotace v roce průběhu realizace projektu je příjemce dotace povinen přepracovat projekt a rozpočet projektu na sníženou částku dotace.</a:t>
            </a:r>
          </a:p>
          <a:p>
            <a:pPr lvl="1" algn="just"/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85167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34DB9D-0773-EEB6-87DC-787802AA0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359415"/>
            <a:ext cx="8911687" cy="1280890"/>
          </a:xfrm>
        </p:spPr>
        <p:txBody>
          <a:bodyPr/>
          <a:lstStyle/>
          <a:p>
            <a:r>
              <a:rPr lang="pl-PL" dirty="0"/>
              <a:t>Žádosti pro rok 2025 – časté chyby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CFD2CF-4466-F0EC-F62B-1079934CC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106905"/>
            <a:ext cx="8915400" cy="569494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cs-CZ" dirty="0"/>
              <a:t>K žádosti nejsou připojeny veškeré přílohy tj:</a:t>
            </a:r>
          </a:p>
          <a:p>
            <a:pPr lvl="1" algn="just"/>
            <a:r>
              <a:rPr lang="cs-CZ" dirty="0"/>
              <a:t>1) Žádost elektronicky vygenerovaná z odkazu u výzvy</a:t>
            </a:r>
          </a:p>
          <a:p>
            <a:pPr lvl="1" algn="just"/>
            <a:r>
              <a:rPr lang="cs-CZ" dirty="0"/>
              <a:t>2) Minimální struktura projektu</a:t>
            </a:r>
          </a:p>
          <a:p>
            <a:pPr lvl="1" algn="just"/>
            <a:r>
              <a:rPr lang="cs-CZ" dirty="0"/>
              <a:t>3) Rozpočet projektu</a:t>
            </a:r>
          </a:p>
          <a:p>
            <a:pPr lvl="1" algn="just"/>
            <a:r>
              <a:rPr lang="cs-CZ" dirty="0"/>
              <a:t>4) Čestné prohlášení (podmínky oprávněnosti, historie subjektu a vedení účetnictví)</a:t>
            </a:r>
          </a:p>
          <a:p>
            <a:pPr lvl="1" algn="just"/>
            <a:r>
              <a:rPr lang="cs-CZ" dirty="0"/>
              <a:t>5) Čestné prohlášení (veřejná podpora) - </a:t>
            </a:r>
            <a:r>
              <a:rPr lang="cs-CZ" b="1" dirty="0"/>
              <a:t>může žadatel o dotaci doložit na základě oznámení o navržení výše dotace </a:t>
            </a:r>
          </a:p>
          <a:p>
            <a:pPr lvl="1" algn="just"/>
            <a:r>
              <a:rPr lang="cs-CZ" dirty="0"/>
              <a:t>6) Doložení právní subjektivity žadatele o dotaci (stanovy, případně jiné listiny osvědčující stanovení statutárního zástupce žadatele)</a:t>
            </a:r>
          </a:p>
          <a:p>
            <a:pPr lvl="1" algn="just"/>
            <a:r>
              <a:rPr lang="cs-CZ" dirty="0"/>
              <a:t>7) Výpis z veřejného rejstříku (příloha č. 4 žádosti o dotaci)</a:t>
            </a:r>
          </a:p>
          <a:p>
            <a:pPr lvl="1" algn="just"/>
            <a:r>
              <a:rPr lang="cs-CZ" dirty="0"/>
              <a:t>8) Úplný výpis z evidence skutečných majitelů (příloha č. 5 žádosti o dotaci) – Návod s jednotlivými kroky k získání úplného výpisu za pomoci přihlášení do datové schránky naleznete zde: </a:t>
            </a:r>
            <a:r>
              <a:rPr lang="cs-CZ" dirty="0">
                <a:hlinkClick r:id="rId2"/>
              </a:rPr>
              <a:t>https://www.dh.cz/index.php/usek-vnitroorganizacni/dokumenty/1535-ziskani-uplneho-vypisu-z-evidence-skutecnych-majitelu</a:t>
            </a:r>
            <a:r>
              <a:rPr lang="cs-CZ" dirty="0"/>
              <a:t>  a grafický postup: Grafický postup pro získání úplného výpisu z evidence skutečných majitelů: </a:t>
            </a:r>
            <a:r>
              <a:rPr lang="cs-CZ" dirty="0">
                <a:hlinkClick r:id="rId3"/>
              </a:rPr>
              <a:t>https://www.dh.cz/images/Dokumenty/Vnitroorganizacni/Uplny_vypis_z_ESM.pdf</a:t>
            </a:r>
            <a:r>
              <a:rPr lang="cs-CZ" dirty="0"/>
              <a:t> </a:t>
            </a:r>
          </a:p>
          <a:p>
            <a:pPr algn="just"/>
            <a:r>
              <a:rPr lang="cs-CZ" b="1" dirty="0">
                <a:solidFill>
                  <a:schemeClr val="tx1"/>
                </a:solidFill>
              </a:rPr>
              <a:t>POZOR: Přílohy 1 až 5 je nutné opatřit elektronickým podpisem oprávněných osob a zaslat prostřednictvím datové schránky. Elektronickým podpisem je nutné opatřit i žádost o vyšší intenzitu podpory než 60 %.</a:t>
            </a:r>
          </a:p>
          <a:p>
            <a:pPr algn="just"/>
            <a:r>
              <a:rPr lang="cs-CZ" b="1" dirty="0">
                <a:solidFill>
                  <a:schemeClr val="tx1"/>
                </a:solidFill>
              </a:rPr>
              <a:t>POZOR: Nepředložení jednoho z dokumentů bodů 1 až 4 a stanov (případně jiné listiny osvědčující stanovení statutárního zástupce žadatele, nebo žádosti o vyšší míru podpory) je důvodem pro zastavení řízení.</a:t>
            </a:r>
          </a:p>
          <a:p>
            <a:pPr algn="just"/>
            <a:r>
              <a:rPr lang="cs-CZ" dirty="0"/>
              <a:t>Při stanovení rozpočtu projektu dojde k překročení 60 % nebo 90 % intenzity spolufinancování</a:t>
            </a:r>
            <a:br>
              <a:rPr lang="cs-CZ" dirty="0"/>
            </a:br>
            <a:r>
              <a:rPr lang="cs-CZ" dirty="0"/>
              <a:t>(například zaokrouhlováním, početní chybou nebo nepředložením žádosti o 90% dotaci).</a:t>
            </a:r>
          </a:p>
          <a:p>
            <a:pPr algn="just"/>
            <a:r>
              <a:rPr lang="cs-CZ" dirty="0"/>
              <a:t>Nedodržena podmínka z kapitoly III. Výše dotace ve znění „</a:t>
            </a:r>
            <a:r>
              <a:rPr lang="cs-CZ" b="1" dirty="0"/>
              <a:t>Dotaci do 90 % lze poskytnout pouze projektům, jejichž požadovaná dotace v daném roce nepřesáhne 500 tis. Kč nebo podle podmínek v dotačních programech</a:t>
            </a:r>
            <a:r>
              <a:rPr lang="cs-CZ" dirty="0"/>
              <a:t>“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31384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1299ED-B2E2-5A4F-24F2-8F5B0BAED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Žádosti pro rok 2025 – časté chyby</a:t>
            </a:r>
            <a:endParaRPr 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90F3377B-7DF2-F0D0-9E9F-3F6ACF83B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99411"/>
            <a:ext cx="8915400" cy="535004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cs-CZ" dirty="0"/>
              <a:t>Vyplňování žádosti </a:t>
            </a:r>
          </a:p>
          <a:p>
            <a:pPr algn="just"/>
            <a:r>
              <a:rPr lang="cs-CZ" dirty="0"/>
              <a:t>Kapitola 5.9. Výstupy projektu, indikátory: </a:t>
            </a:r>
          </a:p>
          <a:p>
            <a:pPr lvl="1" algn="just"/>
            <a:r>
              <a:rPr lang="cs-CZ" dirty="0"/>
              <a:t>Zvolte indikátory, které chcete naplnit v konkrétním dotačním podprogramu.</a:t>
            </a:r>
          </a:p>
          <a:p>
            <a:pPr marL="457200" lvl="1" indent="0" algn="just">
              <a:buNone/>
            </a:pPr>
            <a:r>
              <a:rPr lang="cs-CZ" dirty="0">
                <a:solidFill>
                  <a:schemeClr val="tx1"/>
                </a:solidFill>
              </a:rPr>
              <a:t>Např:  indikátor zní 10 akcí – 20 osob / akce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</a:rPr>
              <a:t>Hodnota – číselný údaj (tj. počet akcí, který chce organizace zrealizovat) např. 5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</a:rPr>
              <a:t>Jednotky – např. akce. Nejedná se o číselný údaj např. 50 s tím, že číslo 50 je počet osob. Dále jednotkou není ani osoba. </a:t>
            </a:r>
          </a:p>
          <a:p>
            <a:pPr lvl="1" algn="just"/>
            <a:r>
              <a:rPr lang="cs-CZ" dirty="0"/>
              <a:t>Obsahem minimální struktury bude kalkulace (kapitola 7.) na jednotlivé realizované akce, včetně plánovaného / předpokládaného počtu účastníků (kapitola 6.)  </a:t>
            </a:r>
          </a:p>
          <a:p>
            <a:pPr algn="just"/>
            <a:r>
              <a:rPr lang="cs-CZ" dirty="0"/>
              <a:t>Kapitola 6.1. Celkové náklady projektu:</a:t>
            </a:r>
          </a:p>
          <a:p>
            <a:pPr lvl="1" algn="just"/>
            <a:r>
              <a:rPr lang="cs-CZ" dirty="0"/>
              <a:t>Kapitola bude obsahovat náklady na jednotlivé indikátory (při zvolení 3 typů indikátorů) budou celkové náklady projektu rozděleny mezi tyto 3 indikátory. </a:t>
            </a:r>
          </a:p>
          <a:p>
            <a:pPr lvl="1" algn="just"/>
            <a:r>
              <a:rPr lang="cs-CZ" b="1" dirty="0"/>
              <a:t>Je nutné, aby v minimální struktuře byly respektovány minimální hodnoty indikátoru. Nerespektování může být důvodem nepodpoření žádosti. </a:t>
            </a:r>
          </a:p>
          <a:p>
            <a:pPr lvl="1" algn="just"/>
            <a:r>
              <a:rPr lang="cs-CZ" dirty="0"/>
              <a:t>Minimální struktura musí obsahovat podrobnou kalkulaci jak k těmto nákladům organizace došla</a:t>
            </a:r>
            <a:br>
              <a:rPr lang="cs-CZ" dirty="0"/>
            </a:br>
            <a:r>
              <a:rPr lang="cs-CZ" dirty="0"/>
              <a:t>(kapitola 7. Rozpočet projektu).</a:t>
            </a:r>
          </a:p>
          <a:p>
            <a:pPr lvl="1" algn="just"/>
            <a:r>
              <a:rPr lang="cs-CZ" dirty="0"/>
              <a:t>Rozpočet bude obsahovat součet těchto podrobných kalkulací, které budou doplněny</a:t>
            </a:r>
            <a:br>
              <a:rPr lang="cs-CZ" dirty="0"/>
            </a:br>
            <a:r>
              <a:rPr lang="cs-CZ" dirty="0"/>
              <a:t>do jednotlivých kategoriích rozpočtu. </a:t>
            </a:r>
          </a:p>
          <a:p>
            <a:pPr lvl="1" algn="just"/>
            <a:r>
              <a:rPr lang="cs-CZ" dirty="0"/>
              <a:t>Dále je nutné uvést, alespoň přibližné počty účastníků na jednotlivé akce včetně kalkulací na jednotlivé akce</a:t>
            </a:r>
            <a:br>
              <a:rPr lang="cs-CZ" dirty="0"/>
            </a:br>
            <a:r>
              <a:rPr lang="cs-CZ" dirty="0"/>
              <a:t>do minimální struktury. 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</a:rPr>
              <a:t>Kalkulace nesmí obsahovat neuznatelné náklady projektu nebo dotace. Zejména překročení hranice 50 % osobních nákladů nebo potenciální investiční výdaje (zejména pozor na „soubory movitých věcí“ nebo na náklady režijního charakteru, které lze použít i při jiných neprojektových činnostech organizace). </a:t>
            </a:r>
          </a:p>
          <a:p>
            <a:pPr marL="457200" lvl="1" indent="0" algn="just">
              <a:buNone/>
            </a:pPr>
            <a:r>
              <a:rPr lang="cs-CZ" b="1" dirty="0">
                <a:solidFill>
                  <a:schemeClr val="tx1"/>
                </a:solidFill>
              </a:rPr>
              <a:t>Tyto údaje jsou porovnávány a bodovány.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42797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481614-4B7A-F49E-8A85-F553D16B0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Žádosti pro rok 2025 – časté chyby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4E3394-3680-5E3D-02A1-08D5DD6317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Nezaslán úplný výpis z evidence skutečných majitelů.</a:t>
            </a:r>
          </a:p>
          <a:p>
            <a:r>
              <a:rPr lang="cs-CZ" dirty="0"/>
              <a:t>Současně nezapomínat, že financování ze státního rozpočtu se sčítá (tj. chci 50 % dotaci z </a:t>
            </a:r>
            <a:r>
              <a:rPr lang="cs-CZ" dirty="0" err="1"/>
              <a:t>MZe</a:t>
            </a:r>
            <a:r>
              <a:rPr lang="cs-CZ" dirty="0"/>
              <a:t> a 20 % dotaci z MŽP tj. 70 %, ale nepřiložím zvláštní odůvodnění.</a:t>
            </a:r>
          </a:p>
          <a:p>
            <a:r>
              <a:rPr lang="cs-CZ" dirty="0"/>
              <a:t>Využiju datovou schránku jiné organizace, ale nepřiložím plnou moc k zastupování. </a:t>
            </a:r>
          </a:p>
          <a:p>
            <a:r>
              <a:rPr lang="cs-CZ" dirty="0"/>
              <a:t>Za organizaci jedná předseda a místopředseda a podepisují se společně – předseda využije el. podpis a místopředseda podepíše ručně nebo vůbec.</a:t>
            </a:r>
          </a:p>
          <a:p>
            <a:r>
              <a:rPr lang="cs-CZ" b="1" dirty="0"/>
              <a:t>Před odesláním datové zprávy důkladně zkontrolujte, zda jsou přiloženy veškeré požadované přílohy včetně elektronických.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07995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1915DA-2D79-F535-8741-3D750A45D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Popis minimální struktury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8837D5-9151-4BB6-01F3-474B14D7F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38243"/>
            <a:ext cx="8915400" cy="4845465"/>
          </a:xfrm>
        </p:spPr>
        <p:txBody>
          <a:bodyPr/>
          <a:lstStyle/>
          <a:p>
            <a:pPr algn="just"/>
            <a:r>
              <a:rPr lang="cs-CZ" b="1" dirty="0"/>
              <a:t>1. Název projektu: </a:t>
            </a:r>
            <a:r>
              <a:rPr lang="cs-CZ" dirty="0"/>
              <a:t>základní údaje generátoru žádosti o dotaci</a:t>
            </a:r>
          </a:p>
          <a:p>
            <a:pPr algn="just"/>
            <a:r>
              <a:rPr lang="cs-CZ" b="1" dirty="0"/>
              <a:t>2. 2.	Identifikace subjektů podílejících se na projektu 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dirty="0"/>
              <a:t>Stručný výčet činností využitelných v rámci navrhovaného projektu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dirty="0"/>
              <a:t>Pokud využíváte nějaké specifické dodavatele (např. experty), uvedete tyto osoby a popíšete jak se na projektu podílí. V bodu 2.2. může být uvedeno,</a:t>
            </a:r>
            <a:br>
              <a:rPr lang="cs-CZ" dirty="0"/>
            </a:br>
            <a:r>
              <a:rPr lang="cs-CZ" dirty="0"/>
              <a:t>že nemáte specifické dodavatele. </a:t>
            </a:r>
          </a:p>
          <a:p>
            <a:pPr algn="just"/>
            <a:r>
              <a:rPr lang="cs-CZ" b="1" dirty="0"/>
              <a:t>3. Identifikace dotačního programu a formy dotace 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b="1" dirty="0"/>
              <a:t>3.1	Dotační program, dotační podprogram </a:t>
            </a:r>
            <a:r>
              <a:rPr lang="cs-CZ" dirty="0"/>
              <a:t>– uvede se dotační program</a:t>
            </a:r>
            <a:br>
              <a:rPr lang="cs-CZ" dirty="0"/>
            </a:br>
            <a:r>
              <a:rPr lang="cs-CZ" dirty="0"/>
              <a:t>a podprogram podle Příručky (základní údaje generátoru žádosti o dotaci, vhodné doplnit i cíl z bodu 5.6. generátoru žádosti o dotaci)</a:t>
            </a:r>
            <a:r>
              <a:rPr lang="cs-CZ" b="1" dirty="0"/>
              <a:t> 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b="1" dirty="0"/>
              <a:t>3.2	Forma dotace </a:t>
            </a:r>
            <a:r>
              <a:rPr lang="cs-CZ" dirty="0"/>
              <a:t>– vždy uvádíme, že se jedná o neinvestiční dotaci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1" dirty="0"/>
              <a:t>4. Cíle projektu: </a:t>
            </a:r>
            <a:r>
              <a:rPr lang="cs-CZ" dirty="0"/>
              <a:t>uvede se cíl projektu a zejména vazba na cíl Příručky</a:t>
            </a:r>
            <a:endParaRPr lang="cs-CZ" b="1" dirty="0"/>
          </a:p>
          <a:p>
            <a:pPr marL="0" indent="0">
              <a:buNone/>
            </a:pPr>
            <a:r>
              <a:rPr lang="cs-CZ" sz="1400" dirty="0"/>
              <a:t>Ilustrativní p</a:t>
            </a:r>
            <a:r>
              <a:rPr lang="cs-CZ" sz="1600" dirty="0"/>
              <a:t>říklad:</a:t>
            </a:r>
            <a:endParaRPr lang="cs-CZ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600" dirty="0"/>
          </a:p>
        </p:txBody>
      </p:sp>
      <p:pic>
        <p:nvPicPr>
          <p:cNvPr id="9" name="Grafický objekt 1" descr="Zavřít se souvislou výplní">
            <a:extLst>
              <a:ext uri="{FF2B5EF4-FFF2-40B4-BE49-F238E27FC236}">
                <a16:creationId xmlns:a16="http://schemas.microsoft.com/office/drawing/2014/main" id="{650E5D9C-5622-FF09-D014-A9BDF930E2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68598" y="5782412"/>
            <a:ext cx="723900" cy="723900"/>
          </a:xfrm>
          <a:prstGeom prst="rect">
            <a:avLst/>
          </a:prstGeom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7790C0E1-E82C-4A2C-9556-A88124F7E432}"/>
              </a:ext>
            </a:extLst>
          </p:cNvPr>
          <p:cNvSpPr txBox="1"/>
          <p:nvPr/>
        </p:nvSpPr>
        <p:spPr>
          <a:xfrm>
            <a:off x="2589212" y="5882752"/>
            <a:ext cx="7879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1400" dirty="0"/>
              <a:t>Cílem projektu je zabezpečit finanční prostředky pro realizaci výukových aktivit mladých včelařů. V rámci projektu budou uspořádány semináře a soutěže pro předškolní děti.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72297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1915DA-2D79-F535-8741-3D750A45D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Popis minimální struktury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8837D5-9151-4BB6-01F3-474B14D7F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38243"/>
            <a:ext cx="8915400" cy="4845465"/>
          </a:xfrm>
        </p:spPr>
        <p:txBody>
          <a:bodyPr>
            <a:normAutofit/>
          </a:bodyPr>
          <a:lstStyle/>
          <a:p>
            <a:r>
              <a:rPr lang="cs-CZ" b="1" dirty="0"/>
              <a:t>5. Věcný popis realizovaného projektu:</a:t>
            </a:r>
            <a:endParaRPr lang="cs-CZ" dirty="0"/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b="1" dirty="0"/>
              <a:t>5.1	Popis problému řešeného projektem </a:t>
            </a:r>
            <a:r>
              <a:rPr lang="cs-CZ" dirty="0"/>
              <a:t>– uvede se výčet a popis negativních jevů v cílové skupině, které by měl realizovaný projekt napravit, nebo alespoň pomoci ke zlepšení stavu oproti stavu před realizací projektu.</a:t>
            </a:r>
          </a:p>
          <a:p>
            <a:pPr marL="457200" lvl="1" indent="0">
              <a:buNone/>
            </a:pPr>
            <a:r>
              <a:rPr lang="cs-CZ" b="1" dirty="0"/>
              <a:t> </a:t>
            </a:r>
            <a:r>
              <a:rPr lang="cs-CZ" dirty="0"/>
              <a:t>Ilustrativní p</a:t>
            </a:r>
            <a:r>
              <a:rPr lang="cs-CZ" sz="1600" dirty="0"/>
              <a:t>říklad:</a:t>
            </a:r>
          </a:p>
          <a:p>
            <a:pPr marL="457200" lvl="1" indent="0">
              <a:buNone/>
            </a:pPr>
            <a:endParaRPr lang="cs-CZ" sz="1600" dirty="0"/>
          </a:p>
          <a:p>
            <a:pPr marL="457200" lvl="1" indent="0">
              <a:buNone/>
            </a:pPr>
            <a:endParaRPr lang="cs-CZ" b="1" dirty="0"/>
          </a:p>
          <a:p>
            <a:pPr marL="457200" lvl="1" indent="0">
              <a:buNone/>
            </a:pPr>
            <a:endParaRPr lang="cs-CZ" b="1" dirty="0"/>
          </a:p>
          <a:p>
            <a:pPr marL="457200" lvl="1" indent="0">
              <a:buNone/>
            </a:pPr>
            <a:endParaRPr lang="cs-CZ" sz="1600" dirty="0"/>
          </a:p>
          <a:p>
            <a:pPr marL="457200" lvl="1" indent="0">
              <a:buNone/>
            </a:pPr>
            <a:endParaRPr lang="cs-CZ" b="1" dirty="0"/>
          </a:p>
          <a:p>
            <a:pPr marL="457200" lvl="1" indent="0">
              <a:buNone/>
            </a:pPr>
            <a:endParaRPr lang="cs-CZ" b="1" dirty="0"/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b="1" dirty="0"/>
              <a:t>5.2	</a:t>
            </a:r>
            <a:r>
              <a:rPr lang="pl-PL" b="1" dirty="0"/>
              <a:t>Identifikace cílové skupiny projektu </a:t>
            </a:r>
            <a:r>
              <a:rPr lang="cs-CZ" dirty="0"/>
              <a:t>– uvádí se cílová skupina</a:t>
            </a:r>
            <a:br>
              <a:rPr lang="cs-CZ" dirty="0"/>
            </a:br>
            <a:r>
              <a:rPr lang="cs-CZ" dirty="0"/>
              <a:t>(5.7. generátoru žádostí) včetně jejího podrobnějšího popisu a odhadu její velikosti.  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90A020DE-39AC-621F-8CDE-82F88DD0E118}"/>
              </a:ext>
            </a:extLst>
          </p:cNvPr>
          <p:cNvSpPr txBox="1"/>
          <p:nvPr/>
        </p:nvSpPr>
        <p:spPr>
          <a:xfrm>
            <a:off x="3349952" y="3029128"/>
            <a:ext cx="613588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1400" dirty="0"/>
              <a:t>Cílem projektu je podpora propagace regionálních produktů, podpora propagace medu a včelích produktů, zvyšování odborné kvalifikace včelařů a začínajících včelařů, včetně vzdělávání osob pracujících se včelařskou mládeží.</a:t>
            </a:r>
          </a:p>
          <a:p>
            <a:endParaRPr lang="cs-CZ" dirty="0"/>
          </a:p>
        </p:txBody>
      </p:sp>
      <p:pic>
        <p:nvPicPr>
          <p:cNvPr id="5" name="Grafický objekt 1" descr="Zavřít se souvislou výplní">
            <a:extLst>
              <a:ext uri="{FF2B5EF4-FFF2-40B4-BE49-F238E27FC236}">
                <a16:creationId xmlns:a16="http://schemas.microsoft.com/office/drawing/2014/main" id="{BC8EF28D-6341-91AC-1BE8-FAD011B06B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02788" y="3029128"/>
            <a:ext cx="723900" cy="723900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725F458C-AF4D-2877-5103-0BB6EFFBF811}"/>
              </a:ext>
            </a:extLst>
          </p:cNvPr>
          <p:cNvSpPr txBox="1"/>
          <p:nvPr/>
        </p:nvSpPr>
        <p:spPr>
          <a:xfrm>
            <a:off x="3349952" y="4153256"/>
            <a:ext cx="61358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1400" dirty="0"/>
              <a:t>V ČR dochází k velkému populačnímu tlaku na počet včelstev vlivem Sršně asijské. V roce 2004 byl zaznamenán výskyt Sršně asijské ve Francii. V roce 2022 se šířila Německem a od roku 2023 jsou zaznamenávány první výskyty v ČR. </a:t>
            </a:r>
          </a:p>
        </p:txBody>
      </p:sp>
      <p:pic>
        <p:nvPicPr>
          <p:cNvPr id="10" name="Grafický objekt 9" descr="Zaškrtnutí se souvislou výplní">
            <a:extLst>
              <a:ext uri="{FF2B5EF4-FFF2-40B4-BE49-F238E27FC236}">
                <a16:creationId xmlns:a16="http://schemas.microsoft.com/office/drawing/2014/main" id="{4683DA99-6A4C-A67C-AB96-C178DCFE25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56912" y="4173552"/>
            <a:ext cx="723900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177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FCCAD4-B92F-486B-AC5C-85D1266CD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Zásady Ministerstva zemědělství pro poskytování dotací ze státního rozpočtu ČR nestátním neziskovým organizacím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F5A650-6165-46B9-B2E3-4850131CF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100290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dirty="0"/>
              <a:t>Do rozpočtu nesmí být zakalkulován zisk. Zisk nesmí být v rámci dotovaného projektu ani fakticky realizován.</a:t>
            </a:r>
          </a:p>
          <a:p>
            <a:pPr algn="just"/>
            <a:r>
              <a:rPr lang="cs-CZ" dirty="0"/>
              <a:t>Příjemce dotace použije dotační prostředky na úhradu nákladů,</a:t>
            </a:r>
            <a:br>
              <a:rPr lang="cs-CZ" dirty="0"/>
            </a:br>
            <a:r>
              <a:rPr lang="cs-CZ" dirty="0"/>
              <a:t>které prokazatelně vznikly od 1.1. do 31.12.2024 dle schváleného rozpočtu,</a:t>
            </a:r>
            <a:br>
              <a:rPr lang="cs-CZ" dirty="0"/>
            </a:br>
            <a:r>
              <a:rPr lang="cs-CZ" dirty="0"/>
              <a:t>který je součástí vydaného rozhodnutí o poskytnutí dotace.</a:t>
            </a:r>
          </a:p>
          <a:p>
            <a:pPr algn="just"/>
            <a:r>
              <a:rPr lang="cs-CZ" dirty="0"/>
              <a:t>Dotaci lze při splnění ostatních podmínek použít i na úhradu výdajů,</a:t>
            </a:r>
            <a:br>
              <a:rPr lang="cs-CZ" dirty="0"/>
            </a:br>
            <a:r>
              <a:rPr lang="cs-CZ" dirty="0"/>
              <a:t>byly uskutečněny před datem vydání rozhodnutí a které prokazatelně souvisí s účelem dotace vymezeným tímto rozhodnutím. </a:t>
            </a:r>
          </a:p>
          <a:p>
            <a:pPr algn="just"/>
            <a:r>
              <a:rPr lang="cs-CZ" dirty="0"/>
              <a:t>Dotace je poskytována účelově, lze ji použít jen na účel uvedený</a:t>
            </a:r>
            <a:br>
              <a:rPr lang="cs-CZ" dirty="0"/>
            </a:br>
            <a:r>
              <a:rPr lang="cs-CZ" dirty="0"/>
              <a:t>v rozhodnutí (výroková část rozhodnutí o poskytnutí dotace).</a:t>
            </a:r>
          </a:p>
          <a:p>
            <a:pPr algn="just"/>
            <a:r>
              <a:rPr lang="cs-CZ" dirty="0"/>
              <a:t>Zásady ve své druhé části výslovně uvádějí další povinnosti, které mají být uvedeny mezi podmínkami pro použití dotace stanovenými rozhodnutím</a:t>
            </a:r>
            <a:br>
              <a:rPr lang="cs-CZ" dirty="0"/>
            </a:br>
            <a:r>
              <a:rPr lang="cs-CZ" dirty="0"/>
              <a:t>(část I. Rozhodnutí).</a:t>
            </a:r>
          </a:p>
        </p:txBody>
      </p:sp>
    </p:spTree>
    <p:extLst>
      <p:ext uri="{BB962C8B-B14F-4D97-AF65-F5344CB8AC3E}">
        <p14:creationId xmlns:p14="http://schemas.microsoft.com/office/powerpoint/2010/main" val="28056375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1915DA-2D79-F535-8741-3D750A45D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Popis minimální struktury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8837D5-9151-4BB6-01F3-474B14D7F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38243"/>
            <a:ext cx="8915400" cy="4845465"/>
          </a:xfrm>
        </p:spPr>
        <p:txBody>
          <a:bodyPr>
            <a:normAutofit/>
          </a:bodyPr>
          <a:lstStyle/>
          <a:p>
            <a:r>
              <a:rPr lang="cs-CZ" b="1" dirty="0"/>
              <a:t>5. Věcný popis realizovaného projektu:</a:t>
            </a:r>
            <a:endParaRPr lang="cs-CZ" dirty="0"/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b="1" dirty="0"/>
              <a:t>5.3	Místo realizace projektu </a:t>
            </a:r>
            <a:r>
              <a:rPr lang="cs-CZ" dirty="0"/>
              <a:t>– uvede se výčet míst na kterých bude projekt realizován (důležité z důvodu plánování průběžných kontrol). Pokud ještě není zřejmé místo realizace např. semináře nebo výstavy, je vhodné uvádět alespoň okres nebo jiné určení místa realizace.</a:t>
            </a:r>
            <a:r>
              <a:rPr lang="cs-CZ" b="1" dirty="0"/>
              <a:t> 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b="1" dirty="0"/>
              <a:t>5.4	</a:t>
            </a:r>
            <a:r>
              <a:rPr lang="pl-PL" b="1" dirty="0"/>
              <a:t>Navrhovaná opatření v rámci projektu </a:t>
            </a:r>
            <a:r>
              <a:rPr lang="cs-CZ" dirty="0"/>
              <a:t>– uvádí se podporované aktivity Příručky (5.10. generátoru žádostí) včetně jejich podrobnějšího popisu, kvantifikace a popsání přínosů pro plnění cíle projektu.  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b="1" dirty="0"/>
              <a:t>5.5 	Harmonogram realizace projektu </a:t>
            </a:r>
            <a:r>
              <a:rPr lang="cs-CZ" dirty="0"/>
              <a:t>– uvádí se časový přehled realizace jednotlivých podporovaných aktivit, některé z aktivit mohou probíhat v průběžně delšího časového období, jiné zase v konkrétní den nebo měsíc.</a:t>
            </a:r>
            <a:br>
              <a:rPr lang="cs-CZ" dirty="0"/>
            </a:br>
            <a:r>
              <a:rPr lang="cs-CZ" dirty="0"/>
              <a:t>Do harmonogramu doporučujeme uvádět i údaje o přípravných</a:t>
            </a:r>
            <a:br>
              <a:rPr lang="cs-CZ" dirty="0"/>
            </a:br>
            <a:r>
              <a:rPr lang="cs-CZ" dirty="0"/>
              <a:t>a ukončovacích pracích souvisejících s projektem.  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pl-PL" b="1" dirty="0"/>
              <a:t>5.6	Informace o udržitelnosti projektu po ukončení jeho podpory </a:t>
            </a:r>
            <a:r>
              <a:rPr lang="pl-PL" dirty="0"/>
              <a:t>– popisuje se přínos projektu po ukončení jeho realizace. Např. Publikace vydané</a:t>
            </a:r>
            <a:br>
              <a:rPr lang="pl-PL" dirty="0"/>
            </a:br>
            <a:r>
              <a:rPr lang="pl-PL" dirty="0"/>
              <a:t>a distribuované mezi včelaře budou využívány k identifikaci Sršně asijské</a:t>
            </a:r>
            <a:br>
              <a:rPr lang="pl-PL" dirty="0"/>
            </a:br>
            <a:r>
              <a:rPr lang="pl-PL" dirty="0"/>
              <a:t>i po realizaci projektu, čímž dojde ke snížení tlaku na počet včelstev v ČR.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08645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1915DA-2D79-F535-8741-3D750A45D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Popis minimální struktury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8837D5-9151-4BB6-01F3-474B14D7F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38243"/>
            <a:ext cx="8915400" cy="4845465"/>
          </a:xfrm>
        </p:spPr>
        <p:txBody>
          <a:bodyPr>
            <a:normAutofit/>
          </a:bodyPr>
          <a:lstStyle/>
          <a:p>
            <a:pPr algn="just"/>
            <a:r>
              <a:rPr lang="cs-CZ" b="1" dirty="0"/>
              <a:t>6. Věcný popis realizovaného projektu</a:t>
            </a:r>
            <a:r>
              <a:rPr lang="cs-CZ" dirty="0"/>
              <a:t> – uvede se seznam indikátorů</a:t>
            </a:r>
            <a:br>
              <a:rPr lang="cs-CZ" dirty="0"/>
            </a:br>
            <a:r>
              <a:rPr lang="cs-CZ" dirty="0"/>
              <a:t>z Příručky (5.9 generátoru žádostí), neuvádí se žádné vlastní indikátory, pouze pokud je indikátor tvořen více dílčími indikátory, je možné</a:t>
            </a:r>
            <a:br>
              <a:rPr lang="cs-CZ" dirty="0"/>
            </a:br>
            <a:r>
              <a:rPr lang="cs-CZ" dirty="0"/>
              <a:t>je specificky popsat, ale je nutné přesně označit, pod jaký indikátor definovaný příručkou patří. </a:t>
            </a:r>
          </a:p>
          <a:p>
            <a:pPr marL="0" indent="0" algn="just">
              <a:buNone/>
            </a:pPr>
            <a:r>
              <a:rPr lang="cs-CZ" dirty="0"/>
              <a:t>Ilustrativní p</a:t>
            </a:r>
            <a:r>
              <a:rPr lang="cs-CZ" sz="1800" dirty="0"/>
              <a:t>říklad:</a:t>
            </a:r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endParaRPr lang="cs-CZ" sz="1800" dirty="0"/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endParaRPr lang="cs-CZ" dirty="0"/>
          </a:p>
          <a:p>
            <a:pPr marL="0" indent="0" algn="just">
              <a:buNone/>
            </a:pPr>
            <a:endParaRPr lang="cs-CZ" dirty="0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CF3F8CD1-43F2-A4D7-D90E-60568A6844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978833"/>
              </p:ext>
            </p:extLst>
          </p:nvPr>
        </p:nvGraphicFramePr>
        <p:xfrm>
          <a:off x="2589212" y="4717777"/>
          <a:ext cx="7678737" cy="19278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21232">
                  <a:extLst>
                    <a:ext uri="{9D8B030D-6E8A-4147-A177-3AD203B41FA5}">
                      <a16:colId xmlns:a16="http://schemas.microsoft.com/office/drawing/2014/main" val="494440981"/>
                    </a:ext>
                  </a:extLst>
                </a:gridCol>
                <a:gridCol w="1942888">
                  <a:extLst>
                    <a:ext uri="{9D8B030D-6E8A-4147-A177-3AD203B41FA5}">
                      <a16:colId xmlns:a16="http://schemas.microsoft.com/office/drawing/2014/main" val="3221823634"/>
                    </a:ext>
                  </a:extLst>
                </a:gridCol>
                <a:gridCol w="1067350">
                  <a:extLst>
                    <a:ext uri="{9D8B030D-6E8A-4147-A177-3AD203B41FA5}">
                      <a16:colId xmlns:a16="http://schemas.microsoft.com/office/drawing/2014/main" val="765909501"/>
                    </a:ext>
                  </a:extLst>
                </a:gridCol>
                <a:gridCol w="767255">
                  <a:extLst>
                    <a:ext uri="{9D8B030D-6E8A-4147-A177-3AD203B41FA5}">
                      <a16:colId xmlns:a16="http://schemas.microsoft.com/office/drawing/2014/main" val="1971949114"/>
                    </a:ext>
                  </a:extLst>
                </a:gridCol>
                <a:gridCol w="990006">
                  <a:extLst>
                    <a:ext uri="{9D8B030D-6E8A-4147-A177-3AD203B41FA5}">
                      <a16:colId xmlns:a16="http://schemas.microsoft.com/office/drawing/2014/main" val="217613595"/>
                    </a:ext>
                  </a:extLst>
                </a:gridCol>
                <a:gridCol w="990006">
                  <a:extLst>
                    <a:ext uri="{9D8B030D-6E8A-4147-A177-3AD203B41FA5}">
                      <a16:colId xmlns:a16="http://schemas.microsoft.com/office/drawing/2014/main" val="4286841441"/>
                    </a:ext>
                  </a:extLst>
                </a:gridCol>
              </a:tblGrid>
              <a:tr h="428625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u="none" strike="noStrike">
                          <a:effectLst/>
                        </a:rPr>
                        <a:t>Název indikátoru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Název akce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Hodnota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Počet osob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Průměrný počet osob na akci</a:t>
                      </a:r>
                      <a:endParaRPr lang="pl-PL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u="none" strike="noStrike">
                          <a:effectLst/>
                        </a:rPr>
                        <a:t>Minimální počet osob na akci</a:t>
                      </a:r>
                      <a:endParaRPr lang="pl-PL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16217843"/>
                  </a:ext>
                </a:extLst>
              </a:tr>
              <a:tr h="295275">
                <a:tc rowSpan="2"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Pořádání akcí na farmách a ve školách pro děti školního věku a pracovníky ve školství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u="none" strike="noStrike" dirty="0">
                          <a:effectLst/>
                        </a:rPr>
                        <a:t>1. Dny otevřených dveří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25 akcí (podniků)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625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25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71128713"/>
                  </a:ext>
                </a:extLst>
              </a:tr>
              <a:tr h="27622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u="none" strike="noStrike" dirty="0">
                          <a:effectLst/>
                        </a:rPr>
                        <a:t>2. </a:t>
                      </a:r>
                      <a:r>
                        <a:rPr lang="cs-CZ" sz="1100" u="none" strike="noStrike" dirty="0" err="1">
                          <a:effectLst/>
                        </a:rPr>
                        <a:t>Agroenvironmentální</a:t>
                      </a:r>
                      <a:r>
                        <a:rPr lang="cs-CZ" sz="1100" u="none" strike="noStrike" dirty="0">
                          <a:effectLst/>
                        </a:rPr>
                        <a:t> kroužky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7 akcí (kroužků)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140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6171216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Mediální výstupy v tištěných mediích i online mediích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3. Kampaň "Sýr je cesta".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10 výstupů v TV 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2 300 000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230 000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x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4949341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Produkce informačních tiskovin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u="none" strike="noStrike">
                          <a:effectLst/>
                        </a:rPr>
                        <a:t>4. Omalovánky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765 kusů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x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x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 dirty="0">
                          <a:effectLst/>
                        </a:rPr>
                        <a:t>x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09646038"/>
                  </a:ext>
                </a:extLst>
              </a:tr>
            </a:tbl>
          </a:graphicData>
        </a:graphic>
      </p:graphicFrame>
      <p:pic>
        <p:nvPicPr>
          <p:cNvPr id="5" name="Grafický objekt 4" descr="Zaškrtnutí se souvislou výplní">
            <a:extLst>
              <a:ext uri="{FF2B5EF4-FFF2-40B4-BE49-F238E27FC236}">
                <a16:creationId xmlns:a16="http://schemas.microsoft.com/office/drawing/2014/main" id="{8C231342-AE3F-EE5B-6D8A-B7E0D12191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38966" y="5319757"/>
            <a:ext cx="723900" cy="723900"/>
          </a:xfrm>
          <a:prstGeom prst="rect">
            <a:avLst/>
          </a:prstGeom>
        </p:spPr>
      </p:pic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F773AA75-E501-A47B-7D58-940029D548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548965"/>
              </p:ext>
            </p:extLst>
          </p:nvPr>
        </p:nvGraphicFramePr>
        <p:xfrm>
          <a:off x="2589212" y="3407572"/>
          <a:ext cx="3086100" cy="11068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91851">
                  <a:extLst>
                    <a:ext uri="{9D8B030D-6E8A-4147-A177-3AD203B41FA5}">
                      <a16:colId xmlns:a16="http://schemas.microsoft.com/office/drawing/2014/main" val="1202630663"/>
                    </a:ext>
                  </a:extLst>
                </a:gridCol>
                <a:gridCol w="1094249">
                  <a:extLst>
                    <a:ext uri="{9D8B030D-6E8A-4147-A177-3AD203B41FA5}">
                      <a16:colId xmlns:a16="http://schemas.microsoft.com/office/drawing/2014/main" val="519296189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Název akce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u="none" strike="noStrike">
                          <a:effectLst/>
                        </a:rPr>
                        <a:t>Počet osob</a:t>
                      </a:r>
                      <a:endParaRPr lang="cs-CZ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39069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u="none" strike="noStrike">
                          <a:effectLst/>
                        </a:rPr>
                        <a:t>1. Dny otevřených dveří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625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3802965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u="none" strike="noStrike">
                          <a:effectLst/>
                        </a:rPr>
                        <a:t>2. Agroenvironmentální kroužky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140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3842566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>
                          <a:effectLst/>
                        </a:rPr>
                        <a:t>3. Kampaň "Sýr je cesta".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2 300 000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10326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u="none" strike="noStrike">
                          <a:effectLst/>
                        </a:rPr>
                        <a:t>4. Omalovánky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 dirty="0">
                          <a:effectLst/>
                        </a:rPr>
                        <a:t>x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49840441"/>
                  </a:ext>
                </a:extLst>
              </a:tr>
            </a:tbl>
          </a:graphicData>
        </a:graphic>
      </p:graphicFrame>
      <p:pic>
        <p:nvPicPr>
          <p:cNvPr id="7" name="Grafický objekt 1" descr="Zavřít se souvislou výplní">
            <a:extLst>
              <a:ext uri="{FF2B5EF4-FFF2-40B4-BE49-F238E27FC236}">
                <a16:creationId xmlns:a16="http://schemas.microsoft.com/office/drawing/2014/main" id="{77AABBA0-EF03-D677-2F09-39365AE9E4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87917" y="3599024"/>
            <a:ext cx="723900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5732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1915DA-2D79-F535-8741-3D750A45D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Popis minimální struktury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8837D5-9151-4BB6-01F3-474B14D7F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1068" y="1322461"/>
            <a:ext cx="8915400" cy="4213077"/>
          </a:xfrm>
        </p:spPr>
        <p:txBody>
          <a:bodyPr>
            <a:normAutofit/>
          </a:bodyPr>
          <a:lstStyle/>
          <a:p>
            <a:r>
              <a:rPr lang="cs-CZ" b="1" dirty="0"/>
              <a:t>7. Věcný popis realizovaného projektu:</a:t>
            </a:r>
            <a:endParaRPr lang="cs-CZ" dirty="0"/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b="1" dirty="0"/>
              <a:t>7.1	Popis stanovení celkových nákladů projektu </a:t>
            </a:r>
            <a:r>
              <a:rPr lang="cs-CZ" dirty="0"/>
              <a:t>– uvede se stručný postup jak bylo celkových nákladů dosaženo. Obvykle to bývá součtem nákladů</a:t>
            </a:r>
            <a:br>
              <a:rPr lang="cs-CZ" dirty="0"/>
            </a:br>
            <a:r>
              <a:rPr lang="cs-CZ" dirty="0"/>
              <a:t>na jednotlivé indikátory realizované v projektu. </a:t>
            </a:r>
            <a:r>
              <a:rPr lang="cs-CZ" b="1" dirty="0"/>
              <a:t> 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b="1" dirty="0"/>
              <a:t>7.2	</a:t>
            </a:r>
            <a:r>
              <a:rPr lang="pl-PL" b="1" dirty="0"/>
              <a:t>Odůvodnění dílčích položek rozpočtu </a:t>
            </a:r>
            <a:r>
              <a:rPr lang="cs-CZ" dirty="0"/>
              <a:t>– uvádí popis stanovení jednotlivých dílčích položek rozpočtu. Např. položky 1.1 Materiál, nebo 2.2 Nájemné. Doporučujeme popsat jak hodnoty bylo dopočítáno. U materiálu máte nějaký počet kusů a nějakou jednotkovou cenu. U nájmů je to cena obvyklá zjištěna na základě průzkumu trhu, případně cena zaplacená v loňském roce. U položky 3.1. Mzdy se jedná o počet hodin a hodinová mzda pracovníka, nebo je to nějaký podíl úvazku.    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b="1" dirty="0"/>
              <a:t>7.3 	Vyčíslení nákladů na jednotlivé realizované indikátory projektu </a:t>
            </a:r>
            <a:r>
              <a:rPr lang="cs-CZ" dirty="0"/>
              <a:t>– uvádí se náklad na konkrétní indikátor stanovený v bode 6 minimální struktury projektu (projektu). Vždy je nutné doplnit popis výpočtu. Každý indikátor musí mít vypočtené náklady.  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F7A6B98B-F9B6-B6A4-3A93-40A01341BAB7}"/>
              </a:ext>
            </a:extLst>
          </p:cNvPr>
          <p:cNvSpPr txBox="1"/>
          <p:nvPr/>
        </p:nvSpPr>
        <p:spPr>
          <a:xfrm>
            <a:off x="2589212" y="5635441"/>
            <a:ext cx="8001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cs-CZ" sz="1400" dirty="0"/>
              <a:t>Neuvedení jednotkových nákladů a množství je základní důvod pro krácení projektů.</a:t>
            </a:r>
          </a:p>
          <a:p>
            <a:pPr marL="342900" indent="-342900" algn="just">
              <a:buAutoNum type="arabicPeriod"/>
            </a:pPr>
            <a:r>
              <a:rPr lang="cs-CZ" sz="1400" dirty="0"/>
              <a:t>Neuvedení počtu osob (nebo jiných měřitelných jednotek) u výstupů projektu je důvodem pro vysoký jednotkový náklad na účastníka</a:t>
            </a:r>
            <a:br>
              <a:rPr lang="cs-CZ" sz="1400" dirty="0"/>
            </a:br>
            <a:r>
              <a:rPr lang="cs-CZ" sz="1400" dirty="0"/>
              <a:t>a důvodem pro krácení.</a:t>
            </a:r>
          </a:p>
          <a:p>
            <a:endParaRPr lang="cs-CZ" dirty="0"/>
          </a:p>
        </p:txBody>
      </p:sp>
      <p:pic>
        <p:nvPicPr>
          <p:cNvPr id="6" name="Grafický objekt 5" descr="Vykřičník se souvislou výplní">
            <a:extLst>
              <a:ext uri="{FF2B5EF4-FFF2-40B4-BE49-F238E27FC236}">
                <a16:creationId xmlns:a16="http://schemas.microsoft.com/office/drawing/2014/main" id="{4C1363B5-0EC1-AEB9-AFD6-BE6723FA46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90212" y="5651411"/>
            <a:ext cx="914400" cy="914400"/>
          </a:xfrm>
          <a:prstGeom prst="rect">
            <a:avLst/>
          </a:prstGeom>
          <a:effectLst>
            <a:glow rad="127000">
              <a:srgbClr val="92D050"/>
            </a:glow>
          </a:effectLst>
        </p:spPr>
      </p:pic>
    </p:spTree>
    <p:extLst>
      <p:ext uri="{BB962C8B-B14F-4D97-AF65-F5344CB8AC3E}">
        <p14:creationId xmlns:p14="http://schemas.microsoft.com/office/powerpoint/2010/main" val="37073999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8DBB5E-0239-4E58-82C9-A931C5B5F8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Děkujeme za pozornost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C544F6F-BCDA-4940-B711-9A9CDD1C15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1802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FA5E1A-68BB-4D14-8ADB-44661EEB9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Příručka pro žadatele o dotaci (příjemce dotace)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08A118-5619-4B01-A511-45598B654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7244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cs-CZ" dirty="0"/>
              <a:t>V kapitole V. bod </a:t>
            </a:r>
            <a:r>
              <a:rPr lang="cs-CZ" b="1" dirty="0"/>
              <a:t>C.1.</a:t>
            </a:r>
            <a:r>
              <a:rPr lang="cs-CZ" dirty="0"/>
              <a:t> jsou stanoveny </a:t>
            </a:r>
            <a:r>
              <a:rPr lang="cs-CZ" b="1" dirty="0"/>
              <a:t>nezpůsobilé náklady projektu</a:t>
            </a:r>
            <a:r>
              <a:rPr lang="cs-CZ" dirty="0"/>
              <a:t>. Zahrnutí nezpůsobilých nákladů do vyúčtování bude posuzováno jako porušení rozpočtové kázně (podmínka č. 33 v příloze č. 1 Rozhodnutí o poskytnutí dotace). </a:t>
            </a:r>
          </a:p>
          <a:p>
            <a:pPr algn="just"/>
            <a:r>
              <a:rPr lang="cs-CZ" dirty="0"/>
              <a:t>V případě pronajatého majetku nejsou za způsobilé považovány náklady, které mají charakter technického zhodnocení a jsou nad rámec nájemného.</a:t>
            </a:r>
          </a:p>
          <a:p>
            <a:pPr algn="just"/>
            <a:r>
              <a:rPr lang="cs-CZ" b="1" dirty="0"/>
              <a:t>Nezpůsobilé náklady z hlediska čerpání dotace, bod C.2. Příručky</a:t>
            </a:r>
          </a:p>
          <a:p>
            <a:pPr lvl="1" algn="just"/>
            <a:r>
              <a:rPr lang="cs-CZ" dirty="0"/>
              <a:t>zejména pohoštění (což není úhrada snídaně, oběda nebo večeře u registrovaných účastníků akce, která je realizována v rámci projektu).</a:t>
            </a:r>
            <a:br>
              <a:rPr lang="cs-CZ" dirty="0"/>
            </a:br>
            <a:r>
              <a:rPr lang="cs-CZ" dirty="0"/>
              <a:t>Pozor: Na dokladu musí být uveden text „snídaně, oběd, večeře“.</a:t>
            </a:r>
            <a:br>
              <a:rPr lang="cs-CZ" dirty="0"/>
            </a:br>
            <a:r>
              <a:rPr lang="cs-CZ" dirty="0"/>
              <a:t>Pokud se jedná o úhradu cateringu či </a:t>
            </a:r>
            <a:r>
              <a:rPr lang="cs-CZ" dirty="0" err="1"/>
              <a:t>coffee</a:t>
            </a:r>
            <a:r>
              <a:rPr lang="cs-CZ" dirty="0"/>
              <a:t> </a:t>
            </a:r>
            <a:r>
              <a:rPr lang="cs-CZ" dirty="0" err="1"/>
              <a:t>breaku</a:t>
            </a:r>
            <a:r>
              <a:rPr lang="cs-CZ" dirty="0"/>
              <a:t>, nejedná se o uznatelný náklad.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</a:rPr>
              <a:t>cestovní náhrady a výdaje spojené se zahraniční pracovní cestou (vždy hrazené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z vlastních zdrojů</a:t>
            </a:r>
            <a:endParaRPr lang="cs-CZ" strike="sngStrike" dirty="0">
              <a:solidFill>
                <a:schemeClr val="tx1"/>
              </a:solidFill>
            </a:endParaRPr>
          </a:p>
          <a:p>
            <a:pPr lvl="1" algn="just"/>
            <a:r>
              <a:rPr lang="cs-CZ" dirty="0">
                <a:solidFill>
                  <a:schemeClr val="tx1"/>
                </a:solidFill>
              </a:rPr>
              <a:t>u programů 13.1. a 14.1. osobní náklady převyšující 50 % celkových nákladů projektu – nesmí být překročena hodnota 50 % celkových nákladů projektu stanovená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v rozhodnutí (toto je nutné dodržet i ve vyúčtování)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</a:rPr>
              <a:t>Pojištění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</a:rPr>
              <a:t>Nájemné na dobu delší než 3 měsíce</a:t>
            </a:r>
          </a:p>
          <a:p>
            <a:pPr lvl="1" algn="just"/>
            <a:r>
              <a:rPr lang="cs-CZ" b="1" dirty="0">
                <a:solidFill>
                  <a:schemeClr val="tx1"/>
                </a:solidFill>
              </a:rPr>
              <a:t>Ochutnávky + propagační předměty organizace v případech poskytnutí dotace v režimu veřejné podpory</a:t>
            </a:r>
          </a:p>
          <a:p>
            <a:pPr lvl="1" algn="just"/>
            <a:r>
              <a:rPr lang="cs-CZ" b="1" dirty="0">
                <a:solidFill>
                  <a:schemeClr val="tx1"/>
                </a:solidFill>
              </a:rPr>
              <a:t>Náklady na semináře v případě projektů podpořených na základě článku 24 ABER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2532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C1D2D1-6CC9-413F-8EA3-FF624CB65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zakázky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E42C920-E4B2-4B6F-A4DF-6CA1B31AD4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15453"/>
            <a:ext cx="8915400" cy="5077326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</a:pPr>
            <a:r>
              <a:rPr lang="cs-CZ" sz="1100" b="1" dirty="0"/>
              <a:t>Kapitola V, bod C.3.</a:t>
            </a:r>
            <a:r>
              <a:rPr lang="cs-CZ" sz="1100" dirty="0"/>
              <a:t> Podmínky pro zadávání zakázek malého rozsahu v případě neinvestičního projektu</a:t>
            </a:r>
          </a:p>
          <a:p>
            <a:pPr algn="just">
              <a:spcBef>
                <a:spcPts val="600"/>
              </a:spcBef>
            </a:pPr>
            <a:r>
              <a:rPr lang="cs-CZ" sz="1100" dirty="0"/>
              <a:t>Při zadávání zakázek malého rozsahu musí být splněny minimálně tyto podmínky:</a:t>
            </a:r>
          </a:p>
          <a:p>
            <a:pPr algn="just">
              <a:spcBef>
                <a:spcPts val="600"/>
              </a:spcBef>
            </a:pPr>
            <a:r>
              <a:rPr lang="cs-CZ" sz="1100" dirty="0"/>
              <a:t>a) veřejná zakázka </a:t>
            </a:r>
            <a:r>
              <a:rPr lang="cs-CZ" sz="1100" b="1" dirty="0"/>
              <a:t>malého rozsahu od 50 000 Kč do 200 000 Kč bez DPH</a:t>
            </a:r>
            <a:r>
              <a:rPr lang="cs-CZ" sz="1100" dirty="0"/>
              <a:t> může být zadána na základě průzkumu trhu, uchazeč o tomto průzkumu trhu provede záznam </a:t>
            </a:r>
          </a:p>
          <a:p>
            <a:pPr algn="just">
              <a:spcBef>
                <a:spcPts val="600"/>
              </a:spcBef>
            </a:pPr>
            <a:r>
              <a:rPr lang="cs-CZ" sz="1100" dirty="0"/>
              <a:t>(veřejné zakázky </a:t>
            </a:r>
            <a:r>
              <a:rPr lang="cs-CZ" sz="1100" b="1" dirty="0"/>
              <a:t>do 50 000 Kč </a:t>
            </a:r>
            <a:r>
              <a:rPr lang="cs-CZ" sz="1100" dirty="0"/>
              <a:t>jsou zadávány dle zkušeností příjemce dotace při respektování dalších pravidel stanovených  v Příručce),</a:t>
            </a:r>
          </a:p>
          <a:p>
            <a:pPr algn="just">
              <a:spcBef>
                <a:spcPts val="600"/>
              </a:spcBef>
            </a:pPr>
            <a:r>
              <a:rPr lang="cs-CZ" sz="1100" dirty="0"/>
              <a:t>b) veřejná zakázka </a:t>
            </a:r>
            <a:r>
              <a:rPr lang="cs-CZ" sz="1100" b="1" dirty="0"/>
              <a:t>malého rozsahu na dodávky a služby</a:t>
            </a:r>
            <a:r>
              <a:rPr lang="cs-CZ" sz="1100" dirty="0"/>
              <a:t>: </a:t>
            </a:r>
          </a:p>
          <a:p>
            <a:pPr lvl="1" algn="just">
              <a:spcBef>
                <a:spcPts val="600"/>
              </a:spcBef>
            </a:pPr>
            <a:r>
              <a:rPr lang="cs-CZ" sz="1100" dirty="0"/>
              <a:t>b1) v limitu </a:t>
            </a:r>
            <a:r>
              <a:rPr lang="cs-CZ" sz="1100" b="1" dirty="0"/>
              <a:t>od 200 000 Kč do 500 000 Kč bez DPH</a:t>
            </a:r>
            <a:r>
              <a:rPr lang="cs-CZ" sz="1100" dirty="0"/>
              <a:t> bude zadána minimálně formou uzavřené výzvy minimálně</a:t>
            </a:r>
            <a:br>
              <a:rPr lang="cs-CZ" sz="1100" dirty="0"/>
            </a:br>
            <a:r>
              <a:rPr lang="cs-CZ" sz="1100" dirty="0"/>
              <a:t>5 dodavatelům,</a:t>
            </a:r>
          </a:p>
          <a:p>
            <a:pPr lvl="1" algn="just">
              <a:spcBef>
                <a:spcPts val="600"/>
              </a:spcBef>
            </a:pPr>
            <a:r>
              <a:rPr lang="cs-CZ" sz="1100" dirty="0"/>
              <a:t>b2) v limitu </a:t>
            </a:r>
            <a:r>
              <a:rPr lang="cs-CZ" sz="1100" b="1" dirty="0"/>
              <a:t>nad 500 000 Kč bez DPH</a:t>
            </a:r>
            <a:r>
              <a:rPr lang="cs-CZ" sz="1100" dirty="0"/>
              <a:t> do limitu pro postup podle zákona o veřejných	 zakázkách bude vyhlášena veřejná soutěž o nejlepší nabídku a zadávací podmínky zveřejněny způsobem, který umožňuje dálkový přístup, </a:t>
            </a:r>
          </a:p>
          <a:p>
            <a:pPr algn="just">
              <a:spcBef>
                <a:spcPts val="600"/>
              </a:spcBef>
            </a:pPr>
            <a:r>
              <a:rPr lang="cs-CZ" sz="1100" dirty="0"/>
              <a:t>c) veřejná zakázka </a:t>
            </a:r>
            <a:r>
              <a:rPr lang="cs-CZ" sz="1100" b="1" dirty="0"/>
              <a:t>malého rozsahu na stavební práce</a:t>
            </a:r>
            <a:r>
              <a:rPr lang="cs-CZ" sz="1100" dirty="0"/>
              <a:t>:</a:t>
            </a:r>
          </a:p>
          <a:p>
            <a:pPr lvl="1" algn="just">
              <a:spcBef>
                <a:spcPts val="600"/>
              </a:spcBef>
            </a:pPr>
            <a:r>
              <a:rPr lang="cs-CZ" sz="1100" dirty="0"/>
              <a:t>c1) v limitu </a:t>
            </a:r>
            <a:r>
              <a:rPr lang="cs-CZ" sz="1100" b="1" dirty="0"/>
              <a:t>od 200 000 Kč do 2 500 000 Kč bez DPH</a:t>
            </a:r>
            <a:r>
              <a:rPr lang="cs-CZ" sz="1100" dirty="0"/>
              <a:t> bude realizovaná uzavřenou výzvou, přičemž příjemce dotace vyzve k podání nabídky alespoň 5 uchazečů,</a:t>
            </a:r>
          </a:p>
          <a:p>
            <a:pPr lvl="1" algn="just">
              <a:spcBef>
                <a:spcPts val="600"/>
              </a:spcBef>
            </a:pPr>
            <a:r>
              <a:rPr lang="cs-CZ" sz="1100" dirty="0"/>
              <a:t>c2) v limitu </a:t>
            </a:r>
            <a:r>
              <a:rPr lang="cs-CZ" sz="1100" b="1" dirty="0"/>
              <a:t>od 2 500 000 Kč včetně bez DPH</a:t>
            </a:r>
            <a:r>
              <a:rPr lang="cs-CZ" sz="1100" dirty="0"/>
              <a:t> do limitu pro postup podle zákona o zadávání veřejných zakázek bude realizována otevřenou výzvou, kterou příjemce dotace uveřejní v elektronickém nástroji/profilu zadavatele tak,</a:t>
            </a:r>
            <a:br>
              <a:rPr lang="cs-CZ" sz="1100" dirty="0"/>
            </a:br>
            <a:r>
              <a:rPr lang="cs-CZ" sz="1100" dirty="0"/>
              <a:t>aby byl zajištěn nepřetržitý dálkový přístup.</a:t>
            </a:r>
          </a:p>
          <a:p>
            <a:pPr algn="just">
              <a:spcBef>
                <a:spcPts val="600"/>
              </a:spcBef>
            </a:pPr>
            <a:r>
              <a:rPr lang="cs-CZ" sz="1100" u="sng" dirty="0"/>
              <a:t>Veřejné zakázky budou realizovány i u nákladů, které nejsou uznatelným výdajem v rámci dotace</a:t>
            </a:r>
            <a:r>
              <a:rPr lang="cs-CZ" sz="1100" dirty="0"/>
              <a:t>.</a:t>
            </a:r>
          </a:p>
          <a:p>
            <a:pPr algn="just">
              <a:spcBef>
                <a:spcPts val="600"/>
              </a:spcBef>
            </a:pPr>
            <a:r>
              <a:rPr lang="cs-CZ" sz="1100" dirty="0"/>
              <a:t>Příjemce dotace nesmí zadat veřejnou zakázku malého rozsahu obchodní společnosti, ve které veřejný funkcionář uvedený v § 2 odst. 1 písm. c) zákona č. 159/2006 Sb., o střetu zájmů, ve znění pozdějších předpisů, nebo jím ovládaná osoba vlastní podíl představující alespoň 25 % účasti společníka v obchodní společnosti.</a:t>
            </a:r>
          </a:p>
          <a:p>
            <a:pPr algn="just">
              <a:spcBef>
                <a:spcPts val="600"/>
              </a:spcBef>
            </a:pPr>
            <a:r>
              <a:rPr lang="cs-CZ" sz="1100" dirty="0"/>
              <a:t>Uvedené podmínky </a:t>
            </a:r>
            <a:r>
              <a:rPr lang="cs-CZ" sz="1100" dirty="0" err="1"/>
              <a:t>MZe</a:t>
            </a:r>
            <a:r>
              <a:rPr lang="cs-CZ" sz="1100" dirty="0"/>
              <a:t> mají přednost před interními pokyny příjemce dotace pro realizaci zakázek malého rozsahu.</a:t>
            </a:r>
          </a:p>
          <a:p>
            <a:pPr algn="just">
              <a:spcBef>
                <a:spcPts val="600"/>
              </a:spcBef>
            </a:pPr>
            <a:r>
              <a:rPr lang="cs-CZ" sz="1100" b="1" dirty="0">
                <a:solidFill>
                  <a:schemeClr val="tx1"/>
                </a:solidFill>
              </a:rPr>
              <a:t>Je nutné mít vytvořenou interní směrnici o veřejných zakázkách a postupovat podle ní. Směrnice nesmí být v rozporu</a:t>
            </a:r>
            <a:br>
              <a:rPr lang="cs-CZ" sz="1100" b="1" dirty="0">
                <a:solidFill>
                  <a:schemeClr val="tx1"/>
                </a:solidFill>
              </a:rPr>
            </a:br>
            <a:r>
              <a:rPr lang="cs-CZ" sz="1100" b="1" dirty="0">
                <a:solidFill>
                  <a:schemeClr val="tx1"/>
                </a:solidFill>
              </a:rPr>
              <a:t>se stanovenými podmínkami. Je možné ve směrnici vymezit podmínky pouze pro projekt. </a:t>
            </a:r>
          </a:p>
        </p:txBody>
      </p:sp>
    </p:spTree>
    <p:extLst>
      <p:ext uri="{BB962C8B-B14F-4D97-AF65-F5344CB8AC3E}">
        <p14:creationId xmlns:p14="http://schemas.microsoft.com/office/powerpoint/2010/main" val="1604088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E57D95-BC98-485F-B538-054F2FDD9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Veřejná podpora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435520-EA0D-4C0A-8CDC-902908B315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15979"/>
            <a:ext cx="8915400" cy="466023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cs-CZ" dirty="0"/>
              <a:t>Příručka pro žadatele o dotaci (příjemce dotace), kapitola VI. Veřejná podpora</a:t>
            </a:r>
          </a:p>
          <a:p>
            <a:pPr algn="just"/>
            <a:r>
              <a:rPr lang="cs-CZ" dirty="0"/>
              <a:t>Pokud projekt naplní definiční znaky veřejné podpory, musí být způsobilé náklady </a:t>
            </a:r>
            <a:br>
              <a:rPr lang="cs-CZ" dirty="0"/>
            </a:br>
            <a:r>
              <a:rPr lang="cs-CZ" dirty="0"/>
              <a:t>v souladu s příslušnými předpisy EU pro danou oblast. 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</a:rPr>
              <a:t>Zejména pozor na nezpůsobilost nákladů </a:t>
            </a:r>
            <a:r>
              <a:rPr lang="cs-CZ" b="1" dirty="0">
                <a:solidFill>
                  <a:schemeClr val="tx1"/>
                </a:solidFill>
              </a:rPr>
              <a:t>na ochutnávky +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b="1" dirty="0">
                <a:solidFill>
                  <a:schemeClr val="tx1"/>
                </a:solidFill>
              </a:rPr>
              <a:t>propagační předměty organizace</a:t>
            </a:r>
            <a:r>
              <a:rPr lang="cs-CZ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cs-CZ" dirty="0"/>
              <a:t>Poskytnutí dotace může být vyhodnoceno jako veřejná podpora, pokud dojde</a:t>
            </a:r>
            <a:br>
              <a:rPr lang="cs-CZ" dirty="0"/>
            </a:br>
            <a:r>
              <a:rPr lang="cs-CZ" dirty="0"/>
              <a:t>k naplnění všech níže uvedených definičních znaků:</a:t>
            </a:r>
          </a:p>
          <a:p>
            <a:pPr lvl="1" algn="just"/>
            <a:r>
              <a:rPr lang="cs-CZ" dirty="0"/>
              <a:t>Výhoda financovaná ze státních prostředků</a:t>
            </a:r>
          </a:p>
          <a:p>
            <a:pPr lvl="1" algn="just"/>
            <a:r>
              <a:rPr lang="cs-CZ" dirty="0"/>
              <a:t>Zvýhodnění určitého podniku, který vykonává ekonomickou činnost</a:t>
            </a:r>
          </a:p>
          <a:p>
            <a:pPr lvl="1" algn="just"/>
            <a:r>
              <a:rPr lang="cs-CZ" dirty="0"/>
              <a:t>Hrozba narušení soutěže nebo narušení soutěže</a:t>
            </a:r>
          </a:p>
          <a:p>
            <a:pPr lvl="1" algn="just"/>
            <a:r>
              <a:rPr lang="cs-CZ" dirty="0"/>
              <a:t>Ovlivnění obchodu mezi členskými státy EU</a:t>
            </a:r>
          </a:p>
          <a:p>
            <a:pPr lvl="1" algn="just"/>
            <a:r>
              <a:rPr lang="cs-CZ" dirty="0"/>
              <a:t>Podmínky poskytnutí jsou uvedeny v rozhodnutí o poskytnutí dotace (článek IV.) současně</a:t>
            </a:r>
            <a:br>
              <a:rPr lang="cs-CZ" dirty="0"/>
            </a:br>
            <a:r>
              <a:rPr lang="cs-CZ" dirty="0"/>
              <a:t>v článku I., bod 3 f) uloženo odlišit v účetnictví části projektu podle druhů veřejné podpory.</a:t>
            </a:r>
          </a:p>
          <a:p>
            <a:pPr algn="just"/>
            <a:r>
              <a:rPr lang="cs-CZ" dirty="0"/>
              <a:t>Splnění podmínek veřejné podpory příjemce dotace popíše v závěrečné zprávě</a:t>
            </a:r>
            <a:br>
              <a:rPr lang="cs-CZ" dirty="0"/>
            </a:br>
            <a:r>
              <a:rPr lang="cs-CZ" dirty="0"/>
              <a:t>v bodě č. 10</a:t>
            </a:r>
          </a:p>
          <a:p>
            <a:pPr algn="just"/>
            <a:r>
              <a:rPr lang="cs-CZ" dirty="0"/>
              <a:t>V průběhu realizace projektu může Ministerstvo zemědělství v návaznosti na změny právních předpisů pro poskytování veřejné podpory změnit podmínky, za kterých je veřejná podpora poskytnuta.</a:t>
            </a:r>
          </a:p>
        </p:txBody>
      </p:sp>
    </p:spTree>
    <p:extLst>
      <p:ext uri="{BB962C8B-B14F-4D97-AF65-F5344CB8AC3E}">
        <p14:creationId xmlns:p14="http://schemas.microsoft.com/office/powerpoint/2010/main" val="2197514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CD43D1-4639-4026-8DA5-902F02D79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projektů NNO v roce 2024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E251C4-0B2B-4311-916A-CA632C0A6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80147"/>
            <a:ext cx="8915400" cy="4331075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cs-CZ" sz="1900" b="1" dirty="0"/>
              <a:t>Změny projektu</a:t>
            </a:r>
            <a:r>
              <a:rPr lang="cs-CZ" dirty="0"/>
              <a:t> – kapitola VIII. Příručky rozlišuje dva druhy změn:</a:t>
            </a:r>
          </a:p>
          <a:p>
            <a:pPr lvl="1" algn="just"/>
            <a:r>
              <a:rPr lang="cs-CZ" b="1" dirty="0"/>
              <a:t>Nepodstatné změny</a:t>
            </a:r>
            <a:r>
              <a:rPr lang="cs-CZ" dirty="0"/>
              <a:t>, které neovlivní realizaci projektu a není nutný předcházející souhlas </a:t>
            </a:r>
            <a:r>
              <a:rPr lang="cs-CZ" dirty="0" err="1"/>
              <a:t>MZe</a:t>
            </a:r>
            <a:r>
              <a:rPr lang="cs-CZ" dirty="0"/>
              <a:t> (např. změna identifikačních údajů, změna statutárního orgánu).</a:t>
            </a:r>
            <a:br>
              <a:rPr lang="cs-CZ" dirty="0"/>
            </a:br>
            <a:r>
              <a:rPr lang="cs-CZ" dirty="0"/>
              <a:t>Tyto změny je však nutné oznámit poskytovateli dotace včas (tj. do 14 dnů,</a:t>
            </a:r>
            <a:br>
              <a:rPr lang="cs-CZ" dirty="0"/>
            </a:br>
            <a:r>
              <a:rPr lang="cs-CZ" dirty="0"/>
              <a:t>viz Příloha č. 1 Rozhodnutí, podmínka č. 37).</a:t>
            </a:r>
          </a:p>
          <a:p>
            <a:pPr lvl="1" algn="just"/>
            <a:r>
              <a:rPr lang="cs-CZ" b="1" dirty="0"/>
              <a:t>Podstatné změny nelze realizovat bez souhlasu </a:t>
            </a:r>
            <a:r>
              <a:rPr lang="cs-CZ" b="1" dirty="0" err="1"/>
              <a:t>MZe</a:t>
            </a:r>
            <a:r>
              <a:rPr lang="cs-CZ" b="1" dirty="0"/>
              <a:t>:</a:t>
            </a:r>
          </a:p>
          <a:p>
            <a:pPr lvl="2" algn="just"/>
            <a:r>
              <a:rPr lang="cs-CZ" dirty="0"/>
              <a:t>Změna projektu, která ovlivní naplnění cíle projektu (změna aktivit nebo indikátorů)</a:t>
            </a:r>
          </a:p>
          <a:p>
            <a:pPr lvl="2" algn="just"/>
            <a:r>
              <a:rPr lang="cs-CZ" dirty="0"/>
              <a:t>Změna schváleného rozpočtu, který je součástí Rozhodnutí o poskytnutí dotace</a:t>
            </a:r>
          </a:p>
          <a:p>
            <a:pPr lvl="2" algn="just"/>
            <a:r>
              <a:rPr lang="cs-CZ" dirty="0"/>
              <a:t>Změna rozhodnutí (např. změna veřejné podpory)</a:t>
            </a:r>
          </a:p>
          <a:p>
            <a:pPr algn="just"/>
            <a:r>
              <a:rPr lang="cs-CZ" dirty="0"/>
              <a:t>Žádost o podstatnou změnu je třeba podat nejpozději do 30 dnů před ukončením realizace projektu, tj. </a:t>
            </a:r>
            <a:r>
              <a:rPr lang="cs-CZ" b="1" dirty="0"/>
              <a:t>nejpozději do 30.11.2024</a:t>
            </a:r>
            <a:r>
              <a:rPr lang="cs-CZ" dirty="0"/>
              <a:t>. K žádosti o změnu projektu příjemce dotace předloží relevantní dokumentaci (odůvodnění změny, minimální strukturu projektu a rozpočet projektu s vyznačenými změnami a čistopisy těchto dokumentů). Veškerá dokumentace musí obsahovat elektronické podpisy statutárního zástupce. </a:t>
            </a:r>
            <a:r>
              <a:rPr lang="cs-CZ" dirty="0" err="1"/>
              <a:t>MZe</a:t>
            </a:r>
            <a:r>
              <a:rPr lang="cs-CZ" dirty="0"/>
              <a:t> žádost posoudí a v případě souhlasu vydá Rozhodnutí o změně. </a:t>
            </a:r>
          </a:p>
          <a:p>
            <a:pPr algn="just"/>
            <a:r>
              <a:rPr lang="cs-CZ" sz="1500" b="1" u="sng" dirty="0"/>
              <a:t>V případě podstatné změny je možné změnu realizovat až po vydání příslušného</a:t>
            </a:r>
            <a:br>
              <a:rPr lang="cs-CZ" sz="1500" b="1" u="sng" dirty="0"/>
            </a:br>
            <a:r>
              <a:rPr lang="cs-CZ" sz="1500" b="1" u="sng" dirty="0"/>
              <a:t>Rozhodnutí o změně poskytovatelem dotace.</a:t>
            </a:r>
          </a:p>
        </p:txBody>
      </p:sp>
    </p:spTree>
    <p:extLst>
      <p:ext uri="{BB962C8B-B14F-4D97-AF65-F5344CB8AC3E}">
        <p14:creationId xmlns:p14="http://schemas.microsoft.com/office/powerpoint/2010/main" val="3594251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635E9C-5404-4135-9290-15DAC4BE5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projektů NNO v roce 2024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ED4E0B-0A51-4580-8CD2-BB7DC34FC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cs-CZ" dirty="0"/>
              <a:t>Upřesnění dokladů k podání žádosti o změnu projektu, rozpočtu projektu nebo rozhodnutí.</a:t>
            </a:r>
          </a:p>
          <a:p>
            <a:pPr lvl="1" algn="just"/>
            <a:r>
              <a:rPr lang="cs-CZ" dirty="0">
                <a:solidFill>
                  <a:schemeClr val="tx1"/>
                </a:solidFill>
              </a:rPr>
              <a:t>Vždy se předává </a:t>
            </a:r>
            <a:r>
              <a:rPr lang="cs-CZ" b="1" dirty="0">
                <a:solidFill>
                  <a:schemeClr val="tx1"/>
                </a:solidFill>
              </a:rPr>
              <a:t>odůvodnění</a:t>
            </a:r>
            <a:r>
              <a:rPr lang="cs-CZ" dirty="0">
                <a:solidFill>
                  <a:schemeClr val="tx1"/>
                </a:solidFill>
              </a:rPr>
              <a:t> žádosti o změnu. Na odůvodnění není žádný formulář. </a:t>
            </a:r>
          </a:p>
          <a:p>
            <a:pPr lvl="1" algn="just"/>
            <a:r>
              <a:rPr lang="cs-CZ" dirty="0"/>
              <a:t>Při žádosti o změnu projektu příjemce dotace předloží </a:t>
            </a:r>
            <a:r>
              <a:rPr lang="cs-CZ" b="1" dirty="0"/>
              <a:t>čistopis projektu</a:t>
            </a:r>
            <a:br>
              <a:rPr lang="cs-CZ" b="1" dirty="0"/>
            </a:br>
            <a:r>
              <a:rPr lang="cs-CZ" b="1" dirty="0"/>
              <a:t>a projekt s vyznačenými změnami</a:t>
            </a:r>
            <a:r>
              <a:rPr lang="cs-CZ" dirty="0"/>
              <a:t>. </a:t>
            </a:r>
          </a:p>
          <a:p>
            <a:pPr lvl="1" algn="just"/>
            <a:r>
              <a:rPr lang="cs-CZ" dirty="0"/>
              <a:t>K žádosti o změnu rozpočtu projektu musí být připojen </a:t>
            </a:r>
            <a:r>
              <a:rPr lang="cs-CZ" b="1" dirty="0"/>
              <a:t>čistopis rozpočtu</a:t>
            </a:r>
            <a:br>
              <a:rPr lang="cs-CZ" b="1" dirty="0"/>
            </a:br>
            <a:r>
              <a:rPr lang="cs-CZ" b="1" dirty="0"/>
              <a:t>a rozpočet s vyznačenými změnami</a:t>
            </a:r>
            <a:r>
              <a:rPr lang="cs-CZ" dirty="0"/>
              <a:t>.</a:t>
            </a:r>
          </a:p>
          <a:p>
            <a:pPr lvl="1" algn="just"/>
            <a:r>
              <a:rPr lang="cs-CZ" dirty="0"/>
              <a:t>Veškerá dokumentace musí být elektronicky podepsána oprávněnou osobou příjemce dotace. </a:t>
            </a:r>
          </a:p>
          <a:p>
            <a:pPr lvl="1" algn="just"/>
            <a:r>
              <a:rPr lang="cs-CZ" dirty="0"/>
              <a:t>Příručka v kapitole VIII. Změny projektu a Rozhodnutí v části č. 1, bodě č. 3 a písm. w)  </a:t>
            </a:r>
            <a:r>
              <a:rPr lang="cs-CZ" b="1" dirty="0"/>
              <a:t>zakazuje výstupy projektu rozšiřovat a současně umožňuje výstupy projektu nahrazovat pouze parametricky a cenově srovnatelným novým výstupem. </a:t>
            </a:r>
          </a:p>
          <a:p>
            <a:pPr lvl="1"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9796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298823-315C-4D7B-BD59-B5E3A2661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Realizace projektů NNO v roce 2024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163507-A09E-4A86-82F9-C4E97B1A7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40043"/>
            <a:ext cx="8915400" cy="496503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cs-CZ" b="1" dirty="0"/>
              <a:t>Závěrečná ustanovení: kapitola XI. Příručky</a:t>
            </a:r>
            <a:r>
              <a:rPr lang="cs-CZ" dirty="0"/>
              <a:t> pro žadatele o dotaci (příjemce dotace)</a:t>
            </a:r>
          </a:p>
          <a:p>
            <a:pPr algn="just"/>
            <a:r>
              <a:rPr lang="cs-CZ" dirty="0"/>
              <a:t>Příjemce dotace je povinen dodržovat pravidla a podmínky stanovené Zásadami, Příručkou a Rozhodnutím.</a:t>
            </a:r>
          </a:p>
          <a:p>
            <a:pPr algn="just"/>
            <a:r>
              <a:rPr lang="cs-CZ" dirty="0"/>
              <a:t>Příjemce je povinen postupovat v souladu se zákonem č. 134/2016 Sb.,  o zadávání veřejných zakázek, v platném znění. U veřejných zakázek malého rozsahu je povinen vytvořit interní směrnici o zadávání veřejných zakázek malého rozsahu, postupovat podle ní, dodržovat zásady transparentnosti, rovného zacházení a zákazu diskriminace, hospodárnosti, účelnosti a efektivnosti.</a:t>
            </a:r>
          </a:p>
          <a:p>
            <a:pPr algn="just"/>
            <a:r>
              <a:rPr lang="cs-CZ" dirty="0"/>
              <a:t>U listinných a elektronických dokumentů (výstupů projektu) uvádět logo </a:t>
            </a:r>
            <a:r>
              <a:rPr lang="cs-CZ" dirty="0" err="1"/>
              <a:t>MZe</a:t>
            </a:r>
            <a:r>
              <a:rPr lang="cs-CZ" dirty="0"/>
              <a:t>, užití loga musí být schváleno Oddělením komunikace s veřejností Ministerstva zemědělství (kontakt v Příručce pro žadatele, str. 43). </a:t>
            </a:r>
            <a:r>
              <a:rPr lang="cs-CZ" b="1" dirty="0"/>
              <a:t>– NUTNO KONZULTOVAT – sankce</a:t>
            </a:r>
          </a:p>
          <a:p>
            <a:pPr algn="just"/>
            <a:r>
              <a:rPr lang="cs-CZ" b="1" dirty="0"/>
              <a:t>Pravidla pro poskytování dotací neumožňují příjemci dotace použít dotaci na úhradu závazků vůči subjektu, na který se vztahují mezinárodní sankce podle zákona č. 69/2006 Sb., o provádění mezinárodních sankcí, ve znění pozdějších předpisů.</a:t>
            </a:r>
          </a:p>
          <a:p>
            <a:pPr algn="just"/>
            <a:r>
              <a:rPr lang="cs-CZ" sz="18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cs-CZ" sz="1800" dirty="0">
                <a:effectLst/>
                <a:ea typeface="Arial" panose="020B0604020202020204" pitchFamily="34" charset="0"/>
                <a:cs typeface="Arial" panose="020B0604020202020204" pitchFamily="34" charset="0"/>
              </a:rPr>
              <a:t>říjemce dotace je povinen uchovávat rozhodnutí o poskytnutí dotace a veškeré doklady týkající se poskytnuté dotace nejméně po dobu pěti let od konce kalendářního roku, v němž byla ukončena administrace žádosti (vyplacena dotace), nestanoví-li jiný právní předpis lhůtu delší. Účetní doklady související s realizací podpořeného projektu je příjemce dotace povinen označit „Hrazeno v rámci projektu </a:t>
            </a:r>
            <a:r>
              <a:rPr lang="cs-CZ" sz="1800" dirty="0" err="1">
                <a:effectLst/>
                <a:ea typeface="Arial" panose="020B0604020202020204" pitchFamily="34" charset="0"/>
                <a:cs typeface="Arial" panose="020B0604020202020204" pitchFamily="34" charset="0"/>
              </a:rPr>
              <a:t>MZe</a:t>
            </a:r>
            <a:r>
              <a:rPr lang="cs-CZ" dirty="0"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>
                <a:effectLst/>
                <a:ea typeface="Arial" panose="020B0604020202020204" pitchFamily="34" charset="0"/>
                <a:cs typeface="Arial" panose="020B0604020202020204" pitchFamily="34" charset="0"/>
              </a:rPr>
              <a:t>č. „číslo rozhodnutí“/2024“ “ a určit podíl fakturované částky uplatněné v rámci projektu.  </a:t>
            </a:r>
            <a:r>
              <a:rPr lang="cs-CZ" dirty="0"/>
              <a:t>Příjemce podpory poskytnuté na základě nařízení Komise (EU) 2022/2472 nebo nařízení Komise (EU) 2022/2473 je dle čl. 13 příslušného nařízení </a:t>
            </a:r>
            <a:r>
              <a:rPr lang="cs-CZ" b="1" dirty="0"/>
              <a:t>povinen uchovávat po dobu deseti let veškeré doklady týkající se poskytnuté podpory.</a:t>
            </a:r>
            <a:endParaRPr lang="cs-CZ" sz="1800" b="1" dirty="0">
              <a:effectLst/>
              <a:ea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cs-CZ" sz="1800" dirty="0">
                <a:effectLst/>
                <a:ea typeface="Arial" panose="020B0604020202020204" pitchFamily="34" charset="0"/>
                <a:cs typeface="Arial" panose="020B0604020202020204" pitchFamily="34" charset="0"/>
              </a:rPr>
              <a:t>Příjemce dotace nesmí financovat své pobočné spolky prostřednictvím příspěvku.</a:t>
            </a:r>
          </a:p>
          <a:p>
            <a:pPr algn="just"/>
            <a:endParaRPr lang="cs-CZ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914055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4641</TotalTime>
  <Words>5584</Words>
  <Application>Microsoft Office PowerPoint</Application>
  <PresentationFormat>Širokoúhlá obrazovka</PresentationFormat>
  <Paragraphs>358</Paragraphs>
  <Slides>33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33</vt:i4>
      </vt:variant>
    </vt:vector>
  </HeadingPairs>
  <TitlesOfParts>
    <vt:vector size="39" baseType="lpstr">
      <vt:lpstr>Aptos Narrow</vt:lpstr>
      <vt:lpstr>Arial</vt:lpstr>
      <vt:lpstr>Calibri</vt:lpstr>
      <vt:lpstr>Century Gothic</vt:lpstr>
      <vt:lpstr>Wingdings 3</vt:lpstr>
      <vt:lpstr>Stébla</vt:lpstr>
      <vt:lpstr>Realizace projektů NNO v roce 2024 a změny pro rok 2025</vt:lpstr>
      <vt:lpstr>Realizace projektů NNO</vt:lpstr>
      <vt:lpstr>Zásady Ministerstva zemědělství pro poskytování dotací ze státního rozpočtu ČR nestátním neziskovým organizacím</vt:lpstr>
      <vt:lpstr>Příručka pro žadatele o dotaci (příjemce dotace)</vt:lpstr>
      <vt:lpstr>Veřejné zakázky</vt:lpstr>
      <vt:lpstr>Veřejná podpora</vt:lpstr>
      <vt:lpstr>Realizace projektů NNO v roce 2024</vt:lpstr>
      <vt:lpstr>Realizace projektů NNO v roce 2024</vt:lpstr>
      <vt:lpstr>Realizace projektů NNO v roce 2024</vt:lpstr>
      <vt:lpstr>Realizace projektů NNO v roce 2024</vt:lpstr>
      <vt:lpstr>Realizace projektů NNO v roce 2024</vt:lpstr>
      <vt:lpstr>Realizace projektů NNO v roce 2024</vt:lpstr>
      <vt:lpstr>Realizace projektů NNO v roce 2024</vt:lpstr>
      <vt:lpstr>Realizace projektů NNO v roce 2024</vt:lpstr>
      <vt:lpstr>Realizace projektů NNO v roce 2024</vt:lpstr>
      <vt:lpstr>Realizace projektů NNO v roce 2024</vt:lpstr>
      <vt:lpstr>Realizace 2024 – časté chyby (1)</vt:lpstr>
      <vt:lpstr>Realizace 2024 – časté chyby (2)</vt:lpstr>
      <vt:lpstr>Platné změny pro rok 2025</vt:lpstr>
      <vt:lpstr>Platné změny pro rok 2025 – dotační programy</vt:lpstr>
      <vt:lpstr>Změny platné pro rok 2025</vt:lpstr>
      <vt:lpstr>Změny platné pro rok 2025</vt:lpstr>
      <vt:lpstr>Změny platné pro rok 2025</vt:lpstr>
      <vt:lpstr>Změny platné pro rok 2025</vt:lpstr>
      <vt:lpstr>Žádosti pro rok 2025 – časté chyby</vt:lpstr>
      <vt:lpstr>Žádosti pro rok 2025 – časté chyby</vt:lpstr>
      <vt:lpstr>Žádosti pro rok 2025 – časté chyby</vt:lpstr>
      <vt:lpstr>Popis minimální struktury projektu</vt:lpstr>
      <vt:lpstr>Popis minimální struktury projektu</vt:lpstr>
      <vt:lpstr>Popis minimální struktury projektu</vt:lpstr>
      <vt:lpstr>Popis minimální struktury projektu</vt:lpstr>
      <vt:lpstr>Popis minimální struktury projektu</vt:lpstr>
      <vt:lpstr>Děkujeme za pozornost </vt:lpstr>
    </vt:vector>
  </TitlesOfParts>
  <Company>MZe CR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Realizace projektů NNO v roce 2022 a změny pro rok 2023</dc:title>
  <dc:creator>Plaček Jakub</dc:creator>
  <cp:lastModifiedBy>Plaček Jakub</cp:lastModifiedBy>
  <cp:revision>51</cp:revision>
  <dcterms:created xsi:type="dcterms:W3CDTF">2022-09-02T09:49:02Z</dcterms:created>
  <dcterms:modified xsi:type="dcterms:W3CDTF">2024-09-11T07:14:51Z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39d554d-d720-408f-a503-c83424d8e5d7_Enabled">
    <vt:lpwstr>true</vt:lpwstr>
  </property>
  <property fmtid="{D5CDD505-2E9C-101B-9397-08002B2CF9AE}" pid="3" name="MSIP_Label_239d554d-d720-408f-a503-c83424d8e5d7_SetDate">
    <vt:lpwstr>2024-09-06T09:17:46Z</vt:lpwstr>
  </property>
  <property fmtid="{D5CDD505-2E9C-101B-9397-08002B2CF9AE}" pid="4" name="MSIP_Label_239d554d-d720-408f-a503-c83424d8e5d7_Method">
    <vt:lpwstr>Privileged</vt:lpwstr>
  </property>
  <property fmtid="{D5CDD505-2E9C-101B-9397-08002B2CF9AE}" pid="5" name="MSIP_Label_239d554d-d720-408f-a503-c83424d8e5d7_Name">
    <vt:lpwstr>Interní</vt:lpwstr>
  </property>
  <property fmtid="{D5CDD505-2E9C-101B-9397-08002B2CF9AE}" pid="6" name="MSIP_Label_239d554d-d720-408f-a503-c83424d8e5d7_SiteId">
    <vt:lpwstr>e84ea0de-38e7-4864-b153-a909a7746ff0</vt:lpwstr>
  </property>
  <property fmtid="{D5CDD505-2E9C-101B-9397-08002B2CF9AE}" pid="7" name="MSIP_Label_239d554d-d720-408f-a503-c83424d8e5d7_ActionId">
    <vt:lpwstr>4e703b4d-23b0-40c6-85de-cbfae81a77b5</vt:lpwstr>
  </property>
  <property fmtid="{D5CDD505-2E9C-101B-9397-08002B2CF9AE}" pid="8" name="MSIP_Label_239d554d-d720-408f-a503-c83424d8e5d7_ContentBits">
    <vt:lpwstr>0</vt:lpwstr>
  </property>
</Properties>
</file>