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1538" r:id="rId2"/>
    <p:sldId id="257" r:id="rId3"/>
    <p:sldId id="256" r:id="rId4"/>
    <p:sldId id="261" r:id="rId5"/>
    <p:sldId id="258" r:id="rId6"/>
    <p:sldId id="1491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1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0D3BF-0B66-4491-B903-67325DC8CB1B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BF6D5-7EE7-4931-B741-77040EA70B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467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848EC-656E-4B81-8FD5-DA62AA8DC44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3831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659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/>
          </a:p>
        </p:txBody>
      </p:sp>
      <p:sp>
        <p:nvSpPr>
          <p:cNvPr id="3665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5226E0-727C-4CA5-B7EA-3F682447DFFC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19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640A94-8E1B-4189-9F10-DA1BDBE51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4B7FF44-5C84-46DA-8462-2347A897D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AA637D-1318-45B2-A4A0-ECF84D76B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538B-EE40-4FC1-B9CD-F92D05E133FF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20C376-9BA1-494E-A86C-35E63CA32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A43485-03F8-42EF-8AB4-0C1581F3D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AC4-21C3-44C9-81CE-0CC9966EE0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849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86332-26BD-46B7-8427-A142A7B77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A9FFF48-5909-4F61-8B87-B601B5DC3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B7A5D1-A9D0-476F-9F5A-EA17F6B9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538B-EE40-4FC1-B9CD-F92D05E133FF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859785-CA34-4B1F-91A3-258FAE72D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662BEF-2B63-40BC-BFD2-94E37874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AC4-21C3-44C9-81CE-0CC9966EE0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53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1D8D1D2-5E8E-41EF-B37D-7969F3FBF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D39FA3F-673F-449B-9119-A086154DED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72BA58-F9E8-4CC4-93EC-3CE315C4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538B-EE40-4FC1-B9CD-F92D05E133FF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15B2C6-BA14-4BF1-B5A6-EEC5352BC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319BBB-AC0C-4DC5-8957-6058EF73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AC4-21C3-44C9-81CE-0CC9966EE0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178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21DF78-02D0-49B6-A737-8BEC00AD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08A56B-AEA4-4CBF-8617-A7C48120B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E00C99-BF39-4772-ADCC-A5A9F8DF0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538B-EE40-4FC1-B9CD-F92D05E133FF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236344-186F-4C9A-9FF0-38A03B0C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F105CA-0FCD-40C0-8DD9-E06A9EE4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AC4-21C3-44C9-81CE-0CC9966EE0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90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6C9D05-58E5-4A18-8A11-24C3B2F38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FB4335-EA4C-4B2F-8164-B45D074C3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1B89FB-AD7D-4C13-8D10-4040796B8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538B-EE40-4FC1-B9CD-F92D05E133FF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EE0E00-7505-4E6E-96A8-292AFEA2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93595C-22CC-418D-90FB-174A9AD20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AC4-21C3-44C9-81CE-0CC9966EE0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71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7AF766-8239-4D8F-A685-06A2E8CF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2CC135-5884-44E8-8367-5E688E48D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5BB1D40-7A35-44F5-9AFB-C3482CD8A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296CB5B-E121-4BDE-90C0-FD8AC7A01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538B-EE40-4FC1-B9CD-F92D05E133FF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4225BF4-AAF8-4068-BC47-C0B7B3A1E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4FA7B8F-4045-4A75-B832-A60F223D7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AC4-21C3-44C9-81CE-0CC9966EE0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5328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31D706-912C-4C9E-936A-1F53860B6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FBD291-118B-42E9-B92D-B4E1EB91E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BA151F4-45A7-4DA3-9736-BA7BE640B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A2A7654-4D44-45D3-8AA6-8F96BD048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64CEEDF-1266-4CC8-A64E-8A5F2292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3144C7E-62C5-47C8-B279-A63C04292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538B-EE40-4FC1-B9CD-F92D05E133FF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CA67356-892F-476E-9379-FB7217E29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A1D6764-B79C-4A0A-A517-21335104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AC4-21C3-44C9-81CE-0CC9966EE0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56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89FD5C-FA43-4C2A-AA12-3024E2741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9A4D91B-FAD8-461F-B4CC-AAA55B720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538B-EE40-4FC1-B9CD-F92D05E133FF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AD47132-C337-474D-9A7E-7782B67F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8A7936C-912C-46BE-8A45-A0661C0F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AC4-21C3-44C9-81CE-0CC9966EE0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83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810A770-2360-4D4C-BF24-471D3094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538B-EE40-4FC1-B9CD-F92D05E133FF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C08D79-7848-47F7-8C51-666F60E7D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538B176-6BA6-4CC8-94EA-98D9AEC41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AC4-21C3-44C9-81CE-0CC9966EE0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483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9D0E67-40F6-40C1-8DD5-F74240C5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99FFC2-2128-4A1A-9FA8-E9CFA45E0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9B88EC-D2B5-4301-A177-711027E51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9EC114-5DE8-4B03-9D22-E2CB40D9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538B-EE40-4FC1-B9CD-F92D05E133FF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6253FE-287A-432E-A381-010F80B66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754345E-0DBA-4181-A07B-15C48A586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AC4-21C3-44C9-81CE-0CC9966EE0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52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E941A8-2111-4C9B-9467-62AA847BC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C850F97-B1DF-470F-8A59-A22B02416F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B3D96F-3699-40B9-B568-760672364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2334D2-6FAA-410C-8168-728B9B6D0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538B-EE40-4FC1-B9CD-F92D05E133FF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3CF18C4-22AB-4195-BD8A-2BB862D18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FF4327C-F6E7-4657-AA25-BDD0E0E4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E7AC4-21C3-44C9-81CE-0CC9966EE0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804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612AEF5-D270-432A-8AEC-2F11ECB7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50CF04A-5708-49D6-983C-98458BC2A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21EAB8-D547-44DE-B2F3-6A02F151C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B538B-EE40-4FC1-B9CD-F92D05E133FF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123BC2-417B-49CF-9776-600C961AD7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A7C03F-165B-4DFE-83D0-9E3EADFB7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E7AC4-21C3-44C9-81CE-0CC9966EE0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520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05840" y="3305175"/>
            <a:ext cx="10014585" cy="1996589"/>
          </a:xfrm>
        </p:spPr>
        <p:txBody>
          <a:bodyPr>
            <a:normAutofit fontScale="90000"/>
          </a:bodyPr>
          <a:lstStyle/>
          <a:p>
            <a:pPr defTabSz="266700"/>
            <a:br>
              <a:rPr lang="cs-CZ" sz="2700" b="1" dirty="0">
                <a:solidFill>
                  <a:srgbClr val="00B050"/>
                </a:solidFill>
              </a:rPr>
            </a:br>
            <a:br>
              <a:rPr lang="cs-CZ" sz="2700" b="1" dirty="0">
                <a:solidFill>
                  <a:srgbClr val="00B050"/>
                </a:solidFill>
              </a:rPr>
            </a:br>
            <a:br>
              <a:rPr lang="cs-CZ" sz="2700" b="1" dirty="0">
                <a:solidFill>
                  <a:srgbClr val="00B050"/>
                </a:solidFill>
              </a:rPr>
            </a:br>
            <a:br>
              <a:rPr lang="cs-CZ" sz="2700" b="1" dirty="0">
                <a:solidFill>
                  <a:srgbClr val="00B050"/>
                </a:solidFill>
              </a:rPr>
            </a:br>
            <a:br>
              <a:rPr lang="cs-CZ" sz="2700" b="1" dirty="0">
                <a:solidFill>
                  <a:srgbClr val="00B050"/>
                </a:solidFill>
              </a:rPr>
            </a:br>
            <a:r>
              <a:rPr lang="cs-CZ" sz="2700" b="1" dirty="0">
                <a:solidFill>
                  <a:srgbClr val="00B050"/>
                </a:solidFill>
              </a:rPr>
              <a:t>Dopady nové metodiky PEO  na řešení  protierozní ochrany v procesu PÚ</a:t>
            </a:r>
            <a:br>
              <a:rPr lang="cs-CZ" sz="2700" b="1" dirty="0">
                <a:solidFill>
                  <a:srgbClr val="00B050"/>
                </a:solidFill>
              </a:rPr>
            </a:br>
            <a:br>
              <a:rPr lang="cs-CZ" sz="2700" b="1" dirty="0">
                <a:solidFill>
                  <a:srgbClr val="00B050"/>
                </a:solidFill>
              </a:rPr>
            </a:br>
            <a:r>
              <a:rPr lang="cs-CZ" sz="2700" b="1" dirty="0">
                <a:solidFill>
                  <a:srgbClr val="00B050"/>
                </a:solidFill>
              </a:rPr>
              <a:t>Účinnost navržených ochranných opatření  při povodni v září 2024  v </a:t>
            </a:r>
            <a:r>
              <a:rPr lang="cs-CZ" sz="2700" b="1" dirty="0" err="1">
                <a:solidFill>
                  <a:srgbClr val="00B050"/>
                </a:solidFill>
              </a:rPr>
              <a:t>k.ú</a:t>
            </a:r>
            <a:r>
              <a:rPr lang="cs-CZ" sz="2700" b="1" dirty="0">
                <a:solidFill>
                  <a:srgbClr val="00B050"/>
                </a:solidFill>
              </a:rPr>
              <a:t> Lichnov</a:t>
            </a:r>
            <a:br>
              <a:rPr lang="cs-CZ" sz="2700" b="1" dirty="0">
                <a:solidFill>
                  <a:srgbClr val="00B050"/>
                </a:solidFill>
              </a:rPr>
            </a:br>
            <a:br>
              <a:rPr lang="cs-CZ" sz="4000" b="1" dirty="0">
                <a:solidFill>
                  <a:srgbClr val="00B050"/>
                </a:solidFill>
              </a:rPr>
            </a:br>
            <a:br>
              <a:rPr lang="cs-CZ" sz="3200" b="1" dirty="0"/>
            </a:br>
            <a:r>
              <a:rPr lang="cs-CZ" sz="3200" b="1" dirty="0"/>
              <a:t> </a:t>
            </a:r>
            <a:r>
              <a:rPr lang="cs-CZ" sz="2700" b="1" i="1" dirty="0"/>
              <a:t>prof. Ing. Miroslav Dumbrovský, CSc.</a:t>
            </a:r>
            <a:br>
              <a:rPr lang="cs-CZ" sz="2700" dirty="0"/>
            </a:br>
            <a:br>
              <a:rPr lang="cs-CZ" sz="3200" dirty="0"/>
            </a:br>
            <a:endParaRPr lang="cs-CZ" sz="32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126BB0A-1445-4FCD-919A-50A532460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575" y="5744905"/>
            <a:ext cx="3754850" cy="92294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3B293FD-A52D-44ED-8219-850DC2D1B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875" y="190148"/>
            <a:ext cx="8410575" cy="136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13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>
            <a:extLst>
              <a:ext uri="{FF2B5EF4-FFF2-40B4-BE49-F238E27FC236}">
                <a16:creationId xmlns:a16="http://schemas.microsoft.com/office/drawing/2014/main" id="{41D71B6B-22FB-494B-91B7-7FAF4FB59501}"/>
              </a:ext>
            </a:extLst>
          </p:cNvPr>
          <p:cNvSpPr txBox="1"/>
          <p:nvPr/>
        </p:nvSpPr>
        <p:spPr>
          <a:xfrm>
            <a:off x="784213" y="-2515"/>
            <a:ext cx="890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Dopady nové metodiky PEO  na řešení protierozní ochrany v procesu PÚ 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F63FB8A3-BE33-49A5-B48F-46558882A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594643"/>
            <a:ext cx="3269812" cy="4473534"/>
          </a:xfrm>
          <a:prstGeom prst="rect">
            <a:avLst/>
          </a:prstGeom>
        </p:spPr>
      </p:pic>
      <p:pic>
        <p:nvPicPr>
          <p:cNvPr id="17" name="Obrázek 16" descr="Obsah obrázku text, mapa, snímek obrazovky, atlas&#10;&#10;Popis byl vytvořen automaticky">
            <a:extLst>
              <a:ext uri="{FF2B5EF4-FFF2-40B4-BE49-F238E27FC236}">
                <a16:creationId xmlns:a16="http://schemas.microsoft.com/office/drawing/2014/main" id="{EB785AF9-8FDD-4051-AD97-51AEE3EC2E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41" y="496847"/>
            <a:ext cx="4886325" cy="38481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0FA95E5-EA43-4F5C-B320-6E9E4BC9B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5" y="2925004"/>
            <a:ext cx="848102" cy="131070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1654FA4-1D0A-4034-9D07-36F21F38C4B4}"/>
              </a:ext>
            </a:extLst>
          </p:cNvPr>
          <p:cNvSpPr txBox="1"/>
          <p:nvPr/>
        </p:nvSpPr>
        <p:spPr>
          <a:xfrm>
            <a:off x="4895850" y="4495800"/>
            <a:ext cx="699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6.3.1.3 Data pro stanovení faktoru erozní účinnosti deště</a:t>
            </a:r>
            <a:endParaRPr lang="cs-CZ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02B62E4-0BB4-41F2-9720-193298C3F30F}"/>
              </a:ext>
            </a:extLst>
          </p:cNvPr>
          <p:cNvSpPr txBox="1"/>
          <p:nvPr/>
        </p:nvSpPr>
        <p:spPr>
          <a:xfrm>
            <a:off x="304801" y="5264913"/>
            <a:ext cx="43053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6.3.1 Výpočet míry erozního ohrožení </a:t>
            </a:r>
            <a:endParaRPr lang="cs-CZ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V procesu zpracování PÚ se výpočet MEO provádí v souladu s publikací [63] </a:t>
            </a:r>
            <a:r>
              <a:rPr lang="cs-CZ" sz="18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v platném znění </a:t>
            </a:r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56A6A31-C5B2-4556-8935-D4C1EDDD4866}"/>
              </a:ext>
            </a:extLst>
          </p:cNvPr>
          <p:cNvSpPr txBox="1"/>
          <p:nvPr/>
        </p:nvSpPr>
        <p:spPr>
          <a:xfrm>
            <a:off x="4714875" y="4865132"/>
            <a:ext cx="71723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Faktor erozní účinnosti deště se stanoví dle hodnot uvedených v publikaci [63] v platném znění. Takto stanovený R faktor se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přenásobí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koeficientem (představujícím relativní změny R-faktoru pro RCP 8.5 a horizont 2050)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7049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675B5CD-C047-43E1-B7E7-2763F5AA9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586" y="450679"/>
            <a:ext cx="4671664" cy="330396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532EE3A-2A66-412E-B834-3A66B4FF8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949" y="3641758"/>
            <a:ext cx="4617301" cy="321624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D1B9C4D-B8BD-42B6-B7C8-9E04C1FBF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31" y="3658269"/>
            <a:ext cx="4705124" cy="318322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1A282D3-86B5-479C-896D-F7E64E99B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313" y="450679"/>
            <a:ext cx="4583696" cy="3126804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1A6F2E32-62A7-483C-A76E-411D9BF121F5}"/>
              </a:ext>
            </a:extLst>
          </p:cNvPr>
          <p:cNvSpPr txBox="1"/>
          <p:nvPr/>
        </p:nvSpPr>
        <p:spPr>
          <a:xfrm>
            <a:off x="3977045" y="2882021"/>
            <a:ext cx="720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 40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D8BC0CE-3AB5-4D97-A5D7-3D76CFDB38CE}"/>
              </a:ext>
            </a:extLst>
          </p:cNvPr>
          <p:cNvSpPr txBox="1"/>
          <p:nvPr/>
        </p:nvSpPr>
        <p:spPr>
          <a:xfrm>
            <a:off x="3697291" y="6407321"/>
            <a:ext cx="1273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&gt; 9t/ha/rok</a:t>
            </a:r>
            <a:endParaRPr lang="cs-CZ" sz="16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EB7F251-7956-49B7-B4FB-98F3DB80D916}"/>
              </a:ext>
            </a:extLst>
          </p:cNvPr>
          <p:cNvSpPr txBox="1"/>
          <p:nvPr/>
        </p:nvSpPr>
        <p:spPr>
          <a:xfrm>
            <a:off x="8338320" y="6534759"/>
            <a:ext cx="1273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&gt; 9t/ha/rok</a:t>
            </a:r>
            <a:endParaRPr lang="cs-CZ" sz="1600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BC5C145-7594-41A5-A4C5-5912EF664DF8}"/>
              </a:ext>
            </a:extLst>
          </p:cNvPr>
          <p:cNvSpPr txBox="1"/>
          <p:nvPr/>
        </p:nvSpPr>
        <p:spPr>
          <a:xfrm>
            <a:off x="8717807" y="3075424"/>
            <a:ext cx="720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 </a:t>
            </a:r>
            <a:r>
              <a:rPr lang="cs-CZ" dirty="0" err="1"/>
              <a:t>reg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B27CE826-01E9-4B55-9588-6FC42EEF8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8014" y="1840492"/>
            <a:ext cx="944539" cy="1736991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FCE4AF23-66EB-4F17-B586-2A9101E9D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1353" y="5855462"/>
            <a:ext cx="685896" cy="485843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C6C088DD-2398-4F57-A6CB-49DBA173F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9873" y="3886670"/>
            <a:ext cx="2496022" cy="1775339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41D71B6B-22FB-494B-91B7-7FAF4FB59501}"/>
              </a:ext>
            </a:extLst>
          </p:cNvPr>
          <p:cNvSpPr txBox="1"/>
          <p:nvPr/>
        </p:nvSpPr>
        <p:spPr>
          <a:xfrm>
            <a:off x="866775" y="28575"/>
            <a:ext cx="877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Porovnání kategorií erozního smyvu pro R 40 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(MJ.ha</a:t>
            </a:r>
            <a:r>
              <a:rPr lang="cs-CZ" sz="1800" b="1" i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.cm.h</a:t>
            </a:r>
            <a:r>
              <a:rPr lang="cs-CZ" sz="1800" b="1" i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.rok</a:t>
            </a:r>
            <a:r>
              <a:rPr lang="cs-CZ" sz="1800" b="1" i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a R </a:t>
            </a:r>
            <a:r>
              <a:rPr lang="cs-CZ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regionalizovaný</a:t>
            </a:r>
            <a:endParaRPr lang="cs-CZ" b="1" dirty="0"/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F63FB8A3-BE33-49A5-B48F-46558882A2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9998" y="213201"/>
            <a:ext cx="2588521" cy="354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77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675B5CD-C047-43E1-B7E7-2763F5AA9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46" y="774104"/>
            <a:ext cx="3719686" cy="263068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FB747B2-C8DC-4741-85E0-F88ABF0F0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470" y="774104"/>
            <a:ext cx="3759029" cy="255417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92E95A9-BDB9-422F-AC42-E2427A866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137" y="774104"/>
            <a:ext cx="4161371" cy="257614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1265F6EE-F11A-4E4A-A48B-8CED8433A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599" y="3585540"/>
            <a:ext cx="3333456" cy="1437272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B817E1ED-2F45-48CF-B592-8A80FDDE8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215" y="3962400"/>
            <a:ext cx="3606549" cy="233993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E61DCA4-2DA1-4CC4-839F-3D644CC51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6120" y="5190771"/>
            <a:ext cx="3512414" cy="1319407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7B442062-150E-4716-8EC8-11359EB386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6147" y="2051190"/>
            <a:ext cx="808703" cy="1487191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D3A8346A-1BCF-4D56-9DE6-5CBE1C3419BC}"/>
              </a:ext>
            </a:extLst>
          </p:cNvPr>
          <p:cNvSpPr txBox="1"/>
          <p:nvPr/>
        </p:nvSpPr>
        <p:spPr>
          <a:xfrm>
            <a:off x="810111" y="138699"/>
            <a:ext cx="890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Dopady nové metodiky PEO  na řešení protierozní ochrany v procesu PÚ 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7A00D66-24A5-4AAF-9A7B-68F68B6A29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520" y="3529724"/>
            <a:ext cx="4468565" cy="31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0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>
            <a:extLst>
              <a:ext uri="{FF2B5EF4-FFF2-40B4-BE49-F238E27FC236}">
                <a16:creationId xmlns:a16="http://schemas.microsoft.com/office/drawing/2014/main" id="{41D71B6B-22FB-494B-91B7-7FAF4FB59501}"/>
              </a:ext>
            </a:extLst>
          </p:cNvPr>
          <p:cNvSpPr txBox="1"/>
          <p:nvPr/>
        </p:nvSpPr>
        <p:spPr>
          <a:xfrm>
            <a:off x="784213" y="-2515"/>
            <a:ext cx="10331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ÚČINNOST NAVRŽENÝCH OCHRANNÝCH OPATŘENÍ  PŘI POVODNI V ZÁŘÍ  2024  V K.Ú LICHNOV</a:t>
            </a:r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F5764BA3-79CE-4ECD-9650-1F19EB257D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015455"/>
              </p:ext>
            </p:extLst>
          </p:nvPr>
        </p:nvGraphicFramePr>
        <p:xfrm>
          <a:off x="168244" y="742949"/>
          <a:ext cx="3870356" cy="2778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3" imgW="29695238" imgH="22942857" progId="AcroExch.Document.7">
                  <p:embed/>
                </p:oleObj>
              </mc:Choice>
              <mc:Fallback>
                <p:oleObj name="Acrobat Document" r:id="rId3" imgW="29695238" imgH="22942857" progId="AcroExch.Document.7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44" y="742949"/>
                        <a:ext cx="3870356" cy="27786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Obrázek 10" descr="03_viz_LichnovII_Hs.jpg">
            <a:extLst>
              <a:ext uri="{FF2B5EF4-FFF2-40B4-BE49-F238E27FC236}">
                <a16:creationId xmlns:a16="http://schemas.microsoft.com/office/drawing/2014/main" id="{0F9A28A3-48C4-42F4-AE4C-83F077E64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989" y="554840"/>
            <a:ext cx="3576186" cy="2251439"/>
          </a:xfrm>
          <a:prstGeom prst="rect">
            <a:avLst/>
          </a:prstGeom>
        </p:spPr>
      </p:pic>
      <p:pic>
        <p:nvPicPr>
          <p:cNvPr id="12" name="Zástupný symbol pro obsah 2" descr="lichnov5_5.jpg">
            <a:extLst>
              <a:ext uri="{FF2B5EF4-FFF2-40B4-BE49-F238E27FC236}">
                <a16:creationId xmlns:a16="http://schemas.microsoft.com/office/drawing/2014/main" id="{9FA0BA7E-EE9E-49AB-9381-3F152383A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5361" y="2834268"/>
            <a:ext cx="3228972" cy="2094207"/>
          </a:xfrm>
          <a:prstGeom prst="rect">
            <a:avLst/>
          </a:prstGeom>
        </p:spPr>
      </p:pic>
      <p:pic>
        <p:nvPicPr>
          <p:cNvPr id="13" name="Zástupný symbol pro obsah 2" descr="L3_4.jpg">
            <a:extLst>
              <a:ext uri="{FF2B5EF4-FFF2-40B4-BE49-F238E27FC236}">
                <a16:creationId xmlns:a16="http://schemas.microsoft.com/office/drawing/2014/main" id="{1E16FA57-3EC5-4544-94CC-C0A0C1C91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3784" y="473841"/>
            <a:ext cx="3228973" cy="225143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05A8D99-D56C-4163-9967-0B0E293848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1988" y="2882525"/>
            <a:ext cx="3576186" cy="199769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93F7C51-44F5-4563-B6F9-4BD8B5CA4A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44" y="3650638"/>
            <a:ext cx="3156881" cy="313111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F6ED5B3-C796-476F-BE32-DE70D87BD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1144" y="6038850"/>
            <a:ext cx="472587" cy="81915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25E62A0-414A-4512-865B-6E746C348202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3191015" y="5363912"/>
            <a:ext cx="4423771" cy="98791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A9C0941-112F-4E20-B14D-06B546860438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7794659" y="5037463"/>
            <a:ext cx="3950147" cy="1820537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35927398-E5AE-4529-8416-ACCA7B881FEC}"/>
              </a:ext>
            </a:extLst>
          </p:cNvPr>
          <p:cNvSpPr txBox="1"/>
          <p:nvPr/>
        </p:nvSpPr>
        <p:spPr>
          <a:xfrm>
            <a:off x="2200275" y="468165"/>
            <a:ext cx="2160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 err="1"/>
              <a:t>KoPÚ</a:t>
            </a:r>
            <a:r>
              <a:rPr lang="cs-CZ" sz="1800" b="1" dirty="0"/>
              <a:t> 1999-2002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5353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71664" y="2492897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DĚKUJI  ZA  POZORNOST</a:t>
            </a:r>
          </a:p>
        </p:txBody>
      </p:sp>
    </p:spTree>
    <p:extLst>
      <p:ext uri="{BB962C8B-B14F-4D97-AF65-F5344CB8AC3E}">
        <p14:creationId xmlns:p14="http://schemas.microsoft.com/office/powerpoint/2010/main" val="366615574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80F5F6C5CE5F4782D8DC573FB786A0" ma:contentTypeVersion="13" ma:contentTypeDescription="Vytvoří nový dokument" ma:contentTypeScope="" ma:versionID="8f1c1ee6f0bc588406fff82de8573727">
  <xsd:schema xmlns:xsd="http://www.w3.org/2001/XMLSchema" xmlns:xs="http://www.w3.org/2001/XMLSchema" xmlns:p="http://schemas.microsoft.com/office/2006/metadata/properties" xmlns:ns2="299abc7f-d377-4404-be4d-881a1d984be2" xmlns:ns3="f330bf4c-7d0e-4728-ac38-8ec30312c613" targetNamespace="http://schemas.microsoft.com/office/2006/metadata/properties" ma:root="true" ma:fieldsID="effd47bae665a3bdd31da58245c59774" ns2:_="" ns3:_="">
    <xsd:import namespace="299abc7f-d377-4404-be4d-881a1d984be2"/>
    <xsd:import namespace="f330bf4c-7d0e-4728-ac38-8ec30312c6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9abc7f-d377-4404-be4d-881a1d984b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Značky obrázků" ma:readOnly="false" ma:fieldId="{5cf76f15-5ced-4ddc-b409-7134ff3c332f}" ma:taxonomyMulti="true" ma:sspId="8390ab5a-1228-4de9-8883-f9df055fbe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30bf4c-7d0e-4728-ac38-8ec30312c61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36f003d-cb4d-4671-958d-b754f077d541}" ma:internalName="TaxCatchAll" ma:showField="CatchAllData" ma:web="f330bf4c-7d0e-4728-ac38-8ec30312c6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30bf4c-7d0e-4728-ac38-8ec30312c613" xsi:nil="true"/>
    <lcf76f155ced4ddcb4097134ff3c332f xmlns="299abc7f-d377-4404-be4d-881a1d984be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C0EBA2-4D80-4B07-AA32-35DE08F6425D}"/>
</file>

<file path=customXml/itemProps2.xml><?xml version="1.0" encoding="utf-8"?>
<ds:datastoreItem xmlns:ds="http://schemas.openxmlformats.org/officeDocument/2006/customXml" ds:itemID="{F6220A11-EE9F-46BA-AEFF-F8D30B552542}"/>
</file>

<file path=customXml/itemProps3.xml><?xml version="1.0" encoding="utf-8"?>
<ds:datastoreItem xmlns:ds="http://schemas.openxmlformats.org/officeDocument/2006/customXml" ds:itemID="{6EB43B81-E43E-41C6-9C95-CA79EA577CA2}"/>
</file>

<file path=customXml/itemProps4.xml><?xml version="1.0" encoding="utf-8"?>
<ds:datastoreItem xmlns:ds="http://schemas.openxmlformats.org/officeDocument/2006/customXml" ds:itemID="{1ECE0EEB-0910-421B-9A6F-B044973F3209}"/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195</Words>
  <Application>Microsoft Office PowerPoint</Application>
  <PresentationFormat>Širokoúhlá obrazovka</PresentationFormat>
  <Paragraphs>17</Paragraphs>
  <Slides>6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Motiv Office</vt:lpstr>
      <vt:lpstr>Acrobat Document</vt:lpstr>
      <vt:lpstr>     Dopady nové metodiky PEO  na řešení  protierozní ochrany v procesu PÚ  Účinnost navržených ochranných opatření  při povodni v září 2024  v k.ú Lichnov    prof. Ing. Miroslav Dumbrovský, CSc.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Dumbrovský Miroslav (1837)</dc:creator>
  <cp:lastModifiedBy>Dumbrovský Miroslav (1837)</cp:lastModifiedBy>
  <cp:revision>21</cp:revision>
  <dcterms:created xsi:type="dcterms:W3CDTF">2024-11-17T14:55:32Z</dcterms:created>
  <dcterms:modified xsi:type="dcterms:W3CDTF">2024-11-17T17:11:04Z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0x0101009E80F5F6C5CE5F4782D8DC573FB786A0</vt:lpwstr>
  </property>
  <property fmtid="{D5CDD505-2E9C-101B-9397-08002B2CF9AE}" pid="3" name="_dlc_DocIdItemGuid">
    <vt:lpwstr>90deee3a-c167-4d93-afed-8dd872cf3341</vt:lpwstr>
  </property>
  <property fmtid="{D5CDD505-2E9C-101B-9397-08002B2CF9AE}" pid="4" name="MediaServiceImageTags">
    <vt:lpwstr/>
  </property>
</Properties>
</file>