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sldIdLst>
    <p:sldId id="257" r:id="rId3"/>
    <p:sldId id="258" r:id="rId4"/>
    <p:sldId id="327" r:id="rId5"/>
    <p:sldId id="261" r:id="rId6"/>
    <p:sldId id="296" r:id="rId7"/>
    <p:sldId id="266" r:id="rId8"/>
    <p:sldId id="267" r:id="rId9"/>
    <p:sldId id="307" r:id="rId10"/>
    <p:sldId id="309" r:id="rId11"/>
    <p:sldId id="310" r:id="rId12"/>
    <p:sldId id="311" r:id="rId13"/>
    <p:sldId id="320" r:id="rId14"/>
    <p:sldId id="271" r:id="rId15"/>
    <p:sldId id="268" r:id="rId16"/>
    <p:sldId id="298" r:id="rId17"/>
    <p:sldId id="312" r:id="rId18"/>
    <p:sldId id="270" r:id="rId19"/>
    <p:sldId id="324" r:id="rId20"/>
    <p:sldId id="323" r:id="rId21"/>
    <p:sldId id="304" r:id="rId22"/>
    <p:sldId id="272" r:id="rId23"/>
    <p:sldId id="308" r:id="rId24"/>
    <p:sldId id="288" r:id="rId25"/>
    <p:sldId id="276" r:id="rId26"/>
    <p:sldId id="313" r:id="rId27"/>
    <p:sldId id="275" r:id="rId28"/>
    <p:sldId id="315" r:id="rId29"/>
    <p:sldId id="274" r:id="rId30"/>
    <p:sldId id="314" r:id="rId31"/>
    <p:sldId id="277" r:id="rId32"/>
    <p:sldId id="278" r:id="rId33"/>
    <p:sldId id="281" r:id="rId34"/>
    <p:sldId id="322" r:id="rId35"/>
    <p:sldId id="273" r:id="rId36"/>
    <p:sldId id="316" r:id="rId37"/>
    <p:sldId id="280" r:id="rId38"/>
    <p:sldId id="317" r:id="rId39"/>
    <p:sldId id="282" r:id="rId40"/>
    <p:sldId id="279" r:id="rId41"/>
    <p:sldId id="321" r:id="rId42"/>
    <p:sldId id="318" r:id="rId43"/>
    <p:sldId id="283" r:id="rId44"/>
    <p:sldId id="284" r:id="rId45"/>
    <p:sldId id="319" r:id="rId46"/>
    <p:sldId id="285" r:id="rId47"/>
    <p:sldId id="286" r:id="rId48"/>
    <p:sldId id="287" r:id="rId49"/>
    <p:sldId id="290" r:id="rId50"/>
    <p:sldId id="291" r:id="rId51"/>
    <p:sldId id="292" r:id="rId52"/>
    <p:sldId id="325" r:id="rId53"/>
    <p:sldId id="302" r:id="rId54"/>
    <p:sldId id="303" r:id="rId5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B89F8C-6400-40F0-8E45-26A62DC0D006}" v="98" dt="2026-05-12T05:01:16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61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rámková Lucie" userId="96b120aa-4922-4d17-9955-10154b929b76" providerId="ADAL" clId="{0EE7CA97-7F4A-4A46-9E4B-703B96BB89C3}"/>
    <pc:docChg chg="custSel modSld">
      <pc:chgData name="Šrámková Lucie" userId="96b120aa-4922-4d17-9955-10154b929b76" providerId="ADAL" clId="{0EE7CA97-7F4A-4A46-9E4B-703B96BB89C3}" dt="2026-05-12T05:08:22.344" v="343" actId="20577"/>
      <pc:docMkLst>
        <pc:docMk/>
      </pc:docMkLst>
      <pc:sldChg chg="modSp">
        <pc:chgData name="Šrámková Lucie" userId="96b120aa-4922-4d17-9955-10154b929b76" providerId="ADAL" clId="{0EE7CA97-7F4A-4A46-9E4B-703B96BB89C3}" dt="2026-05-07T13:02:05.106" v="90"/>
        <pc:sldMkLst>
          <pc:docMk/>
          <pc:sldMk cId="4207933555" sldId="271"/>
        </pc:sldMkLst>
        <pc:graphicFrameChg chg="mod">
          <ac:chgData name="Šrámková Lucie" userId="96b120aa-4922-4d17-9955-10154b929b76" providerId="ADAL" clId="{0EE7CA97-7F4A-4A46-9E4B-703B96BB89C3}" dt="2026-05-07T13:02:05.106" v="90"/>
          <ac:graphicFrameMkLst>
            <pc:docMk/>
            <pc:sldMk cId="4207933555" sldId="271"/>
            <ac:graphicFrameMk id="21" creationId="{281B3C78-AF08-4920-9FED-2FF017954233}"/>
          </ac:graphicFrameMkLst>
        </pc:graphicFrameChg>
      </pc:sldChg>
      <pc:sldChg chg="modSp mod">
        <pc:chgData name="Šrámková Lucie" userId="96b120aa-4922-4d17-9955-10154b929b76" providerId="ADAL" clId="{0EE7CA97-7F4A-4A46-9E4B-703B96BB89C3}" dt="2026-05-12T05:08:06.500" v="218" actId="20577"/>
        <pc:sldMkLst>
          <pc:docMk/>
          <pc:sldMk cId="629846463" sldId="284"/>
        </pc:sldMkLst>
        <pc:spChg chg="mod">
          <ac:chgData name="Šrámková Lucie" userId="96b120aa-4922-4d17-9955-10154b929b76" providerId="ADAL" clId="{0EE7CA97-7F4A-4A46-9E4B-703B96BB89C3}" dt="2026-05-12T05:08:06.500" v="218" actId="20577"/>
          <ac:spMkLst>
            <pc:docMk/>
            <pc:sldMk cId="629846463" sldId="284"/>
            <ac:spMk id="3" creationId="{3BC07066-C48E-41BD-A9EB-73B868E2A454}"/>
          </ac:spMkLst>
        </pc:spChg>
      </pc:sldChg>
      <pc:sldChg chg="modSp mod">
        <pc:chgData name="Šrámková Lucie" userId="96b120aa-4922-4d17-9955-10154b929b76" providerId="ADAL" clId="{0EE7CA97-7F4A-4A46-9E4B-703B96BB89C3}" dt="2026-05-12T05:01:16.471" v="94" actId="20577"/>
        <pc:sldMkLst>
          <pc:docMk/>
          <pc:sldMk cId="4120479147" sldId="313"/>
        </pc:sldMkLst>
        <pc:spChg chg="mod">
          <ac:chgData name="Šrámková Lucie" userId="96b120aa-4922-4d17-9955-10154b929b76" providerId="ADAL" clId="{0EE7CA97-7F4A-4A46-9E4B-703B96BB89C3}" dt="2026-05-12T05:01:16.471" v="94" actId="20577"/>
          <ac:spMkLst>
            <pc:docMk/>
            <pc:sldMk cId="4120479147" sldId="313"/>
            <ac:spMk id="3" creationId="{8BDB7217-2136-464D-A8DC-80D0DDE2E959}"/>
          </ac:spMkLst>
        </pc:spChg>
      </pc:sldChg>
      <pc:sldChg chg="modSp mod">
        <pc:chgData name="Šrámková Lucie" userId="96b120aa-4922-4d17-9955-10154b929b76" providerId="ADAL" clId="{0EE7CA97-7F4A-4A46-9E4B-703B96BB89C3}" dt="2026-05-12T05:08:22.344" v="343" actId="20577"/>
        <pc:sldMkLst>
          <pc:docMk/>
          <pc:sldMk cId="1465555319" sldId="319"/>
        </pc:sldMkLst>
        <pc:spChg chg="mod">
          <ac:chgData name="Šrámková Lucie" userId="96b120aa-4922-4d17-9955-10154b929b76" providerId="ADAL" clId="{0EE7CA97-7F4A-4A46-9E4B-703B96BB89C3}" dt="2026-05-12T05:08:22.344" v="343" actId="20577"/>
          <ac:spMkLst>
            <pc:docMk/>
            <pc:sldMk cId="1465555319" sldId="319"/>
            <ac:spMk id="3" creationId="{3BC07066-C48E-41BD-A9EB-73B868E2A454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ukzuz.gov.cz/public/portal/ukzuz" TargetMode="External"/><Relationship Id="rId1" Type="http://schemas.openxmlformats.org/officeDocument/2006/relationships/hyperlink" Target="http://www.cbshb.cz/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ukzuz.gov.cz/public/portal/ukzuz" TargetMode="External"/><Relationship Id="rId1" Type="http://schemas.openxmlformats.org/officeDocument/2006/relationships/hyperlink" Target="http://www.cbshb.c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659D2D-D8E7-41CB-ACC7-76C559ED942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AF0B62-7717-4CB1-B917-44E81942A675}">
      <dgm:prSet custT="1"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ctr">
            <a:spcAft>
              <a:spcPct val="35000"/>
            </a:spcAft>
          </a:pPr>
          <a:r>
            <a:rPr lang="cs-CZ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www.cbshb.cz</a:t>
          </a:r>
          <a:endParaRPr lang="cs-CZ" sz="28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>
            <a:spcAft>
              <a:spcPts val="0"/>
            </a:spcAft>
          </a:pPr>
          <a:r>
            <a:rPr lang="cs-CZ" sz="2200" dirty="0">
              <a:latin typeface="Arial" panose="020B0604020202020204" pitchFamily="34" charset="0"/>
              <a:cs typeface="Arial" panose="020B0604020202020204" pitchFamily="34" charset="0"/>
            </a:rPr>
            <a:t>Pro režim jakosti Q CZ </a:t>
          </a:r>
        </a:p>
        <a:p>
          <a:pPr algn="l">
            <a:spcAft>
              <a:spcPts val="0"/>
            </a:spcAft>
          </a:pPr>
          <a:r>
            <a:rPr lang="cs-CZ" sz="2200" dirty="0">
              <a:latin typeface="Arial" panose="020B0604020202020204" pitchFamily="34" charset="0"/>
              <a:cs typeface="Arial" panose="020B0604020202020204" pitchFamily="34" charset="0"/>
            </a:rPr>
            <a:t>jsou dostupné dokumenty:</a:t>
          </a:r>
        </a:p>
        <a:p>
          <a:pPr algn="l">
            <a:spcAft>
              <a:spcPts val="0"/>
            </a:spcAft>
          </a:pP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3C8E8D-554E-429D-983C-0F68389B907C}" type="parTrans" cxnId="{6B7A3FEF-942F-40BA-B451-4D9FA96115BE}">
      <dgm:prSet/>
      <dgm:spPr/>
      <dgm:t>
        <a:bodyPr/>
        <a:lstStyle/>
        <a:p>
          <a:endParaRPr lang="en-US"/>
        </a:p>
      </dgm:t>
    </dgm:pt>
    <dgm:pt modelId="{86E9411E-6A23-4778-866C-E18DF315A346}" type="sibTrans" cxnId="{6B7A3FEF-942F-40BA-B451-4D9FA96115BE}">
      <dgm:prSet/>
      <dgm:spPr/>
      <dgm:t>
        <a:bodyPr/>
        <a:lstStyle/>
        <a:p>
          <a:endParaRPr lang="en-US"/>
        </a:p>
      </dgm:t>
    </dgm:pt>
    <dgm:pt modelId="{B5949E40-E3BE-4EB9-8ABA-0AB476ED57C3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Certifikační schéma pro certifikaci produktů B1 – B3 v režimu jakosti Q CZ – revize 2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9E7C64-F0BA-4933-B845-670CC9950BCE}" type="parTrans" cxnId="{1F6DA891-4F05-4BFE-839C-99B5E713C78B}">
      <dgm:prSet/>
      <dgm:spPr/>
      <dgm:t>
        <a:bodyPr/>
        <a:lstStyle/>
        <a:p>
          <a:endParaRPr lang="en-US"/>
        </a:p>
      </dgm:t>
    </dgm:pt>
    <dgm:pt modelId="{36CB635B-1FF7-4C80-BCF9-E1424706A920}" type="sibTrans" cxnId="{1F6DA891-4F05-4BFE-839C-99B5E713C78B}">
      <dgm:prSet/>
      <dgm:spPr/>
      <dgm:t>
        <a:bodyPr/>
        <a:lstStyle/>
        <a:p>
          <a:endParaRPr lang="en-US"/>
        </a:p>
      </dgm:t>
    </dgm:pt>
    <dgm:pt modelId="{1EE2109A-9934-49C8-8410-728D6EC09A90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Pravidla certifikace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94DF03-06EE-4336-BA51-6BBE710C9AB4}" type="parTrans" cxnId="{A5CCE9E4-6582-42FE-A3B7-182F10BF0F5D}">
      <dgm:prSet/>
      <dgm:spPr/>
      <dgm:t>
        <a:bodyPr/>
        <a:lstStyle/>
        <a:p>
          <a:endParaRPr lang="en-US"/>
        </a:p>
      </dgm:t>
    </dgm:pt>
    <dgm:pt modelId="{F670CDC4-F49A-4D44-87D8-D8525BAC3AF9}" type="sibTrans" cxnId="{A5CCE9E4-6582-42FE-A3B7-182F10BF0F5D}">
      <dgm:prSet/>
      <dgm:spPr/>
      <dgm:t>
        <a:bodyPr/>
        <a:lstStyle/>
        <a:p>
          <a:endParaRPr lang="en-US"/>
        </a:p>
      </dgm:t>
    </dgm:pt>
    <dgm:pt modelId="{A0FB2628-E084-4B89-916C-210B8BF916BC}">
      <dgm:prSet custT="1"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ctr">
            <a:spcAft>
              <a:spcPct val="35000"/>
            </a:spcAft>
          </a:pPr>
          <a:r>
            <a:rPr lang="cs-CZ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https://ukzuz.gov.cz/public/portal</a:t>
          </a:r>
          <a:r>
            <a:rPr lang="cs-CZ" sz="28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/ukzuz</a:t>
          </a:r>
          <a:endParaRPr lang="cs-CZ" sz="280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spcAft>
              <a:spcPct val="35000"/>
            </a:spcAft>
          </a:pPr>
          <a:r>
            <a:rPr lang="cs-CZ" sz="2200">
              <a:latin typeface="Arial" panose="020B0604020202020204" pitchFamily="34" charset="0"/>
              <a:cs typeface="Arial" panose="020B0604020202020204" pitchFamily="34" charset="0"/>
            </a:rPr>
            <a:t>Pro </a:t>
          </a:r>
          <a:r>
            <a:rPr lang="cs-CZ" sz="2200" dirty="0">
              <a:latin typeface="Arial" panose="020B0604020202020204" pitchFamily="34" charset="0"/>
              <a:cs typeface="Arial" panose="020B0604020202020204" pitchFamily="34" charset="0"/>
            </a:rPr>
            <a:t>certifikaci produktů </a:t>
          </a:r>
        </a:p>
        <a:p>
          <a:pPr algn="l">
            <a:spcAft>
              <a:spcPts val="0"/>
            </a:spcAft>
          </a:pPr>
          <a:r>
            <a:rPr lang="cs-CZ" sz="2200" dirty="0">
              <a:latin typeface="Arial" panose="020B0604020202020204" pitchFamily="34" charset="0"/>
              <a:cs typeface="Arial" panose="020B0604020202020204" pitchFamily="34" charset="0"/>
            </a:rPr>
            <a:t>jsou dostupné dokumenty:</a:t>
          </a:r>
        </a:p>
        <a:p>
          <a:pPr algn="l">
            <a:spcAft>
              <a:spcPts val="0"/>
            </a:spcAft>
          </a:pP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31D04D-EA8D-4503-8432-31A85FC5EB41}" type="parTrans" cxnId="{797DB500-ADA0-4293-A1CA-6F1952F9EAA0}">
      <dgm:prSet/>
      <dgm:spPr/>
      <dgm:t>
        <a:bodyPr/>
        <a:lstStyle/>
        <a:p>
          <a:endParaRPr lang="en-US"/>
        </a:p>
      </dgm:t>
    </dgm:pt>
    <dgm:pt modelId="{CEB0FFE7-F8A9-4633-91BF-F0D15BD56A2C}" type="sibTrans" cxnId="{797DB500-ADA0-4293-A1CA-6F1952F9EAA0}">
      <dgm:prSet/>
      <dgm:spPr/>
      <dgm:t>
        <a:bodyPr/>
        <a:lstStyle/>
        <a:p>
          <a:endParaRPr lang="en-US"/>
        </a:p>
      </dgm:t>
    </dgm:pt>
    <dgm:pt modelId="{A0C2ECB8-37B2-4C0A-974F-96F6E9AB0960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Certifikační schéma ČBS – </a:t>
          </a:r>
          <a:r>
            <a:rPr lang="cs-CZ" sz="1700" dirty="0" err="1">
              <a:latin typeface="Arial" panose="020B0604020202020204" pitchFamily="34" charset="0"/>
              <a:cs typeface="Arial" panose="020B0604020202020204" pitchFamily="34" charset="0"/>
            </a:rPr>
            <a:t>rev</a:t>
          </a: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. 2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E82B36-D806-44E2-82E6-8A1772E14B89}" type="parTrans" cxnId="{4153B7B1-9993-45CF-95E9-AAF5F134D2DD}">
      <dgm:prSet/>
      <dgm:spPr/>
      <dgm:t>
        <a:bodyPr/>
        <a:lstStyle/>
        <a:p>
          <a:endParaRPr lang="en-US"/>
        </a:p>
      </dgm:t>
    </dgm:pt>
    <dgm:pt modelId="{12AF0B4E-92F5-4E7D-8D03-650F7055F64C}" type="sibTrans" cxnId="{4153B7B1-9993-45CF-95E9-AAF5F134D2DD}">
      <dgm:prSet/>
      <dgm:spPr/>
      <dgm:t>
        <a:bodyPr/>
        <a:lstStyle/>
        <a:p>
          <a:endParaRPr lang="en-US"/>
        </a:p>
      </dgm:t>
    </dgm:pt>
    <dgm:pt modelId="{9A2E36B6-ADFC-4B8D-87F0-A57A2E47790D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Formulář - Žádost o certifikaci  - editovatelný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31802D-41ED-4757-9902-D5E64AEEC73D}" type="parTrans" cxnId="{2BEADBD6-1DE4-44D4-ABA6-7C7096088FA9}">
      <dgm:prSet/>
      <dgm:spPr/>
      <dgm:t>
        <a:bodyPr/>
        <a:lstStyle/>
        <a:p>
          <a:endParaRPr lang="en-US"/>
        </a:p>
      </dgm:t>
    </dgm:pt>
    <dgm:pt modelId="{12F47A13-AE94-4C47-A2F5-A305A958FB78}" type="sibTrans" cxnId="{2BEADBD6-1DE4-44D4-ABA6-7C7096088FA9}">
      <dgm:prSet/>
      <dgm:spPr/>
      <dgm:t>
        <a:bodyPr/>
        <a:lstStyle/>
        <a:p>
          <a:endParaRPr lang="en-US"/>
        </a:p>
      </dgm:t>
    </dgm:pt>
    <dgm:pt modelId="{7AB1ADCC-EAA5-41CC-8112-0EDD5195C050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Certifikační systém Q CZ včetně příloh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19AF66-45C1-4A82-B9C5-7D39EAA41E9B}" type="parTrans" cxnId="{02C0AA20-4098-4954-AB6E-6CBB2E5D544B}">
      <dgm:prSet/>
      <dgm:spPr/>
      <dgm:t>
        <a:bodyPr/>
        <a:lstStyle/>
        <a:p>
          <a:endParaRPr lang="cs-CZ"/>
        </a:p>
      </dgm:t>
    </dgm:pt>
    <dgm:pt modelId="{4F51A505-CDF7-464D-AD87-C1346C9F2E95}" type="sibTrans" cxnId="{02C0AA20-4098-4954-AB6E-6CBB2E5D544B}">
      <dgm:prSet/>
      <dgm:spPr/>
      <dgm:t>
        <a:bodyPr/>
        <a:lstStyle/>
        <a:p>
          <a:endParaRPr lang="cs-CZ"/>
        </a:p>
      </dgm:t>
    </dgm:pt>
    <dgm:pt modelId="{A4A520F9-4448-404E-93F0-2C224385E6E3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Vzor smlouvy o provedení certifikace a periodickém dozoru včetně přílohy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66D799-E930-4A4C-8A49-41C167097E22}" type="parTrans" cxnId="{669CF9CB-DED9-4461-9816-043FC3F25093}">
      <dgm:prSet/>
      <dgm:spPr/>
      <dgm:t>
        <a:bodyPr/>
        <a:lstStyle/>
        <a:p>
          <a:endParaRPr lang="cs-CZ"/>
        </a:p>
      </dgm:t>
    </dgm:pt>
    <dgm:pt modelId="{1D6E91D5-9E53-4203-A593-0A33EB422396}" type="sibTrans" cxnId="{669CF9CB-DED9-4461-9816-043FC3F25093}">
      <dgm:prSet/>
      <dgm:spPr/>
      <dgm:t>
        <a:bodyPr/>
        <a:lstStyle/>
        <a:p>
          <a:endParaRPr lang="cs-CZ"/>
        </a:p>
      </dgm:t>
    </dgm:pt>
    <dgm:pt modelId="{3AF56540-C385-43D9-9BA7-DA9F9F3C03CE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Vzor certifikátu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9E578C-5670-4EBC-AF4B-0A2A9FA8BC32}" type="parTrans" cxnId="{6081BBA8-AB7A-40EF-9B1E-CA19AB2052EF}">
      <dgm:prSet/>
      <dgm:spPr/>
      <dgm:t>
        <a:bodyPr/>
        <a:lstStyle/>
        <a:p>
          <a:endParaRPr lang="cs-CZ"/>
        </a:p>
      </dgm:t>
    </dgm:pt>
    <dgm:pt modelId="{755A8BA7-55FB-43A2-A33A-7326F2FB6C1D}" type="sibTrans" cxnId="{6081BBA8-AB7A-40EF-9B1E-CA19AB2052EF}">
      <dgm:prSet/>
      <dgm:spPr/>
      <dgm:t>
        <a:bodyPr/>
        <a:lstStyle/>
        <a:p>
          <a:endParaRPr lang="cs-CZ"/>
        </a:p>
      </dgm:t>
    </dgm:pt>
    <dgm:pt modelId="{43596D46-2312-4562-B35D-0905DF7E37B1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E7C968-417B-4849-916D-481D2E26E3D7}" type="parTrans" cxnId="{921B4460-AFCF-43AD-8DA4-CDE77029F12E}">
      <dgm:prSet/>
      <dgm:spPr/>
      <dgm:t>
        <a:bodyPr/>
        <a:lstStyle/>
        <a:p>
          <a:endParaRPr lang="cs-CZ"/>
        </a:p>
      </dgm:t>
    </dgm:pt>
    <dgm:pt modelId="{69E6AE52-A259-4100-B0A8-6073605CBD28}" type="sibTrans" cxnId="{921B4460-AFCF-43AD-8DA4-CDE77029F12E}">
      <dgm:prSet/>
      <dgm:spPr/>
      <dgm:t>
        <a:bodyPr/>
        <a:lstStyle/>
        <a:p>
          <a:endParaRPr lang="cs-CZ"/>
        </a:p>
      </dgm:t>
    </dgm:pt>
    <dgm:pt modelId="{5B4D4562-B505-4052-B390-81F5CABF60D1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Pravidla pro vyřizování stížností  a odvolání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5D11E-527C-4B31-A954-8195B8AFF362}" type="parTrans" cxnId="{188CEDF4-8557-40D0-BC1A-6DDF6EE05626}">
      <dgm:prSet/>
      <dgm:spPr/>
      <dgm:t>
        <a:bodyPr/>
        <a:lstStyle/>
        <a:p>
          <a:endParaRPr lang="cs-CZ"/>
        </a:p>
      </dgm:t>
    </dgm:pt>
    <dgm:pt modelId="{B4F6E8DE-406E-4EE3-B316-FEE7FBAE548C}" type="sibTrans" cxnId="{188CEDF4-8557-40D0-BC1A-6DDF6EE05626}">
      <dgm:prSet/>
      <dgm:spPr/>
      <dgm:t>
        <a:bodyPr/>
        <a:lstStyle/>
        <a:p>
          <a:endParaRPr lang="cs-CZ"/>
        </a:p>
      </dgm:t>
    </dgm:pt>
    <dgm:pt modelId="{D87443F8-E982-4E6F-871E-9DC4BF9A1772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Formulář - Podklady pro dozorovou inspekci - editovatelný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2507EB-539E-4BB1-B2A0-49CF3F5BB5A0}" type="parTrans" cxnId="{2F658758-2E4D-4ED9-AC19-7965D529793D}">
      <dgm:prSet/>
      <dgm:spPr/>
      <dgm:t>
        <a:bodyPr/>
        <a:lstStyle/>
        <a:p>
          <a:endParaRPr lang="cs-CZ"/>
        </a:p>
      </dgm:t>
    </dgm:pt>
    <dgm:pt modelId="{C62A9450-87B6-4E6C-947D-AEC66D4A3F88}" type="sibTrans" cxnId="{2F658758-2E4D-4ED9-AC19-7965D529793D}">
      <dgm:prSet/>
      <dgm:spPr/>
      <dgm:t>
        <a:bodyPr/>
        <a:lstStyle/>
        <a:p>
          <a:endParaRPr lang="cs-CZ"/>
        </a:p>
      </dgm:t>
    </dgm:pt>
    <dgm:pt modelId="{13E200A5-5A96-4C5C-8948-266173454568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Nejčastěji kladené dotazy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F31904-08B4-46D7-8A3D-52DD498E9A6D}" type="parTrans" cxnId="{E9790BA4-999D-4BA6-AB13-9510F0820919}">
      <dgm:prSet/>
      <dgm:spPr/>
      <dgm:t>
        <a:bodyPr/>
        <a:lstStyle/>
        <a:p>
          <a:endParaRPr lang="cs-CZ"/>
        </a:p>
      </dgm:t>
    </dgm:pt>
    <dgm:pt modelId="{E80DF1EC-1A85-4126-B60A-44CAC59EE2CE}" type="sibTrans" cxnId="{E9790BA4-999D-4BA6-AB13-9510F0820919}">
      <dgm:prSet/>
      <dgm:spPr/>
      <dgm:t>
        <a:bodyPr/>
        <a:lstStyle/>
        <a:p>
          <a:endParaRPr lang="cs-CZ"/>
        </a:p>
      </dgm:t>
    </dgm:pt>
    <dgm:pt modelId="{7F8DF73A-142C-4635-A46A-6B77856625D9}">
      <dgm:prSet/>
      <dgm:spPr>
        <a:solidFill>
          <a:schemeClr val="accent2">
            <a:lumMod val="75000"/>
          </a:schemeClr>
        </a:solidFill>
      </dgm:spPr>
      <dgm:t>
        <a:bodyPr anchor="t" anchorCtr="0"/>
        <a:lstStyle/>
        <a:p>
          <a:pPr algn="l">
            <a:spcAft>
              <a:spcPct val="15000"/>
            </a:spcAft>
          </a:pPr>
          <a:r>
            <a:rPr lang="cs-CZ" sz="1700" dirty="0">
              <a:latin typeface="Arial" panose="020B0604020202020204" pitchFamily="34" charset="0"/>
              <a:cs typeface="Arial" panose="020B0604020202020204" pitchFamily="34" charset="0"/>
            </a:rPr>
            <a:t>Prezentace režimu Q CZ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FDCEFF-3171-4318-B96B-76B833AC5686}" type="sibTrans" cxnId="{E17050FB-7127-42A7-B594-774CB8814E06}">
      <dgm:prSet/>
      <dgm:spPr/>
      <dgm:t>
        <a:bodyPr/>
        <a:lstStyle/>
        <a:p>
          <a:endParaRPr lang="cs-CZ"/>
        </a:p>
      </dgm:t>
    </dgm:pt>
    <dgm:pt modelId="{961229CA-B3B8-41AF-B4E7-49544C93D1BF}" type="parTrans" cxnId="{E17050FB-7127-42A7-B594-774CB8814E06}">
      <dgm:prSet/>
      <dgm:spPr/>
      <dgm:t>
        <a:bodyPr/>
        <a:lstStyle/>
        <a:p>
          <a:endParaRPr lang="cs-CZ"/>
        </a:p>
      </dgm:t>
    </dgm:pt>
    <dgm:pt modelId="{10A7FDC1-5839-4CDF-980F-81F0A2999A3E}" type="pres">
      <dgm:prSet presAssocID="{7F659D2D-D8E7-41CB-ACC7-76C559ED942D}" presName="diagram" presStyleCnt="0">
        <dgm:presLayoutVars>
          <dgm:dir/>
          <dgm:resizeHandles val="exact"/>
        </dgm:presLayoutVars>
      </dgm:prSet>
      <dgm:spPr/>
    </dgm:pt>
    <dgm:pt modelId="{8F7F8DCC-D990-42C6-BF17-A437B5B1F04C}" type="pres">
      <dgm:prSet presAssocID="{A1AF0B62-7717-4CB1-B917-44E81942A675}" presName="node" presStyleLbl="node1" presStyleIdx="0" presStyleCnt="2" custScaleY="247576" custLinFactNeighborX="-242" custLinFactNeighborY="670">
        <dgm:presLayoutVars>
          <dgm:bulletEnabled val="1"/>
        </dgm:presLayoutVars>
      </dgm:prSet>
      <dgm:spPr/>
    </dgm:pt>
    <dgm:pt modelId="{40938BF5-F697-456E-A400-E8FA6BD1EF9D}" type="pres">
      <dgm:prSet presAssocID="{86E9411E-6A23-4778-866C-E18DF315A346}" presName="sibTrans" presStyleCnt="0"/>
      <dgm:spPr/>
    </dgm:pt>
    <dgm:pt modelId="{D39F8146-37DA-4B08-8BF0-8296E95538DD}" type="pres">
      <dgm:prSet presAssocID="{A0FB2628-E084-4B89-916C-210B8BF916BC}" presName="node" presStyleLbl="node1" presStyleIdx="1" presStyleCnt="2" custScaleX="105320" custScaleY="253563" custLinFactNeighborX="1762" custLinFactNeighborY="-596">
        <dgm:presLayoutVars>
          <dgm:bulletEnabled val="1"/>
        </dgm:presLayoutVars>
      </dgm:prSet>
      <dgm:spPr/>
    </dgm:pt>
  </dgm:ptLst>
  <dgm:cxnLst>
    <dgm:cxn modelId="{797DB500-ADA0-4293-A1CA-6F1952F9EAA0}" srcId="{7F659D2D-D8E7-41CB-ACC7-76C559ED942D}" destId="{A0FB2628-E084-4B89-916C-210B8BF916BC}" srcOrd="1" destOrd="0" parTransId="{3231D04D-EA8D-4503-8432-31A85FC5EB41}" sibTransId="{CEB0FFE7-F8A9-4633-91BF-F0D15BD56A2C}"/>
    <dgm:cxn modelId="{211F1D0D-62F1-4B05-80CE-84FA2EBA7152}" type="presOf" srcId="{A1AF0B62-7717-4CB1-B917-44E81942A675}" destId="{8F7F8DCC-D990-42C6-BF17-A437B5B1F04C}" srcOrd="0" destOrd="0" presId="urn:microsoft.com/office/officeart/2005/8/layout/default"/>
    <dgm:cxn modelId="{3022A410-4371-457B-9D3B-5499B9656994}" type="presOf" srcId="{D87443F8-E982-4E6F-871E-9DC4BF9A1772}" destId="{D39F8146-37DA-4B08-8BF0-8296E95538DD}" srcOrd="0" destOrd="3" presId="urn:microsoft.com/office/officeart/2005/8/layout/default"/>
    <dgm:cxn modelId="{02C0AA20-4098-4954-AB6E-6CBB2E5D544B}" srcId="{A0FB2628-E084-4B89-916C-210B8BF916BC}" destId="{7AB1ADCC-EAA5-41CC-8112-0EDD5195C050}" srcOrd="3" destOrd="0" parTransId="{1F19AF66-45C1-4A82-B9C5-7D39EAA41E9B}" sibTransId="{4F51A505-CDF7-464D-AD87-C1346C9F2E95}"/>
    <dgm:cxn modelId="{921B4460-AFCF-43AD-8DA4-CDE77029F12E}" srcId="{A0FB2628-E084-4B89-916C-210B8BF916BC}" destId="{43596D46-2312-4562-B35D-0905DF7E37B1}" srcOrd="9" destOrd="0" parTransId="{42E7C968-417B-4849-916D-481D2E26E3D7}" sibTransId="{69E6AE52-A259-4100-B0A8-6073605CBD28}"/>
    <dgm:cxn modelId="{F1838960-615F-40BE-98BE-3CEADB23096F}" type="presOf" srcId="{A0C2ECB8-37B2-4C0A-974F-96F6E9AB0960}" destId="{D39F8146-37DA-4B08-8BF0-8296E95538DD}" srcOrd="0" destOrd="1" presId="urn:microsoft.com/office/officeart/2005/8/layout/default"/>
    <dgm:cxn modelId="{90A3F96A-6143-4BAA-9DD3-A4806CF55354}" type="presOf" srcId="{A4A520F9-4448-404E-93F0-2C224385E6E3}" destId="{D39F8146-37DA-4B08-8BF0-8296E95538DD}" srcOrd="0" destOrd="5" presId="urn:microsoft.com/office/officeart/2005/8/layout/default"/>
    <dgm:cxn modelId="{0154384F-7061-4A3D-9DE6-E10DA54D9F28}" type="presOf" srcId="{7F659D2D-D8E7-41CB-ACC7-76C559ED942D}" destId="{10A7FDC1-5839-4CDF-980F-81F0A2999A3E}" srcOrd="0" destOrd="0" presId="urn:microsoft.com/office/officeart/2005/8/layout/default"/>
    <dgm:cxn modelId="{DB55A053-E724-413E-B670-B5960FED9E72}" type="presOf" srcId="{7F8DF73A-142C-4635-A46A-6B77856625D9}" destId="{D39F8146-37DA-4B08-8BF0-8296E95538DD}" srcOrd="0" destOrd="9" presId="urn:microsoft.com/office/officeart/2005/8/layout/default"/>
    <dgm:cxn modelId="{42E37556-CB1C-456F-998C-D44DABF3059A}" type="presOf" srcId="{43596D46-2312-4562-B35D-0905DF7E37B1}" destId="{D39F8146-37DA-4B08-8BF0-8296E95538DD}" srcOrd="0" destOrd="10" presId="urn:microsoft.com/office/officeart/2005/8/layout/default"/>
    <dgm:cxn modelId="{2F658758-2E4D-4ED9-AC19-7965D529793D}" srcId="{A0FB2628-E084-4B89-916C-210B8BF916BC}" destId="{D87443F8-E982-4E6F-871E-9DC4BF9A1772}" srcOrd="2" destOrd="0" parTransId="{2E2507EB-539E-4BB1-B2A0-49CF3F5BB5A0}" sibTransId="{C62A9450-87B6-4E6C-947D-AEC66D4A3F88}"/>
    <dgm:cxn modelId="{52D34C89-96BD-4E63-8214-B9D9361A1CB4}" type="presOf" srcId="{A0FB2628-E084-4B89-916C-210B8BF916BC}" destId="{D39F8146-37DA-4B08-8BF0-8296E95538DD}" srcOrd="0" destOrd="0" presId="urn:microsoft.com/office/officeart/2005/8/layout/default"/>
    <dgm:cxn modelId="{1FCD6E8A-2EA1-46F7-AE22-D98872810B29}" type="presOf" srcId="{3AF56540-C385-43D9-9BA7-DA9F9F3C03CE}" destId="{D39F8146-37DA-4B08-8BF0-8296E95538DD}" srcOrd="0" destOrd="6" presId="urn:microsoft.com/office/officeart/2005/8/layout/default"/>
    <dgm:cxn modelId="{3C6FD48F-CADD-4724-B59D-68087D5AA905}" type="presOf" srcId="{7AB1ADCC-EAA5-41CC-8112-0EDD5195C050}" destId="{D39F8146-37DA-4B08-8BF0-8296E95538DD}" srcOrd="0" destOrd="4" presId="urn:microsoft.com/office/officeart/2005/8/layout/default"/>
    <dgm:cxn modelId="{1F6DA891-4F05-4BFE-839C-99B5E713C78B}" srcId="{A1AF0B62-7717-4CB1-B917-44E81942A675}" destId="{B5949E40-E3BE-4EB9-8ABA-0AB476ED57C3}" srcOrd="0" destOrd="0" parTransId="{5B9E7C64-F0BA-4933-B845-670CC9950BCE}" sibTransId="{36CB635B-1FF7-4C80-BCF9-E1424706A920}"/>
    <dgm:cxn modelId="{29D7139B-DA66-4C51-916D-3E2BED10B930}" type="presOf" srcId="{9A2E36B6-ADFC-4B8D-87F0-A57A2E47790D}" destId="{D39F8146-37DA-4B08-8BF0-8296E95538DD}" srcOrd="0" destOrd="2" presId="urn:microsoft.com/office/officeart/2005/8/layout/default"/>
    <dgm:cxn modelId="{E9790BA4-999D-4BA6-AB13-9510F0820919}" srcId="{A0FB2628-E084-4B89-916C-210B8BF916BC}" destId="{13E200A5-5A96-4C5C-8948-266173454568}" srcOrd="7" destOrd="0" parTransId="{47F31904-08B4-46D7-8A3D-52DD498E9A6D}" sibTransId="{E80DF1EC-1A85-4126-B60A-44CAC59EE2CE}"/>
    <dgm:cxn modelId="{6081BBA8-AB7A-40EF-9B1E-CA19AB2052EF}" srcId="{A0FB2628-E084-4B89-916C-210B8BF916BC}" destId="{3AF56540-C385-43D9-9BA7-DA9F9F3C03CE}" srcOrd="5" destOrd="0" parTransId="{5C9E578C-5670-4EBC-AF4B-0A2A9FA8BC32}" sibTransId="{755A8BA7-55FB-43A2-A33A-7326F2FB6C1D}"/>
    <dgm:cxn modelId="{4153B7B1-9993-45CF-95E9-AAF5F134D2DD}" srcId="{A0FB2628-E084-4B89-916C-210B8BF916BC}" destId="{A0C2ECB8-37B2-4C0A-974F-96F6E9AB0960}" srcOrd="0" destOrd="0" parTransId="{C1E82B36-D806-44E2-82E6-8A1772E14B89}" sibTransId="{12AF0B4E-92F5-4E7D-8D03-650F7055F64C}"/>
    <dgm:cxn modelId="{669CF9CB-DED9-4461-9816-043FC3F25093}" srcId="{A0FB2628-E084-4B89-916C-210B8BF916BC}" destId="{A4A520F9-4448-404E-93F0-2C224385E6E3}" srcOrd="4" destOrd="0" parTransId="{9066D799-E930-4A4C-8A49-41C167097E22}" sibTransId="{1D6E91D5-9E53-4203-A593-0A33EB422396}"/>
    <dgm:cxn modelId="{40EE87CC-B224-4E77-BFEA-5D729B61F540}" type="presOf" srcId="{5B4D4562-B505-4052-B390-81F5CABF60D1}" destId="{D39F8146-37DA-4B08-8BF0-8296E95538DD}" srcOrd="0" destOrd="7" presId="urn:microsoft.com/office/officeart/2005/8/layout/default"/>
    <dgm:cxn modelId="{2BEADBD6-1DE4-44D4-ABA6-7C7096088FA9}" srcId="{A0FB2628-E084-4B89-916C-210B8BF916BC}" destId="{9A2E36B6-ADFC-4B8D-87F0-A57A2E47790D}" srcOrd="1" destOrd="0" parTransId="{8131802D-41ED-4757-9902-D5E64AEEC73D}" sibTransId="{12F47A13-AE94-4C47-A2F5-A305A958FB78}"/>
    <dgm:cxn modelId="{427BAADA-BE3B-4C19-8788-6A4029A2D53D}" type="presOf" srcId="{13E200A5-5A96-4C5C-8948-266173454568}" destId="{D39F8146-37DA-4B08-8BF0-8296E95538DD}" srcOrd="0" destOrd="8" presId="urn:microsoft.com/office/officeart/2005/8/layout/default"/>
    <dgm:cxn modelId="{A46AC2DA-E55A-42B5-AD3B-4FCE2A1C7792}" type="presOf" srcId="{1EE2109A-9934-49C8-8410-728D6EC09A90}" destId="{8F7F8DCC-D990-42C6-BF17-A437B5B1F04C}" srcOrd="0" destOrd="2" presId="urn:microsoft.com/office/officeart/2005/8/layout/default"/>
    <dgm:cxn modelId="{C2E478E0-E588-4E93-B696-2DFADBB98D2B}" type="presOf" srcId="{B5949E40-E3BE-4EB9-8ABA-0AB476ED57C3}" destId="{8F7F8DCC-D990-42C6-BF17-A437B5B1F04C}" srcOrd="0" destOrd="1" presId="urn:microsoft.com/office/officeart/2005/8/layout/default"/>
    <dgm:cxn modelId="{A5CCE9E4-6582-42FE-A3B7-182F10BF0F5D}" srcId="{A1AF0B62-7717-4CB1-B917-44E81942A675}" destId="{1EE2109A-9934-49C8-8410-728D6EC09A90}" srcOrd="1" destOrd="0" parTransId="{B894DF03-06EE-4336-BA51-6BBE710C9AB4}" sibTransId="{F670CDC4-F49A-4D44-87D8-D8525BAC3AF9}"/>
    <dgm:cxn modelId="{6B7A3FEF-942F-40BA-B451-4D9FA96115BE}" srcId="{7F659D2D-D8E7-41CB-ACC7-76C559ED942D}" destId="{A1AF0B62-7717-4CB1-B917-44E81942A675}" srcOrd="0" destOrd="0" parTransId="{3E3C8E8D-554E-429D-983C-0F68389B907C}" sibTransId="{86E9411E-6A23-4778-866C-E18DF315A346}"/>
    <dgm:cxn modelId="{188CEDF4-8557-40D0-BC1A-6DDF6EE05626}" srcId="{A0FB2628-E084-4B89-916C-210B8BF916BC}" destId="{5B4D4562-B505-4052-B390-81F5CABF60D1}" srcOrd="6" destOrd="0" parTransId="{CFB5D11E-527C-4B31-A954-8195B8AFF362}" sibTransId="{B4F6E8DE-406E-4EE3-B316-FEE7FBAE548C}"/>
    <dgm:cxn modelId="{E17050FB-7127-42A7-B594-774CB8814E06}" srcId="{A0FB2628-E084-4B89-916C-210B8BF916BC}" destId="{7F8DF73A-142C-4635-A46A-6B77856625D9}" srcOrd="8" destOrd="0" parTransId="{961229CA-B3B8-41AF-B4E7-49544C93D1BF}" sibTransId="{52FDCEFF-3171-4318-B96B-76B833AC5686}"/>
    <dgm:cxn modelId="{034E61F6-EC65-46F2-A71D-79A26584DECD}" type="presParOf" srcId="{10A7FDC1-5839-4CDF-980F-81F0A2999A3E}" destId="{8F7F8DCC-D990-42C6-BF17-A437B5B1F04C}" srcOrd="0" destOrd="0" presId="urn:microsoft.com/office/officeart/2005/8/layout/default"/>
    <dgm:cxn modelId="{23C41CBA-15F9-441F-AEE2-2F5CD8993493}" type="presParOf" srcId="{10A7FDC1-5839-4CDF-980F-81F0A2999A3E}" destId="{40938BF5-F697-456E-A400-E8FA6BD1EF9D}" srcOrd="1" destOrd="0" presId="urn:microsoft.com/office/officeart/2005/8/layout/default"/>
    <dgm:cxn modelId="{45778277-9724-46E7-8905-9E041E1AAC85}" type="presParOf" srcId="{10A7FDC1-5839-4CDF-980F-81F0A2999A3E}" destId="{D39F8146-37DA-4B08-8BF0-8296E95538D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8DCC-D990-42C6-BF17-A437B5B1F04C}">
      <dsp:nvSpPr>
        <dsp:cNvPr id="0" name=""/>
        <dsp:cNvSpPr/>
      </dsp:nvSpPr>
      <dsp:spPr>
        <a:xfrm>
          <a:off x="0" y="78640"/>
          <a:ext cx="3577605" cy="5314376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www.cbshb.cz</a:t>
          </a:r>
          <a:endParaRPr lang="cs-CZ" sz="2800" kern="1200" dirty="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2200" kern="1200" dirty="0">
              <a:latin typeface="Arial" panose="020B0604020202020204" pitchFamily="34" charset="0"/>
              <a:cs typeface="Arial" panose="020B0604020202020204" pitchFamily="34" charset="0"/>
            </a:rPr>
            <a:t>Pro režim jakosti Q CZ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2200" kern="1200" dirty="0">
              <a:latin typeface="Arial" panose="020B0604020202020204" pitchFamily="34" charset="0"/>
              <a:cs typeface="Arial" panose="020B0604020202020204" pitchFamily="34" charset="0"/>
            </a:rPr>
            <a:t>jsou dostupné dokumenty: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Certifikační schéma pro certifikaci produktů B1 – B3 v režimu jakosti Q CZ – revize 2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Pravidla certifikace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8640"/>
        <a:ext cx="3577605" cy="5314376"/>
      </dsp:txXfrm>
    </dsp:sp>
    <dsp:sp modelId="{D39F8146-37DA-4B08-8BF0-8296E95538DD}">
      <dsp:nvSpPr>
        <dsp:cNvPr id="0" name=""/>
        <dsp:cNvSpPr/>
      </dsp:nvSpPr>
      <dsp:spPr>
        <a:xfrm>
          <a:off x="3936520" y="0"/>
          <a:ext cx="3767934" cy="5442890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https://ukzuz.gov.cz/public/portal</a:t>
          </a:r>
          <a:r>
            <a:rPr lang="cs-CZ" sz="2800" kern="12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hlinkClick xmlns:r="http://schemas.openxmlformats.org/officeDocument/2006/relationships" r:id="rId2"/>
            </a:rPr>
            <a:t>/ukzuz</a:t>
          </a:r>
          <a:endParaRPr lang="cs-CZ" sz="2800" kern="1200">
            <a:solidFill>
              <a:srgbClr val="0070C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>
              <a:latin typeface="Arial" panose="020B0604020202020204" pitchFamily="34" charset="0"/>
              <a:cs typeface="Arial" panose="020B0604020202020204" pitchFamily="34" charset="0"/>
            </a:rPr>
            <a:t>Pro </a:t>
          </a:r>
          <a:r>
            <a:rPr lang="cs-CZ" sz="2200" kern="1200" dirty="0">
              <a:latin typeface="Arial" panose="020B0604020202020204" pitchFamily="34" charset="0"/>
              <a:cs typeface="Arial" panose="020B0604020202020204" pitchFamily="34" charset="0"/>
            </a:rPr>
            <a:t>certifikaci produktů 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2200" kern="1200" dirty="0">
              <a:latin typeface="Arial" panose="020B0604020202020204" pitchFamily="34" charset="0"/>
              <a:cs typeface="Arial" panose="020B0604020202020204" pitchFamily="34" charset="0"/>
            </a:rPr>
            <a:t>jsou dostupné dokumenty: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Certifikační schéma ČBS – </a:t>
          </a:r>
          <a:r>
            <a:rPr lang="cs-CZ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rev</a:t>
          </a: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. 2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Formulář - Žádost o certifikaci  - editovatelný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Formulář - Podklady pro dozorovou inspekci - editovatelný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Certifikační systém Q CZ včetně příloh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Vzor smlouvy o provedení certifikace a periodickém dozoru včetně přílohy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Vzor certifikátu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Pravidla pro vyřizování stížností  a odvolání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Nejčastěji kladené dotazy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 dirty="0">
              <a:latin typeface="Arial" panose="020B0604020202020204" pitchFamily="34" charset="0"/>
              <a:cs typeface="Arial" panose="020B0604020202020204" pitchFamily="34" charset="0"/>
            </a:rPr>
            <a:t>Prezentace režimu Q CZ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6520" y="0"/>
        <a:ext cx="3767934" cy="5442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70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45205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079156" y="365125"/>
            <a:ext cx="7493343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9091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0380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0145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85852" y="1825625"/>
            <a:ext cx="4933948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45318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58256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7394" y="365125"/>
            <a:ext cx="10495006" cy="1325563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87395" y="1681163"/>
            <a:ext cx="49101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87395" y="2505075"/>
            <a:ext cx="491018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10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1020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64413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877EAF-74CE-4B55-9135-E9E313AAEBF3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16E51-0E28-488D-8BB5-DF71A97FE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54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877EAF-74CE-4B55-9135-E9E313AAEBF3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16E51-0E28-488D-8BB5-DF71A97FE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20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9368" y="457200"/>
            <a:ext cx="3687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59368" y="2057400"/>
            <a:ext cx="3687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B16E51-0E28-488D-8BB5-DF71A97FE4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2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5802" y="457200"/>
            <a:ext cx="371622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55802" y="2057400"/>
            <a:ext cx="371622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27624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822514" y="4816824"/>
            <a:ext cx="1305808" cy="1305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041" y="4832507"/>
            <a:ext cx="1314788" cy="1314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836" y="4817654"/>
            <a:ext cx="1344793" cy="1344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777" y="4836496"/>
            <a:ext cx="1298564" cy="1298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Obdélník 14"/>
          <p:cNvSpPr/>
          <p:nvPr userDrawn="1"/>
        </p:nvSpPr>
        <p:spPr>
          <a:xfrm>
            <a:off x="532263" y="0"/>
            <a:ext cx="464970" cy="2320120"/>
          </a:xfrm>
          <a:prstGeom prst="rect">
            <a:avLst/>
          </a:prstGeom>
          <a:solidFill>
            <a:srgbClr val="156A3C"/>
          </a:solidFill>
          <a:ln>
            <a:solidFill>
              <a:srgbClr val="156A3C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Lichoběžník 15"/>
          <p:cNvSpPr/>
          <p:nvPr userDrawn="1"/>
        </p:nvSpPr>
        <p:spPr>
          <a:xfrm rot="19302709">
            <a:off x="2240081" y="1460760"/>
            <a:ext cx="1056321" cy="6442750"/>
          </a:xfrm>
          <a:prstGeom prst="trapezoid">
            <a:avLst>
              <a:gd name="adj" fmla="val 22535"/>
            </a:avLst>
          </a:prstGeom>
          <a:solidFill>
            <a:srgbClr val="156A3C"/>
          </a:solidFill>
          <a:ln>
            <a:solidFill>
              <a:srgbClr val="156A3C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  <a:reflection stA="45000"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 userDrawn="1"/>
        </p:nvSpPr>
        <p:spPr>
          <a:xfrm>
            <a:off x="1106905" y="0"/>
            <a:ext cx="348916" cy="1937084"/>
          </a:xfrm>
          <a:prstGeom prst="rect">
            <a:avLst/>
          </a:prstGeom>
          <a:solidFill>
            <a:srgbClr val="96C22B"/>
          </a:solidFill>
          <a:ln>
            <a:solidFill>
              <a:srgbClr val="96C22B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Lichoběžník 17"/>
          <p:cNvSpPr/>
          <p:nvPr userDrawn="1"/>
        </p:nvSpPr>
        <p:spPr>
          <a:xfrm rot="19090079">
            <a:off x="3270535" y="832210"/>
            <a:ext cx="910286" cy="7328621"/>
          </a:xfrm>
          <a:prstGeom prst="trapezoid">
            <a:avLst>
              <a:gd name="adj" fmla="val 22535"/>
            </a:avLst>
          </a:prstGeom>
          <a:solidFill>
            <a:srgbClr val="96C22B"/>
          </a:solidFill>
          <a:ln>
            <a:solidFill>
              <a:srgbClr val="96C22B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  <a:reflection stA="45000"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 userDrawn="1"/>
        </p:nvSpPr>
        <p:spPr>
          <a:xfrm>
            <a:off x="3504015" y="6897087"/>
            <a:ext cx="3629025" cy="633281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657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85852" y="365125"/>
            <a:ext cx="106316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85852" y="1825625"/>
            <a:ext cx="10631666" cy="46467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257174" y="0"/>
            <a:ext cx="285750" cy="5014913"/>
          </a:xfrm>
          <a:prstGeom prst="rect">
            <a:avLst/>
          </a:prstGeom>
          <a:solidFill>
            <a:srgbClr val="156A3C"/>
          </a:solidFill>
          <a:ln>
            <a:solidFill>
              <a:srgbClr val="156A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Lichoběžník 7"/>
          <p:cNvSpPr/>
          <p:nvPr userDrawn="1"/>
        </p:nvSpPr>
        <p:spPr>
          <a:xfrm rot="19892771">
            <a:off x="914073" y="4763094"/>
            <a:ext cx="511065" cy="3281081"/>
          </a:xfrm>
          <a:prstGeom prst="trapezoid">
            <a:avLst>
              <a:gd name="adj" fmla="val 22535"/>
            </a:avLst>
          </a:prstGeom>
          <a:solidFill>
            <a:srgbClr val="156A3C"/>
          </a:solidFill>
          <a:ln>
            <a:solidFill>
              <a:srgbClr val="156A3C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  <a:reflection stA="45000"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671513" y="-1"/>
            <a:ext cx="285750" cy="5014913"/>
          </a:xfrm>
          <a:prstGeom prst="rect">
            <a:avLst/>
          </a:prstGeom>
          <a:solidFill>
            <a:srgbClr val="96C22B"/>
          </a:solidFill>
          <a:ln>
            <a:solidFill>
              <a:srgbClr val="96C2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Lichoběžník 9"/>
          <p:cNvSpPr/>
          <p:nvPr userDrawn="1"/>
        </p:nvSpPr>
        <p:spPr>
          <a:xfrm rot="19534915">
            <a:off x="1257450" y="4706589"/>
            <a:ext cx="589573" cy="2761468"/>
          </a:xfrm>
          <a:prstGeom prst="trapezoid">
            <a:avLst>
              <a:gd name="adj" fmla="val 29511"/>
            </a:avLst>
          </a:prstGeom>
          <a:solidFill>
            <a:srgbClr val="96C22B"/>
          </a:solidFill>
          <a:ln>
            <a:solidFill>
              <a:srgbClr val="96C2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 userDrawn="1"/>
        </p:nvSpPr>
        <p:spPr>
          <a:xfrm rot="3604379">
            <a:off x="213571" y="6012401"/>
            <a:ext cx="172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www.ukzuz.cz</a:t>
            </a:r>
            <a:endParaRPr lang="cs-CZ" sz="1600" b="1" dirty="0">
              <a:solidFill>
                <a:schemeClr val="bg1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813" y="5848019"/>
            <a:ext cx="721270" cy="802255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361393" y="6868170"/>
            <a:ext cx="4417997" cy="1157414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58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14314-ok-pictur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-nc/3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cs/palec-nahoru-%C3%BAsp%C4%9Bch-pozitivn%C3%AD-31664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www.ukzuz.cz/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hyperlink" Target="http://www.ukzuz.gov.cz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ukzuz.cz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rlportal.ukzuz.cz/rlp/public/#rlp|so|skudci|detail:c18ccd9cbe2ba381e37b810d0c263e14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www.ukzuz.cz/" TargetMode="Externa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kzuz.cz/" TargetMode="External"/><Relationship Id="rId2" Type="http://schemas.openxmlformats.org/officeDocument/2006/relationships/hyperlink" Target="mailto:qcz@ukzuz.gov.cz" TargetMode="Externa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zuz.gov.cz/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485677" y="1833768"/>
            <a:ext cx="63434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ÚSTŘEDNÍ KONTROLNÍ A ZKUŠEBNÍ ÚSTAV ZEMĚDĚLSKÝ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6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481382" y="3103182"/>
            <a:ext cx="22580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www.ukzuz.gov.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cz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15" y="1082251"/>
            <a:ext cx="1203468" cy="133859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481382" y="280303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ISO 9001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:20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28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8C9B3F-D640-4CE5-8C18-0F03B0F86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5"/>
            <a:ext cx="10631666" cy="1058157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Zhodnocení roku 2025 </a:t>
            </a:r>
            <a:br>
              <a:rPr lang="cs-CZ" dirty="0">
                <a:solidFill>
                  <a:srgbClr val="3333FF"/>
                </a:solidFill>
              </a:rPr>
            </a:br>
            <a:r>
              <a:rPr lang="cs-CZ" dirty="0">
                <a:solidFill>
                  <a:srgbClr val="3333FF"/>
                </a:solidFill>
              </a:rPr>
              <a:t>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EDB684-15BE-4BC4-A47C-0EB0D79B9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551128"/>
            <a:ext cx="10631666" cy="494174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>
                <a:latin typeface="+mn-lt"/>
              </a:rPr>
              <a:t> </a:t>
            </a:r>
            <a:r>
              <a:rPr lang="cs-CZ" dirty="0"/>
              <a:t>do 30.4.2025 bylo podáno </a:t>
            </a:r>
            <a:r>
              <a:rPr lang="cs-CZ" b="1" dirty="0"/>
              <a:t>107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nových, platných žádostí             o certifikaci produktů B1, B2/1, B2/2, B2/3 a B3 v režimu kvality  Q CZ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/>
              <a:t> bylo uzavřeno </a:t>
            </a:r>
            <a:r>
              <a:rPr lang="cs-CZ" b="1" dirty="0"/>
              <a:t>107</a:t>
            </a:r>
            <a:r>
              <a:rPr lang="cs-CZ" dirty="0"/>
              <a:t> platných Smluv o provedení certifikace a periodickém dozoru v režimu kvality Q CZ pro konzumní brambory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dirty="0"/>
              <a:t>vstřícný přístup jednotlivých žadatelů/držitelů certifikátů o certifikaci produktů, kvalitní příprava podkladů na certifikační inspekce </a:t>
            </a:r>
          </a:p>
        </p:txBody>
      </p:sp>
      <p:pic>
        <p:nvPicPr>
          <p:cNvPr id="11" name="Obrázek 10" descr="Obsah obrázku žlutá, světlo&#10;&#10;Popis byl vytvořen automaticky">
            <a:extLst>
              <a:ext uri="{FF2B5EF4-FFF2-40B4-BE49-F238E27FC236}">
                <a16:creationId xmlns:a16="http://schemas.microsoft.com/office/drawing/2014/main" id="{208B2E36-72F6-4E77-9DD1-AB375BBA8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895170" y="5784163"/>
            <a:ext cx="1210978" cy="1154684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F37A3B4B-F132-4AD3-82A6-2EC1F3A148B3}"/>
              </a:ext>
            </a:extLst>
          </p:cNvPr>
          <p:cNvSpPr txBox="1"/>
          <p:nvPr/>
        </p:nvSpPr>
        <p:spPr>
          <a:xfrm>
            <a:off x="10237303" y="6894397"/>
            <a:ext cx="245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 tooltip="https://www.freepngimg.com/png/14314-ok-picture"/>
              </a:rPr>
              <a:t>Tato fotka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od autora Neznámý autor s licencí </a:t>
            </a:r>
            <a:r>
              <a:rPr kumimoji="0" lang="cs-CZ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 tooltip="https://creativecommons.org/licenses/by-nc/3.0/"/>
              </a:rPr>
              <a:t>CC BY-NC</a:t>
            </a:r>
            <a:endParaRPr kumimoji="0" lang="cs-CZ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067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894292F-9F73-4652-885C-C20BCE9F50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0800000" flipH="1">
            <a:off x="11106148" y="105676"/>
            <a:ext cx="939070" cy="158501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A24C50E-EC25-4E80-A73B-DF209D1DA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Zhodnocení roku 2025 </a:t>
            </a:r>
            <a:br>
              <a:rPr lang="cs-CZ" dirty="0">
                <a:solidFill>
                  <a:srgbClr val="3333FF"/>
                </a:solidFill>
              </a:rPr>
            </a:br>
            <a:r>
              <a:rPr lang="cs-CZ" dirty="0">
                <a:solidFill>
                  <a:srgbClr val="3333FF"/>
                </a:solidFill>
              </a:rPr>
              <a:t>ZÁPORY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0E7886-CAC3-4FD9-A350-8C64BE2EB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690688"/>
            <a:ext cx="10631666" cy="490094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 přetrvávalo vysoké procento podaných, neúplně vyplněných žádostí   a s tím spojené nadbytečné administrativní úkony, jak ze strany Certifikačního orgánu, tak i žadatelů (výzvy k doplnění údajů)</a:t>
            </a:r>
            <a:endParaRPr lang="cs-CZ" strike="sngStrike" dirty="0">
              <a:solidFill>
                <a:srgbClr val="00B050"/>
              </a:solidFill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 opakované upřesňování údajů na žádostech/podkladech pro dozorové inspekce  a uvedení skutečně osázených ploch konzumními bramborami do souladu s LPIS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dirty="0"/>
              <a:t> nepřiměřeně dlouhé čekací lhůty na výsledky laboratorních rozborů na rezidua přípravků na ochranu rostlin (cca 4 týdny i více)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2508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98B8C-F3D2-A72E-AA8C-45BBDA6F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Podané žádosti o „Certifikaci produktů                 z konzumních brambor“ - rok 2026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C463BE-EAAC-0F55-446D-FEACFD8680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sz="2400" dirty="0"/>
              <a:t>V termínu od 1.1. do 30.4.2026 podalo platnou „Žádost o Certifikaci produktů B1 – B3 v režimu kvality Q CZ“ 36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nových žadatelů.</a:t>
            </a:r>
          </a:p>
          <a:p>
            <a:pPr algn="just"/>
            <a:r>
              <a:rPr lang="cs-CZ" sz="2400" dirty="0"/>
              <a:t>Pro produkt B1 „Konzumní brambory vyprodukované v režimu kvality Q CZ“ bylo podáno 31 žádostí.</a:t>
            </a:r>
          </a:p>
          <a:p>
            <a:pPr algn="just"/>
            <a:r>
              <a:rPr lang="cs-CZ" sz="2400" dirty="0"/>
              <a:t>Pro produkt B2/1 „Konzumní brambory zabalené a upravené v režimu kvality Q CZ“ byly podány 3 žádosti.</a:t>
            </a:r>
          </a:p>
          <a:p>
            <a:pPr algn="just"/>
            <a:r>
              <a:rPr lang="cs-CZ" sz="2400" dirty="0"/>
              <a:t>Pro produkt B2/2 „Konzumní brambory zabalené v režimu kvality Q CZ“ bylo podáno 5 žádostí.</a:t>
            </a:r>
          </a:p>
          <a:p>
            <a:pPr algn="just"/>
            <a:r>
              <a:rPr lang="cs-CZ" sz="2400" dirty="0"/>
              <a:t>Pro produkt B2/3 „Konzumní brambory upravené v režimu kvality Q CZ“ byla podána 1 žádost.</a:t>
            </a:r>
          </a:p>
          <a:p>
            <a:pPr lvl="0" algn="just"/>
            <a:r>
              <a:rPr lang="cs-CZ" sz="2400" dirty="0"/>
              <a:t>Pro produkt B3 „Smažené a předsmažené výrobky obsahující pouze brambory v režimu kvality Q CZ“ nebyla podána žádná žádost. </a:t>
            </a:r>
          </a:p>
          <a:p>
            <a:pPr algn="just"/>
            <a:r>
              <a:rPr lang="cs-CZ" sz="2400" dirty="0"/>
              <a:t>Pro produkty B1, B2/1, B2/2, B2/3  a B3 současně zažádaly 4 subjekty.</a:t>
            </a:r>
          </a:p>
          <a:p>
            <a:pPr algn="just"/>
            <a:r>
              <a:rPr lang="cs-CZ" sz="2400" dirty="0"/>
              <a:t>V roce 2026 nebyla žádná žádost posouzena jako neplatná, ve 2 případech došlo k zpětvzetí žádosti.</a:t>
            </a:r>
          </a:p>
        </p:txBody>
      </p:sp>
    </p:spTree>
    <p:extLst>
      <p:ext uri="{BB962C8B-B14F-4D97-AF65-F5344CB8AC3E}">
        <p14:creationId xmlns:p14="http://schemas.microsoft.com/office/powerpoint/2010/main" val="2776576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D79189-79BE-4443-8F02-902C5601D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93" y="377687"/>
            <a:ext cx="8384931" cy="942230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Zdroje </a:t>
            </a:r>
            <a:r>
              <a:rPr lang="en-US" dirty="0">
                <a:solidFill>
                  <a:srgbClr val="3333FF"/>
                </a:solidFill>
              </a:rPr>
              <a:t>info</a:t>
            </a:r>
            <a:r>
              <a:rPr lang="cs-CZ" dirty="0">
                <a:solidFill>
                  <a:srgbClr val="3333FF"/>
                </a:solidFill>
              </a:rPr>
              <a:t>r</a:t>
            </a:r>
            <a:r>
              <a:rPr lang="en-US" dirty="0">
                <a:solidFill>
                  <a:srgbClr val="3333FF"/>
                </a:solidFill>
              </a:rPr>
              <a:t>mac</a:t>
            </a:r>
            <a:r>
              <a:rPr lang="cs-CZ" dirty="0">
                <a:solidFill>
                  <a:srgbClr val="3333FF"/>
                </a:solidFill>
              </a:rPr>
              <a:t>í </a:t>
            </a:r>
            <a:r>
              <a:rPr lang="en-US" dirty="0">
                <a:solidFill>
                  <a:srgbClr val="3333FF"/>
                </a:solidFill>
              </a:rPr>
              <a:t>o</a:t>
            </a:r>
            <a:r>
              <a:rPr lang="cs-CZ" dirty="0">
                <a:solidFill>
                  <a:srgbClr val="3333FF"/>
                </a:solidFill>
              </a:rPr>
              <a:t> </a:t>
            </a:r>
            <a:r>
              <a:rPr lang="en-US" dirty="0">
                <a:solidFill>
                  <a:srgbClr val="3333FF"/>
                </a:solidFill>
              </a:rPr>
              <a:t>c</a:t>
            </a:r>
            <a:r>
              <a:rPr lang="cs-CZ" dirty="0" err="1">
                <a:solidFill>
                  <a:srgbClr val="3333FF"/>
                </a:solidFill>
              </a:rPr>
              <a:t>ertifikaci</a:t>
            </a:r>
            <a:endParaRPr lang="en-US" dirty="0">
              <a:solidFill>
                <a:srgbClr val="3333FF"/>
              </a:solidFill>
            </a:endParaRPr>
          </a:p>
        </p:txBody>
      </p:sp>
      <p:graphicFrame>
        <p:nvGraphicFramePr>
          <p:cNvPr id="21" name="Zástupný obsah 2">
            <a:extLst>
              <a:ext uri="{FF2B5EF4-FFF2-40B4-BE49-F238E27FC236}">
                <a16:creationId xmlns:a16="http://schemas.microsoft.com/office/drawing/2014/main" id="{281B3C78-AF08-4920-9FED-2FF0179542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133464"/>
              </p:ext>
            </p:extLst>
          </p:nvPr>
        </p:nvGraphicFramePr>
        <p:xfrm>
          <a:off x="1623210" y="1144762"/>
          <a:ext cx="7704455" cy="5442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F42C4A69-08E8-497D-94B3-870ACE6A7B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347" y="331908"/>
            <a:ext cx="2314978" cy="185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33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030754-0B86-47C4-B1C9-41DEB991C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1156104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Žádost o certifikaci produktů  B1 – B3 v režimu kvality Q CZ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7092A024-C818-40A1-9437-33C70997ED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9200" y="1621184"/>
          <a:ext cx="10419244" cy="4585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090">
                  <a:extLst>
                    <a:ext uri="{9D8B030D-6E8A-4147-A177-3AD203B41FA5}">
                      <a16:colId xmlns:a16="http://schemas.microsoft.com/office/drawing/2014/main" val="2899748397"/>
                    </a:ext>
                  </a:extLst>
                </a:gridCol>
                <a:gridCol w="8247154">
                  <a:extLst>
                    <a:ext uri="{9D8B030D-6E8A-4147-A177-3AD203B41FA5}">
                      <a16:colId xmlns:a16="http://schemas.microsoft.com/office/drawing/2014/main" val="21184874"/>
                    </a:ext>
                  </a:extLst>
                </a:gridCol>
              </a:tblGrid>
              <a:tr h="357807">
                <a:tc>
                  <a:txBody>
                    <a:bodyPr/>
                    <a:lstStyle/>
                    <a:p>
                      <a:r>
                        <a:rPr lang="cs-CZ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Kdy žádost podat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 se podává od počátku kalendářního roku, nejpozději do 30.4.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275807"/>
                  </a:ext>
                </a:extLst>
              </a:tr>
              <a:tr h="919539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Kde žádost získám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 je dostupná v editovatelném  formátu na </a:t>
                      </a:r>
                      <a:r>
                        <a:rPr lang="cs-CZ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www.ukzuz.cz</a:t>
                      </a:r>
                      <a:r>
                        <a:rPr lang="cs-CZ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sekci Certifikace produktů.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4003497"/>
                  </a:ext>
                </a:extLst>
              </a:tr>
              <a:tr h="13956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co klást důraz při vyplňování žádosti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Zvolit správnou kategorii produktu, v jedné žádosti je možné zvolit i více kategorií.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Vyplnit všechny identifikační údaje o žadateli včetně kontaktních údajů.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případě jmenování zástupce subjektu doložit plnou moc – pověření                k zastupování žadatele spojené s certifikací.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Doplnit datum, místo a podpis žadatele.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993031"/>
                  </a:ext>
                </a:extLst>
              </a:tr>
              <a:tr h="919539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Jak žádost odeslat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datové schránky ÚKZÚZ - </a:t>
                      </a:r>
                      <a:r>
                        <a:rPr lang="cs-CZ" u="sng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 DS: ugbaiq7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4727363"/>
                  </a:ext>
                </a:extLst>
              </a:tr>
              <a:tr h="643677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 bude následovat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 bude po doručení formálně překontrolována a v případě zjištěných nedostatků bude žadatel vyzván k doplnění chybějících údajů nebo příloh. 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969508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91E5B388-A51B-4836-BAD9-CEA8F5FBF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564" y="2341740"/>
            <a:ext cx="591931" cy="49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39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687458-4E93-484E-A593-5EADBD447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Žádost o certifikaci produktů B1 – B3 </a:t>
            </a:r>
            <a:br>
              <a:rPr lang="cs-CZ" dirty="0">
                <a:solidFill>
                  <a:srgbClr val="3333FF"/>
                </a:solidFill>
              </a:rPr>
            </a:br>
            <a:r>
              <a:rPr lang="cs-CZ" dirty="0">
                <a:solidFill>
                  <a:srgbClr val="3333FF"/>
                </a:solidFill>
              </a:rPr>
              <a:t>v režimu kvality Q CZ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6510E13B-582A-4B1C-9A6F-53231571FF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797119"/>
              </p:ext>
            </p:extLst>
          </p:nvPr>
        </p:nvGraphicFramePr>
        <p:xfrm>
          <a:off x="914401" y="1876470"/>
          <a:ext cx="3750732" cy="459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0732">
                  <a:extLst>
                    <a:ext uri="{9D8B030D-6E8A-4147-A177-3AD203B41FA5}">
                      <a16:colId xmlns:a16="http://schemas.microsoft.com/office/drawing/2014/main" val="896006205"/>
                    </a:ext>
                  </a:extLst>
                </a:gridCol>
              </a:tblGrid>
              <a:tr h="4594536">
                <a:tc>
                  <a:txBody>
                    <a:bodyPr/>
                    <a:lstStyle/>
                    <a:p>
                      <a:pPr algn="ctr"/>
                      <a:r>
                        <a:rPr lang="cs-CZ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www.ukzuz.gov.cz</a:t>
                      </a:r>
                      <a:r>
                        <a:rPr lang="cs-CZ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cs-CZ" sz="28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odkaz</a:t>
                      </a:r>
                    </a:p>
                    <a:p>
                      <a:pPr algn="ctr"/>
                      <a:r>
                        <a:rPr lang="cs-CZ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„Certifikace  produktů“</a:t>
                      </a:r>
                    </a:p>
                    <a:p>
                      <a:pPr algn="ctr"/>
                      <a:endParaRPr lang="cs-CZ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2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Termín doručení vyplněného tiskopisu Certifikačnímu orgánu:  </a:t>
                      </a:r>
                      <a:r>
                        <a:rPr lang="cs-CZ" sz="2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30.4. kalendářního roku</a:t>
                      </a:r>
                    </a:p>
                  </a:txBody>
                  <a:tcPr anchor="ctr" anchorCtr="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22941"/>
                  </a:ext>
                </a:extLst>
              </a:tr>
            </a:tbl>
          </a:graphicData>
        </a:graphic>
      </p:graphicFrame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8CC373C3-B052-4660-822F-DBEF8F4FEE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21044" y="1854601"/>
          <a:ext cx="3299090" cy="4616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533723" imgH="6415694" progId="Acrobat.Document.DC">
                  <p:embed/>
                </p:oleObj>
              </mc:Choice>
              <mc:Fallback>
                <p:oleObj name="Acrobat Document" r:id="rId3" imgW="4533723" imgH="6415694" progId="Acrobat.Document.DC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8CC373C3-B052-4660-822F-DBEF8F4FEE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21044" y="1854601"/>
                        <a:ext cx="3299090" cy="4616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3C5A6E75-823F-5F5E-B5AC-9026391B55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77353" y="1854601"/>
          <a:ext cx="3111283" cy="4616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4533723" imgH="6415694" progId="Acrobat.Document.DC">
                  <p:embed/>
                </p:oleObj>
              </mc:Choice>
              <mc:Fallback>
                <p:oleObj name="Acrobat Document" r:id="rId5" imgW="4533723" imgH="6415694" progId="Acrobat.Document.DC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3C5A6E75-823F-5F5E-B5AC-9026391B55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77353" y="1854601"/>
                        <a:ext cx="3111283" cy="4616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5895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687458-4E93-484E-A593-5EADBD447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Podklady pro dozorovou inspekci produktů B1 – B3 v režimu kvality Q CZ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6510E13B-582A-4B1C-9A6F-53231571FFD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5426" y="1876470"/>
          <a:ext cx="3286402" cy="459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402">
                  <a:extLst>
                    <a:ext uri="{9D8B030D-6E8A-4147-A177-3AD203B41FA5}">
                      <a16:colId xmlns:a16="http://schemas.microsoft.com/office/drawing/2014/main" val="896006205"/>
                    </a:ext>
                  </a:extLst>
                </a:gridCol>
              </a:tblGrid>
              <a:tr h="4594536">
                <a:tc>
                  <a:txBody>
                    <a:bodyPr/>
                    <a:lstStyle/>
                    <a:p>
                      <a:pPr algn="ctr"/>
                      <a:r>
                        <a:rPr lang="cs-CZ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www.ukzuz.cz</a:t>
                      </a:r>
                      <a:r>
                        <a:rPr lang="cs-CZ" sz="3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cs-CZ" sz="2800" b="1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odkaz</a:t>
                      </a:r>
                    </a:p>
                    <a:p>
                      <a:pPr algn="ctr"/>
                      <a:r>
                        <a:rPr lang="cs-CZ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„Certifikace  produktů“</a:t>
                      </a:r>
                    </a:p>
                    <a:p>
                      <a:pPr algn="ctr"/>
                      <a:endParaRPr lang="cs-CZ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2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Termín doručení vyplněného tiskopisu Certifikačnímu orgánu:  </a:t>
                      </a:r>
                      <a:r>
                        <a:rPr lang="cs-CZ" sz="2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15.5. kalendářního roku</a:t>
                      </a:r>
                    </a:p>
                  </a:txBody>
                  <a:tcPr anchor="ctr" anchorCtr="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22941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16BE63AE-4678-4529-A524-43DD0571FC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781" t="16801" r="17803" b="7387"/>
          <a:stretch/>
        </p:blipFill>
        <p:spPr>
          <a:xfrm>
            <a:off x="8252774" y="1882350"/>
            <a:ext cx="3102240" cy="4588656"/>
          </a:xfrm>
          <a:prstGeom prst="rect">
            <a:avLst/>
          </a:prstGeom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1EE2DA28-6E61-3632-1635-35F2BF359A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31597" y="1876470"/>
          <a:ext cx="3177151" cy="459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4533723" imgH="6415694" progId="Acrobat.Document.DC">
                  <p:embed/>
                </p:oleObj>
              </mc:Choice>
              <mc:Fallback>
                <p:oleObj name="Acrobat Document" r:id="rId4" imgW="4533723" imgH="6415694" progId="Acrobat.Document.DC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1EE2DA28-6E61-3632-1635-35F2BF359A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31597" y="1876470"/>
                        <a:ext cx="3177151" cy="4594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8344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1173E4-9B08-475F-A19E-041E36E89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Smlouva o provedení certifikace a periodickém dozoru v režimu kvality Q CZ pro konzumní brambory č. …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767D4D51-0BBA-4909-92F1-D472618B23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85461" y="1825625"/>
          <a:ext cx="10431877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17">
                  <a:extLst>
                    <a:ext uri="{9D8B030D-6E8A-4147-A177-3AD203B41FA5}">
                      <a16:colId xmlns:a16="http://schemas.microsoft.com/office/drawing/2014/main" val="3754930147"/>
                    </a:ext>
                  </a:extLst>
                </a:gridCol>
                <a:gridCol w="8090660">
                  <a:extLst>
                    <a:ext uri="{9D8B030D-6E8A-4147-A177-3AD203B41FA5}">
                      <a16:colId xmlns:a16="http://schemas.microsoft.com/office/drawing/2014/main" val="1642769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 následuje po podání žádosti o certifikaci produktů B1 – B3 …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 kontrole údajů v žádosti a konstatování, že žádost je úplná, vyhotoví pověřený pracovník Certifikačního orgánu Smlouvu a podepsané vyhotovení odešle datovou schránkou nebo doporučenou poštovní zásilkou k podpisu žadateli. 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42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Jak zjistím, že částka za certifikační proces je stanovena správně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Přílohou Smlouvy je tabulka, ve které je uvedena kalkulace časové náročnosti provedení jak certifikační, tak i dozorové inspekce. Časová náročnost se odvíjí od množství certifikovaného produktu, v případě více produktů je           v tabulce i kalkulace pro souběh více produktů.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063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 mám se Smlouvou udělat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Proveďte kontrolu údajů na str. 1 smlouvy v oddíle 2. „Žadatel o certifikaci“     a řádně si pročtěte smlouvu. Pokud se zněním souhlasíte, doplňte místo        a čas podpisu a smlouvu podepište.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8255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 a jak mám podepsanou  smlouvu odeslat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Odeslat shodným způsobem, jakým Vám byl návrh smlouvy doručen.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1258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525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E3B6AF-2CB4-E2E8-3233-A51FFA542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435804"/>
            <a:ext cx="10631666" cy="1499014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Stanovení platby za úkony spojené                      s provedením certifikační/dozorové inspekce    pro žadatele o certifikaci a držitele certifikátu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1D894F-968B-0356-5920-DC3BF740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934818"/>
            <a:ext cx="10631666" cy="453755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dirty="0"/>
              <a:t>Vyhláška Ministerstva zemědělství č. </a:t>
            </a:r>
            <a:r>
              <a:rPr lang="cs-CZ" dirty="0">
                <a:solidFill>
                  <a:srgbClr val="FF0000"/>
                </a:solidFill>
              </a:rPr>
              <a:t>379/2024</a:t>
            </a:r>
            <a:r>
              <a:rPr lang="cs-CZ" dirty="0"/>
              <a:t> Sb., kterou se mění vyhláška č. 221/2002 Sb., kterou se stanoví sazebník náhrad nákladů za odborné a zkušební úkony vykonávané v působnosti ÚKZÚZ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Certifikace konzumních brambor v rámci režimu Q CZ se účtuje hodinovou sazbou za každou započatou hodinu částkou </a:t>
            </a:r>
            <a:r>
              <a:rPr lang="cs-CZ" dirty="0">
                <a:solidFill>
                  <a:srgbClr val="FF0000"/>
                </a:solidFill>
              </a:rPr>
              <a:t>500</a:t>
            </a:r>
            <a:r>
              <a:rPr lang="cs-CZ" dirty="0"/>
              <a:t> Kč/hod.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Počet hodin nutných pro provádění inspekční činnosti je odstupňován podle velikosti produkční plochy, množství zpracovávané produkce, případně podle souběhu jednotlivých kategorií produktů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Cena za provedení certifikační/dozorové inspekce je stanovena jako součin počtu hodin a hodinové sazby dle přílohy č. 2, bodu 5 Vyhlášky </a:t>
            </a:r>
            <a:r>
              <a:rPr lang="cs-CZ" dirty="0" err="1"/>
              <a:t>MZe</a:t>
            </a:r>
            <a:r>
              <a:rPr lang="cs-CZ" dirty="0"/>
              <a:t> č. </a:t>
            </a:r>
            <a:r>
              <a:rPr lang="cs-CZ" dirty="0">
                <a:solidFill>
                  <a:srgbClr val="FF0000"/>
                </a:solidFill>
              </a:rPr>
              <a:t>379/2024</a:t>
            </a:r>
            <a:r>
              <a:rPr lang="cs-CZ" dirty="0"/>
              <a:t> Sb.  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718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FA687F-5328-7851-06BE-C86579F46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Příloha č. 1 ke Smlouvě o provedení certifikace a periodickém dozoru v režimu kvality Q CZ                 pro konzumní brambory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1D5EE9E-1EC1-FB0D-B57E-B6F9475CD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333" y="1825624"/>
            <a:ext cx="8534400" cy="4854575"/>
          </a:xfrm>
        </p:spPr>
      </p:pic>
    </p:spTree>
    <p:extLst>
      <p:ext uri="{BB962C8B-B14F-4D97-AF65-F5344CB8AC3E}">
        <p14:creationId xmlns:p14="http://schemas.microsoft.com/office/powerpoint/2010/main" val="188438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  <a:alpha val="7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5222" y="918242"/>
            <a:ext cx="1013321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Ministerstvo zemědělství na základě Veřejnoprávní smlouvy ze dne 16.6.2020 pověřilo ÚKZÚZ certifikací produktů vyráběných v režimu kvality Q CZ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ÚSTŘEDNÍ KONTROLNÍ A ZKUŠEBNÍ ÚSTAV ZEMĚDĚLSKÝ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   Oddělení chmele a certifikace produktů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    jako Certifikační orgán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Adresa sídla Certifikačního orgánu: Chmelařské náměstí 1612,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438 01 Žatec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Certifikační orgán je akreditovaným orgánem podle normy ČSN EN ISO/IEC 17065  Posuzování shody – Požadavky na orgány certifikující produkty, procesy a služby     (v platném  znění)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Prodloužení akreditace bylo Oddělení chmele a certifikace produktů jako Certifikačnímu orgánu uděleno na základě rozhodnutí Českého institutu pro akreditaci, o.p.s.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Osvědčení o akreditaci  č. 635/2023 vydané v Praze dne 24.11.2023, s platností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do 24.11.2028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Úkolem Certifikačního orgánu je zajistit certifikaci produktů B1 – B3 v režimu kvality Q CZ podle Certifikačního schématu, jehož vlastníkem je Český bramborářský svaz, z. 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 descr="Známkovna chmele">
            <a:extLst>
              <a:ext uri="{FF2B5EF4-FFF2-40B4-BE49-F238E27FC236}">
                <a16:creationId xmlns:a16="http://schemas.microsoft.com/office/drawing/2014/main" id="{0F26EB5E-47BF-44A3-B1EE-3843F0FCE05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322" y="1349502"/>
            <a:ext cx="2249222" cy="22153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7583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381A3-B803-44E4-A985-6D44B0223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5"/>
            <a:ext cx="10631666" cy="1718117"/>
          </a:xfrm>
        </p:spPr>
        <p:txBody>
          <a:bodyPr>
            <a:noAutofit/>
          </a:bodyPr>
          <a:lstStyle/>
          <a:p>
            <a:pPr algn="ctr"/>
            <a:r>
              <a:rPr lang="cs-CZ" sz="3800" dirty="0">
                <a:solidFill>
                  <a:srgbClr val="3333FF"/>
                </a:solidFill>
              </a:rPr>
              <a:t>Podepisování Smlouvy a dodatků ke smlouvě o provedení certifikace a periodickém dozoru v režimu kvality Q CZ pro konzumní brambory č. …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105B1BE9-4BBE-4E4C-9198-A61F614CB5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17339" y="2345635"/>
          <a:ext cx="10753819" cy="4403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2521">
                  <a:extLst>
                    <a:ext uri="{9D8B030D-6E8A-4147-A177-3AD203B41FA5}">
                      <a16:colId xmlns:a16="http://schemas.microsoft.com/office/drawing/2014/main" val="1785299815"/>
                    </a:ext>
                  </a:extLst>
                </a:gridCol>
                <a:gridCol w="3536311">
                  <a:extLst>
                    <a:ext uri="{9D8B030D-6E8A-4147-A177-3AD203B41FA5}">
                      <a16:colId xmlns:a16="http://schemas.microsoft.com/office/drawing/2014/main" val="893021939"/>
                    </a:ext>
                  </a:extLst>
                </a:gridCol>
                <a:gridCol w="3704987">
                  <a:extLst>
                    <a:ext uri="{9D8B030D-6E8A-4147-A177-3AD203B41FA5}">
                      <a16:colId xmlns:a16="http://schemas.microsoft.com/office/drawing/2014/main" val="2674930426"/>
                    </a:ext>
                  </a:extLst>
                </a:gridCol>
              </a:tblGrid>
              <a:tr h="837272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Podpis vedoucího Certifikačního orgánu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Podpis žadatele o certifikaci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Platnost smlouvy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833947120"/>
                  </a:ext>
                </a:extLst>
              </a:tr>
              <a:tr h="837272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Elektronický podpis</a:t>
                      </a:r>
                      <a:r>
                        <a:rPr lang="cs-CZ" sz="1800" dirty="0"/>
                        <a:t>, odeslání </a:t>
                      </a:r>
                    </a:p>
                    <a:p>
                      <a:pPr algn="ctr"/>
                      <a:r>
                        <a:rPr lang="cs-CZ" sz="1800" dirty="0"/>
                        <a:t>do ID DS žadateli k podpisu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Smlouvu vytiskne, </a:t>
                      </a:r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podepíše ručně</a:t>
                      </a:r>
                      <a:r>
                        <a:rPr lang="cs-CZ" sz="1800" dirty="0"/>
                        <a:t>, naskenuje a odešle do ID DS Certifikačního orgánu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Rozdílné podpisy, </a:t>
                      </a:r>
                    </a:p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smlouva neplatná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505746888"/>
                  </a:ext>
                </a:extLst>
              </a:tr>
              <a:tr h="837272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Elektronický podpis</a:t>
                      </a:r>
                      <a:r>
                        <a:rPr lang="cs-CZ" sz="1800" dirty="0"/>
                        <a:t>, odeslání </a:t>
                      </a:r>
                    </a:p>
                    <a:p>
                      <a:pPr algn="ctr"/>
                      <a:r>
                        <a:rPr lang="cs-CZ" sz="1800" dirty="0"/>
                        <a:t>do ID DS žadateli k podpisu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Smlouvu přijme v DS, podepíše </a:t>
                      </a:r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elektronickým podpisem</a:t>
                      </a:r>
                      <a:r>
                        <a:rPr lang="cs-CZ" sz="18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1800" dirty="0"/>
                        <a:t>a odešle ID DS Certifikačnímu orgánu, </a:t>
                      </a:r>
                    </a:p>
                    <a:p>
                      <a:pPr algn="ctr"/>
                      <a:r>
                        <a:rPr lang="cs-CZ" sz="1800" dirty="0"/>
                        <a:t>následně si ji uloží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Shodný způsob podpisu, </a:t>
                      </a:r>
                    </a:p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smlouva platná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923032202"/>
                  </a:ext>
                </a:extLst>
              </a:tr>
              <a:tr h="837272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Podpis vedoucího CO ručně</a:t>
                      </a:r>
                      <a:r>
                        <a:rPr lang="cs-CZ" sz="1800" dirty="0"/>
                        <a:t>, osobní předání nebo odeslání dvou vyhotovení smlouvy doporučenou poštovní zásilkou k rukám žadatele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Obě vyhotovení </a:t>
                      </a:r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podepíše ručně</a:t>
                      </a:r>
                      <a:r>
                        <a:rPr lang="cs-CZ" sz="1800" dirty="0"/>
                        <a:t>, jedno vyhotovení si ponechá, druhé odešle doporučenou poštovní zásilkou na adresu Certifikačního orgánu nebo jej předá osobně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Shodný způsob podpisu, </a:t>
                      </a:r>
                    </a:p>
                    <a:p>
                      <a:pPr algn="ctr"/>
                      <a:r>
                        <a:rPr lang="cs-CZ" sz="1800" b="1" dirty="0">
                          <a:solidFill>
                            <a:srgbClr val="FF0000"/>
                          </a:solidFill>
                        </a:rPr>
                        <a:t>smlouva platná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528404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8702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69B12F-B9B4-4017-9036-E90FBE779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688760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Inspekce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4DEC0C-98DB-4F4B-BB12-AE00228DE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1053886"/>
            <a:ext cx="10440785" cy="5804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Typy inspekcí: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200" dirty="0"/>
              <a:t>Certifikační inspekce – první rok certifikačního cyklu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Dozorová inspekce – druhý až čtvrtý rok inspekčního cyklu, 1x za rok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Mimořádná inspekce – v případě přezkumu nebo ověření nápravy</a:t>
            </a:r>
          </a:p>
          <a:p>
            <a:pPr marL="0" indent="0" algn="just">
              <a:buNone/>
            </a:pPr>
            <a:r>
              <a:rPr lang="cs-CZ" sz="2400" b="1" dirty="0"/>
              <a:t>Termín inspekce: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200" dirty="0"/>
              <a:t>Je oznámen žadateli/držiteli certifikátu  </a:t>
            </a:r>
            <a:r>
              <a:rPr lang="cs-CZ" sz="2200" b="1" u="sng" dirty="0"/>
              <a:t>minimálně 10 pracovních dnů</a:t>
            </a:r>
            <a:r>
              <a:rPr lang="cs-CZ" sz="2200" b="1" dirty="0"/>
              <a:t> </a:t>
            </a:r>
            <a:r>
              <a:rPr lang="cs-CZ" sz="2200" dirty="0"/>
              <a:t>před zahájením inspekce.</a:t>
            </a:r>
          </a:p>
          <a:p>
            <a:pPr marL="0" indent="0" algn="just">
              <a:buNone/>
            </a:pPr>
            <a:r>
              <a:rPr lang="cs-CZ" sz="2400" b="1" dirty="0"/>
              <a:t>Osoby přítomné při inspekci: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</a:t>
            </a:r>
            <a:r>
              <a:rPr lang="cs-CZ" sz="2200" dirty="0"/>
              <a:t>Inspekční tým – jeden nebo více inspektorů, může být přizván spolupracující expert ÚKZÚZ.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Žadatel/držitel certifikátu, případně pověřený zástupce žadatele/držitele certifikátu na základě plné moci.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Další osoby – mohou být přítomny, ale musí podepsat „Prohlášení cizí osoby    o nestrannosti a důvěrnosti“ – </a:t>
            </a:r>
            <a:r>
              <a:rPr lang="cs-CZ" sz="2200" b="1" dirty="0"/>
              <a:t>nesmí zasahovat do inspekce</a:t>
            </a:r>
            <a:r>
              <a:rPr lang="cs-CZ" sz="2200" dirty="0"/>
              <a:t>.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79339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761CFB-85AB-4910-BDBB-57C7421DD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916668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Průběh certifikační a dozorové inspekce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E8F808-F96C-4D1C-85CF-557967D1F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2" y="1719470"/>
            <a:ext cx="11022496" cy="47734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Právo kontrolujícího               Certifikační orgán:</a:t>
            </a:r>
          </a:p>
          <a:p>
            <a:pPr marL="0" indent="0">
              <a:buNone/>
            </a:pPr>
            <a:r>
              <a:rPr lang="cs-CZ" dirty="0"/>
              <a:t>       - požadovat prokázání totožnosti fyzické osoby (občanský  	průkaz, cestovní doklad), která plní úkoly kontrolované osoby  </a:t>
            </a:r>
          </a:p>
          <a:p>
            <a:pPr marL="0" indent="0">
              <a:buNone/>
            </a:pPr>
            <a:r>
              <a:rPr lang="cs-CZ" dirty="0"/>
              <a:t>     </a:t>
            </a:r>
          </a:p>
          <a:p>
            <a:pPr marL="0" indent="0" algn="just">
              <a:buNone/>
            </a:pPr>
            <a:r>
              <a:rPr lang="cs-CZ" dirty="0"/>
              <a:t>Právo kontrolovaného            Žadatel o certifikaci, držitel certifikátu:</a:t>
            </a:r>
          </a:p>
          <a:p>
            <a:pPr marL="0" indent="0">
              <a:buNone/>
            </a:pPr>
            <a:r>
              <a:rPr lang="cs-CZ" dirty="0"/>
              <a:t>       - požadovat prokázání totožnosti kontrolujícího, předložením   	služebního průkazu inspektora = pověření ke kontrole a 	dalšího dokladu, že se jedná o osobu uvedenou v pověření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F09B17A6-4FED-4B50-8746-D7BCF630E37F}"/>
              </a:ext>
            </a:extLst>
          </p:cNvPr>
          <p:cNvSpPr/>
          <p:nvPr/>
        </p:nvSpPr>
        <p:spPr>
          <a:xfrm>
            <a:off x="4731027" y="1822639"/>
            <a:ext cx="900000" cy="28800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A1DD6A9C-E1E6-4907-BDF0-CA4A75954314}"/>
              </a:ext>
            </a:extLst>
          </p:cNvPr>
          <p:cNvSpPr/>
          <p:nvPr/>
        </p:nvSpPr>
        <p:spPr>
          <a:xfrm>
            <a:off x="4731027" y="3718243"/>
            <a:ext cx="900000" cy="28800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493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F6EA9-62A7-4264-BDC3-F12E3837A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5"/>
            <a:ext cx="10631666" cy="832119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Průběh certifikační a dozorové inspekce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D458DA-AD51-4334-8C4E-59A8AD6E3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704109"/>
            <a:ext cx="10851043" cy="476826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</a:t>
            </a:r>
            <a:r>
              <a:rPr lang="cs-CZ" sz="2400" dirty="0"/>
              <a:t>inspekce se koná v sídle/v provozovně žadatele/držitele certifikátu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vedoucí inspekčního týmu seznámí žadatele/držitele certifikátu s rozsahem a  předpokládanou dobou trvání inspekce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žadatel/držitel certifikátu dokládá dokumentaci vyžadovanou k prokázání splnění jednotlivých parametrů  produktů  B1 – B3 v režimu kvality Q CZ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pokud je dokumentace k prokázání splnění parametrů dostupná                    v elektronické podobě, žadatel/držitel certifikátu  umožní inspekčnímu týmu nahlédnout do příslušné databáze (programu)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na žádost vedoucí inspekčního týmu žadatel/držitel certifikátu umožní inspekčnímu týmu přístup na místa, která je třeba prověřit v souvislosti s prokázáním shody  s hodnotou parametru</a:t>
            </a:r>
          </a:p>
        </p:txBody>
      </p:sp>
    </p:spTree>
    <p:extLst>
      <p:ext uri="{BB962C8B-B14F-4D97-AF65-F5344CB8AC3E}">
        <p14:creationId xmlns:p14="http://schemas.microsoft.com/office/powerpoint/2010/main" val="352473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2EC641-DA85-4034-BDFD-EC4D3E2F8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69" y="365126"/>
            <a:ext cx="11065789" cy="661637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pěstování B1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DB7217-2136-464D-A8DC-80D0DDE2E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975" y="1390973"/>
            <a:ext cx="10494903" cy="518439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cs-CZ" b="1" u="sng" dirty="0"/>
          </a:p>
          <a:p>
            <a:pPr marL="0" indent="0" algn="just">
              <a:buNone/>
            </a:pPr>
            <a:r>
              <a:rPr lang="cs-CZ" b="1" u="sng" dirty="0"/>
              <a:t>Použití certifikované sadby</a:t>
            </a:r>
            <a:endParaRPr lang="cs-CZ" sz="2400" b="1" dirty="0"/>
          </a:p>
          <a:p>
            <a:pPr marL="0" indent="0" algn="just">
              <a:buNone/>
            </a:pPr>
            <a:endParaRPr lang="cs-CZ" sz="2000" b="1" dirty="0"/>
          </a:p>
          <a:p>
            <a:pPr marL="0" indent="0" algn="just">
              <a:buNone/>
            </a:pPr>
            <a:r>
              <a:rPr lang="cs-CZ" sz="2400" b="1" dirty="0"/>
              <a:t>Hodnota: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</a:t>
            </a:r>
            <a:r>
              <a:rPr lang="cs-CZ" b="1" dirty="0"/>
              <a:t>:</a:t>
            </a:r>
          </a:p>
          <a:p>
            <a:pPr marL="457200" lvl="1" indent="0" algn="just">
              <a:buNone/>
            </a:pPr>
            <a:r>
              <a:rPr lang="cs-CZ" b="1" dirty="0"/>
              <a:t>	- faktura nebo dodací list za nákup sadby v množství</a:t>
            </a:r>
          </a:p>
          <a:p>
            <a:pPr marL="457200" lvl="1" indent="0" algn="just">
              <a:buNone/>
            </a:pPr>
            <a:r>
              <a:rPr lang="cs-CZ" b="1" dirty="0"/>
              <a:t>	  odpovídajícím osázené ploše</a:t>
            </a:r>
          </a:p>
          <a:p>
            <a:pPr marL="457200" lvl="1" indent="0" algn="just">
              <a:buNone/>
            </a:pPr>
            <a:r>
              <a:rPr lang="cs-CZ" b="1" dirty="0"/>
              <a:t>	- uznávací list sadby</a:t>
            </a:r>
          </a:p>
          <a:p>
            <a:pPr marL="457200" lvl="1" indent="0" algn="just">
              <a:buNone/>
            </a:pPr>
            <a:r>
              <a:rPr lang="cs-CZ" sz="2400" b="1" dirty="0"/>
              <a:t>	- </a:t>
            </a:r>
            <a:r>
              <a:rPr lang="cs-CZ" b="1" dirty="0"/>
              <a:t>o</a:t>
            </a:r>
            <a:r>
              <a:rPr lang="cs-CZ" sz="2400" b="1" dirty="0"/>
              <a:t>známení o dovozu nebo číslo původu v případě dovozu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b="1" dirty="0"/>
              <a:t>M</a:t>
            </a:r>
            <a:r>
              <a:rPr lang="cs-CZ" sz="2400" b="1" dirty="0"/>
              <a:t>inimální množství certifikované sadby 2 t/ha.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Jako produkt certifikované konzumní brambory B1 nesmí být deklarovány konzumní brambory, u kterých nebyla doložena certifikovaná sadba a které nebyly pěstovány na DPB, které nebyly certifikační nebo dozorovou inspekcí ověřeny.</a:t>
            </a:r>
          </a:p>
          <a:p>
            <a:pPr marL="457200" lvl="1" indent="0" algn="just">
              <a:buNone/>
            </a:pPr>
            <a:endParaRPr lang="cs-CZ" b="1" dirty="0"/>
          </a:p>
          <a:p>
            <a:pPr marL="457200" lvl="1" indent="0" algn="just">
              <a:buNone/>
            </a:pPr>
            <a:r>
              <a:rPr lang="cs-CZ" dirty="0"/>
              <a:t>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0864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2EC641-DA85-4034-BDFD-EC4D3E2F8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69" y="365126"/>
            <a:ext cx="11065789" cy="661637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pěstování B1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DB7217-2136-464D-A8DC-80D0DDE2E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975" y="1390973"/>
            <a:ext cx="10795696" cy="518439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800" b="1" u="sng" dirty="0"/>
              <a:t>Použití přípravku povoleného v ekologickém zemědělství        na ochranu proti mandelince bramborové</a:t>
            </a:r>
          </a:p>
          <a:p>
            <a:pPr marL="0" indent="0" algn="just">
              <a:buNone/>
            </a:pPr>
            <a:endParaRPr lang="cs-CZ" sz="2000" b="1" dirty="0"/>
          </a:p>
          <a:p>
            <a:pPr marL="0" indent="0" algn="just">
              <a:buNone/>
            </a:pPr>
            <a:r>
              <a:rPr lang="cs-CZ" sz="2400" b="1" dirty="0"/>
              <a:t>Hodnota: minimálně pro první aplikaci (v optimální dávce doporučené výrobcem);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457200" lvl="1" indent="0" algn="just">
              <a:buNone/>
            </a:pPr>
            <a:r>
              <a:rPr lang="cs-CZ" b="1" dirty="0"/>
              <a:t>	- faktura nebo dodací list o nákupu přípravku</a:t>
            </a:r>
          </a:p>
          <a:p>
            <a:pPr marL="457200" lvl="1" indent="0" algn="just">
              <a:buNone/>
            </a:pPr>
            <a:r>
              <a:rPr lang="cs-CZ" b="1" dirty="0"/>
              <a:t>	- skladová karta, výdejky</a:t>
            </a:r>
          </a:p>
          <a:p>
            <a:pPr marL="0" indent="0" algn="just">
              <a:buNone/>
            </a:pPr>
            <a:r>
              <a:rPr lang="cs-CZ" sz="2400" b="1" dirty="0"/>
              <a:t>	- evidence použitých POR </a:t>
            </a:r>
          </a:p>
          <a:p>
            <a:pPr marL="0" indent="0" algn="just">
              <a:buNone/>
            </a:pPr>
            <a:r>
              <a:rPr lang="cs-CZ" sz="2400" b="1" dirty="0"/>
              <a:t>	  např. Portál farmáře, LPIS, Agronom, GC Úpravy </a:t>
            </a:r>
            <a:endParaRPr lang="cs-CZ" b="1" dirty="0"/>
          </a:p>
          <a:p>
            <a:pPr marL="457200" lvl="1" indent="0" algn="just">
              <a:buNone/>
            </a:pPr>
            <a:r>
              <a:rPr lang="cs-CZ" b="1" dirty="0"/>
              <a:t>Evidence použití POR dle §11 vyhlášky č.132/2018 Sb., o přípravcích a pomocných prostředcích na ochranu rostlin</a:t>
            </a:r>
          </a:p>
          <a:p>
            <a:pPr marL="457200" lvl="1" indent="0" algn="just">
              <a:buNone/>
            </a:pPr>
            <a:r>
              <a:rPr lang="cs-CZ" b="1" dirty="0">
                <a:hlinkClick r:id="rId2"/>
              </a:rPr>
              <a:t>https://rlportal.ukzuz.cz/rlp/public/#rlp|so|skudci|detail:c18ccd9cbe2ba381e37b810d0c263e14</a:t>
            </a:r>
            <a:endParaRPr lang="cs-CZ" b="1" dirty="0"/>
          </a:p>
          <a:p>
            <a:pPr marL="457200" lvl="1" indent="0" algn="just">
              <a:buNone/>
            </a:pPr>
            <a:endParaRPr lang="cs-CZ" b="1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04791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8A8385-E2AA-433E-8937-B4A6FE4F2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436" y="365125"/>
            <a:ext cx="11019894" cy="874739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pěstování B1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C33BF3-3B72-4A2C-BC92-B9F316896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164" y="1474236"/>
            <a:ext cx="10623166" cy="52251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u="sng" dirty="0"/>
              <a:t>Použití organických (statkových) hnojiv</a:t>
            </a:r>
            <a:r>
              <a:rPr lang="cs-CZ" sz="3700" dirty="0"/>
              <a:t>	</a:t>
            </a:r>
          </a:p>
          <a:p>
            <a:pPr marL="0" indent="0" algn="just">
              <a:buNone/>
            </a:pPr>
            <a:r>
              <a:rPr lang="cs-CZ" sz="2400" b="1" dirty="0"/>
              <a:t>Hodnota: Minimální množství jednotlivých druhů organických hnojiv    za období dvou let předcházejících sledovanému roku výsadby brambor;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evidence použitých organických hnojiv </a:t>
            </a:r>
          </a:p>
          <a:p>
            <a:pPr marL="0" indent="0" algn="just">
              <a:buNone/>
            </a:pPr>
            <a:r>
              <a:rPr lang="cs-CZ" sz="2400" b="1" dirty="0"/>
              <a:t>	  např. Portál farmáře, LPIS, Agronom, GC Úpravy </a:t>
            </a:r>
          </a:p>
          <a:p>
            <a:pPr marL="0" indent="0" algn="just">
              <a:buNone/>
            </a:pPr>
            <a:r>
              <a:rPr lang="cs-CZ" sz="2400" b="1" dirty="0"/>
              <a:t>	- karta skladových zásob organických hnojiv, výdejky, počet VDJ</a:t>
            </a:r>
          </a:p>
          <a:p>
            <a:pPr marL="0" indent="0" algn="just">
              <a:buNone/>
            </a:pPr>
            <a:r>
              <a:rPr lang="cs-CZ" sz="2400" b="1" dirty="0"/>
              <a:t>	- faktura nebo dodací list za nákup organických hnojiv</a:t>
            </a:r>
          </a:p>
          <a:p>
            <a:pPr marL="0" indent="0" algn="just">
              <a:buNone/>
            </a:pPr>
            <a:r>
              <a:rPr lang="cs-CZ" sz="2400" b="1" dirty="0"/>
              <a:t>	- faktura nebo dodací list za nákup minerálních dusíkatých hnojiv</a:t>
            </a:r>
          </a:p>
          <a:p>
            <a:pPr marL="0" indent="0" algn="just">
              <a:buNone/>
            </a:pPr>
            <a:r>
              <a:rPr lang="cs-CZ" sz="2400" b="1" dirty="0"/>
              <a:t>           - faktura za aplikaci hnojiv</a:t>
            </a:r>
          </a:p>
          <a:p>
            <a:pPr marL="0" indent="0" algn="just">
              <a:buNone/>
            </a:pPr>
            <a:endParaRPr lang="cs-CZ" sz="2300" dirty="0"/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2318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8A8385-E2AA-433E-8937-B4A6FE4F2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436" y="365125"/>
            <a:ext cx="11019894" cy="874739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pěstování B1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C33BF3-3B72-4A2C-BC92-B9F316896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3164" y="1474236"/>
            <a:ext cx="10623166" cy="52251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400" b="1" dirty="0"/>
              <a:t>Druhy statkových hnojiv: </a:t>
            </a:r>
          </a:p>
          <a:p>
            <a:pPr marL="0" indent="0" algn="just">
              <a:buNone/>
            </a:pPr>
            <a:r>
              <a:rPr lang="cs-CZ" sz="2400" dirty="0"/>
              <a:t>	- zelené hnojení (podsev nebo strništní meziplodina)</a:t>
            </a:r>
          </a:p>
          <a:p>
            <a:pPr marL="0" indent="0" algn="just">
              <a:buNone/>
            </a:pPr>
            <a:r>
              <a:rPr lang="cs-CZ" sz="2400" dirty="0"/>
              <a:t>	- chlévský hnůj (min. 25 t/ha)</a:t>
            </a:r>
          </a:p>
          <a:p>
            <a:pPr marL="0" indent="0" algn="just">
              <a:buNone/>
            </a:pPr>
            <a:r>
              <a:rPr lang="cs-CZ" sz="2400" dirty="0"/>
              <a:t>	- kejda skotu (min. 45 t/ha)</a:t>
            </a:r>
          </a:p>
          <a:p>
            <a:pPr marL="0" indent="0" algn="just">
              <a:buNone/>
            </a:pPr>
            <a:r>
              <a:rPr lang="cs-CZ" sz="2400" dirty="0"/>
              <a:t>	- kejda prasat (min. 30 t/ha)</a:t>
            </a:r>
          </a:p>
          <a:p>
            <a:pPr marL="0" indent="0" algn="just">
              <a:buNone/>
            </a:pPr>
            <a:r>
              <a:rPr lang="cs-CZ" sz="2400" dirty="0"/>
              <a:t>	- kejda drůbeže (min. 10 t/ha)</a:t>
            </a:r>
          </a:p>
          <a:p>
            <a:pPr marL="0" indent="0" algn="just">
              <a:buNone/>
            </a:pPr>
            <a:r>
              <a:rPr lang="cs-CZ" sz="2400" dirty="0"/>
              <a:t>	- zaorávka slámy s přídavkem dusíku v dávce 5 kg/t slámy</a:t>
            </a:r>
          </a:p>
          <a:p>
            <a:pPr marL="0" indent="0" algn="just">
              <a:buNone/>
            </a:pPr>
            <a:r>
              <a:rPr lang="cs-CZ" sz="2400" dirty="0"/>
              <a:t>	- digestát (min. 20 t/ha)</a:t>
            </a:r>
          </a:p>
          <a:p>
            <a:pPr marL="0" indent="0" algn="just">
              <a:buNone/>
            </a:pPr>
            <a:r>
              <a:rPr lang="cs-CZ" sz="2400" dirty="0"/>
              <a:t>	- průmyslový kompost (min. 10 t/ha)</a:t>
            </a:r>
          </a:p>
          <a:p>
            <a:pPr marL="0" indent="0" algn="just">
              <a:buNone/>
            </a:pPr>
            <a:r>
              <a:rPr lang="cs-CZ" sz="2400" b="1" dirty="0"/>
              <a:t>V případě nově nabytých DPB je potřeba doložit čestné prohlášení       od původního uživatele/vlastníka o provedeném hnojení organickými hnojivy za období dvou let předcházejících sledovanému roku výsadby brambor.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724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7E99A4-54E6-4EAB-9F23-CAAB5E360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637" y="365126"/>
            <a:ext cx="11011545" cy="839868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pěstování B1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5DE251-A2E6-488A-89B8-F70E29FD0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844" y="1337857"/>
            <a:ext cx="10631666" cy="51550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u="sng" dirty="0"/>
              <a:t>Osevní postup</a:t>
            </a:r>
            <a:r>
              <a:rPr lang="cs-CZ" sz="2600" dirty="0"/>
              <a:t>	</a:t>
            </a:r>
          </a:p>
          <a:p>
            <a:pPr marL="0" indent="0" algn="just">
              <a:buNone/>
            </a:pPr>
            <a:r>
              <a:rPr lang="cs-CZ" sz="2400" b="1" dirty="0"/>
              <a:t>Hodnota: Výsadba na pozemek, kde nebyly minimálně 2 roky pěstovány brambory;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vlastní evidence osevních postupů v rámci DPB</a:t>
            </a:r>
          </a:p>
          <a:p>
            <a:pPr marL="0" indent="0" algn="just">
              <a:buNone/>
            </a:pPr>
            <a:r>
              <a:rPr lang="cs-CZ" sz="2400" b="1" dirty="0"/>
              <a:t>             např. Portál farmáře, LPIS, Agronom, GC Úpravy</a:t>
            </a:r>
          </a:p>
          <a:p>
            <a:pPr marL="0" indent="0" algn="just">
              <a:buNone/>
            </a:pPr>
            <a:endParaRPr lang="cs-CZ" sz="2000" b="1" dirty="0"/>
          </a:p>
          <a:p>
            <a:pPr marL="0" indent="0" algn="just">
              <a:buNone/>
            </a:pPr>
            <a:r>
              <a:rPr lang="cs-CZ" sz="2400" b="1" dirty="0"/>
              <a:t>V případě nově nabytých DPB je potřeba doložit čestné prohlášení       od původního uživatele/vlastníka o osevních postupech                          za předcházející dva roky.</a:t>
            </a:r>
          </a:p>
          <a:p>
            <a:pPr marL="0" indent="0" algn="just">
              <a:buNone/>
            </a:pPr>
            <a:endParaRPr lang="cs-CZ" sz="2400" b="1" dirty="0"/>
          </a:p>
          <a:p>
            <a:pPr marL="0" indent="0" algn="just"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709271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7E99A4-54E6-4EAB-9F23-CAAB5E360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637" y="365126"/>
            <a:ext cx="11011545" cy="839868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pěstování B1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5DE251-A2E6-488A-89B8-F70E29FD0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463" y="1130742"/>
            <a:ext cx="10631666" cy="549399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cs-CZ" sz="2600" b="1" u="sng" dirty="0"/>
          </a:p>
          <a:p>
            <a:pPr marL="0" indent="0" algn="just">
              <a:buNone/>
            </a:pPr>
            <a:r>
              <a:rPr lang="cs-CZ" sz="3000" b="1" u="sng" dirty="0"/>
              <a:t>Dohledatelnost produktu Q CZ</a:t>
            </a:r>
          </a:p>
          <a:p>
            <a:pPr marL="0" indent="0" algn="just">
              <a:buNone/>
            </a:pPr>
            <a:r>
              <a:rPr lang="cs-CZ" sz="2600" b="1" dirty="0"/>
              <a:t>Hodnota: ANO/NE</a:t>
            </a:r>
          </a:p>
          <a:p>
            <a:pPr marL="0" indent="0" algn="just">
              <a:buNone/>
            </a:pPr>
            <a:r>
              <a:rPr lang="cs-CZ" sz="2600" b="1" dirty="0"/>
              <a:t>Způsob doložení:</a:t>
            </a:r>
          </a:p>
          <a:p>
            <a:pPr marL="0" indent="0" algn="just">
              <a:buNone/>
            </a:pPr>
            <a:r>
              <a:rPr lang="cs-CZ" sz="2600" b="1" dirty="0"/>
              <a:t>	- dodavatelsko-odběratelské smlouvy </a:t>
            </a:r>
          </a:p>
          <a:p>
            <a:pPr marL="0" indent="0" algn="just">
              <a:buNone/>
            </a:pPr>
            <a:r>
              <a:rPr lang="cs-CZ" sz="2600" b="1" dirty="0"/>
              <a:t>	- faktury, skladové karty</a:t>
            </a:r>
            <a:r>
              <a:rPr lang="cs-CZ" sz="2600" dirty="0"/>
              <a:t>	</a:t>
            </a:r>
            <a:endParaRPr lang="cs-CZ" sz="2000" dirty="0"/>
          </a:p>
          <a:p>
            <a:pPr marL="0" indent="0" algn="just">
              <a:buNone/>
            </a:pPr>
            <a:endParaRPr lang="cs-CZ" sz="1900" dirty="0"/>
          </a:p>
          <a:p>
            <a:pPr marL="0" indent="0" algn="just">
              <a:buNone/>
            </a:pPr>
            <a:r>
              <a:rPr lang="cs-CZ" sz="2600" b="1" dirty="0"/>
              <a:t>Dohledatelnost produktu Q CZ se nebude prokazovat v případě doložení platného certifikátu </a:t>
            </a:r>
            <a:r>
              <a:rPr lang="cs-CZ" sz="2600" b="1" dirty="0" err="1"/>
              <a:t>Global</a:t>
            </a:r>
            <a:r>
              <a:rPr lang="cs-CZ" sz="2600" b="1" dirty="0"/>
              <a:t> G.A.P.  </a:t>
            </a:r>
          </a:p>
          <a:p>
            <a:pPr marL="0" indent="0" algn="just">
              <a:buNone/>
            </a:pPr>
            <a:r>
              <a:rPr lang="cs-CZ" sz="2600" b="1" dirty="0"/>
              <a:t> </a:t>
            </a:r>
          </a:p>
          <a:p>
            <a:pPr marL="0" indent="0" algn="just">
              <a:buNone/>
            </a:pPr>
            <a:r>
              <a:rPr lang="cs-CZ" sz="3000" b="1" u="sng" dirty="0"/>
              <a:t>Certifikace </a:t>
            </a:r>
            <a:r>
              <a:rPr lang="cs-CZ" sz="3000" b="1" u="sng" dirty="0" err="1"/>
              <a:t>Global</a:t>
            </a:r>
            <a:r>
              <a:rPr lang="cs-CZ" sz="3000" b="1" u="sng" dirty="0"/>
              <a:t> G.A.P.</a:t>
            </a:r>
          </a:p>
          <a:p>
            <a:pPr marL="0" indent="0" algn="just">
              <a:buNone/>
            </a:pPr>
            <a:r>
              <a:rPr lang="cs-CZ" sz="2600" b="1" dirty="0"/>
              <a:t>Hodnota: ANO/NE</a:t>
            </a:r>
          </a:p>
          <a:p>
            <a:pPr marL="0" indent="0" algn="just">
              <a:buNone/>
            </a:pPr>
            <a:r>
              <a:rPr lang="cs-CZ" sz="2600" b="1" dirty="0"/>
              <a:t>Způsob doložení:</a:t>
            </a:r>
          </a:p>
          <a:p>
            <a:pPr marL="0" indent="0" algn="just">
              <a:buNone/>
            </a:pPr>
            <a:r>
              <a:rPr lang="cs-CZ" sz="2600" b="1" dirty="0"/>
              <a:t>	- doložení platného certifikátu </a:t>
            </a:r>
            <a:r>
              <a:rPr lang="cs-CZ" sz="2600" b="1" dirty="0" err="1"/>
              <a:t>Global</a:t>
            </a:r>
            <a:r>
              <a:rPr lang="cs-CZ" sz="2600" b="1" dirty="0"/>
              <a:t> G.A.P. </a:t>
            </a:r>
            <a:r>
              <a:rPr lang="cs-CZ" sz="2200" dirty="0"/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2219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dopis, snímek obrazovky, Písmo&#10;&#10;Popis byl vytvořen automaticky">
            <a:extLst>
              <a:ext uri="{FF2B5EF4-FFF2-40B4-BE49-F238E27FC236}">
                <a16:creationId xmlns:a16="http://schemas.microsoft.com/office/drawing/2014/main" id="{E3A58783-7042-1B1F-6F8D-BCC903E315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" t="1740" r="3597" b="1900"/>
          <a:stretch/>
        </p:blipFill>
        <p:spPr>
          <a:xfrm>
            <a:off x="3768034" y="119270"/>
            <a:ext cx="4757531" cy="660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38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035681-9ADA-4A77-A07D-94F88BB1A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641" y="365125"/>
            <a:ext cx="11077413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pěstování B1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CFC741-DDDF-4ACF-B76F-C4C25E00A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u="sng" dirty="0"/>
              <a:t>Školení Q CZ – 1 x ročně</a:t>
            </a:r>
          </a:p>
          <a:p>
            <a:pPr marL="0" indent="0" algn="just">
              <a:buNone/>
            </a:pPr>
            <a:r>
              <a:rPr lang="cs-CZ" sz="2400" b="1" dirty="0"/>
              <a:t>Hodnota: min. 1 osoba za žadatele – 1x ročně;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seznam proškolených subjektů předložený vlastníkem </a:t>
            </a:r>
          </a:p>
          <a:p>
            <a:pPr marL="0" indent="0" algn="just">
              <a:buNone/>
            </a:pPr>
            <a:r>
              <a:rPr lang="cs-CZ" sz="2400" b="1" dirty="0"/>
              <a:t>	  Certifikačního schématu (ČBS)</a:t>
            </a:r>
            <a:endParaRPr lang="cs-CZ" sz="2000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301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12775-71BB-42F7-B5F2-1C6F5A8FC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888" y="182880"/>
            <a:ext cx="11104535" cy="1230284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Parametry pro pěstování B1 v režimu kvality Q CZ</a:t>
            </a:r>
            <a:br>
              <a:rPr lang="cs-CZ" sz="3600" dirty="0">
                <a:solidFill>
                  <a:srgbClr val="3333FF"/>
                </a:solidFill>
              </a:rPr>
            </a:br>
            <a:r>
              <a:rPr lang="cs-CZ" sz="3600" dirty="0">
                <a:solidFill>
                  <a:srgbClr val="3333FF"/>
                </a:solidFill>
              </a:rPr>
              <a:t>Neshody a jejich vypořádání </a:t>
            </a:r>
          </a:p>
        </p:txBody>
      </p:sp>
      <p:graphicFrame>
        <p:nvGraphicFramePr>
          <p:cNvPr id="6" name="Tabulka 6">
            <a:extLst>
              <a:ext uri="{FF2B5EF4-FFF2-40B4-BE49-F238E27FC236}">
                <a16:creationId xmlns:a16="http://schemas.microsoft.com/office/drawing/2014/main" id="{AEAB756A-4281-465C-96C6-0DC575671B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64268" y="1310605"/>
          <a:ext cx="10976278" cy="5364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876">
                  <a:extLst>
                    <a:ext uri="{9D8B030D-6E8A-4147-A177-3AD203B41FA5}">
                      <a16:colId xmlns:a16="http://schemas.microsoft.com/office/drawing/2014/main" val="2587188098"/>
                    </a:ext>
                  </a:extLst>
                </a:gridCol>
                <a:gridCol w="6911402">
                  <a:extLst>
                    <a:ext uri="{9D8B030D-6E8A-4147-A177-3AD203B41FA5}">
                      <a16:colId xmlns:a16="http://schemas.microsoft.com/office/drawing/2014/main" val="3592034717"/>
                    </a:ext>
                  </a:extLst>
                </a:gridCol>
              </a:tblGrid>
              <a:tr h="374192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Neshody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Způsob odstranění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915218221"/>
                  </a:ext>
                </a:extLst>
              </a:tr>
              <a:tr h="396007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Nedoložení uznávacího listu sadby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Lze vyžádat od producenta sadby a dodatečně doložit.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1201362"/>
                  </a:ext>
                </a:extLst>
              </a:tr>
              <a:tr h="895131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Při první aplikaci nebyl použit POR proti mandelince bramborové povolený v ekologickém zemědělství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Neodstranitelná neshoda, je důvodem pro neudělení nebo odebrání certifikátu.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8383389"/>
                  </a:ext>
                </a:extLst>
              </a:tr>
              <a:tr h="1199464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Nedodržení minimální dávky statkových nebo organických hnojiv   v období 2 let před výsadbou brambor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Pěstitelskou plochu, na které nebyl tento parametr dodržen, neuvádět do žádosti o certifikaci nebo podkladů pro dozorovou inspekci, v případě zjištění při inspekci neodstranitelná neshoda, je důvodem pro neudělení nebo odebrání certifikátu.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9941080"/>
                  </a:ext>
                </a:extLst>
              </a:tr>
              <a:tr h="922665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Nedodržení osevního postupu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Pěstitelskou plochu, na které nebyl tento parametr dodržen, neuvádět do žádosti o certifikaci nebo podkladů pro dozorovou inspekci, v případě zjištění při inspekci neodstranitelná neshoda, je důvodem pro neudělení nebo odebrání certifikátu.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8814788"/>
                  </a:ext>
                </a:extLst>
              </a:tr>
              <a:tr h="645866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Žadatel o certifikaci nevlastní platný </a:t>
                      </a:r>
                      <a:r>
                        <a:rPr lang="cs-CZ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</a:t>
                      </a:r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G.A.P.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Žadatel/držitel certifikátu dokládá vlastní evidencí, jak nakládal s konzumními bramborami </a:t>
                      </a:r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vypěstovanými v režimu kvality Q CZ.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111335"/>
                  </a:ext>
                </a:extLst>
              </a:tr>
              <a:tr h="645866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Žádný ze zástupců žadatele/držitele certifikátu se neúčastnil školení Q CZ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Neodstranitelná neshoda, je důvodem pro neudělení nebo odebrání certifikátu.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341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862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120920-5433-4D25-AE80-F6C5D4A9F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178513"/>
            <a:ext cx="10847843" cy="1325563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Parametry pro plnění režimu kvality Q CZ        pro ověření kvality B1 a balené a upravené </a:t>
            </a:r>
            <a:br>
              <a:rPr lang="cs-CZ" sz="3600" dirty="0">
                <a:solidFill>
                  <a:srgbClr val="3333FF"/>
                </a:solidFill>
              </a:rPr>
            </a:br>
            <a:r>
              <a:rPr lang="cs-CZ" sz="3600" dirty="0">
                <a:solidFill>
                  <a:srgbClr val="3333FF"/>
                </a:solidFill>
              </a:rPr>
              <a:t>brambory B2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51B520-2F76-4DDE-8957-C9B19D07B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604864"/>
            <a:ext cx="10847842" cy="5141169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sz="5900" b="1" u="sng" dirty="0"/>
              <a:t>Nákup produkce v režimu kvality B1</a:t>
            </a:r>
          </a:p>
          <a:p>
            <a:pPr marL="0" indent="0" algn="just">
              <a:buNone/>
            </a:pPr>
            <a:r>
              <a:rPr lang="cs-CZ" sz="4400" b="1" dirty="0"/>
              <a:t>Hodnota: 100 %; ANO/NE</a:t>
            </a:r>
          </a:p>
          <a:p>
            <a:pPr marL="0" indent="0" algn="just">
              <a:buNone/>
            </a:pPr>
            <a:r>
              <a:rPr lang="cs-CZ" sz="4400" b="1" dirty="0"/>
              <a:t>Způsob doložení:</a:t>
            </a:r>
          </a:p>
          <a:p>
            <a:pPr marL="0" indent="0" algn="just">
              <a:buNone/>
            </a:pPr>
            <a:r>
              <a:rPr lang="cs-CZ" sz="4400" b="1" dirty="0"/>
              <a:t>	- doklad o nákupu konzumních brambor od dodavatelů, kteří získali</a:t>
            </a:r>
          </a:p>
          <a:p>
            <a:pPr marL="0" indent="0" algn="just">
              <a:buNone/>
            </a:pPr>
            <a:r>
              <a:rPr lang="cs-CZ" sz="4400" b="1" dirty="0"/>
              <a:t>	  Certifikát B1 v režimu kvality Q CZ např. faktura, dodací list, kupní</a:t>
            </a:r>
          </a:p>
          <a:p>
            <a:pPr marL="0" indent="0" algn="just">
              <a:buNone/>
            </a:pPr>
            <a:r>
              <a:rPr lang="cs-CZ" sz="4400" b="1" dirty="0"/>
              <a:t>              smlouva, kopie certifikátu</a:t>
            </a:r>
          </a:p>
          <a:p>
            <a:pPr marL="0" indent="0" algn="just">
              <a:buNone/>
            </a:pPr>
            <a:r>
              <a:rPr lang="cs-CZ" sz="4400" b="1" dirty="0"/>
              <a:t>	- oddělené skladování a označování jednotlivých partií konzumních brambor</a:t>
            </a:r>
          </a:p>
          <a:p>
            <a:pPr marL="0" indent="0" algn="just">
              <a:buNone/>
            </a:pPr>
            <a:r>
              <a:rPr lang="cs-CZ" sz="4400" b="1" dirty="0"/>
              <a:t>              certifikovaných B1 a ostatních (sadbové, průmyslové - škrob, konzum</a:t>
            </a:r>
          </a:p>
          <a:p>
            <a:pPr marL="0" indent="0" algn="just">
              <a:buNone/>
            </a:pPr>
            <a:r>
              <a:rPr lang="cs-CZ" sz="4400" b="1" dirty="0"/>
              <a:t>              mimo Q CZ apod.) - dohledatelnost původu konzumních brambor Q CZ</a:t>
            </a:r>
          </a:p>
          <a:p>
            <a:pPr marL="0" indent="0" algn="just">
              <a:buNone/>
            </a:pPr>
            <a:r>
              <a:rPr lang="cs-CZ" sz="4400" b="1" dirty="0"/>
              <a:t>	- oddělené zpracování konzumních brambor certifikovaných B1 a ostatních</a:t>
            </a:r>
          </a:p>
          <a:p>
            <a:pPr marL="0" indent="0" algn="just">
              <a:buNone/>
            </a:pPr>
            <a:r>
              <a:rPr lang="cs-CZ" sz="4400" dirty="0"/>
              <a:t>		       </a:t>
            </a:r>
          </a:p>
          <a:p>
            <a:pPr marL="0" indent="0">
              <a:buNone/>
            </a:pPr>
            <a:r>
              <a:rPr lang="cs-CZ" sz="4400" b="1" dirty="0"/>
              <a:t>Jako nákup certifikovaných konzumních brambor B1 nesmí být deklarovány konzumní brambory, které neprošly procesem certifikace a které nebyly pěstovány na DPB, které nebyly certifikační nebo dozorovou inspekcí ověřeny.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1636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F024D6-53B3-1E85-1363-C6E9A6197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5"/>
            <a:ext cx="10631666" cy="139019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Parametry pro plnění režimu kvality Q CZ pro ověření kvality B1 a upravené a balené brambory B2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842681-4ADF-BFCA-6EF5-E397B0AA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567543"/>
            <a:ext cx="10631666" cy="49048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/>
              <a:t>Tříděný produkt</a:t>
            </a:r>
          </a:p>
          <a:p>
            <a:pPr marL="0" indent="0">
              <a:buNone/>
            </a:pPr>
            <a:r>
              <a:rPr lang="cs-CZ" sz="2100" b="1" dirty="0"/>
              <a:t>Hodnota: 20 % pod stanovený ukazatel „zelené hlízy“ ve vyhlášce č. 397/2021 		    (</a:t>
            </a:r>
            <a:r>
              <a:rPr lang="cs-CZ" sz="2100" b="1" dirty="0" err="1"/>
              <a:t>Příl</a:t>
            </a:r>
            <a:r>
              <a:rPr lang="cs-CZ" sz="2100" b="1" dirty="0"/>
              <a:t>. č. 17, Tab. 2) ANO/NE</a:t>
            </a:r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r>
              <a:rPr lang="cs-CZ" sz="2100" b="1" dirty="0"/>
              <a:t>Způsob doložení: </a:t>
            </a:r>
          </a:p>
          <a:p>
            <a:pPr marL="0" indent="0" algn="just">
              <a:buNone/>
            </a:pPr>
            <a:r>
              <a:rPr lang="cs-CZ" sz="2100" b="1" dirty="0"/>
              <a:t>	 - zpracovatel doloží v rámci zavedeného systému evidence plnění 		   	   parametru rozborem na zjištění podílu zelených hlíz provedeným 		   	   vlastním pracovníkem, a to min. z jednoho vzorku o hmotnosti 10 		   	   kg z každých (i započatých) 300 tun zpracovaných brambor v 			   	   režimu Q CZ. Dále pak plnění parametru zpracovatel ověří rozborem 		   	   provedeným vlastním pracovníkem za účasti inspektora Certifikačního 	   	   orgánu v rámci certifikační nebo dozorové inspekce.</a:t>
            </a:r>
          </a:p>
          <a:p>
            <a:pPr marL="0" indent="0" algn="just">
              <a:buNone/>
            </a:pPr>
            <a:endParaRPr lang="cs-CZ" sz="2100" b="1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209B1A55-1D94-C6F0-9E16-63F33BAADC26}"/>
              </a:ext>
            </a:extLst>
          </p:cNvPr>
          <p:cNvGraphicFramePr>
            <a:graphicFrameLocks noGrp="1"/>
          </p:cNvGraphicFramePr>
          <p:nvPr/>
        </p:nvGraphicFramePr>
        <p:xfrm>
          <a:off x="2298246" y="2530930"/>
          <a:ext cx="7927522" cy="18114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2493">
                  <a:extLst>
                    <a:ext uri="{9D8B030D-6E8A-4147-A177-3AD203B41FA5}">
                      <a16:colId xmlns:a16="http://schemas.microsoft.com/office/drawing/2014/main" val="3468431654"/>
                    </a:ext>
                  </a:extLst>
                </a:gridCol>
                <a:gridCol w="1952493">
                  <a:extLst>
                    <a:ext uri="{9D8B030D-6E8A-4147-A177-3AD203B41FA5}">
                      <a16:colId xmlns:a16="http://schemas.microsoft.com/office/drawing/2014/main" val="2125544698"/>
                    </a:ext>
                  </a:extLst>
                </a:gridCol>
                <a:gridCol w="2011268">
                  <a:extLst>
                    <a:ext uri="{9D8B030D-6E8A-4147-A177-3AD203B41FA5}">
                      <a16:colId xmlns:a16="http://schemas.microsoft.com/office/drawing/2014/main" val="59487135"/>
                    </a:ext>
                  </a:extLst>
                </a:gridCol>
                <a:gridCol w="2011268">
                  <a:extLst>
                    <a:ext uri="{9D8B030D-6E8A-4147-A177-3AD203B41FA5}">
                      <a16:colId xmlns:a16="http://schemas.microsoft.com/office/drawing/2014/main" val="1697418438"/>
                    </a:ext>
                  </a:extLst>
                </a:gridCol>
              </a:tblGrid>
              <a:tr h="4858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Zelené hlízy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Hodnota dle vyhlášky                č. 397/2021,                             příloha č. 17, tabulka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Brambory konzumní rané nejvýše do 4 % hmotnosti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Brambory konzumní pozdní celkem nejvýše do 6% hmotnosti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587399"/>
                  </a:ext>
                </a:extLst>
              </a:tr>
              <a:tr h="48585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Více než 1/8 povrchu nebo 5 mm pod slupkou u 1 % hlíz v rámci  4 % tolerance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Více než 1/8 povrchu nebo                    5 mm pod slupkou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6868486"/>
                  </a:ext>
                </a:extLst>
              </a:tr>
              <a:tr h="75096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</a:rPr>
                        <a:t>Hodnota dle Certifikačního schématu, revize č.2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Více než 1/8 povrchu nebo 5 mm pod slupkou u 1 % hlíz v rámci 3,2 % hmotnosti vzorku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Více než 1/8 povrchu nebo         5 mm pod slupkou nejvýše do   4,8 % hmotnosti vzorku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86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3678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5890D1-7AA3-4568-896F-0ED8D76C1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54245"/>
            <a:ext cx="10631666" cy="1344478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Parametry pro plnění režimu kvality Q CZ       pro ověření kvality B1 a balené a upravené </a:t>
            </a:r>
            <a:br>
              <a:rPr lang="cs-CZ" sz="3600" dirty="0">
                <a:solidFill>
                  <a:srgbClr val="3333FF"/>
                </a:solidFill>
              </a:rPr>
            </a:br>
            <a:r>
              <a:rPr lang="cs-CZ" sz="3600" dirty="0">
                <a:solidFill>
                  <a:srgbClr val="3333FF"/>
                </a:solidFill>
              </a:rPr>
              <a:t>brambory B2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B9B113-7C88-4596-A15F-A6A2D97C1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477" y="1437469"/>
            <a:ext cx="10373041" cy="51877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b="1" u="sng" dirty="0"/>
              <a:t>Rezidua přípravků na ochranu rostlin</a:t>
            </a:r>
          </a:p>
          <a:p>
            <a:pPr marL="0" indent="0" algn="just">
              <a:buNone/>
            </a:pPr>
            <a:r>
              <a:rPr lang="cs-CZ" sz="2400" b="1" dirty="0"/>
              <a:t>Hodnota: 20 % pod max. limity stanovenými v nařízení Komise (ES) </a:t>
            </a:r>
          </a:p>
          <a:p>
            <a:pPr marL="0" indent="0" algn="just">
              <a:buNone/>
            </a:pPr>
            <a:r>
              <a:rPr lang="cs-CZ" sz="2400" b="1" dirty="0"/>
              <a:t>č. 839/2008;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</a:t>
            </a:r>
            <a:r>
              <a:rPr lang="cs-CZ" sz="2400" b="1" dirty="0" err="1"/>
              <a:t>multireziduální</a:t>
            </a:r>
            <a:r>
              <a:rPr lang="cs-CZ" sz="2400" b="1" dirty="0"/>
              <a:t> rozbor od akreditované laboratoře a to z první</a:t>
            </a:r>
          </a:p>
          <a:p>
            <a:pPr marL="0" indent="0" algn="just">
              <a:buNone/>
            </a:pPr>
            <a:r>
              <a:rPr lang="cs-CZ" sz="2400" b="1" dirty="0"/>
              <a:t>             dodávky certifikovaného produktu B1 ve sledovaném období</a:t>
            </a:r>
          </a:p>
          <a:p>
            <a:pPr marL="0" indent="0" algn="just">
              <a:buNone/>
            </a:pPr>
            <a:r>
              <a:rPr lang="cs-CZ" sz="2400" b="1" dirty="0"/>
              <a:t>             (sklizeň příslušného roku) od každého dodavatele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r>
              <a:rPr lang="cs-CZ" sz="2400" b="1" dirty="0" err="1"/>
              <a:t>Multireziduální</a:t>
            </a:r>
            <a:r>
              <a:rPr lang="cs-CZ" sz="2400" b="1" dirty="0"/>
              <a:t> rozbor na stanovení reziduí POR je vzhledem </a:t>
            </a:r>
          </a:p>
          <a:p>
            <a:pPr marL="0" indent="0" algn="just">
              <a:buNone/>
            </a:pPr>
            <a:r>
              <a:rPr lang="cs-CZ" sz="2400" b="1" dirty="0"/>
              <a:t>k pracnosti a omezenému okruhu laboratoří zpracováván s velkou</a:t>
            </a:r>
          </a:p>
          <a:p>
            <a:pPr marL="0" indent="0" algn="just">
              <a:buNone/>
            </a:pPr>
            <a:r>
              <a:rPr lang="cs-CZ" sz="2400" b="1" dirty="0"/>
              <a:t>časovou prodlevou – </a:t>
            </a:r>
            <a:r>
              <a:rPr lang="cs-CZ" sz="2400" b="1" u="sng" dirty="0"/>
              <a:t>včasný odběr vzorku brambor</a:t>
            </a:r>
          </a:p>
          <a:p>
            <a:pPr marL="0" indent="0" algn="just">
              <a:buNone/>
            </a:pPr>
            <a:r>
              <a:rPr lang="cs-CZ" sz="2400" b="1" dirty="0"/>
              <a:t>		</a:t>
            </a:r>
          </a:p>
          <a:p>
            <a:pPr marL="0" indent="0" algn="just">
              <a:buNone/>
            </a:pPr>
            <a:r>
              <a:rPr lang="cs-CZ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98288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5890D1-7AA3-4568-896F-0ED8D76C1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54245"/>
            <a:ext cx="10631666" cy="1344478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Parametry pro plnění režimu kvality Q CZ                   pro ověření kvality B1 a balené a upravené </a:t>
            </a:r>
            <a:br>
              <a:rPr lang="cs-CZ" sz="3600" dirty="0">
                <a:solidFill>
                  <a:srgbClr val="3333FF"/>
                </a:solidFill>
              </a:rPr>
            </a:br>
            <a:r>
              <a:rPr lang="cs-CZ" sz="3600" dirty="0">
                <a:solidFill>
                  <a:srgbClr val="3333FF"/>
                </a:solidFill>
              </a:rPr>
              <a:t>brambory B2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B9B113-7C88-4596-A15F-A6A2D97C1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477" y="1437469"/>
            <a:ext cx="10373041" cy="51877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cs-CZ" sz="2200" b="1" dirty="0"/>
          </a:p>
          <a:p>
            <a:pPr marL="0" indent="0" algn="just">
              <a:buNone/>
            </a:pPr>
            <a:r>
              <a:rPr lang="cs-CZ" b="1" u="sng" dirty="0"/>
              <a:t>Obsah kadmia a olova</a:t>
            </a:r>
          </a:p>
          <a:p>
            <a:pPr marL="0" indent="0" algn="just">
              <a:buNone/>
            </a:pPr>
            <a:r>
              <a:rPr lang="cs-CZ" sz="2400" b="1" dirty="0"/>
              <a:t>Hodnota: 20 % pod max. limity stanovenými v nařízení Komise (ES) </a:t>
            </a:r>
          </a:p>
          <a:p>
            <a:pPr marL="0" indent="0" algn="just">
              <a:buNone/>
            </a:pPr>
            <a:r>
              <a:rPr lang="cs-CZ" sz="2400" b="1" dirty="0"/>
              <a:t>č. 1881/2006; 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rozbor  od akreditované laboratoře a to z první dodávky</a:t>
            </a:r>
          </a:p>
          <a:p>
            <a:pPr marL="0" indent="0" algn="just">
              <a:buNone/>
            </a:pPr>
            <a:r>
              <a:rPr lang="cs-CZ" sz="2400" b="1" dirty="0"/>
              <a:t>             certifikovaného produktu B1 ve sledovaném období (sklizeň</a:t>
            </a:r>
          </a:p>
          <a:p>
            <a:pPr marL="0" indent="0" algn="just">
              <a:buNone/>
            </a:pPr>
            <a:r>
              <a:rPr lang="cs-CZ" sz="2400" b="1" dirty="0"/>
              <a:t>             příslušného roku) od každého dodavatele		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r>
              <a:rPr lang="cs-CZ" sz="2400" b="1" u="sng" dirty="0"/>
              <a:t>Doporučen také včasný odběr vzorku brambor.</a:t>
            </a:r>
            <a:r>
              <a:rPr lang="cs-CZ" sz="24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70988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671C36-AA4F-46D8-A36D-2AD539F5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plnění režimu kvality Q CZ </a:t>
            </a:r>
            <a:r>
              <a:rPr lang="cs-CZ" sz="3600" dirty="0">
                <a:solidFill>
                  <a:srgbClr val="3333FF"/>
                </a:solidFill>
              </a:rPr>
              <a:t>pro ověření kvality B1 a balené a upravené </a:t>
            </a:r>
            <a:br>
              <a:rPr lang="cs-CZ" sz="3600" dirty="0">
                <a:solidFill>
                  <a:srgbClr val="3333FF"/>
                </a:solidFill>
              </a:rPr>
            </a:br>
            <a:r>
              <a:rPr lang="cs-CZ" sz="3600" dirty="0">
                <a:solidFill>
                  <a:srgbClr val="3333FF"/>
                </a:solidFill>
              </a:rPr>
              <a:t>brambory B2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099C25-97B3-478F-9656-E76C74301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846126"/>
            <a:ext cx="10631666" cy="486258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sz="3000" b="1" u="sng" dirty="0"/>
              <a:t>Dohledatelnost produktu Q CZ</a:t>
            </a:r>
          </a:p>
          <a:p>
            <a:pPr marL="0" indent="0" algn="just">
              <a:buNone/>
            </a:pPr>
            <a:r>
              <a:rPr lang="cs-CZ" sz="2600" b="1" dirty="0"/>
              <a:t>Hodnota: ANO/NE</a:t>
            </a:r>
          </a:p>
          <a:p>
            <a:pPr marL="0" indent="0" algn="just">
              <a:buNone/>
            </a:pPr>
            <a:r>
              <a:rPr lang="cs-CZ" sz="2600" b="1" dirty="0"/>
              <a:t>Způsob doložení:</a:t>
            </a:r>
          </a:p>
          <a:p>
            <a:pPr marL="0" indent="0" algn="just">
              <a:buNone/>
            </a:pPr>
            <a:r>
              <a:rPr lang="cs-CZ" sz="2600" b="1" dirty="0"/>
              <a:t>	- dodavatelsko-odběratelské smlouvy</a:t>
            </a:r>
          </a:p>
          <a:p>
            <a:pPr marL="0" indent="0" algn="just">
              <a:buNone/>
            </a:pPr>
            <a:r>
              <a:rPr lang="cs-CZ" sz="2600" b="1" dirty="0"/>
              <a:t>	- faktury, daňové doklady, pokladní deníky, skladové karty</a:t>
            </a:r>
          </a:p>
          <a:p>
            <a:pPr marL="0" indent="0" algn="just">
              <a:buNone/>
            </a:pPr>
            <a:r>
              <a:rPr lang="cs-CZ" sz="2600" b="1" dirty="0"/>
              <a:t>           - doložení platného certifikátu </a:t>
            </a:r>
            <a:r>
              <a:rPr lang="cs-CZ" sz="2600" b="1" dirty="0" err="1"/>
              <a:t>Global</a:t>
            </a:r>
            <a:r>
              <a:rPr lang="cs-CZ" sz="2600" b="1" dirty="0"/>
              <a:t> G.A.P. </a:t>
            </a:r>
          </a:p>
          <a:p>
            <a:pPr marL="0" indent="0" algn="just">
              <a:buNone/>
            </a:pPr>
            <a:r>
              <a:rPr lang="cs-CZ" sz="2600" b="1" dirty="0"/>
              <a:t>	  (držitel nemusí dokazovat „Dohledatelnost produktu Q CZ“)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600" b="1" dirty="0"/>
              <a:t>Při dozorové inspekci je potřeba připravit doklady k prokázání produkce B2 – kdy, kam, množství. Produkce B2 může maximálně odpovídat          v množství nákupu B1 nebo vlastní produkci B1.</a:t>
            </a:r>
            <a:r>
              <a:rPr lang="cs-CZ" sz="2600" b="1" dirty="0">
                <a:solidFill>
                  <a:srgbClr val="00B050"/>
                </a:solidFill>
              </a:rPr>
              <a:t> </a:t>
            </a:r>
            <a:endParaRPr lang="cs-CZ" sz="26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935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671C36-AA4F-46D8-A36D-2AD539F59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Parametry pro plnění režimu kvality Q CZ        pro ověření kvality B1 a balené a upravené </a:t>
            </a:r>
            <a:br>
              <a:rPr lang="cs-CZ" sz="3600" dirty="0">
                <a:solidFill>
                  <a:srgbClr val="3333FF"/>
                </a:solidFill>
              </a:rPr>
            </a:br>
            <a:r>
              <a:rPr lang="cs-CZ" sz="3600" dirty="0">
                <a:solidFill>
                  <a:srgbClr val="3333FF"/>
                </a:solidFill>
              </a:rPr>
              <a:t>brambory B2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099C25-97B3-478F-9656-E76C74301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846127"/>
            <a:ext cx="10631666" cy="46467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u="sng" dirty="0"/>
              <a:t>Školení Q CZ - 1x ročně</a:t>
            </a:r>
          </a:p>
          <a:p>
            <a:pPr marL="0" indent="0" algn="just">
              <a:buNone/>
            </a:pPr>
            <a:r>
              <a:rPr lang="cs-CZ" sz="2800" b="1" dirty="0"/>
              <a:t>Hodnota: min. 1 osoba za žadatele – 1x ročně; ANO/NE</a:t>
            </a:r>
          </a:p>
          <a:p>
            <a:pPr marL="0" indent="0" algn="just">
              <a:buNone/>
            </a:pPr>
            <a:r>
              <a:rPr lang="cs-CZ" sz="2800" b="1" dirty="0"/>
              <a:t>Způsob doložení:</a:t>
            </a:r>
          </a:p>
          <a:p>
            <a:pPr marL="0" indent="0" algn="just">
              <a:buNone/>
            </a:pPr>
            <a:r>
              <a:rPr lang="cs-CZ" sz="2800" b="1" dirty="0"/>
              <a:t>	- seznam proškolených subjektů předložený vlastníkem </a:t>
            </a:r>
          </a:p>
          <a:p>
            <a:pPr marL="0" indent="0" algn="just">
              <a:buNone/>
            </a:pPr>
            <a:r>
              <a:rPr lang="cs-CZ" sz="2800" b="1" dirty="0"/>
              <a:t>	  Certifikačního schématu (ČBS)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88469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2313B-05FB-4CB7-86A6-FBCB5564A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142" y="83583"/>
            <a:ext cx="11576858" cy="1607105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rgbClr val="3333FF"/>
                </a:solidFill>
              </a:rPr>
              <a:t>Parametry pro plnění režimu kvality Q CZ pro ověření kvality B1 a balené a upravené brambory B2</a:t>
            </a:r>
            <a:br>
              <a:rPr lang="cs-CZ" sz="3200" dirty="0">
                <a:solidFill>
                  <a:srgbClr val="3333FF"/>
                </a:solidFill>
              </a:rPr>
            </a:br>
            <a:r>
              <a:rPr lang="cs-CZ" sz="3200" dirty="0">
                <a:solidFill>
                  <a:srgbClr val="3333FF"/>
                </a:solidFill>
              </a:rPr>
              <a:t>Neshody a jejich vypořádání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F35700EA-C963-4A9B-BE05-95A43DF176E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89045" y="1690688"/>
          <a:ext cx="11094097" cy="5096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7039">
                  <a:extLst>
                    <a:ext uri="{9D8B030D-6E8A-4147-A177-3AD203B41FA5}">
                      <a16:colId xmlns:a16="http://schemas.microsoft.com/office/drawing/2014/main" val="4211014991"/>
                    </a:ext>
                  </a:extLst>
                </a:gridCol>
                <a:gridCol w="7157058">
                  <a:extLst>
                    <a:ext uri="{9D8B030D-6E8A-4147-A177-3AD203B41FA5}">
                      <a16:colId xmlns:a16="http://schemas.microsoft.com/office/drawing/2014/main" val="1675710583"/>
                    </a:ext>
                  </a:extLst>
                </a:gridCol>
              </a:tblGrid>
              <a:tr h="411906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Neshody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Způsob vypořádání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6796324"/>
                  </a:ext>
                </a:extLst>
              </a:tr>
              <a:tr h="720834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Nedoložení certifikátu B1 k dodávce certifikovaných brambor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Lze vyžádat od dodavatele konzumních brambor a dodatečně doložit.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2824087"/>
                  </a:ext>
                </a:extLst>
              </a:tr>
              <a:tr h="890156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 skladu nelze identifikovat jednotlivé dodávky brambor, mísí se certifikované B1 s ostatními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Nelze dohledat původ jednotlivých dodávek konzumních brambor. Neodstranitelná neshoda, je důvodem pro neudělení nebo odebrání 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ertifikátu.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6049438"/>
                  </a:ext>
                </a:extLst>
              </a:tr>
              <a:tr h="946139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Laboratorním rozborem byly zjištěny nadlimitní hodnoty reziduí POR nebo kadmia a olova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Neodstranitelná neshoda, je důvodem pro neudělení nebo odebrání certifikátu.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541454"/>
                  </a:ext>
                </a:extLst>
              </a:tr>
              <a:tr h="599537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 dni inspekce žadatel/držitel certifikátu ještě nemá výsledky rozborů POR nebo  kadmia a olova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Odstranitelná neshoda – v kontrolním listu se uvede reálný termín pro doložení výsledků rozborů. Doručení výsledků v termínu, které musí být v limitu, bude posuzováno jako odstranění neshody.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9070776"/>
                  </a:ext>
                </a:extLst>
              </a:tr>
              <a:tr h="1029765"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Laboratoř, která provedla rozbor, není akreditovaná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Odstranitelná neshoda – v kontrolním listu se uvede reálný termín pro doložení výsledků rozborů od akreditované laboratoře. Doručení výsledků v termínu, které musí být v limitu, bude posuzováno jako odstranění neshody.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0906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8951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0CBFCE-2C04-40E9-BC16-54A06A522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96865"/>
            <a:ext cx="10631666" cy="1212742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plnění režimu kvality Q CZ pro ověření kvality B1 a výrobky B3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495137-BFEB-42D8-851E-1BC17343C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850" y="1309607"/>
            <a:ext cx="10473474" cy="51105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b="1" u="sng" dirty="0"/>
          </a:p>
          <a:p>
            <a:pPr marL="0" indent="0" algn="just">
              <a:buNone/>
            </a:pPr>
            <a:r>
              <a:rPr lang="cs-CZ" b="1" u="sng" dirty="0"/>
              <a:t>Nákup produkce v režimu kvality B1</a:t>
            </a:r>
          </a:p>
          <a:p>
            <a:pPr marL="0" indent="0" algn="just">
              <a:buNone/>
            </a:pPr>
            <a:r>
              <a:rPr lang="cs-CZ" sz="2400" b="1" dirty="0"/>
              <a:t>Hodnota: 100 %;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shodné jako u produktu B2</a:t>
            </a:r>
          </a:p>
          <a:p>
            <a:pPr marL="0" indent="0" algn="just">
              <a:buNone/>
            </a:pPr>
            <a:endParaRPr lang="cs-CZ" sz="2400" b="1" dirty="0"/>
          </a:p>
          <a:p>
            <a:pPr marL="0" indent="0" algn="just">
              <a:buNone/>
            </a:pPr>
            <a:r>
              <a:rPr lang="cs-CZ" sz="2400" b="1" dirty="0"/>
              <a:t>Jako nákup certifikovaných konzumních brambor B1 nebo B2 nesmí být deklarovány konzumní brambory, které neprošly procesem certifikace a které nebyly pěstovány na DPB, které nebyly certifikační nebo dozorovou inspekcí ověřeny.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1507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Certifikační schéma pro certifikaci produktů </a:t>
            </a:r>
            <a:br>
              <a:rPr lang="cs-CZ" dirty="0">
                <a:solidFill>
                  <a:srgbClr val="3333FF"/>
                </a:solidFill>
              </a:rPr>
            </a:br>
            <a:r>
              <a:rPr lang="cs-CZ" dirty="0">
                <a:solidFill>
                  <a:srgbClr val="3333FF"/>
                </a:solidFill>
              </a:rPr>
              <a:t>B1 – B3 v režimu jakosti Q CZ </a:t>
            </a:r>
            <a:r>
              <a:rPr lang="cs-CZ" sz="3600" dirty="0">
                <a:solidFill>
                  <a:srgbClr val="3333FF"/>
                </a:solidFill>
              </a:rPr>
              <a:t>– revize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9585" y="1825625"/>
            <a:ext cx="11238807" cy="46467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u="sng" dirty="0">
                <a:solidFill>
                  <a:srgbClr val="FF0000"/>
                </a:solidFill>
              </a:rPr>
              <a:t>Stanovuje cíl certifikace</a:t>
            </a:r>
            <a:r>
              <a:rPr lang="cs-CZ" sz="2200" dirty="0"/>
              <a:t>, kterým je potvrzení shody sledovaných parametrů         B1 – B3 s nastavenými požadavky na konzumní brambory a produkty z konzumních brambor v režimu kvality Q CZ.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u="sng" dirty="0">
                <a:solidFill>
                  <a:srgbClr val="FF0000"/>
                </a:solidFill>
              </a:rPr>
              <a:t>Definuje produkty B1 – B3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u="sng" dirty="0">
                <a:solidFill>
                  <a:srgbClr val="FF0000"/>
                </a:solidFill>
              </a:rPr>
              <a:t>Stanovuje požadavky na proces certifikace</a:t>
            </a:r>
            <a:r>
              <a:rPr lang="cs-CZ" sz="2200" dirty="0"/>
              <a:t>, který žadatele o certifikaci seznamuje s jednotlivými kroky certifikace produktů B1 – B3.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u="sng" dirty="0">
                <a:solidFill>
                  <a:srgbClr val="FF0000"/>
                </a:solidFill>
              </a:rPr>
              <a:t>Stanovuje požadavky na produkty B1 – B3</a:t>
            </a:r>
            <a:r>
              <a:rPr lang="cs-CZ" sz="2200" dirty="0"/>
              <a:t>, které jsou nastaveny pro jednotlivé  parametry.</a:t>
            </a:r>
            <a:endParaRPr lang="cs-CZ" sz="2000" i="1" u="sng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24000"/>
              </a:lnSpc>
              <a:buNone/>
            </a:pPr>
            <a:r>
              <a:rPr lang="cs-CZ" sz="2400" b="1" i="1" u="sng" dirty="0">
                <a:solidFill>
                  <a:srgbClr val="0070C0"/>
                </a:solidFill>
              </a:rPr>
              <a:t>Vlastníkem Certifikačního schématu pro certifikaci produktů B1 – B3             v režimu jakosti Q CZ – revize 2 je Český bramborářský svaz, </a:t>
            </a:r>
            <a:r>
              <a:rPr lang="cs-CZ" sz="2400" b="1" i="1" u="sng" dirty="0" err="1">
                <a:solidFill>
                  <a:srgbClr val="0070C0"/>
                </a:solidFill>
              </a:rPr>
              <a:t>z.s</a:t>
            </a:r>
            <a:r>
              <a:rPr lang="cs-CZ" sz="2400" b="1" i="1" u="sng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None/>
            </a:pPr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6190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F024D6-53B3-1E85-1363-C6E9A6197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5"/>
            <a:ext cx="10631666" cy="1390196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3333FF"/>
                </a:solidFill>
              </a:rPr>
              <a:t>Parametry pro plnění režimu kvality Q CZ pro ověření kvality B1 a výrobky B3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842681-4ADF-BFCA-6EF5-E397B0AA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567543"/>
            <a:ext cx="10631666" cy="49048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/>
              <a:t>Tříděný produkt</a:t>
            </a:r>
          </a:p>
          <a:p>
            <a:pPr marL="0" indent="0">
              <a:buNone/>
            </a:pPr>
            <a:r>
              <a:rPr lang="cs-CZ" sz="2100" b="1" dirty="0"/>
              <a:t>Hodnota: 20 % pod stanovený ukazatel „zelené hlízy“ ve vyhlášce č. 397/2021 		    (</a:t>
            </a:r>
            <a:r>
              <a:rPr lang="cs-CZ" sz="2100" b="1" dirty="0" err="1"/>
              <a:t>Příl</a:t>
            </a:r>
            <a:r>
              <a:rPr lang="cs-CZ" sz="2100" b="1" dirty="0"/>
              <a:t>. č. 17, Tab. 2) ANO/NE</a:t>
            </a:r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endParaRPr lang="cs-CZ" sz="2100" b="1" dirty="0"/>
          </a:p>
          <a:p>
            <a:pPr marL="0" indent="0">
              <a:buNone/>
            </a:pPr>
            <a:r>
              <a:rPr lang="cs-CZ" sz="2100" b="1" dirty="0"/>
              <a:t>Způsob doložení: </a:t>
            </a:r>
          </a:p>
          <a:p>
            <a:pPr marL="0" indent="0" algn="just">
              <a:buNone/>
            </a:pPr>
            <a:r>
              <a:rPr lang="cs-CZ" sz="2100" b="1" dirty="0"/>
              <a:t>	 - zpracovatel doloží v rámci zavedeného systému evidence plnění 		   	   parametru rozborem na zjištění podílu zelených hlíz provedeným 		   	   vlastním pracovníkem, a to min. z jednoho vzorku o hmotnosti 		   	   10 kg z každých (i započatých) 300 tun zpracovaných brambor  			   v režimu Q CZ. Dále pak plnění parametru zpracovatel ověří rozborem 		   provedeným vlastním pracovníkem za účasti inspektora Certifikačního 	   	   orgánu v rámci certifikační nebo dozorové inspekce</a:t>
            </a:r>
          </a:p>
          <a:p>
            <a:pPr marL="0" indent="0" algn="just">
              <a:buNone/>
            </a:pPr>
            <a:endParaRPr lang="cs-CZ" sz="2100" b="1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209B1A55-1D94-C6F0-9E16-63F33BAADC26}"/>
              </a:ext>
            </a:extLst>
          </p:cNvPr>
          <p:cNvGraphicFramePr>
            <a:graphicFrameLocks noGrp="1"/>
          </p:cNvGraphicFramePr>
          <p:nvPr/>
        </p:nvGraphicFramePr>
        <p:xfrm>
          <a:off x="2298246" y="2530930"/>
          <a:ext cx="7927522" cy="18114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2493">
                  <a:extLst>
                    <a:ext uri="{9D8B030D-6E8A-4147-A177-3AD203B41FA5}">
                      <a16:colId xmlns:a16="http://schemas.microsoft.com/office/drawing/2014/main" val="3468431654"/>
                    </a:ext>
                  </a:extLst>
                </a:gridCol>
                <a:gridCol w="1952493">
                  <a:extLst>
                    <a:ext uri="{9D8B030D-6E8A-4147-A177-3AD203B41FA5}">
                      <a16:colId xmlns:a16="http://schemas.microsoft.com/office/drawing/2014/main" val="2125544698"/>
                    </a:ext>
                  </a:extLst>
                </a:gridCol>
                <a:gridCol w="2011268">
                  <a:extLst>
                    <a:ext uri="{9D8B030D-6E8A-4147-A177-3AD203B41FA5}">
                      <a16:colId xmlns:a16="http://schemas.microsoft.com/office/drawing/2014/main" val="59487135"/>
                    </a:ext>
                  </a:extLst>
                </a:gridCol>
                <a:gridCol w="2011268">
                  <a:extLst>
                    <a:ext uri="{9D8B030D-6E8A-4147-A177-3AD203B41FA5}">
                      <a16:colId xmlns:a16="http://schemas.microsoft.com/office/drawing/2014/main" val="1697418438"/>
                    </a:ext>
                  </a:extLst>
                </a:gridCol>
              </a:tblGrid>
              <a:tr h="4858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Zelené hlízy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Hodnota dle vyhlášky                č. 397/2021,                             příloha č. 17, tabulka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Brambory konzumní rané nejvýše do 4 % hmotnosti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solidFill>
                            <a:schemeClr val="tx1"/>
                          </a:solidFill>
                          <a:effectLst/>
                        </a:rPr>
                        <a:t>Brambory konzumní pozdní celkem nejvýše do 6% hmotnosti</a:t>
                      </a: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6587399"/>
                  </a:ext>
                </a:extLst>
              </a:tr>
              <a:tr h="48585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Více než 1/8 povrchu nebo          5 mm pod slupkou u 1 % hlíz v rámci 4 % tolerance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Více než 1/8 povrchu nebo          5 mm pod slupkou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6868486"/>
                  </a:ext>
                </a:extLst>
              </a:tr>
              <a:tr h="75096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 dirty="0">
                          <a:effectLst/>
                        </a:rPr>
                        <a:t>Hodnota dle Certifikačního schématu, revize č.2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Více než 1/8 povrchu nebo          5 mm pod slupkou u 1 % hlíz v rámci 3,2 % hmotnosti vzorku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Více než 1/8 povrchu nebo          5 mm pod slupkou nejvýše       do 4,8 % hmotnosti vzorku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86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322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0CBFCE-2C04-40E9-BC16-54A06A522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96865"/>
            <a:ext cx="10631666" cy="1212742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plnění režimu kvality Q CZ pro ověření kvality B1 a výrobky B3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495137-BFEB-42D8-851E-1BC17343C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850" y="1309607"/>
            <a:ext cx="10473474" cy="51105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600" dirty="0"/>
          </a:p>
          <a:p>
            <a:pPr marL="0" indent="0" algn="just">
              <a:buNone/>
            </a:pPr>
            <a:r>
              <a:rPr lang="cs-CZ" b="1" u="sng" dirty="0"/>
              <a:t>Obsah redukujících cukrů v bramborách (glukóza + fruktóza)</a:t>
            </a:r>
          </a:p>
          <a:p>
            <a:pPr marL="0" indent="0" algn="just">
              <a:buNone/>
            </a:pPr>
            <a:r>
              <a:rPr lang="cs-CZ" sz="2400" b="1" dirty="0"/>
              <a:t>Hodnota: max. 500 mg/kg;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rozbor z vlastní laboratoře a to min. z jednoho vzorku </a:t>
            </a:r>
          </a:p>
          <a:p>
            <a:pPr marL="0" indent="0" algn="just">
              <a:buNone/>
            </a:pPr>
            <a:r>
              <a:rPr lang="cs-CZ" sz="2400" b="1" dirty="0"/>
              <a:t>             z každých (i započatých) 300 tun zpracovaných brambor</a:t>
            </a:r>
          </a:p>
          <a:p>
            <a:pPr marL="0" indent="0" algn="just">
              <a:buNone/>
            </a:pPr>
            <a:r>
              <a:rPr lang="cs-CZ" sz="2400" b="1" dirty="0"/>
              <a:t>             v režimu kvality Q CZ </a:t>
            </a:r>
          </a:p>
          <a:p>
            <a:pPr marL="0" indent="0" algn="just">
              <a:buNone/>
            </a:pPr>
            <a:r>
              <a:rPr lang="cs-CZ" sz="2400" b="1" dirty="0"/>
              <a:t>	- rozbory dokládá zpracovatel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r>
              <a:rPr lang="cs-CZ" sz="2400" dirty="0"/>
              <a:t>Je nutné dodržet stanovené frekvence laboratorních rozborů na stanovení redukujících cukrů v bramborách. 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8618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914616-6263-4105-AF6E-B672DAFFA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plnění režimu kvality Q CZ pro ověření kvality B1 a výrobky B3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312448-9051-44C9-9386-7D2E72041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9461" y="1690687"/>
            <a:ext cx="11396750" cy="48021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u="sng" dirty="0"/>
              <a:t>Obsah akrylamidu ve výrobku</a:t>
            </a:r>
          </a:p>
          <a:p>
            <a:pPr marL="0" indent="0" algn="just">
              <a:buNone/>
            </a:pPr>
            <a:r>
              <a:rPr lang="cs-CZ" sz="2200" b="1" dirty="0"/>
              <a:t>Hodnota: 20 % pod hodnotami uvedenými v nařízení Komise (EU) č. 2017/2158,              v příloze IV.; ANO/NE</a:t>
            </a:r>
          </a:p>
          <a:p>
            <a:pPr marL="0" indent="0" algn="just">
              <a:buNone/>
            </a:pPr>
            <a:r>
              <a:rPr lang="cs-CZ" sz="2200" b="1" dirty="0"/>
              <a:t>Způsob doložení:</a:t>
            </a:r>
          </a:p>
          <a:p>
            <a:pPr marL="0" indent="0" algn="just">
              <a:buNone/>
            </a:pPr>
            <a:r>
              <a:rPr lang="cs-CZ" sz="2200" b="1" dirty="0"/>
              <a:t>	- rozbor z vlastní laboratoře a to min. z jednoho vzorku z každých</a:t>
            </a:r>
          </a:p>
          <a:p>
            <a:pPr marL="0" indent="0" algn="just">
              <a:buNone/>
            </a:pPr>
            <a:r>
              <a:rPr lang="cs-CZ" sz="2200" b="1" dirty="0"/>
              <a:t>              (i započatých) 300 tun zpracovávaných brambor v režimu kvality Q CZ nebo</a:t>
            </a:r>
          </a:p>
          <a:p>
            <a:pPr marL="0" indent="0" algn="just">
              <a:buNone/>
            </a:pPr>
            <a:r>
              <a:rPr lang="cs-CZ" sz="2200" b="1" dirty="0"/>
              <a:t>              rozborem z akreditované laboratoře a to min. z jednoho vzorku z každých</a:t>
            </a:r>
          </a:p>
          <a:p>
            <a:pPr marL="0" indent="0" algn="just">
              <a:buNone/>
            </a:pPr>
            <a:r>
              <a:rPr lang="cs-CZ" sz="2200" b="1" dirty="0"/>
              <a:t>              (i započatých) 3.000 tun zpracovávaných brambor v režimu kvality Q CZ</a:t>
            </a:r>
          </a:p>
          <a:p>
            <a:pPr marL="0" indent="0" algn="just">
              <a:buNone/>
            </a:pPr>
            <a:r>
              <a:rPr lang="cs-CZ" sz="2200" b="1" dirty="0"/>
              <a:t>	- rozbory dokládá zpracovatel</a:t>
            </a:r>
          </a:p>
          <a:p>
            <a:pPr marL="0" indent="0" algn="just">
              <a:buNone/>
            </a:pPr>
            <a:r>
              <a:rPr lang="cs-CZ" sz="2000" dirty="0"/>
              <a:t>Je nutné dodržet stanovené frekvence laboratorních rozborů na stanovení obsahu akrylamidu        ve výrobcích.                                  </a:t>
            </a:r>
            <a:r>
              <a:rPr lang="cs-CZ" sz="1800" b="1" dirty="0"/>
              <a:t>Mezní hodnoty akrylamidu ve výrobcích           </a:t>
            </a:r>
          </a:p>
          <a:p>
            <a:pPr marL="0" indent="0" algn="just">
              <a:buNone/>
            </a:pPr>
            <a:endParaRPr lang="cs-CZ" sz="2400" dirty="0"/>
          </a:p>
        </p:txBody>
      </p:sp>
      <p:graphicFrame>
        <p:nvGraphicFramePr>
          <p:cNvPr id="10" name="Tabulka 10">
            <a:extLst>
              <a:ext uri="{FF2B5EF4-FFF2-40B4-BE49-F238E27FC236}">
                <a16:creationId xmlns:a16="http://schemas.microsoft.com/office/drawing/2014/main" id="{9925EC91-D77E-420A-B711-9B3ABE7F47BF}"/>
              </a:ext>
            </a:extLst>
          </p:cNvPr>
          <p:cNvGraphicFramePr>
            <a:graphicFrameLocks noGrp="1"/>
          </p:cNvGraphicFramePr>
          <p:nvPr/>
        </p:nvGraphicFramePr>
        <p:xfrm>
          <a:off x="3805688" y="6107642"/>
          <a:ext cx="5720867" cy="750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038">
                  <a:extLst>
                    <a:ext uri="{9D8B030D-6E8A-4147-A177-3AD203B41FA5}">
                      <a16:colId xmlns:a16="http://schemas.microsoft.com/office/drawing/2014/main" val="2621435926"/>
                    </a:ext>
                  </a:extLst>
                </a:gridCol>
                <a:gridCol w="2873829">
                  <a:extLst>
                    <a:ext uri="{9D8B030D-6E8A-4147-A177-3AD203B41FA5}">
                      <a16:colId xmlns:a16="http://schemas.microsoft.com/office/drawing/2014/main" val="33942597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Hranolky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Lupínky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7491606"/>
                  </a:ext>
                </a:extLst>
              </a:tr>
              <a:tr h="384598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 µg/kg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µg/kg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4799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9658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3740B2-E706-4A6A-A318-42479880C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plnění režimu kvality Q CZ pro ověření kvality B1 a výrobky B3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07066-C48E-41BD-A9EB-73B868E2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u="sng" dirty="0"/>
              <a:t>Obsah kadmia a olova</a:t>
            </a:r>
          </a:p>
          <a:p>
            <a:pPr marL="0" indent="0" algn="just">
              <a:buNone/>
            </a:pPr>
            <a:r>
              <a:rPr lang="cs-CZ" sz="2400" b="1" dirty="0"/>
              <a:t>Hodnota: 20 % pod max. limity stanovenými v nařízení Komise (ES)</a:t>
            </a:r>
          </a:p>
          <a:p>
            <a:pPr marL="0" indent="0" algn="just">
              <a:buNone/>
            </a:pPr>
            <a:r>
              <a:rPr lang="cs-CZ" sz="2400" b="1" dirty="0"/>
              <a:t>č. 1881/2006; ANO/NE</a:t>
            </a:r>
          </a:p>
          <a:p>
            <a:pPr marL="0" indent="0" algn="just">
              <a:buNone/>
            </a:pPr>
            <a:r>
              <a:rPr lang="cs-CZ" sz="2400" b="1" dirty="0"/>
              <a:t>Způsob doložení:</a:t>
            </a:r>
          </a:p>
          <a:p>
            <a:pPr marL="0" indent="0" algn="just">
              <a:buNone/>
            </a:pPr>
            <a:r>
              <a:rPr lang="cs-CZ" sz="2400" b="1" dirty="0"/>
              <a:t>	- rozbor od akreditované laboratoře a to z první dodávky </a:t>
            </a:r>
          </a:p>
          <a:p>
            <a:pPr marL="0" indent="0" algn="just">
              <a:buNone/>
            </a:pPr>
            <a:r>
              <a:rPr lang="cs-CZ" sz="2400" b="1" dirty="0"/>
              <a:t>	  certifikovaného produktu B1 ve sledovaném období (sklizeň</a:t>
            </a:r>
          </a:p>
          <a:p>
            <a:pPr marL="0" indent="0" algn="just">
              <a:buNone/>
            </a:pPr>
            <a:r>
              <a:rPr lang="cs-CZ" sz="2400" b="1" dirty="0"/>
              <a:t> 	  příslušného roku) od každého dodavatele		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298464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3740B2-E706-4A6A-A318-42479880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234496"/>
            <a:ext cx="10631666" cy="1325563"/>
          </a:xfrm>
        </p:spPr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plnění režimu kvality Q CZ pro ověření kvality B1 a výrobky B3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C07066-C48E-41BD-A9EB-73B868E2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cs-CZ" sz="5900" b="1" u="sng" dirty="0"/>
              <a:t>Rezidua přípravků na ochranu rostlin</a:t>
            </a:r>
          </a:p>
          <a:p>
            <a:pPr marL="0" indent="0" algn="just">
              <a:buNone/>
            </a:pPr>
            <a:r>
              <a:rPr lang="cs-CZ" sz="4400" b="1" dirty="0"/>
              <a:t>Hodnota: 20 % pod max. limity stanovenými v nařízení Komise (ES)</a:t>
            </a:r>
          </a:p>
          <a:p>
            <a:pPr marL="0" indent="0" algn="just">
              <a:buNone/>
            </a:pPr>
            <a:r>
              <a:rPr lang="cs-CZ" sz="4400" b="1" dirty="0"/>
              <a:t>č. 839/2008;   ANO/NE</a:t>
            </a:r>
          </a:p>
          <a:p>
            <a:pPr marL="0" indent="0" algn="just">
              <a:buNone/>
            </a:pPr>
            <a:r>
              <a:rPr lang="cs-CZ" sz="4400" b="1" dirty="0"/>
              <a:t>Způsob doložení:</a:t>
            </a:r>
          </a:p>
          <a:p>
            <a:pPr marL="0" indent="0" algn="just">
              <a:buNone/>
            </a:pPr>
            <a:r>
              <a:rPr lang="cs-CZ" sz="4400" b="1" dirty="0"/>
              <a:t>	- </a:t>
            </a:r>
            <a:r>
              <a:rPr lang="cs-CZ" sz="4400" b="1" dirty="0" err="1"/>
              <a:t>multireziduální</a:t>
            </a:r>
            <a:r>
              <a:rPr lang="cs-CZ" sz="4400" b="1" dirty="0"/>
              <a:t> rozbor od akreditované laboratoře a to z první</a:t>
            </a:r>
          </a:p>
          <a:p>
            <a:pPr marL="0" indent="0" algn="just">
              <a:buNone/>
            </a:pPr>
            <a:r>
              <a:rPr lang="cs-CZ" sz="4400" b="1" dirty="0"/>
              <a:t>              dodávky certifikovaného produktu B1 ve sledovaném období</a:t>
            </a:r>
          </a:p>
          <a:p>
            <a:pPr marL="0" indent="0" algn="just">
              <a:buNone/>
            </a:pPr>
            <a:r>
              <a:rPr lang="cs-CZ" sz="4400" b="1" dirty="0"/>
              <a:t>              (sklizeň příslušného roku) od každého dodavatele</a:t>
            </a:r>
          </a:p>
          <a:p>
            <a:pPr marL="0" indent="0" algn="just">
              <a:buNone/>
            </a:pPr>
            <a:endParaRPr lang="cs-CZ" sz="4400" dirty="0"/>
          </a:p>
          <a:p>
            <a:pPr marL="0" indent="0" algn="just">
              <a:buNone/>
            </a:pPr>
            <a:r>
              <a:rPr lang="cs-CZ" sz="4400" b="1" dirty="0" err="1"/>
              <a:t>Multireziduální</a:t>
            </a:r>
            <a:r>
              <a:rPr lang="cs-CZ" sz="4400" b="1" dirty="0"/>
              <a:t> rozbor na stanovení reziduí POR je vzhledem k pracnosti a omezenému okruhu laboratoří zpracováván s velkou časovou prodlevou – </a:t>
            </a:r>
            <a:r>
              <a:rPr lang="cs-CZ" sz="4400" b="1" u="sng" dirty="0"/>
              <a:t>včasný odběr </a:t>
            </a:r>
            <a:r>
              <a:rPr lang="cs-CZ" sz="4400" b="1" u="sng"/>
              <a:t>vzorku brambor</a:t>
            </a:r>
            <a:endParaRPr lang="cs-CZ" sz="4400" b="1" u="sng" dirty="0"/>
          </a:p>
        </p:txBody>
      </p:sp>
    </p:spTree>
    <p:extLst>
      <p:ext uri="{BB962C8B-B14F-4D97-AF65-F5344CB8AC3E}">
        <p14:creationId xmlns:p14="http://schemas.microsoft.com/office/powerpoint/2010/main" val="1465555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7FFF22-6C92-4B1F-82B1-8CEC4ABC1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>
                <a:solidFill>
                  <a:srgbClr val="3333FF"/>
                </a:solidFill>
              </a:rPr>
              <a:t>Parametry pro plnění režimu kvality Q CZ pro ověření kvality B1 a výrobky B3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E8D3A8-415F-4088-BE7E-A977521F6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cs-CZ" sz="4500" b="1" u="sng" dirty="0"/>
              <a:t>Dohledatelnost produktu Q CZ</a:t>
            </a:r>
          </a:p>
          <a:p>
            <a:pPr marL="0" indent="0" algn="just">
              <a:buNone/>
            </a:pPr>
            <a:r>
              <a:rPr lang="cs-CZ" sz="3400" b="1" dirty="0"/>
              <a:t>Hodnota: ANO/NE</a:t>
            </a:r>
          </a:p>
          <a:p>
            <a:pPr marL="0" indent="0" algn="just">
              <a:buNone/>
            </a:pPr>
            <a:r>
              <a:rPr lang="cs-CZ" sz="3400" b="1" dirty="0"/>
              <a:t>Způsob doložení:</a:t>
            </a:r>
          </a:p>
          <a:p>
            <a:pPr marL="0" indent="0" algn="just">
              <a:buNone/>
            </a:pPr>
            <a:r>
              <a:rPr lang="cs-CZ" sz="3400" b="1" dirty="0"/>
              <a:t>	- dodavatelsko-odběratelské smlouvy</a:t>
            </a:r>
          </a:p>
          <a:p>
            <a:pPr marL="0" indent="0" algn="just">
              <a:buNone/>
            </a:pPr>
            <a:r>
              <a:rPr lang="cs-CZ" sz="3400" b="1" dirty="0"/>
              <a:t>	- faktury, daňové doklady, skladové karty</a:t>
            </a:r>
          </a:p>
          <a:p>
            <a:pPr marL="0" indent="0" algn="just">
              <a:buNone/>
            </a:pPr>
            <a:r>
              <a:rPr lang="cs-CZ" sz="3400" b="1" dirty="0"/>
              <a:t>            - doložení platného certifikátu </a:t>
            </a:r>
            <a:r>
              <a:rPr lang="cs-CZ" sz="3400" b="1" dirty="0" err="1"/>
              <a:t>Global</a:t>
            </a:r>
            <a:r>
              <a:rPr lang="cs-CZ" sz="3400" b="1" dirty="0"/>
              <a:t> G.A.P. </a:t>
            </a:r>
          </a:p>
          <a:p>
            <a:pPr marL="0" indent="0" algn="just">
              <a:buNone/>
            </a:pPr>
            <a:r>
              <a:rPr lang="cs-CZ" sz="3400" b="1" dirty="0"/>
              <a:t>	  (držitel nemusí dokazovat „Dohledatelnost produktu Q CZ“)</a:t>
            </a:r>
          </a:p>
          <a:p>
            <a:pPr marL="0" indent="0" algn="just">
              <a:buNone/>
            </a:pPr>
            <a:endParaRPr lang="cs-CZ" sz="2600" dirty="0"/>
          </a:p>
          <a:p>
            <a:pPr marL="0" indent="0" algn="just">
              <a:buNone/>
            </a:pPr>
            <a:r>
              <a:rPr lang="cs-CZ" sz="4500" b="1" u="sng" dirty="0"/>
              <a:t>Školení Q CZ – 1x ročně</a:t>
            </a:r>
          </a:p>
          <a:p>
            <a:pPr marL="0" indent="0" algn="just">
              <a:buNone/>
            </a:pPr>
            <a:r>
              <a:rPr lang="cs-CZ" sz="3400" b="1" dirty="0"/>
              <a:t>Hodnota: min. 1 osoba za žadatele – 1x ročně; ANO/NE</a:t>
            </a:r>
          </a:p>
          <a:p>
            <a:pPr marL="0" indent="0" algn="just">
              <a:buNone/>
            </a:pPr>
            <a:r>
              <a:rPr lang="cs-CZ" sz="3400" b="1" dirty="0"/>
              <a:t>Způsob doložení:</a:t>
            </a:r>
          </a:p>
          <a:p>
            <a:pPr marL="0" indent="0" algn="just">
              <a:buNone/>
            </a:pPr>
            <a:r>
              <a:rPr lang="cs-CZ" sz="3400" b="1" dirty="0"/>
              <a:t>	- seznam proškolených subjektů předložený vlastníkem </a:t>
            </a:r>
          </a:p>
          <a:p>
            <a:pPr marL="0" indent="0" algn="just">
              <a:buNone/>
            </a:pPr>
            <a:r>
              <a:rPr lang="cs-CZ" sz="3400" b="1" dirty="0"/>
              <a:t>	  Certifikačního schématu (ČBS)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830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DFF94C-A77E-470D-98C5-B57FACB9D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191193"/>
            <a:ext cx="10631666" cy="1149409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4000" dirty="0">
                <a:solidFill>
                  <a:srgbClr val="00B0F0"/>
                </a:solidFill>
              </a:rPr>
            </a:br>
            <a:r>
              <a:rPr lang="cs-CZ" dirty="0">
                <a:solidFill>
                  <a:srgbClr val="3333FF"/>
                </a:solidFill>
              </a:rPr>
              <a:t>Parametry pro plnění režimu kvality Q CZ pro ověření kvality B1 a výrobky B3</a:t>
            </a:r>
            <a:br>
              <a:rPr lang="cs-CZ" sz="3600" dirty="0">
                <a:solidFill>
                  <a:srgbClr val="00B0F0"/>
                </a:solidFill>
              </a:rPr>
            </a:br>
            <a:endParaRPr lang="cs-CZ" sz="3600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D7BFC904-3A06-4624-8824-F95FB2920E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62553" y="1585477"/>
          <a:ext cx="10554965" cy="4622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4428">
                  <a:extLst>
                    <a:ext uri="{9D8B030D-6E8A-4147-A177-3AD203B41FA5}">
                      <a16:colId xmlns:a16="http://schemas.microsoft.com/office/drawing/2014/main" val="4068873873"/>
                    </a:ext>
                  </a:extLst>
                </a:gridCol>
                <a:gridCol w="6870537">
                  <a:extLst>
                    <a:ext uri="{9D8B030D-6E8A-4147-A177-3AD203B41FA5}">
                      <a16:colId xmlns:a16="http://schemas.microsoft.com/office/drawing/2014/main" val="2755373916"/>
                    </a:ext>
                  </a:extLst>
                </a:gridCol>
              </a:tblGrid>
              <a:tr h="390344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Neshody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Způsob vypořádání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8242833"/>
                  </a:ext>
                </a:extLst>
              </a:tr>
              <a:tr h="1268619"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Nákup produkce v režimu kvality B1, obsah kadmia a olova, rezidua POR, dohledatelnost produktu Q CZ a školení Q CZ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Shodný způsob vypořádání případných neshod jako u B1 a B2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103303"/>
                  </a:ext>
                </a:extLst>
              </a:tr>
              <a:tr h="683102"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Obsah redukujících cukrů ve vzorcích převyšuje max. hodnotu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Neodstranitelná neshoda, je důvodem pro neudělení nebo odebrání certifikátu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1319386"/>
                  </a:ext>
                </a:extLst>
              </a:tr>
              <a:tr h="683102"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Není na každých zpracovaných 300 t brambor doložen rozbor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Neodstranitelná neshoda, je důvodem pro neudělení nebo odebrání certifikátu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1156965"/>
                  </a:ext>
                </a:extLst>
              </a:tr>
              <a:tr h="683102"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Obsah akrylamidu ve vzorcích  převyšuje max. hodnotu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Neodstranitelná neshoda, je důvodem pro neudělení nebo odebrání certifikátu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5948950"/>
                  </a:ext>
                </a:extLst>
              </a:tr>
              <a:tr h="683102">
                <a:tc>
                  <a:txBody>
                    <a:bodyPr/>
                    <a:lstStyle/>
                    <a:p>
                      <a:pPr algn="l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Není na každých zpracovaných 300 t (3000 t) brambor doložen rozbor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Neodstranitelná neshoda, je důvodem pro neudělení nebo odebrání certifikátu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0589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7745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EE8DEA-9092-4F4A-B498-799E68658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866990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Záznam z certifikační a dozorové inspekce = Kontrolní list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28E653-38F1-4891-A305-5B8E9C84D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232116"/>
            <a:ext cx="10631666" cy="524025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cs-CZ" sz="2600" b="1" u="sng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</a:t>
            </a:r>
            <a:r>
              <a:rPr lang="cs-CZ" sz="2400" dirty="0"/>
              <a:t>je zpracován vedoucím inspekčního týmu na závěr inspekce u žadatele nebo držitele certifikátu,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obsahuje všechna zjištění z průběhu inspekce,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u zjištěných odstranitelných neshod stanoví termín a způsob odstranění,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u dozorových inspekcí se v kontrolním listě provede záznam o kontrole evidence podnětů a stížností na certifikovaný produkt,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žadatel nebo držitel certifikátu se písemně vyjádří k průběhu inspekce, v případě stížnosti se stížnost zaznamená do kontrolního listu,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vedoucí inspekčního týmu spolu se žadatelem nebo držitelem certifikátu podepíší kontrolní list ve dvou vyhotoveních, každá ze stran obdrží jedno vyhotovení,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podpisem kontrolního listu přejímá vedoucí inspekčního týmu odpovědnost         za správné vyhodnocení všech poskytnutých informací vedoucích k vydání certifikátu.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b="1" dirty="0"/>
          </a:p>
          <a:p>
            <a:pPr>
              <a:buFont typeface="Wingdings" panose="05000000000000000000" pitchFamily="2" charset="2"/>
              <a:buChar char="Ø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7093501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3C1489-4D6B-4F96-827D-03D295336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1" y="385627"/>
            <a:ext cx="10631666" cy="1160539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Hodnotící zpráva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157151-01D8-4283-97F5-A6F04F338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1" y="2267339"/>
            <a:ext cx="10866353" cy="420503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 </a:t>
            </a:r>
            <a:r>
              <a:rPr lang="cs-CZ" sz="2400" dirty="0"/>
              <a:t>podkladem pro vyhotovení jsou zjištění z inspekce zaznamenané                   v kontrolním listu a informace z dodatečných zjištění poskytnuté žadatelem/ držitelem certifikátu,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zprávu zpracuje vedoucí inspekčního týmu bezodkladně po doplnění dodatečných zjištění, pokud byly v kontrolním listu stanoveny,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zpráva obsahuje doporučení k vydání/nevydání/pozastavení/odebrání certifikátu,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 jedno vyhotovení hodnotící zprávy spolu s certifikátem obdrží žadatel; držitel certifikátu obdrží pouze hodnotící zprávu.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51724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EFC1A6-9645-4EF2-8F05-02FD692A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61993"/>
            <a:ext cx="10631666" cy="910477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Certifikát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660B0C71-F26C-9993-D0E2-CFE2FBBED6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18907" y="972470"/>
          <a:ext cx="4225018" cy="5722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533723" imgH="6415694" progId="Acrobat.Document.DC">
                  <p:embed/>
                </p:oleObj>
              </mc:Choice>
              <mc:Fallback>
                <p:oleObj name="Acrobat Document" r:id="rId2" imgW="4533723" imgH="6415694" progId="Acrobat.Document.DC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660B0C71-F26C-9993-D0E2-CFE2FBBED6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18907" y="972470"/>
                        <a:ext cx="4225018" cy="57222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2270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900256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Certifikační cyklus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5852" y="1156916"/>
            <a:ext cx="10631666" cy="531545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cs-CZ" sz="3200" b="1" dirty="0">
                <a:solidFill>
                  <a:srgbClr val="FF0000"/>
                </a:solidFill>
              </a:rPr>
              <a:t>Certifikační cyklus je čtyřletý</a:t>
            </a:r>
          </a:p>
          <a:p>
            <a:pPr marL="514350" indent="-514350" algn="just">
              <a:lnSpc>
                <a:spcPct val="110000"/>
              </a:lnSpc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rok 	Certifikační inspekce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cs-CZ" dirty="0"/>
              <a:t>Po splnění všech  parametrů pro jednotlivý produkt je žadateli vydán certifikát potvrzující shodu produktu s Certifikačním schématem ČBS.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cs-CZ" dirty="0">
                <a:solidFill>
                  <a:srgbClr val="FF0000"/>
                </a:solidFill>
              </a:rPr>
              <a:t>2. – 4. rok 	Dozorové inspekce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cs-CZ" dirty="0"/>
              <a:t>Dozorové inspekce u držitelů certifikátů provádí Certifikační orgán v periodickém intervalu 12 kalendářních měsíců počínaje prvním dnem následujícího měsíce po vydání certifikátu. V rámci certifikačního cyklu budou provedeny 3 dozorové inspekce.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7225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E3193-5457-4243-AF65-10B4F29A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875492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Databáze certifikátů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3BFBA2-3DB5-4F1C-AE61-E47B08B9C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634" y="1427255"/>
            <a:ext cx="10046884" cy="5078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Databáze certifikátů je volně přístupná na </a:t>
            </a:r>
            <a:r>
              <a:rPr lang="cs-CZ" sz="2400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www.ukzuz.cz</a:t>
            </a:r>
            <a:r>
              <a:rPr lang="cs-CZ" sz="2400" b="1" dirty="0"/>
              <a:t>  v sekci „Certifikace produktů“. </a:t>
            </a:r>
          </a:p>
          <a:p>
            <a:pPr marL="0" indent="0">
              <a:buNone/>
            </a:pPr>
            <a:r>
              <a:rPr lang="cs-CZ" sz="2400" b="1" u="sng" dirty="0"/>
              <a:t>Zveřejňované údaje: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 </a:t>
            </a:r>
            <a:r>
              <a:rPr lang="cs-CZ" sz="2400" dirty="0"/>
              <a:t>Název držitele certifikátu dle obchodního / živnostenského rejstříku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IČO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Číslo certifikátu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Kategorie produktu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Datum vydání certifikátu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Platnost certifikátu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Stav certifikátu – platný / pozastavený / ukončený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 Datum pozastavení / ukončení platnosti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2AF0994-638E-4F5E-9D69-F60CFBAD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900" y="11626"/>
            <a:ext cx="181610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271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0116DB-8B83-46EE-2B40-3D4277E0A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737" y="427119"/>
            <a:ext cx="10631666" cy="1068468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Upozornění pro držitele certifikátů vydaných v roce 2022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90CFFB-2C19-48A9-B1F6-F599382A9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580827"/>
            <a:ext cx="10631666" cy="50563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500" b="1" dirty="0">
                <a:solidFill>
                  <a:srgbClr val="FF0000"/>
                </a:solidFill>
              </a:rPr>
              <a:t>Ke dni 30.4.2025 byla ukončena platnost všech certifikátů B1, B2/1, B2/2, B2/3 a B3 vydaných v roce 2021.</a:t>
            </a:r>
          </a:p>
          <a:p>
            <a:pPr marL="0" indent="0" algn="just">
              <a:buNone/>
            </a:pPr>
            <a:r>
              <a:rPr lang="cs-CZ" sz="2600" b="1" dirty="0">
                <a:solidFill>
                  <a:srgbClr val="FF0000"/>
                </a:solidFill>
              </a:rPr>
              <a:t>Smlouvy</a:t>
            </a:r>
            <a:r>
              <a:rPr lang="cs-CZ" sz="2600" dirty="0"/>
              <a:t> o provedení certifikace a periodickém dozoru v režimu kvality Q CZ pro konzumní brambory </a:t>
            </a:r>
            <a:r>
              <a:rPr lang="cs-CZ" sz="2600" b="1" dirty="0">
                <a:solidFill>
                  <a:srgbClr val="FF0000"/>
                </a:solidFill>
              </a:rPr>
              <a:t>uzavřené v roce 2022 </a:t>
            </a:r>
            <a:r>
              <a:rPr lang="cs-CZ" sz="2600" dirty="0"/>
              <a:t>na dobu určitou </a:t>
            </a:r>
            <a:r>
              <a:rPr lang="cs-CZ" sz="2600" b="1" dirty="0">
                <a:solidFill>
                  <a:srgbClr val="FF0000"/>
                </a:solidFill>
              </a:rPr>
              <a:t>končí po uplynutí čtyřletého certifikačního cyklu </a:t>
            </a:r>
            <a:r>
              <a:rPr lang="cs-CZ" sz="2600" dirty="0"/>
              <a:t>(po 1 certifikační a 3 dozorových inspekcích) v roce 2026.</a:t>
            </a:r>
          </a:p>
          <a:p>
            <a:pPr marL="0" indent="0" algn="ctr">
              <a:buNone/>
            </a:pPr>
            <a:r>
              <a:rPr lang="cs-CZ" sz="3200" b="1" u="sng" dirty="0">
                <a:solidFill>
                  <a:srgbClr val="3333FF"/>
                </a:solidFill>
              </a:rPr>
              <a:t>V případě zájmu v programu Certifikace konzumních brambor v režimu kvality Q CZ pokračovat bylo třeba: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V termínu do 30.4.2026 podat „Žádost o certifikaci produktů B1-B3 v režimu kvality Q CZ“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S žadateli bude uzavřena nová Smlouva o provedení certifikace a periodickém dozoru v režimu kvality Q CZ pro konzumní brambory na další čtyřleté certifikační období.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14546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32679C-E1B4-493B-96E5-A744CF1B3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855576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Kontakty a bližší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7F13E7-CAE3-4498-8A25-CFF27B9ED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220702"/>
            <a:ext cx="10631666" cy="52516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3200" b="1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Oddělení chmele a certifikace produktů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Chmelařské náměstí 1612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438 01 Žatec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Tel.: +420 415 778 119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qcz@ukzuz.gov.cz</a:t>
            </a:r>
            <a:endParaRPr lang="cs-CZ" sz="3200" b="1" dirty="0">
              <a:solidFill>
                <a:srgbClr val="0070C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ID DS: ugbaiq7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www.ukzuz.gov.cz</a:t>
            </a:r>
            <a:r>
              <a:rPr lang="cs-CZ" sz="3200" b="1" dirty="0"/>
              <a:t>, sekce „Certifikace produktů“</a:t>
            </a:r>
          </a:p>
        </p:txBody>
      </p:sp>
    </p:spTree>
    <p:extLst>
      <p:ext uri="{BB962C8B-B14F-4D97-AF65-F5344CB8AC3E}">
        <p14:creationId xmlns:p14="http://schemas.microsoft.com/office/powerpoint/2010/main" val="16410934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D0041A-6D99-4D58-A827-9E8A30FE1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426DAB-A89A-4FEE-904B-52284585D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7200" b="1" dirty="0"/>
          </a:p>
          <a:p>
            <a:pPr marL="0" indent="0" algn="ctr">
              <a:buNone/>
            </a:pPr>
            <a:r>
              <a:rPr lang="cs-CZ" sz="7200" b="1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651314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1F87C1-6351-4FD9-BA72-6CA485B00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6"/>
            <a:ext cx="10631666" cy="785624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Definice produktů B1 – B3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E757F2-AB6F-4135-9FAF-F50D4FE03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094" y="1379349"/>
            <a:ext cx="10545423" cy="509302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cs-CZ" sz="3100" dirty="0"/>
              <a:t>Předmětem certifikace  jsou následující produkty:</a:t>
            </a:r>
          </a:p>
          <a:p>
            <a:pPr lvl="0" algn="just"/>
            <a:r>
              <a:rPr lang="cs-CZ" sz="3300" b="1" dirty="0">
                <a:solidFill>
                  <a:srgbClr val="FF0000"/>
                </a:solidFill>
              </a:rPr>
              <a:t>B1 - Konzumní brambory vyprodukované v režimu kvality Q CZ</a:t>
            </a:r>
            <a:r>
              <a:rPr lang="cs-CZ" sz="3300" b="1" dirty="0"/>
              <a:t> </a:t>
            </a:r>
          </a:p>
          <a:p>
            <a:pPr marL="0" lvl="0" indent="0" algn="just">
              <a:buNone/>
            </a:pPr>
            <a:r>
              <a:rPr lang="cs-CZ" sz="3100" dirty="0"/>
              <a:t>Jedná se o konzumní brambory, které splnily nastavené parametry režimu kvality Q CZ a nebyly pěstovány pro výrobu škrobu nebo sadby.</a:t>
            </a:r>
          </a:p>
          <a:p>
            <a:pPr lvl="0" algn="just"/>
            <a:r>
              <a:rPr lang="cs-CZ" sz="3300" b="1" dirty="0">
                <a:solidFill>
                  <a:srgbClr val="FF0000"/>
                </a:solidFill>
              </a:rPr>
              <a:t>B2</a:t>
            </a:r>
            <a:r>
              <a:rPr lang="cs-CZ" dirty="0"/>
              <a:t> se člení na následující produkty: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3300" b="1" dirty="0">
                <a:solidFill>
                  <a:srgbClr val="FF0000"/>
                </a:solidFill>
              </a:rPr>
              <a:t> B2/1 - Konzumní brambory zabalené a upravené v režimu kvality Q CZ</a:t>
            </a:r>
            <a:endParaRPr lang="cs-CZ" sz="3300" dirty="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3300" b="1" dirty="0">
                <a:solidFill>
                  <a:srgbClr val="FF0000"/>
                </a:solidFill>
              </a:rPr>
              <a:t> B2/2 - Konzumní brambory zabalené v režimu kvality Q CZ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3300" b="1" dirty="0">
                <a:solidFill>
                  <a:srgbClr val="FF0000"/>
                </a:solidFill>
              </a:rPr>
              <a:t> B2/3 - Konzumní brambory upravené v režimu kvality Q CZ</a:t>
            </a:r>
            <a:r>
              <a:rPr lang="cs-CZ" sz="3300" dirty="0">
                <a:solidFill>
                  <a:srgbClr val="FF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cs-CZ" sz="3100" dirty="0"/>
              <a:t>Jedná se o konzumní brambory zabalené, nebo jinak upravené před jejich prodejem, vypěstované v režimu kvality Q CZ, brambory ve slupce, brambory loupané, sušené, vařené, které splnily nastavené parametry režimu kvality Q CZ. </a:t>
            </a:r>
          </a:p>
          <a:p>
            <a:pPr lvl="0" algn="just"/>
            <a:r>
              <a:rPr lang="cs-CZ" sz="3300" b="1" dirty="0">
                <a:solidFill>
                  <a:srgbClr val="FF0000"/>
                </a:solidFill>
              </a:rPr>
              <a:t>B3 - Smažené a předsmažené výrobky obsahující pouze brambory v režimu kvality Q CZ </a:t>
            </a:r>
          </a:p>
          <a:p>
            <a:pPr marL="0" lvl="0" indent="0" algn="just">
              <a:buNone/>
            </a:pPr>
            <a:r>
              <a:rPr lang="cs-CZ" sz="3100" dirty="0"/>
              <a:t>Jedná se o smažené a předsmažené výrobky obsahující pouze brambory v režimu kvality Q CZ; hranolky a lupínky z brambor, které splnily nastavené parametry režimu kvality Q CZ.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71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030754-0B86-47C4-B1C9-41DEB991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Předpoklady pro úspěšnou certifikaci produktů B1 – B3 v režimu kvality Q CZ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AFD641-1222-4972-ADB4-61F893D6D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2252749"/>
            <a:ext cx="10631666" cy="4219624"/>
          </a:xfrm>
        </p:spPr>
        <p:txBody>
          <a:bodyPr>
            <a:normAutofit fontScale="925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cs-CZ" dirty="0"/>
              <a:t>Rozhodnutí subjektu o dobrovolném vstupu do procesu certifikace.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Podání Žádosti o certifikaci produktů B1 – B3 v režimu kvality        Q CZ.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Uzavření smlouvy o provedení certifikace a periodickém dozoru       v režimu kvality Q CZ pro konzumní brambory.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Po dobu čtyřletého certifikačního cyklu plnit požadavky jednotlivých parametrů daných Certifikačním schématem pro produkt, o jehož certifikaci požádal a pro nějž mu byl vydán certifikát.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Spolupracovat s pracovníky Certifikačního orgánu při provádění certifikačních  a následných dozorových inspekcí.</a:t>
            </a:r>
          </a:p>
          <a:p>
            <a:pPr marL="514350" indent="-514350">
              <a:buFont typeface="+mj-lt"/>
              <a:buAutoNum type="arabicPeriod"/>
            </a:pPr>
            <a:endParaRPr lang="cs-CZ" sz="2200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837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AFF4F8-7996-47D6-BAA3-FA5684DE7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dirty="0">
                <a:solidFill>
                  <a:srgbClr val="3333FF"/>
                </a:solidFill>
              </a:rPr>
              <a:t>Předpoklady pro úspěšnou certifikaci produktů B1 – B3 v režimu kvality Q CZ</a:t>
            </a:r>
            <a:endParaRPr lang="cs-CZ" dirty="0">
              <a:solidFill>
                <a:srgbClr val="3333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1F5197-3958-4572-875E-7A0FB94C4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 startAt="6"/>
            </a:pPr>
            <a:endParaRPr lang="cs-CZ" sz="2600" dirty="0"/>
          </a:p>
          <a:p>
            <a:pPr marL="514350" indent="-514350" algn="just">
              <a:buAutoNum type="arabicPeriod" startAt="6"/>
            </a:pPr>
            <a:r>
              <a:rPr lang="cs-CZ" sz="2600" dirty="0"/>
              <a:t>Na základě vystavené faktury každoročně uhradit náklady za provedení certifikační a dozorové inspekce v souladu                       s Článkem III - Cenové ujednání a platební podmínky Smlouvy. </a:t>
            </a:r>
          </a:p>
          <a:p>
            <a:pPr marL="514350" indent="-514350" algn="just">
              <a:buAutoNum type="arabicPeriod" startAt="6"/>
            </a:pPr>
            <a:r>
              <a:rPr lang="cs-CZ" sz="2600" dirty="0"/>
              <a:t>Vydaný certifikát používat pouze v souladu s předmětem certifikace.</a:t>
            </a:r>
          </a:p>
          <a:p>
            <a:pPr marL="514350" indent="-514350" algn="just">
              <a:buAutoNum type="arabicPeriod" startAt="6"/>
            </a:pPr>
            <a:r>
              <a:rPr lang="cs-CZ" sz="2600" dirty="0"/>
              <a:t>Na základě získání certifikátu vznikne držiteli certifikátu právo požádat Ministerstvo zemědělství o povolení k užívání čtveřice ochranných známek a to na konkrétní produkt, pro který byl certifikát vydán.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5621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BB0BD-871D-4E47-944D-71769E522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2" y="365125"/>
            <a:ext cx="10631666" cy="93195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3333FF"/>
                </a:solidFill>
              </a:rPr>
              <a:t>Vydané certifikáty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8DDF72-842C-41E8-8E6A-CA11ABBEC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2" y="1297078"/>
            <a:ext cx="10631666" cy="5433921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dirty="0">
                <a:effectLst/>
                <a:ea typeface="Calibri" panose="020F0502020204030204" pitchFamily="34" charset="0"/>
              </a:rPr>
              <a:t>Aktuální stav a historie vydaných certifikátů v letech </a:t>
            </a:r>
            <a:r>
              <a:rPr lang="cs-CZ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2021 – 2025 </a:t>
            </a:r>
            <a:r>
              <a:rPr lang="cs-CZ" dirty="0">
                <a:effectLst/>
                <a:ea typeface="Calibri" panose="020F0502020204030204" pitchFamily="34" charset="0"/>
              </a:rPr>
              <a:t>je dostupná na </a:t>
            </a:r>
            <a:r>
              <a:rPr lang="cs-CZ" u="sng" dirty="0">
                <a:effectLst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www.ukzuz.gov.cz</a:t>
            </a:r>
            <a:r>
              <a:rPr lang="cs-CZ" dirty="0">
                <a:effectLst/>
                <a:ea typeface="Calibri" panose="020F0502020204030204" pitchFamily="34" charset="0"/>
              </a:rPr>
              <a:t> – „Certifikace produktů“, odkaz „Databáze vydaných certifikátů Q CZ – konzumní brambory“. </a:t>
            </a:r>
          </a:p>
        </p:txBody>
      </p:sp>
      <p:graphicFrame>
        <p:nvGraphicFramePr>
          <p:cNvPr id="5" name="Tabulka 7">
            <a:extLst>
              <a:ext uri="{FF2B5EF4-FFF2-40B4-BE49-F238E27FC236}">
                <a16:creationId xmlns:a16="http://schemas.microsoft.com/office/drawing/2014/main" id="{B286B9D1-67A2-4EB9-B6E9-3862F3EE3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910083"/>
              </p:ext>
            </p:extLst>
          </p:nvPr>
        </p:nvGraphicFramePr>
        <p:xfrm>
          <a:off x="2032000" y="3041286"/>
          <a:ext cx="8127999" cy="3543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106794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25563587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988349504"/>
                    </a:ext>
                  </a:extLst>
                </a:gridCol>
              </a:tblGrid>
              <a:tr h="493002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Certifikát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Počet vydaných certifikátů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Počet platných certifikátů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4142276882"/>
                  </a:ext>
                </a:extLst>
              </a:tr>
              <a:tr h="493002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B1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247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128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079848453"/>
                  </a:ext>
                </a:extLst>
              </a:tr>
              <a:tr h="493002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B2/1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34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19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07313798"/>
                  </a:ext>
                </a:extLst>
              </a:tr>
              <a:tr h="534429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B2/2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93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33992036"/>
                  </a:ext>
                </a:extLst>
              </a:tr>
              <a:tr h="543646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B2/3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188334926"/>
                  </a:ext>
                </a:extLst>
              </a:tr>
              <a:tr h="493002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B3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615053519"/>
                  </a:ext>
                </a:extLst>
              </a:tr>
              <a:tr h="493002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Celkem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382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201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463998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5676003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5388</Words>
  <Application>Microsoft Office PowerPoint</Application>
  <PresentationFormat>Širokoúhlá obrazovka</PresentationFormat>
  <Paragraphs>527</Paragraphs>
  <Slides>53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9" baseType="lpstr">
      <vt:lpstr>Arial</vt:lpstr>
      <vt:lpstr>Calibri</vt:lpstr>
      <vt:lpstr>Wingdings</vt:lpstr>
      <vt:lpstr>1_Motiv Office</vt:lpstr>
      <vt:lpstr>Vlastní návrh</vt:lpstr>
      <vt:lpstr>Acrobat Document</vt:lpstr>
      <vt:lpstr>Prezentace aplikace PowerPoint</vt:lpstr>
      <vt:lpstr>Prezentace aplikace PowerPoint</vt:lpstr>
      <vt:lpstr>Prezentace aplikace PowerPoint</vt:lpstr>
      <vt:lpstr>Certifikační schéma pro certifikaci produktů  B1 – B3 v režimu jakosti Q CZ – revize 2</vt:lpstr>
      <vt:lpstr>Certifikační cyklus</vt:lpstr>
      <vt:lpstr>Definice produktů B1 – B3</vt:lpstr>
      <vt:lpstr>Předpoklady pro úspěšnou certifikaci produktů B1 – B3 v režimu kvality Q CZ</vt:lpstr>
      <vt:lpstr>Předpoklady pro úspěšnou certifikaci produktů B1 – B3 v režimu kvality Q CZ</vt:lpstr>
      <vt:lpstr>Vydané certifikáty</vt:lpstr>
      <vt:lpstr>Zhodnocení roku 2025  KLADY</vt:lpstr>
      <vt:lpstr>Zhodnocení roku 2025  ZÁPORY</vt:lpstr>
      <vt:lpstr>Podané žádosti o „Certifikaci produktů                 z konzumních brambor“ - rok 2026</vt:lpstr>
      <vt:lpstr>Zdroje informací o certifikaci</vt:lpstr>
      <vt:lpstr>Žádost o certifikaci produktů  B1 – B3 v režimu kvality Q CZ</vt:lpstr>
      <vt:lpstr>Žádost o certifikaci produktů B1 – B3  v režimu kvality Q CZ</vt:lpstr>
      <vt:lpstr>Podklady pro dozorovou inspekci produktů B1 – B3 v režimu kvality Q CZ</vt:lpstr>
      <vt:lpstr>Smlouva o provedení certifikace a periodickém dozoru v režimu kvality Q CZ pro konzumní brambory č. …</vt:lpstr>
      <vt:lpstr>Stanovení platby za úkony spojené                      s provedením certifikační/dozorové inspekce    pro žadatele o certifikaci a držitele certifikátu</vt:lpstr>
      <vt:lpstr>Příloha č. 1 ke Smlouvě o provedení certifikace a periodickém dozoru v režimu kvality Q CZ                 pro konzumní brambory</vt:lpstr>
      <vt:lpstr>Podepisování Smlouvy a dodatků ke smlouvě o provedení certifikace a periodickém dozoru v režimu kvality Q CZ pro konzumní brambory č. …</vt:lpstr>
      <vt:lpstr>Inspekce</vt:lpstr>
      <vt:lpstr>Průběh certifikační a dozorové inspekce</vt:lpstr>
      <vt:lpstr>Průběh certifikační a dozorové inspekce</vt:lpstr>
      <vt:lpstr>Parametry pro pěstování B1 v režimu kvality Q CZ</vt:lpstr>
      <vt:lpstr>Parametry pro pěstování B1 v režimu kvality Q CZ</vt:lpstr>
      <vt:lpstr>Parametry pro pěstování B1 v režimu kvality Q CZ</vt:lpstr>
      <vt:lpstr>Parametry pro pěstování B1 v režimu kvality Q CZ</vt:lpstr>
      <vt:lpstr>Parametry pro pěstování B1 v režimu kvality Q CZ</vt:lpstr>
      <vt:lpstr>Parametry pro pěstování B1 v režimu kvality Q CZ</vt:lpstr>
      <vt:lpstr>Parametry pro pěstování B1 v režimu kvality Q CZ</vt:lpstr>
      <vt:lpstr>Parametry pro pěstování B1 v režimu kvality Q CZ Neshody a jejich vypořádání </vt:lpstr>
      <vt:lpstr>Parametry pro plnění režimu kvality Q CZ        pro ověření kvality B1 a balené a upravené  brambory B2</vt:lpstr>
      <vt:lpstr>Parametry pro plnění režimu kvality Q CZ pro ověření kvality B1 a upravené a balené brambory B2</vt:lpstr>
      <vt:lpstr>Parametry pro plnění režimu kvality Q CZ       pro ověření kvality B1 a balené a upravené  brambory B2</vt:lpstr>
      <vt:lpstr>Parametry pro plnění režimu kvality Q CZ                   pro ověření kvality B1 a balené a upravené  brambory B2</vt:lpstr>
      <vt:lpstr>Parametry pro plnění režimu kvality Q CZ pro ověření kvality B1 a balené a upravené  brambory B2</vt:lpstr>
      <vt:lpstr>Parametry pro plnění režimu kvality Q CZ        pro ověření kvality B1 a balené a upravené  brambory B2</vt:lpstr>
      <vt:lpstr>Parametry pro plnění režimu kvality Q CZ pro ověření kvality B1 a balené a upravené brambory B2 Neshody a jejich vypořádání</vt:lpstr>
      <vt:lpstr>Parametry pro plnění režimu kvality Q CZ pro ověření kvality B1 a výrobky B3</vt:lpstr>
      <vt:lpstr>Parametry pro plnění režimu kvality Q CZ pro ověření kvality B1 a výrobky B3</vt:lpstr>
      <vt:lpstr>Parametry pro plnění režimu kvality Q CZ pro ověření kvality B1 a výrobky B3</vt:lpstr>
      <vt:lpstr>Parametry pro plnění režimu kvality Q CZ pro ověření kvality B1 a výrobky B3</vt:lpstr>
      <vt:lpstr>Parametry pro plnění režimu kvality Q CZ pro ověření kvality B1 a výrobky B3</vt:lpstr>
      <vt:lpstr>Parametry pro plnění režimu kvality Q CZ pro ověření kvality B1 a výrobky B3</vt:lpstr>
      <vt:lpstr>Parametry pro plnění režimu kvality Q CZ pro ověření kvality B1 a výrobky B3</vt:lpstr>
      <vt:lpstr> Parametry pro plnění režimu kvality Q CZ pro ověření kvality B1 a výrobky B3 </vt:lpstr>
      <vt:lpstr>Záznam z certifikační a dozorové inspekce = Kontrolní list</vt:lpstr>
      <vt:lpstr>Hodnotící zpráva</vt:lpstr>
      <vt:lpstr>Certifikát</vt:lpstr>
      <vt:lpstr>Databáze certifikátů</vt:lpstr>
      <vt:lpstr>Upozornění pro držitele certifikátů vydaných v roce 2022</vt:lpstr>
      <vt:lpstr>Kontakty a bližší informace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Havlíček František</dc:creator>
  <cp:lastModifiedBy>Šrámková Lucie</cp:lastModifiedBy>
  <cp:revision>16</cp:revision>
  <dcterms:created xsi:type="dcterms:W3CDTF">2024-02-29T10:49:43Z</dcterms:created>
  <dcterms:modified xsi:type="dcterms:W3CDTF">2026-05-12T05:08:27Z</dcterms:modified>
</cp:coreProperties>
</file>