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7" r:id="rId1"/>
  </p:sldMasterIdLst>
  <p:sldIdLst>
    <p:sldId id="256" r:id="rId2"/>
    <p:sldId id="313" r:id="rId3"/>
    <p:sldId id="258" r:id="rId4"/>
    <p:sldId id="259" r:id="rId5"/>
    <p:sldId id="260" r:id="rId6"/>
    <p:sldId id="307" r:id="rId7"/>
    <p:sldId id="261" r:id="rId8"/>
    <p:sldId id="262" r:id="rId9"/>
    <p:sldId id="263" r:id="rId10"/>
    <p:sldId id="264" r:id="rId11"/>
    <p:sldId id="265" r:id="rId12"/>
    <p:sldId id="266" r:id="rId13"/>
    <p:sldId id="295" r:id="rId14"/>
    <p:sldId id="267" r:id="rId15"/>
    <p:sldId id="268" r:id="rId16"/>
    <p:sldId id="269" r:id="rId17"/>
    <p:sldId id="270" r:id="rId18"/>
    <p:sldId id="271" r:id="rId19"/>
    <p:sldId id="272" r:id="rId20"/>
    <p:sldId id="273" r:id="rId21"/>
    <p:sldId id="274" r:id="rId22"/>
    <p:sldId id="275" r:id="rId23"/>
    <p:sldId id="296" r:id="rId24"/>
    <p:sldId id="308" r:id="rId25"/>
    <p:sldId id="297" r:id="rId26"/>
    <p:sldId id="309" r:id="rId27"/>
    <p:sldId id="299" r:id="rId28"/>
    <p:sldId id="310" r:id="rId29"/>
    <p:sldId id="300" r:id="rId30"/>
    <p:sldId id="289" r:id="rId31"/>
    <p:sldId id="298" r:id="rId32"/>
    <p:sldId id="314" r:id="rId33"/>
    <p:sldId id="302" r:id="rId34"/>
    <p:sldId id="303" r:id="rId35"/>
    <p:sldId id="304" r:id="rId36"/>
    <p:sldId id="305" r:id="rId37"/>
    <p:sldId id="306" r:id="rId38"/>
    <p:sldId id="311" r:id="rId39"/>
    <p:sldId id="312" r:id="rId40"/>
    <p:sldId id="315" r:id="rId41"/>
    <p:sldId id="288" r:id="rId42"/>
  </p:sldIdLst>
  <p:sldSz cx="12192000" cy="68580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B26252-B997-56FA-7011-366A922FDC33}" name="Šafaříková Edita" initials="EŠ" userId="S::Edita.Safarikova@mze.gov.cz::35b7be48-1ba8-4a10-9c6c-975f60cd6eb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99" d="100"/>
          <a:sy n="99" d="100"/>
        </p:scale>
        <p:origin x="96" y="6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microsoft.com/office/2018/10/relationships/authors" Targe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laček Jakub" userId="195d8849-c0c5-48c5-91ae-796e818b503c" providerId="ADAL" clId="{97A8FCC8-A0F1-4C5D-8AB7-820E4A8B2261}"/>
    <pc:docChg chg="custSel modSld">
      <pc:chgData name="Plaček Jakub" userId="195d8849-c0c5-48c5-91ae-796e818b503c" providerId="ADAL" clId="{97A8FCC8-A0F1-4C5D-8AB7-820E4A8B2261}" dt="2025-08-11T09:21:47.852" v="50" actId="27636"/>
      <pc:docMkLst>
        <pc:docMk/>
      </pc:docMkLst>
      <pc:sldChg chg="modSp mod">
        <pc:chgData name="Plaček Jakub" userId="195d8849-c0c5-48c5-91ae-796e818b503c" providerId="ADAL" clId="{97A8FCC8-A0F1-4C5D-8AB7-820E4A8B2261}" dt="2025-08-11T08:40:34.967" v="23" actId="20577"/>
        <pc:sldMkLst>
          <pc:docMk/>
          <pc:sldMk cId="3594251912" sldId="262"/>
        </pc:sldMkLst>
      </pc:sldChg>
      <pc:sldChg chg="modSp mod">
        <pc:chgData name="Plaček Jakub" userId="195d8849-c0c5-48c5-91ae-796e818b503c" providerId="ADAL" clId="{97A8FCC8-A0F1-4C5D-8AB7-820E4A8B2261}" dt="2025-08-11T08:41:15.138" v="25" actId="207"/>
        <pc:sldMkLst>
          <pc:docMk/>
          <pc:sldMk cId="3833914055" sldId="264"/>
        </pc:sldMkLst>
      </pc:sldChg>
      <pc:sldChg chg="modSp mod">
        <pc:chgData name="Plaček Jakub" userId="195d8849-c0c5-48c5-91ae-796e818b503c" providerId="ADAL" clId="{97A8FCC8-A0F1-4C5D-8AB7-820E4A8B2261}" dt="2025-08-11T08:48:23.849" v="26" actId="207"/>
        <pc:sldMkLst>
          <pc:docMk/>
          <pc:sldMk cId="2582220881" sldId="265"/>
        </pc:sldMkLst>
      </pc:sldChg>
      <pc:sldChg chg="modSp mod">
        <pc:chgData name="Plaček Jakub" userId="195d8849-c0c5-48c5-91ae-796e818b503c" providerId="ADAL" clId="{97A8FCC8-A0F1-4C5D-8AB7-820E4A8B2261}" dt="2025-08-11T08:48:33.221" v="29" actId="20577"/>
        <pc:sldMkLst>
          <pc:docMk/>
          <pc:sldMk cId="1438937464" sldId="295"/>
        </pc:sldMkLst>
      </pc:sldChg>
      <pc:sldChg chg="modSp mod">
        <pc:chgData name="Plaček Jakub" userId="195d8849-c0c5-48c5-91ae-796e818b503c" providerId="ADAL" clId="{97A8FCC8-A0F1-4C5D-8AB7-820E4A8B2261}" dt="2025-08-11T08:49:05.756" v="35" actId="207"/>
        <pc:sldMkLst>
          <pc:docMk/>
          <pc:sldMk cId="2901142150" sldId="296"/>
        </pc:sldMkLst>
      </pc:sldChg>
      <pc:sldChg chg="modSp mod">
        <pc:chgData name="Plaček Jakub" userId="195d8849-c0c5-48c5-91ae-796e818b503c" providerId="ADAL" clId="{97A8FCC8-A0F1-4C5D-8AB7-820E4A8B2261}" dt="2025-08-11T08:56:08.586" v="42" actId="14100"/>
        <pc:sldMkLst>
          <pc:docMk/>
          <pc:sldMk cId="518033497" sldId="297"/>
        </pc:sldMkLst>
      </pc:sldChg>
      <pc:sldChg chg="modSp mod">
        <pc:chgData name="Plaček Jakub" userId="195d8849-c0c5-48c5-91ae-796e818b503c" providerId="ADAL" clId="{97A8FCC8-A0F1-4C5D-8AB7-820E4A8B2261}" dt="2025-08-11T09:21:47.852" v="50" actId="27636"/>
        <pc:sldMkLst>
          <pc:docMk/>
          <pc:sldMk cId="1090799549" sldId="298"/>
        </pc:sldMkLst>
      </pc:sldChg>
      <pc:sldChg chg="modSp mod">
        <pc:chgData name="Plaček Jakub" userId="195d8849-c0c5-48c5-91ae-796e818b503c" providerId="ADAL" clId="{97A8FCC8-A0F1-4C5D-8AB7-820E4A8B2261}" dt="2025-08-11T09:21:38.569" v="48" actId="20577"/>
        <pc:sldMkLst>
          <pc:docMk/>
          <pc:sldMk cId="3728516767" sldId="299"/>
        </pc:sldMkLst>
      </pc:sldChg>
      <pc:sldChg chg="modSp mod">
        <pc:chgData name="Plaček Jakub" userId="195d8849-c0c5-48c5-91ae-796e818b503c" providerId="ADAL" clId="{97A8FCC8-A0F1-4C5D-8AB7-820E4A8B2261}" dt="2025-08-11T08:39:34.542" v="15" actId="20577"/>
        <pc:sldMkLst>
          <pc:docMk/>
          <pc:sldMk cId="2488158390" sldId="307"/>
        </pc:sldMkLst>
      </pc:sldChg>
      <pc:sldChg chg="modSp mod">
        <pc:chgData name="Plaček Jakub" userId="195d8849-c0c5-48c5-91ae-796e818b503c" providerId="ADAL" clId="{97A8FCC8-A0F1-4C5D-8AB7-820E4A8B2261}" dt="2025-08-11T09:21:29.225" v="44" actId="27636"/>
        <pc:sldMkLst>
          <pc:docMk/>
          <pc:sldMk cId="1367317349" sldId="309"/>
        </pc:sldMkLst>
      </pc:sldChg>
    </pc:docChg>
  </pc:docChgLst>
  <pc:docChgLst>
    <pc:chgData name="Plaček Jakub" userId="195d8849-c0c5-48c5-91ae-796e818b503c" providerId="ADAL" clId="{3E1FDB17-6A94-48D2-8B22-D2B32D92615A}"/>
    <pc:docChg chg="undo custSel addSld modSld">
      <pc:chgData name="Plaček Jakub" userId="195d8849-c0c5-48c5-91ae-796e818b503c" providerId="ADAL" clId="{3E1FDB17-6A94-48D2-8B22-D2B32D92615A}" dt="2025-09-12T06:30:52.728" v="71" actId="14100"/>
      <pc:docMkLst>
        <pc:docMk/>
      </pc:docMkLst>
      <pc:sldChg chg="modSp mod">
        <pc:chgData name="Plaček Jakub" userId="195d8849-c0c5-48c5-91ae-796e818b503c" providerId="ADAL" clId="{3E1FDB17-6A94-48D2-8B22-D2B32D92615A}" dt="2025-09-11T11:03:21.105" v="21" actId="123"/>
        <pc:sldMkLst>
          <pc:docMk/>
          <pc:sldMk cId="3594251912" sldId="262"/>
        </pc:sldMkLst>
        <pc:spChg chg="mod">
          <ac:chgData name="Plaček Jakub" userId="195d8849-c0c5-48c5-91ae-796e818b503c" providerId="ADAL" clId="{3E1FDB17-6A94-48D2-8B22-D2B32D92615A}" dt="2025-09-11T11:03:21.105" v="21" actId="123"/>
          <ac:spMkLst>
            <pc:docMk/>
            <pc:sldMk cId="3594251912" sldId="262"/>
            <ac:spMk id="68" creationId="{9BE251C4-0B2B-4311-916A-CA632C0A6863}"/>
          </ac:spMkLst>
        </pc:spChg>
      </pc:sldChg>
      <pc:sldChg chg="modSp mod">
        <pc:chgData name="Plaček Jakub" userId="195d8849-c0c5-48c5-91ae-796e818b503c" providerId="ADAL" clId="{3E1FDB17-6A94-48D2-8B22-D2B32D92615A}" dt="2025-09-11T08:25:16.402" v="0" actId="113"/>
        <pc:sldMkLst>
          <pc:docMk/>
          <pc:sldMk cId="2825536328" sldId="269"/>
        </pc:sldMkLst>
        <pc:spChg chg="mod">
          <ac:chgData name="Plaček Jakub" userId="195d8849-c0c5-48c5-91ae-796e818b503c" providerId="ADAL" clId="{3E1FDB17-6A94-48D2-8B22-D2B32D92615A}" dt="2025-09-11T08:25:16.402" v="0" actId="113"/>
          <ac:spMkLst>
            <pc:docMk/>
            <pc:sldMk cId="2825536328" sldId="269"/>
            <ac:spMk id="3" creationId="{884DACE4-E090-4857-9145-F46BC6C249F1}"/>
          </ac:spMkLst>
        </pc:spChg>
      </pc:sldChg>
      <pc:sldChg chg="modSp mod">
        <pc:chgData name="Plaček Jakub" userId="195d8849-c0c5-48c5-91ae-796e818b503c" providerId="ADAL" clId="{3E1FDB17-6A94-48D2-8B22-D2B32D92615A}" dt="2025-09-11T08:37:33.879" v="1" actId="207"/>
        <pc:sldMkLst>
          <pc:docMk/>
          <pc:sldMk cId="2901142150" sldId="296"/>
        </pc:sldMkLst>
        <pc:spChg chg="mod">
          <ac:chgData name="Plaček Jakub" userId="195d8849-c0c5-48c5-91ae-796e818b503c" providerId="ADAL" clId="{3E1FDB17-6A94-48D2-8B22-D2B32D92615A}" dt="2025-09-11T08:37:33.879" v="1" actId="207"/>
          <ac:spMkLst>
            <pc:docMk/>
            <pc:sldMk cId="2901142150" sldId="296"/>
            <ac:spMk id="3" creationId="{64197FE8-B034-AB98-84DC-2BCEB3B46D06}"/>
          </ac:spMkLst>
        </pc:spChg>
      </pc:sldChg>
      <pc:sldChg chg="modSp mod">
        <pc:chgData name="Plaček Jakub" userId="195d8849-c0c5-48c5-91ae-796e818b503c" providerId="ADAL" clId="{3E1FDB17-6A94-48D2-8B22-D2B32D92615A}" dt="2025-09-11T08:43:17.457" v="5" actId="123"/>
        <pc:sldMkLst>
          <pc:docMk/>
          <pc:sldMk cId="518033497" sldId="297"/>
        </pc:sldMkLst>
        <pc:spChg chg="mod">
          <ac:chgData name="Plaček Jakub" userId="195d8849-c0c5-48c5-91ae-796e818b503c" providerId="ADAL" clId="{3E1FDB17-6A94-48D2-8B22-D2B32D92615A}" dt="2025-09-11T08:43:17.457" v="5" actId="123"/>
          <ac:spMkLst>
            <pc:docMk/>
            <pc:sldMk cId="518033497" sldId="297"/>
            <ac:spMk id="3" creationId="{C75CA715-9925-ADA8-9D39-4C35655856D0}"/>
          </ac:spMkLst>
        </pc:spChg>
      </pc:sldChg>
      <pc:sldChg chg="modSp mod">
        <pc:chgData name="Plaček Jakub" userId="195d8849-c0c5-48c5-91ae-796e818b503c" providerId="ADAL" clId="{3E1FDB17-6A94-48D2-8B22-D2B32D92615A}" dt="2025-09-11T11:02:36.326" v="20" actId="20577"/>
        <pc:sldMkLst>
          <pc:docMk/>
          <pc:sldMk cId="1090799549" sldId="298"/>
        </pc:sldMkLst>
        <pc:spChg chg="mod">
          <ac:chgData name="Plaček Jakub" userId="195d8849-c0c5-48c5-91ae-796e818b503c" providerId="ADAL" clId="{3E1FDB17-6A94-48D2-8B22-D2B32D92615A}" dt="2025-09-11T11:02:36.326" v="20" actId="20577"/>
          <ac:spMkLst>
            <pc:docMk/>
            <pc:sldMk cId="1090799549" sldId="298"/>
            <ac:spMk id="3" creationId="{694E3394-3680-5E3D-02A1-08D5DD631726}"/>
          </ac:spMkLst>
        </pc:spChg>
      </pc:sldChg>
      <pc:sldChg chg="modSp mod">
        <pc:chgData name="Plaček Jakub" userId="195d8849-c0c5-48c5-91ae-796e818b503c" providerId="ADAL" clId="{3E1FDB17-6A94-48D2-8B22-D2B32D92615A}" dt="2025-09-11T08:45:44.346" v="7" actId="20577"/>
        <pc:sldMkLst>
          <pc:docMk/>
          <pc:sldMk cId="3728516767" sldId="299"/>
        </pc:sldMkLst>
        <pc:spChg chg="mod">
          <ac:chgData name="Plaček Jakub" userId="195d8849-c0c5-48c5-91ae-796e818b503c" providerId="ADAL" clId="{3E1FDB17-6A94-48D2-8B22-D2B32D92615A}" dt="2025-09-11T08:45:44.346" v="7" actId="20577"/>
          <ac:spMkLst>
            <pc:docMk/>
            <pc:sldMk cId="3728516767" sldId="299"/>
            <ac:spMk id="3" creationId="{6DA4FA93-4B74-63B0-0EEE-35D8D2C9364C}"/>
          </ac:spMkLst>
        </pc:spChg>
      </pc:sldChg>
      <pc:sldChg chg="modSp mod">
        <pc:chgData name="Plaček Jakub" userId="195d8849-c0c5-48c5-91ae-796e818b503c" providerId="ADAL" clId="{3E1FDB17-6A94-48D2-8B22-D2B32D92615A}" dt="2025-09-11T08:51:00.913" v="12" actId="20577"/>
        <pc:sldMkLst>
          <pc:docMk/>
          <pc:sldMk cId="3573138427" sldId="300"/>
        </pc:sldMkLst>
        <pc:spChg chg="mod">
          <ac:chgData name="Plaček Jakub" userId="195d8849-c0c5-48c5-91ae-796e818b503c" providerId="ADAL" clId="{3E1FDB17-6A94-48D2-8B22-D2B32D92615A}" dt="2025-09-11T08:51:00.913" v="12" actId="20577"/>
          <ac:spMkLst>
            <pc:docMk/>
            <pc:sldMk cId="3573138427" sldId="300"/>
            <ac:spMk id="3" creationId="{DBCFD2CF-4466-F0EC-F62B-1079934CC5F7}"/>
          </ac:spMkLst>
        </pc:spChg>
      </pc:sldChg>
      <pc:sldChg chg="modSp mod">
        <pc:chgData name="Plaček Jakub" userId="195d8849-c0c5-48c5-91ae-796e818b503c" providerId="ADAL" clId="{3E1FDB17-6A94-48D2-8B22-D2B32D92615A}" dt="2025-09-11T08:51:54.925" v="14" actId="20577"/>
        <pc:sldMkLst>
          <pc:docMk/>
          <pc:sldMk cId="3707399933" sldId="306"/>
        </pc:sldMkLst>
        <pc:spChg chg="mod">
          <ac:chgData name="Plaček Jakub" userId="195d8849-c0c5-48c5-91ae-796e818b503c" providerId="ADAL" clId="{3E1FDB17-6A94-48D2-8B22-D2B32D92615A}" dt="2025-09-11T08:51:54.925" v="14" actId="20577"/>
          <ac:spMkLst>
            <pc:docMk/>
            <pc:sldMk cId="3707399933" sldId="306"/>
            <ac:spMk id="3" creationId="{228837D5-9151-4BB6-01F3-474B14D7F1C9}"/>
          </ac:spMkLst>
        </pc:spChg>
      </pc:sldChg>
      <pc:sldChg chg="addSp modSp new mod">
        <pc:chgData name="Plaček Jakub" userId="195d8849-c0c5-48c5-91ae-796e818b503c" providerId="ADAL" clId="{3E1FDB17-6A94-48D2-8B22-D2B32D92615A}" dt="2025-09-12T06:30:52.728" v="71" actId="14100"/>
        <pc:sldMkLst>
          <pc:docMk/>
          <pc:sldMk cId="3689504590" sldId="315"/>
        </pc:sldMkLst>
        <pc:spChg chg="mod">
          <ac:chgData name="Plaček Jakub" userId="195d8849-c0c5-48c5-91ae-796e818b503c" providerId="ADAL" clId="{3E1FDB17-6A94-48D2-8B22-D2B32D92615A}" dt="2025-09-12T06:30:44.488" v="69" actId="1076"/>
          <ac:spMkLst>
            <pc:docMk/>
            <pc:sldMk cId="3689504590" sldId="315"/>
            <ac:spMk id="2" creationId="{D2484B0E-C8DB-33A8-EE7E-23D9AA4F7CBE}"/>
          </ac:spMkLst>
        </pc:spChg>
        <pc:graphicFrameChg chg="add mod modGraphic">
          <ac:chgData name="Plaček Jakub" userId="195d8849-c0c5-48c5-91ae-796e818b503c" providerId="ADAL" clId="{3E1FDB17-6A94-48D2-8B22-D2B32D92615A}" dt="2025-09-12T06:30:52.728" v="71" actId="14100"/>
          <ac:graphicFrameMkLst>
            <pc:docMk/>
            <pc:sldMk cId="3689504590" sldId="315"/>
            <ac:graphicFrameMk id="4" creationId="{360F558D-72E5-B037-9B52-88D4071D270C}"/>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cs-CZ"/>
              <a:t>Kliknutím lze upravit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B8A546D6-F956-4A9A-AE01-563B99612147}" type="datetimeFigureOut">
              <a:rPr lang="cs-CZ" smtClean="0"/>
              <a:t>12.09.2025</a:t>
            </a:fld>
            <a:endParaRPr lang="cs-CZ"/>
          </a:p>
        </p:txBody>
      </p:sp>
      <p:sp>
        <p:nvSpPr>
          <p:cNvPr id="5" name="Footer Placeholder 4"/>
          <p:cNvSpPr>
            <a:spLocks noGrp="1"/>
          </p:cNvSpPr>
          <p:nvPr>
            <p:ph type="ftr" sz="quarter" idx="11"/>
          </p:nvPr>
        </p:nvSpPr>
        <p:spPr/>
        <p:txBody>
          <a:bodyPr/>
          <a:lstStyle/>
          <a:p>
            <a:endParaRPr lang="cs-CZ"/>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2CD9A23-7006-4F36-A6FC-B82BBEF16C9F}" type="slidenum">
              <a:rPr lang="cs-CZ" smtClean="0"/>
              <a:t>‹#›</a:t>
            </a:fld>
            <a:endParaRPr lang="cs-CZ"/>
          </a:p>
        </p:txBody>
      </p:sp>
    </p:spTree>
    <p:extLst>
      <p:ext uri="{BB962C8B-B14F-4D97-AF65-F5344CB8AC3E}">
        <p14:creationId xmlns:p14="http://schemas.microsoft.com/office/powerpoint/2010/main" val="2645601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cs-CZ"/>
              <a:t>Kliknutím lze upravit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8A546D6-F956-4A9A-AE01-563B99612147}" type="datetimeFigureOut">
              <a:rPr lang="cs-CZ" smtClean="0"/>
              <a:t>12.09.2025</a:t>
            </a:fld>
            <a:endParaRPr lang="cs-CZ"/>
          </a:p>
        </p:txBody>
      </p:sp>
      <p:sp>
        <p:nvSpPr>
          <p:cNvPr id="5" name="Footer Placeholder 4"/>
          <p:cNvSpPr>
            <a:spLocks noGrp="1"/>
          </p:cNvSpPr>
          <p:nvPr>
            <p:ph type="ftr" sz="quarter" idx="11"/>
          </p:nvPr>
        </p:nvSpPr>
        <p:spPr/>
        <p:txBody>
          <a:bodyPr/>
          <a:lstStyle/>
          <a:p>
            <a:endParaRPr lang="cs-CZ"/>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2CD9A23-7006-4F36-A6FC-B82BBEF16C9F}" type="slidenum">
              <a:rPr lang="cs-CZ" smtClean="0"/>
              <a:t>‹#›</a:t>
            </a:fld>
            <a:endParaRPr lang="cs-CZ"/>
          </a:p>
        </p:txBody>
      </p:sp>
    </p:spTree>
    <p:extLst>
      <p:ext uri="{BB962C8B-B14F-4D97-AF65-F5344CB8AC3E}">
        <p14:creationId xmlns:p14="http://schemas.microsoft.com/office/powerpoint/2010/main" val="1516070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cs-CZ"/>
              <a:t>Kliknutím lze upravit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8A546D6-F956-4A9A-AE01-563B99612147}" type="datetimeFigureOut">
              <a:rPr lang="cs-CZ" smtClean="0"/>
              <a:t>12.09.2025</a:t>
            </a:fld>
            <a:endParaRPr lang="cs-CZ"/>
          </a:p>
        </p:txBody>
      </p:sp>
      <p:sp>
        <p:nvSpPr>
          <p:cNvPr id="5" name="Footer Placeholder 4"/>
          <p:cNvSpPr>
            <a:spLocks noGrp="1"/>
          </p:cNvSpPr>
          <p:nvPr>
            <p:ph type="ftr" sz="quarter" idx="11"/>
          </p:nvPr>
        </p:nvSpPr>
        <p:spPr/>
        <p:txBody>
          <a:bodyPr/>
          <a:lstStyle/>
          <a:p>
            <a:endParaRPr lang="cs-CZ"/>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2CD9A23-7006-4F36-A6FC-B82BBEF16C9F}" type="slidenum">
              <a:rPr lang="cs-CZ" smtClean="0"/>
              <a:t>‹#›</a:t>
            </a:fld>
            <a:endParaRPr lang="cs-CZ"/>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866238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cs-CZ"/>
              <a:t>Kliknutím lze upravit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a:t>Po kliknutí můžete upravovat styly textu v předloze.</a:t>
            </a:r>
          </a:p>
        </p:txBody>
      </p:sp>
      <p:sp>
        <p:nvSpPr>
          <p:cNvPr id="5" name="Date Placeholder 4"/>
          <p:cNvSpPr>
            <a:spLocks noGrp="1"/>
          </p:cNvSpPr>
          <p:nvPr>
            <p:ph type="dt" sz="half" idx="10"/>
          </p:nvPr>
        </p:nvSpPr>
        <p:spPr/>
        <p:txBody>
          <a:bodyPr/>
          <a:lstStyle/>
          <a:p>
            <a:fld id="{B8A546D6-F956-4A9A-AE01-563B99612147}" type="datetimeFigureOut">
              <a:rPr lang="cs-CZ" smtClean="0"/>
              <a:t>12.09.2025</a:t>
            </a:fld>
            <a:endParaRPr lang="cs-CZ"/>
          </a:p>
        </p:txBody>
      </p:sp>
      <p:sp>
        <p:nvSpPr>
          <p:cNvPr id="6" name="Footer Placeholder 5"/>
          <p:cNvSpPr>
            <a:spLocks noGrp="1"/>
          </p:cNvSpPr>
          <p:nvPr>
            <p:ph type="ftr" sz="quarter" idx="11"/>
          </p:nvPr>
        </p:nvSpPr>
        <p:spPr/>
        <p:txBody>
          <a:bodyPr/>
          <a:lstStyle/>
          <a:p>
            <a:endParaRPr lang="cs-C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2CD9A23-7006-4F36-A6FC-B82BBEF16C9F}" type="slidenum">
              <a:rPr lang="cs-CZ" smtClean="0"/>
              <a:t>‹#›</a:t>
            </a:fld>
            <a:endParaRPr lang="cs-CZ"/>
          </a:p>
        </p:txBody>
      </p:sp>
    </p:spTree>
    <p:extLst>
      <p:ext uri="{BB962C8B-B14F-4D97-AF65-F5344CB8AC3E}">
        <p14:creationId xmlns:p14="http://schemas.microsoft.com/office/powerpoint/2010/main" val="24824487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cs-CZ"/>
              <a:t>Kliknutím lze upravit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a:t>Po kliknutí můžete upravovat styly textu v předloze.</a:t>
            </a:r>
          </a:p>
        </p:txBody>
      </p:sp>
      <p:sp>
        <p:nvSpPr>
          <p:cNvPr id="5" name="Date Placeholder 4"/>
          <p:cNvSpPr>
            <a:spLocks noGrp="1"/>
          </p:cNvSpPr>
          <p:nvPr>
            <p:ph type="dt" sz="half" idx="10"/>
          </p:nvPr>
        </p:nvSpPr>
        <p:spPr/>
        <p:txBody>
          <a:bodyPr/>
          <a:lstStyle/>
          <a:p>
            <a:fld id="{B8A546D6-F956-4A9A-AE01-563B99612147}" type="datetimeFigureOut">
              <a:rPr lang="cs-CZ" smtClean="0"/>
              <a:t>12.09.2025</a:t>
            </a:fld>
            <a:endParaRPr lang="cs-CZ"/>
          </a:p>
        </p:txBody>
      </p:sp>
      <p:sp>
        <p:nvSpPr>
          <p:cNvPr id="6" name="Footer Placeholder 5"/>
          <p:cNvSpPr>
            <a:spLocks noGrp="1"/>
          </p:cNvSpPr>
          <p:nvPr>
            <p:ph type="ftr" sz="quarter" idx="11"/>
          </p:nvPr>
        </p:nvSpPr>
        <p:spPr/>
        <p:txBody>
          <a:bodyPr/>
          <a:lstStyle/>
          <a:p>
            <a:endParaRPr lang="cs-CZ"/>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2CD9A23-7006-4F36-A6FC-B82BBEF16C9F}" type="slidenum">
              <a:rPr lang="cs-CZ" smtClean="0"/>
              <a:t>‹#›</a:t>
            </a:fld>
            <a:endParaRPr lang="cs-CZ"/>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13408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cs-CZ"/>
              <a:t>Kliknutím lze upravit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a:t>Po kliknutí můžete upravovat styly textu v předloze.</a:t>
            </a:r>
          </a:p>
        </p:txBody>
      </p:sp>
      <p:sp>
        <p:nvSpPr>
          <p:cNvPr id="5" name="Date Placeholder 4"/>
          <p:cNvSpPr>
            <a:spLocks noGrp="1"/>
          </p:cNvSpPr>
          <p:nvPr>
            <p:ph type="dt" sz="half" idx="10"/>
          </p:nvPr>
        </p:nvSpPr>
        <p:spPr/>
        <p:txBody>
          <a:bodyPr/>
          <a:lstStyle/>
          <a:p>
            <a:fld id="{B8A546D6-F956-4A9A-AE01-563B99612147}" type="datetimeFigureOut">
              <a:rPr lang="cs-CZ" smtClean="0"/>
              <a:t>12.09.2025</a:t>
            </a:fld>
            <a:endParaRPr lang="cs-CZ"/>
          </a:p>
        </p:txBody>
      </p:sp>
      <p:sp>
        <p:nvSpPr>
          <p:cNvPr id="6" name="Footer Placeholder 5"/>
          <p:cNvSpPr>
            <a:spLocks noGrp="1"/>
          </p:cNvSpPr>
          <p:nvPr>
            <p:ph type="ftr" sz="quarter" idx="11"/>
          </p:nvPr>
        </p:nvSpPr>
        <p:spPr/>
        <p:txBody>
          <a:bodyPr/>
          <a:lstStyle/>
          <a:p>
            <a:endParaRPr lang="cs-C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2CD9A23-7006-4F36-A6FC-B82BBEF16C9F}" type="slidenum">
              <a:rPr lang="cs-CZ" smtClean="0"/>
              <a:t>‹#›</a:t>
            </a:fld>
            <a:endParaRPr lang="cs-CZ"/>
          </a:p>
        </p:txBody>
      </p:sp>
    </p:spTree>
    <p:extLst>
      <p:ext uri="{BB962C8B-B14F-4D97-AF65-F5344CB8AC3E}">
        <p14:creationId xmlns:p14="http://schemas.microsoft.com/office/powerpoint/2010/main" val="18472017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ncho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8A546D6-F956-4A9A-AE01-563B99612147}" type="datetimeFigureOut">
              <a:rPr lang="cs-CZ" smtClean="0"/>
              <a:t>12.09.2025</a:t>
            </a:fld>
            <a:endParaRPr lang="cs-CZ"/>
          </a:p>
        </p:txBody>
      </p:sp>
      <p:sp>
        <p:nvSpPr>
          <p:cNvPr id="5" name="Footer Placeholder 4"/>
          <p:cNvSpPr>
            <a:spLocks noGrp="1"/>
          </p:cNvSpPr>
          <p:nvPr>
            <p:ph type="ftr" sz="quarter" idx="11"/>
          </p:nvPr>
        </p:nvSpPr>
        <p:spPr/>
        <p:txBody>
          <a:bodyPr/>
          <a:lstStyle/>
          <a:p>
            <a:endParaRPr lang="cs-C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2CD9A23-7006-4F36-A6FC-B82BBEF16C9F}" type="slidenum">
              <a:rPr lang="cs-CZ" smtClean="0"/>
              <a:t>‹#›</a:t>
            </a:fld>
            <a:endParaRPr lang="cs-CZ"/>
          </a:p>
        </p:txBody>
      </p:sp>
    </p:spTree>
    <p:extLst>
      <p:ext uri="{BB962C8B-B14F-4D97-AF65-F5344CB8AC3E}">
        <p14:creationId xmlns:p14="http://schemas.microsoft.com/office/powerpoint/2010/main" val="209510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cs-CZ"/>
              <a:t>Kliknutím lze upravit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8A546D6-F956-4A9A-AE01-563B99612147}" type="datetimeFigureOut">
              <a:rPr lang="cs-CZ" smtClean="0"/>
              <a:t>12.09.2025</a:t>
            </a:fld>
            <a:endParaRPr lang="cs-CZ"/>
          </a:p>
        </p:txBody>
      </p:sp>
      <p:sp>
        <p:nvSpPr>
          <p:cNvPr id="5" name="Footer Placeholder 4"/>
          <p:cNvSpPr>
            <a:spLocks noGrp="1"/>
          </p:cNvSpPr>
          <p:nvPr>
            <p:ph type="ftr" sz="quarter" idx="11"/>
          </p:nvPr>
        </p:nvSpPr>
        <p:spPr/>
        <p:txBody>
          <a:bodyPr/>
          <a:lstStyle/>
          <a:p>
            <a:endParaRPr lang="cs-C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2CD9A23-7006-4F36-A6FC-B82BBEF16C9F}" type="slidenum">
              <a:rPr lang="cs-CZ" smtClean="0"/>
              <a:t>‹#›</a:t>
            </a:fld>
            <a:endParaRPr lang="cs-CZ"/>
          </a:p>
        </p:txBody>
      </p:sp>
    </p:spTree>
    <p:extLst>
      <p:ext uri="{BB962C8B-B14F-4D97-AF65-F5344CB8AC3E}">
        <p14:creationId xmlns:p14="http://schemas.microsoft.com/office/powerpoint/2010/main" val="2736585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cs-CZ"/>
              <a:t>Kliknutím lze upravit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8A546D6-F956-4A9A-AE01-563B99612147}" type="datetimeFigureOut">
              <a:rPr lang="cs-CZ" smtClean="0"/>
              <a:t>12.09.2025</a:t>
            </a:fld>
            <a:endParaRPr lang="cs-CZ"/>
          </a:p>
        </p:txBody>
      </p:sp>
      <p:sp>
        <p:nvSpPr>
          <p:cNvPr id="5" name="Footer Placeholder 4"/>
          <p:cNvSpPr>
            <a:spLocks noGrp="1"/>
          </p:cNvSpPr>
          <p:nvPr>
            <p:ph type="ftr" sz="quarter" idx="11"/>
          </p:nvPr>
        </p:nvSpPr>
        <p:spPr/>
        <p:txBody>
          <a:bodyPr/>
          <a:lstStyle/>
          <a:p>
            <a:endParaRPr lang="cs-C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2CD9A23-7006-4F36-A6FC-B82BBEF16C9F}" type="slidenum">
              <a:rPr lang="cs-CZ" smtClean="0"/>
              <a:t>‹#›</a:t>
            </a:fld>
            <a:endParaRPr lang="cs-CZ"/>
          </a:p>
        </p:txBody>
      </p:sp>
    </p:spTree>
    <p:extLst>
      <p:ext uri="{BB962C8B-B14F-4D97-AF65-F5344CB8AC3E}">
        <p14:creationId xmlns:p14="http://schemas.microsoft.com/office/powerpoint/2010/main" val="422964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cs-CZ"/>
              <a:t>Kliknutím lze upravit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8A546D6-F956-4A9A-AE01-563B99612147}" type="datetimeFigureOut">
              <a:rPr lang="cs-CZ" smtClean="0"/>
              <a:t>12.09.2025</a:t>
            </a:fld>
            <a:endParaRPr lang="cs-CZ"/>
          </a:p>
        </p:txBody>
      </p:sp>
      <p:sp>
        <p:nvSpPr>
          <p:cNvPr id="5" name="Footer Placeholder 4"/>
          <p:cNvSpPr>
            <a:spLocks noGrp="1"/>
          </p:cNvSpPr>
          <p:nvPr>
            <p:ph type="ftr" sz="quarter" idx="11"/>
          </p:nvPr>
        </p:nvSpPr>
        <p:spPr/>
        <p:txBody>
          <a:bodyPr/>
          <a:lstStyle/>
          <a:p>
            <a:endParaRPr lang="cs-CZ"/>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2CD9A23-7006-4F36-A6FC-B82BBEF16C9F}" type="slidenum">
              <a:rPr lang="cs-CZ" smtClean="0"/>
              <a:t>‹#›</a:t>
            </a:fld>
            <a:endParaRPr lang="cs-CZ"/>
          </a:p>
        </p:txBody>
      </p:sp>
    </p:spTree>
    <p:extLst>
      <p:ext uri="{BB962C8B-B14F-4D97-AF65-F5344CB8AC3E}">
        <p14:creationId xmlns:p14="http://schemas.microsoft.com/office/powerpoint/2010/main" val="3160991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B8A546D6-F956-4A9A-AE01-563B99612147}" type="datetimeFigureOut">
              <a:rPr lang="cs-CZ" smtClean="0"/>
              <a:t>12.09.2025</a:t>
            </a:fld>
            <a:endParaRPr lang="cs-CZ"/>
          </a:p>
        </p:txBody>
      </p:sp>
      <p:sp>
        <p:nvSpPr>
          <p:cNvPr id="6" name="Footer Placeholder 5"/>
          <p:cNvSpPr>
            <a:spLocks noGrp="1"/>
          </p:cNvSpPr>
          <p:nvPr>
            <p:ph type="ftr" sz="quarter" idx="11"/>
          </p:nvPr>
        </p:nvSpPr>
        <p:spPr/>
        <p:txBody>
          <a:bodyPr/>
          <a:lstStyle/>
          <a:p>
            <a:endParaRPr lang="cs-CZ"/>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2CD9A23-7006-4F36-A6FC-B82BBEF16C9F}" type="slidenum">
              <a:rPr lang="cs-CZ" smtClean="0"/>
              <a:t>‹#›</a:t>
            </a:fld>
            <a:endParaRPr lang="cs-CZ"/>
          </a:p>
        </p:txBody>
      </p:sp>
    </p:spTree>
    <p:extLst>
      <p:ext uri="{BB962C8B-B14F-4D97-AF65-F5344CB8AC3E}">
        <p14:creationId xmlns:p14="http://schemas.microsoft.com/office/powerpoint/2010/main" val="246557719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cs-CZ"/>
              <a:t>Kliknutím lze upravit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B8A546D6-F956-4A9A-AE01-563B99612147}" type="datetimeFigureOut">
              <a:rPr lang="cs-CZ" smtClean="0"/>
              <a:t>12.09.2025</a:t>
            </a:fld>
            <a:endParaRPr lang="cs-CZ"/>
          </a:p>
        </p:txBody>
      </p:sp>
      <p:sp>
        <p:nvSpPr>
          <p:cNvPr id="8" name="Footer Placeholder 7"/>
          <p:cNvSpPr>
            <a:spLocks noGrp="1"/>
          </p:cNvSpPr>
          <p:nvPr>
            <p:ph type="ftr" sz="quarter" idx="11"/>
          </p:nvPr>
        </p:nvSpPr>
        <p:spPr/>
        <p:txBody>
          <a:bodyPr/>
          <a:lstStyle/>
          <a:p>
            <a:endParaRPr lang="cs-CZ"/>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2CD9A23-7006-4F36-A6FC-B82BBEF16C9F}" type="slidenum">
              <a:rPr lang="cs-CZ" smtClean="0"/>
              <a:t>‹#›</a:t>
            </a:fld>
            <a:endParaRPr lang="cs-CZ"/>
          </a:p>
        </p:txBody>
      </p:sp>
    </p:spTree>
    <p:extLst>
      <p:ext uri="{BB962C8B-B14F-4D97-AF65-F5344CB8AC3E}">
        <p14:creationId xmlns:p14="http://schemas.microsoft.com/office/powerpoint/2010/main" val="422176652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B8A546D6-F956-4A9A-AE01-563B99612147}" type="datetimeFigureOut">
              <a:rPr lang="cs-CZ" smtClean="0"/>
              <a:t>12.09.2025</a:t>
            </a:fld>
            <a:endParaRPr lang="cs-CZ"/>
          </a:p>
        </p:txBody>
      </p:sp>
      <p:sp>
        <p:nvSpPr>
          <p:cNvPr id="4" name="Footer Placeholder 3"/>
          <p:cNvSpPr>
            <a:spLocks noGrp="1"/>
          </p:cNvSpPr>
          <p:nvPr>
            <p:ph type="ftr" sz="quarter" idx="11"/>
          </p:nvPr>
        </p:nvSpPr>
        <p:spPr/>
        <p:txBody>
          <a:bodyPr/>
          <a:lstStyle/>
          <a:p>
            <a:endParaRPr lang="cs-CZ"/>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2CD9A23-7006-4F36-A6FC-B82BBEF16C9F}" type="slidenum">
              <a:rPr lang="cs-CZ" smtClean="0"/>
              <a:t>‹#›</a:t>
            </a:fld>
            <a:endParaRPr lang="cs-CZ"/>
          </a:p>
        </p:txBody>
      </p:sp>
    </p:spTree>
    <p:extLst>
      <p:ext uri="{BB962C8B-B14F-4D97-AF65-F5344CB8AC3E}">
        <p14:creationId xmlns:p14="http://schemas.microsoft.com/office/powerpoint/2010/main" val="110126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A546D6-F956-4A9A-AE01-563B99612147}" type="datetimeFigureOut">
              <a:rPr lang="cs-CZ" smtClean="0"/>
              <a:t>12.09.2025</a:t>
            </a:fld>
            <a:endParaRPr lang="cs-CZ"/>
          </a:p>
        </p:txBody>
      </p:sp>
      <p:sp>
        <p:nvSpPr>
          <p:cNvPr id="3" name="Footer Placeholder 2"/>
          <p:cNvSpPr>
            <a:spLocks noGrp="1"/>
          </p:cNvSpPr>
          <p:nvPr>
            <p:ph type="ftr" sz="quarter" idx="11"/>
          </p:nvPr>
        </p:nvSpPr>
        <p:spPr/>
        <p:txBody>
          <a:bodyPr/>
          <a:lstStyle/>
          <a:p>
            <a:endParaRPr lang="cs-CZ"/>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2CD9A23-7006-4F36-A6FC-B82BBEF16C9F}" type="slidenum">
              <a:rPr lang="cs-CZ" smtClean="0"/>
              <a:t>‹#›</a:t>
            </a:fld>
            <a:endParaRPr lang="cs-CZ"/>
          </a:p>
        </p:txBody>
      </p:sp>
    </p:spTree>
    <p:extLst>
      <p:ext uri="{BB962C8B-B14F-4D97-AF65-F5344CB8AC3E}">
        <p14:creationId xmlns:p14="http://schemas.microsoft.com/office/powerpoint/2010/main" val="2925593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cs-CZ"/>
              <a:t>Kliknutím lze upravit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B8A546D6-F956-4A9A-AE01-563B99612147}" type="datetimeFigureOut">
              <a:rPr lang="cs-CZ" smtClean="0"/>
              <a:t>12.09.2025</a:t>
            </a:fld>
            <a:endParaRPr lang="cs-CZ"/>
          </a:p>
        </p:txBody>
      </p:sp>
      <p:sp>
        <p:nvSpPr>
          <p:cNvPr id="6" name="Footer Placeholder 5"/>
          <p:cNvSpPr>
            <a:spLocks noGrp="1"/>
          </p:cNvSpPr>
          <p:nvPr>
            <p:ph type="ftr" sz="quarter" idx="11"/>
          </p:nvPr>
        </p:nvSpPr>
        <p:spPr/>
        <p:txBody>
          <a:bodyPr/>
          <a:lstStyle/>
          <a:p>
            <a:endParaRPr lang="cs-CZ"/>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2CD9A23-7006-4F36-A6FC-B82BBEF16C9F}" type="slidenum">
              <a:rPr lang="cs-CZ" smtClean="0"/>
              <a:t>‹#›</a:t>
            </a:fld>
            <a:endParaRPr lang="cs-CZ"/>
          </a:p>
        </p:txBody>
      </p:sp>
    </p:spTree>
    <p:extLst>
      <p:ext uri="{BB962C8B-B14F-4D97-AF65-F5344CB8AC3E}">
        <p14:creationId xmlns:p14="http://schemas.microsoft.com/office/powerpoint/2010/main" val="295441053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cs-CZ"/>
              <a:t>Kliknutím lze upravit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B8A546D6-F956-4A9A-AE01-563B99612147}" type="datetimeFigureOut">
              <a:rPr lang="cs-CZ" smtClean="0"/>
              <a:t>12.09.2025</a:t>
            </a:fld>
            <a:endParaRPr lang="cs-CZ"/>
          </a:p>
        </p:txBody>
      </p:sp>
      <p:sp>
        <p:nvSpPr>
          <p:cNvPr id="6" name="Footer Placeholder 5"/>
          <p:cNvSpPr>
            <a:spLocks noGrp="1"/>
          </p:cNvSpPr>
          <p:nvPr>
            <p:ph type="ftr" sz="quarter" idx="11"/>
          </p:nvPr>
        </p:nvSpPr>
        <p:spPr/>
        <p:txBody>
          <a:bodyPr/>
          <a:lstStyle/>
          <a:p>
            <a:endParaRPr lang="cs-C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2CD9A23-7006-4F36-A6FC-B82BBEF16C9F}" type="slidenum">
              <a:rPr lang="cs-CZ" smtClean="0"/>
              <a:t>‹#›</a:t>
            </a:fld>
            <a:endParaRPr lang="cs-CZ"/>
          </a:p>
        </p:txBody>
      </p:sp>
    </p:spTree>
    <p:extLst>
      <p:ext uri="{BB962C8B-B14F-4D97-AF65-F5344CB8AC3E}">
        <p14:creationId xmlns:p14="http://schemas.microsoft.com/office/powerpoint/2010/main" val="3164468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8A546D6-F956-4A9A-AE01-563B99612147}" type="datetimeFigureOut">
              <a:rPr lang="cs-CZ" smtClean="0"/>
              <a:t>12.09.2025</a:t>
            </a:fld>
            <a:endParaRPr lang="cs-CZ"/>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cs-CZ"/>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2CD9A23-7006-4F36-A6FC-B82BBEF16C9F}" type="slidenum">
              <a:rPr lang="cs-CZ" smtClean="0"/>
              <a:t>‹#›</a:t>
            </a:fld>
            <a:endParaRPr lang="cs-CZ"/>
          </a:p>
        </p:txBody>
      </p:sp>
    </p:spTree>
    <p:extLst>
      <p:ext uri="{BB962C8B-B14F-4D97-AF65-F5344CB8AC3E}">
        <p14:creationId xmlns:p14="http://schemas.microsoft.com/office/powerpoint/2010/main" val="1638467402"/>
      </p:ext>
    </p:extLst>
  </p:cSld>
  <p:clrMap bg1="lt1" tx1="dk1" bg2="lt2" tx2="dk2" accent1="accent1" accent2="accent2" accent3="accent3" accent4="accent4" accent5="accent5" accent6="accent6" hlink="hlink" folHlink="folHlink"/>
  <p:sldLayoutIdLst>
    <p:sldLayoutId id="2147483878" r:id="rId1"/>
    <p:sldLayoutId id="2147483879" r:id="rId2"/>
    <p:sldLayoutId id="2147483880" r:id="rId3"/>
    <p:sldLayoutId id="2147483881" r:id="rId4"/>
    <p:sldLayoutId id="2147483882" r:id="rId5"/>
    <p:sldLayoutId id="2147483883" r:id="rId6"/>
    <p:sldLayoutId id="2147483884" r:id="rId7"/>
    <p:sldLayoutId id="2147483885" r:id="rId8"/>
    <p:sldLayoutId id="2147483886" r:id="rId9"/>
    <p:sldLayoutId id="2147483887" r:id="rId10"/>
    <p:sldLayoutId id="2147483888" r:id="rId11"/>
    <p:sldLayoutId id="2147483889" r:id="rId12"/>
    <p:sldLayoutId id="2147483890" r:id="rId13"/>
    <p:sldLayoutId id="2147483891" r:id="rId14"/>
    <p:sldLayoutId id="2147483892" r:id="rId15"/>
    <p:sldLayoutId id="21474838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propagaceNNO@mze.gov.cz"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mailto:podatelna@mze.gov.cz"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dh.cz/images/Dokumenty/Vnitroorganizacni/Uplny_vypis_z_ESM.pdf" TargetMode="External"/><Relationship Id="rId2" Type="http://schemas.openxmlformats.org/officeDocument/2006/relationships/hyperlink" Target="https://www.dh.cz/index.php/usek-vnitroorganizacni/dokumenty/1535-ziskani-uplneho-vypisu-z-evidence-skutecnych-majitel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svg"/><Relationship Id="rId4" Type="http://schemas.openxmlformats.org/officeDocument/2006/relationships/image" Target="../media/image5.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mailto:edita.&#353;afa&#345;&#237;kov&#225;@mze.gov.cz" TargetMode="External"/><Relationship Id="rId2" Type="http://schemas.openxmlformats.org/officeDocument/2006/relationships/hyperlink" Target="mailto:jiri.pangrac@mze.gov.cz" TargetMode="External"/><Relationship Id="rId1" Type="http://schemas.openxmlformats.org/officeDocument/2006/relationships/slideLayout" Target="../slideLayouts/slideLayout1.xml"/><Relationship Id="rId4" Type="http://schemas.openxmlformats.org/officeDocument/2006/relationships/hyperlink" Target="mailto:jakub.placek@mze.gov.cz"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F81819F9-8CAC-4A6C-8F06-0482027F97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odnadpis 2">
            <a:extLst>
              <a:ext uri="{FF2B5EF4-FFF2-40B4-BE49-F238E27FC236}">
                <a16:creationId xmlns:a16="http://schemas.microsoft.com/office/drawing/2014/main" id="{BF6F179D-EC99-4614-8636-75D8D7D18C1B}"/>
              </a:ext>
            </a:extLst>
          </p:cNvPr>
          <p:cNvSpPr>
            <a:spLocks noGrp="1"/>
          </p:cNvSpPr>
          <p:nvPr>
            <p:ph type="subTitle" idx="1"/>
          </p:nvPr>
        </p:nvSpPr>
        <p:spPr>
          <a:xfrm>
            <a:off x="3373062" y="4127644"/>
            <a:ext cx="8131550" cy="1126283"/>
          </a:xfrm>
        </p:spPr>
        <p:txBody>
          <a:bodyPr vert="horz" lIns="91440" tIns="45720" rIns="91440" bIns="45720" rtlCol="0">
            <a:normAutofit/>
          </a:bodyPr>
          <a:lstStyle/>
          <a:p>
            <a:pPr>
              <a:lnSpc>
                <a:spcPct val="90000"/>
              </a:lnSpc>
              <a:buFont typeface="Wingdings 3" charset="2"/>
              <a:buChar char=""/>
            </a:pPr>
            <a:r>
              <a:rPr lang="en-US" dirty="0" err="1"/>
              <a:t>Odbor</a:t>
            </a:r>
            <a:r>
              <a:rPr lang="en-US" dirty="0"/>
              <a:t> </a:t>
            </a:r>
            <a:r>
              <a:rPr lang="en-US" dirty="0" err="1"/>
              <a:t>ekonomiky</a:t>
            </a:r>
            <a:r>
              <a:rPr lang="en-US" dirty="0"/>
              <a:t> a </a:t>
            </a:r>
            <a:r>
              <a:rPr lang="en-US" dirty="0" err="1"/>
              <a:t>rozpočtu</a:t>
            </a:r>
            <a:r>
              <a:rPr lang="en-US" dirty="0"/>
              <a:t> – 12130</a:t>
            </a:r>
          </a:p>
          <a:p>
            <a:pPr>
              <a:lnSpc>
                <a:spcPct val="90000"/>
              </a:lnSpc>
              <a:buFont typeface="Wingdings 3" charset="2"/>
              <a:buChar char=""/>
            </a:pPr>
            <a:r>
              <a:rPr lang="en-US" dirty="0" err="1"/>
              <a:t>Oddělení</a:t>
            </a:r>
            <a:r>
              <a:rPr lang="en-US" dirty="0"/>
              <a:t> </a:t>
            </a:r>
            <a:r>
              <a:rPr lang="en-US" dirty="0" err="1"/>
              <a:t>odvětvové</a:t>
            </a:r>
            <a:r>
              <a:rPr lang="en-US" dirty="0"/>
              <a:t> </a:t>
            </a:r>
            <a:r>
              <a:rPr lang="en-US" dirty="0" err="1"/>
              <a:t>ekonomiky</a:t>
            </a:r>
            <a:r>
              <a:rPr lang="en-US" dirty="0"/>
              <a:t> – 12132</a:t>
            </a:r>
          </a:p>
          <a:p>
            <a:pPr>
              <a:lnSpc>
                <a:spcPct val="90000"/>
              </a:lnSpc>
              <a:buFont typeface="Wingdings 3" charset="2"/>
              <a:buChar char=""/>
            </a:pPr>
            <a:r>
              <a:rPr lang="en-US" dirty="0" err="1"/>
              <a:t>Ministerstvo</a:t>
            </a:r>
            <a:r>
              <a:rPr lang="en-US" dirty="0"/>
              <a:t> </a:t>
            </a:r>
            <a:r>
              <a:rPr lang="en-US" dirty="0" err="1"/>
              <a:t>zemědělství</a:t>
            </a:r>
            <a:endParaRPr lang="en-US" dirty="0"/>
          </a:p>
          <a:p>
            <a:pPr>
              <a:lnSpc>
                <a:spcPct val="90000"/>
              </a:lnSpc>
              <a:buFont typeface="Wingdings 3" charset="2"/>
              <a:buChar char=""/>
            </a:pPr>
            <a:endParaRPr lang="en-US" dirty="0"/>
          </a:p>
        </p:txBody>
      </p:sp>
      <p:sp>
        <p:nvSpPr>
          <p:cNvPr id="2" name="Nadpis 1">
            <a:extLst>
              <a:ext uri="{FF2B5EF4-FFF2-40B4-BE49-F238E27FC236}">
                <a16:creationId xmlns:a16="http://schemas.microsoft.com/office/drawing/2014/main" id="{FA3BF01B-0270-43CB-B7AB-CD3C13CA046B}"/>
              </a:ext>
            </a:extLst>
          </p:cNvPr>
          <p:cNvSpPr>
            <a:spLocks noGrp="1"/>
          </p:cNvSpPr>
          <p:nvPr>
            <p:ph type="ctrTitle"/>
          </p:nvPr>
        </p:nvSpPr>
        <p:spPr>
          <a:xfrm>
            <a:off x="3373062" y="1864865"/>
            <a:ext cx="8131550" cy="2262781"/>
          </a:xfrm>
        </p:spPr>
        <p:txBody>
          <a:bodyPr vert="horz" lIns="91440" tIns="45720" rIns="91440" bIns="45720" rtlCol="0">
            <a:noAutofit/>
          </a:bodyPr>
          <a:lstStyle/>
          <a:p>
            <a:pPr>
              <a:lnSpc>
                <a:spcPct val="90000"/>
              </a:lnSpc>
            </a:pPr>
            <a:r>
              <a:rPr lang="en-US" sz="5200" b="1" dirty="0" err="1"/>
              <a:t>Realizace</a:t>
            </a:r>
            <a:r>
              <a:rPr lang="en-US" sz="5200" b="1" dirty="0"/>
              <a:t> </a:t>
            </a:r>
            <a:r>
              <a:rPr lang="en-US" sz="5200" b="1" dirty="0" err="1"/>
              <a:t>projektů</a:t>
            </a:r>
            <a:r>
              <a:rPr lang="en-US" sz="5200" b="1" dirty="0"/>
              <a:t> NNO v </a:t>
            </a:r>
            <a:r>
              <a:rPr lang="en-US" sz="5200" b="1" dirty="0" err="1"/>
              <a:t>roce</a:t>
            </a:r>
            <a:r>
              <a:rPr lang="en-US" sz="5200" b="1" dirty="0"/>
              <a:t> 2025 a </a:t>
            </a:r>
            <a:r>
              <a:rPr lang="en-US" sz="5200" b="1" dirty="0" err="1"/>
              <a:t>změny</a:t>
            </a:r>
            <a:r>
              <a:rPr lang="en-US" sz="5200" b="1" dirty="0"/>
              <a:t> pro </a:t>
            </a:r>
            <a:r>
              <a:rPr lang="en-US" sz="5200" b="1" dirty="0" err="1"/>
              <a:t>rok</a:t>
            </a:r>
            <a:r>
              <a:rPr lang="en-US" sz="5200" b="1" dirty="0"/>
              <a:t> 2026</a:t>
            </a:r>
          </a:p>
        </p:txBody>
      </p:sp>
      <p:sp>
        <p:nvSpPr>
          <p:cNvPr id="51" name="Rectangle 50">
            <a:extLst>
              <a:ext uri="{FF2B5EF4-FFF2-40B4-BE49-F238E27FC236}">
                <a16:creationId xmlns:a16="http://schemas.microsoft.com/office/drawing/2014/main" id="{4A98CC08-AEC2-4E8F-8F52-0F5C6372DB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3" name="Group 52">
            <a:extLst>
              <a:ext uri="{FF2B5EF4-FFF2-40B4-BE49-F238E27FC236}">
                <a16:creationId xmlns:a16="http://schemas.microsoft.com/office/drawing/2014/main" id="{5D1545E6-EB3C-4478-A661-A2CA963F12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54" name="Freeform 11">
              <a:extLst>
                <a:ext uri="{FF2B5EF4-FFF2-40B4-BE49-F238E27FC236}">
                  <a16:creationId xmlns:a16="http://schemas.microsoft.com/office/drawing/2014/main" id="{B2E5B960-0C5D-4F77-8E9F-9F3D883D83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cs-CZ"/>
            </a:p>
          </p:txBody>
        </p:sp>
        <p:sp>
          <p:nvSpPr>
            <p:cNvPr id="55" name="Freeform 12">
              <a:extLst>
                <a:ext uri="{FF2B5EF4-FFF2-40B4-BE49-F238E27FC236}">
                  <a16:creationId xmlns:a16="http://schemas.microsoft.com/office/drawing/2014/main" id="{258E44FC-92AD-43A0-BB05-DB268C82D8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cs-CZ"/>
            </a:p>
          </p:txBody>
        </p:sp>
        <p:sp>
          <p:nvSpPr>
            <p:cNvPr id="56" name="Freeform 13">
              <a:extLst>
                <a:ext uri="{FF2B5EF4-FFF2-40B4-BE49-F238E27FC236}">
                  <a16:creationId xmlns:a16="http://schemas.microsoft.com/office/drawing/2014/main" id="{C63D3083-A56C-4199-8DE0-63C8BE9EDF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cs-CZ"/>
            </a:p>
          </p:txBody>
        </p:sp>
        <p:sp>
          <p:nvSpPr>
            <p:cNvPr id="57" name="Freeform 14">
              <a:extLst>
                <a:ext uri="{FF2B5EF4-FFF2-40B4-BE49-F238E27FC236}">
                  <a16:creationId xmlns:a16="http://schemas.microsoft.com/office/drawing/2014/main" id="{C7CD3581-635D-438F-A64F-68404E7AE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cs-CZ"/>
            </a:p>
          </p:txBody>
        </p:sp>
        <p:sp>
          <p:nvSpPr>
            <p:cNvPr id="58" name="Freeform 15">
              <a:extLst>
                <a:ext uri="{FF2B5EF4-FFF2-40B4-BE49-F238E27FC236}">
                  <a16:creationId xmlns:a16="http://schemas.microsoft.com/office/drawing/2014/main" id="{AD6904C0-211C-41A2-BDB8-3B07C90BBB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cs-CZ"/>
            </a:p>
          </p:txBody>
        </p:sp>
        <p:sp>
          <p:nvSpPr>
            <p:cNvPr id="59" name="Freeform 16">
              <a:extLst>
                <a:ext uri="{FF2B5EF4-FFF2-40B4-BE49-F238E27FC236}">
                  <a16:creationId xmlns:a16="http://schemas.microsoft.com/office/drawing/2014/main" id="{B0837DA6-CAF9-4E78-A39E-6358EDE2B1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cs-CZ"/>
            </a:p>
          </p:txBody>
        </p:sp>
        <p:sp>
          <p:nvSpPr>
            <p:cNvPr id="60" name="Freeform 17">
              <a:extLst>
                <a:ext uri="{FF2B5EF4-FFF2-40B4-BE49-F238E27FC236}">
                  <a16:creationId xmlns:a16="http://schemas.microsoft.com/office/drawing/2014/main" id="{0A99DD7D-3AB3-471E-842F-8AFEA09D07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cs-CZ"/>
            </a:p>
          </p:txBody>
        </p:sp>
        <p:sp>
          <p:nvSpPr>
            <p:cNvPr id="61" name="Freeform 18">
              <a:extLst>
                <a:ext uri="{FF2B5EF4-FFF2-40B4-BE49-F238E27FC236}">
                  <a16:creationId xmlns:a16="http://schemas.microsoft.com/office/drawing/2014/main" id="{9C70B0D4-92FE-478F-86BD-93BA2C4DFC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cs-CZ"/>
            </a:p>
          </p:txBody>
        </p:sp>
        <p:sp>
          <p:nvSpPr>
            <p:cNvPr id="62" name="Freeform 19">
              <a:extLst>
                <a:ext uri="{FF2B5EF4-FFF2-40B4-BE49-F238E27FC236}">
                  <a16:creationId xmlns:a16="http://schemas.microsoft.com/office/drawing/2014/main" id="{C9156BE6-11D4-4696-9E3F-C325BFAC81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cs-CZ"/>
            </a:p>
          </p:txBody>
        </p:sp>
        <p:sp>
          <p:nvSpPr>
            <p:cNvPr id="63" name="Freeform 20">
              <a:extLst>
                <a:ext uri="{FF2B5EF4-FFF2-40B4-BE49-F238E27FC236}">
                  <a16:creationId xmlns:a16="http://schemas.microsoft.com/office/drawing/2014/main" id="{4E667226-1D20-4A9D-BBE3-AC17EA436F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cs-CZ"/>
            </a:p>
          </p:txBody>
        </p:sp>
        <p:sp>
          <p:nvSpPr>
            <p:cNvPr id="64" name="Freeform 21">
              <a:extLst>
                <a:ext uri="{FF2B5EF4-FFF2-40B4-BE49-F238E27FC236}">
                  <a16:creationId xmlns:a16="http://schemas.microsoft.com/office/drawing/2014/main" id="{2F87E3B6-5202-4434-9B26-42B46774F3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cs-CZ"/>
            </a:p>
          </p:txBody>
        </p:sp>
        <p:sp>
          <p:nvSpPr>
            <p:cNvPr id="65" name="Freeform 22">
              <a:extLst>
                <a:ext uri="{FF2B5EF4-FFF2-40B4-BE49-F238E27FC236}">
                  <a16:creationId xmlns:a16="http://schemas.microsoft.com/office/drawing/2014/main" id="{AEA5E85F-F1F4-40E4-A62C-95324F6749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cs-CZ"/>
            </a:p>
          </p:txBody>
        </p:sp>
      </p:grpSp>
      <p:grpSp>
        <p:nvGrpSpPr>
          <p:cNvPr id="67" name="Group 66">
            <a:extLst>
              <a:ext uri="{FF2B5EF4-FFF2-40B4-BE49-F238E27FC236}">
                <a16:creationId xmlns:a16="http://schemas.microsoft.com/office/drawing/2014/main" id="{40A75861-F6C5-44A9-B161-B03701CBDE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68" name="Freeform 27">
              <a:extLst>
                <a:ext uri="{FF2B5EF4-FFF2-40B4-BE49-F238E27FC236}">
                  <a16:creationId xmlns:a16="http://schemas.microsoft.com/office/drawing/2014/main" id="{72EE642D-4F69-47C0-99BA-CE43503573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txBody>
            <a:bodyPr/>
            <a:lstStyle/>
            <a:p>
              <a:endParaRPr lang="cs-CZ"/>
            </a:p>
          </p:txBody>
        </p:sp>
        <p:sp>
          <p:nvSpPr>
            <p:cNvPr id="69" name="Freeform 28">
              <a:extLst>
                <a:ext uri="{FF2B5EF4-FFF2-40B4-BE49-F238E27FC236}">
                  <a16:creationId xmlns:a16="http://schemas.microsoft.com/office/drawing/2014/main" id="{26178CE4-DA2D-46EA-AB8D-341C5AC563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txBody>
            <a:bodyPr/>
            <a:lstStyle/>
            <a:p>
              <a:endParaRPr lang="cs-CZ"/>
            </a:p>
          </p:txBody>
        </p:sp>
        <p:sp>
          <p:nvSpPr>
            <p:cNvPr id="70" name="Freeform 29">
              <a:extLst>
                <a:ext uri="{FF2B5EF4-FFF2-40B4-BE49-F238E27FC236}">
                  <a16:creationId xmlns:a16="http://schemas.microsoft.com/office/drawing/2014/main" id="{698E9F53-8381-4FA5-A510-846925D242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txBody>
            <a:bodyPr/>
            <a:lstStyle/>
            <a:p>
              <a:endParaRPr lang="cs-CZ"/>
            </a:p>
          </p:txBody>
        </p:sp>
        <p:sp>
          <p:nvSpPr>
            <p:cNvPr id="71" name="Freeform 30">
              <a:extLst>
                <a:ext uri="{FF2B5EF4-FFF2-40B4-BE49-F238E27FC236}">
                  <a16:creationId xmlns:a16="http://schemas.microsoft.com/office/drawing/2014/main" id="{B13CE284-F21E-411B-BB8E-9C03B853CE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txBody>
            <a:bodyPr/>
            <a:lstStyle/>
            <a:p>
              <a:endParaRPr lang="cs-CZ"/>
            </a:p>
          </p:txBody>
        </p:sp>
        <p:sp>
          <p:nvSpPr>
            <p:cNvPr id="72" name="Freeform 31">
              <a:extLst>
                <a:ext uri="{FF2B5EF4-FFF2-40B4-BE49-F238E27FC236}">
                  <a16:creationId xmlns:a16="http://schemas.microsoft.com/office/drawing/2014/main" id="{23DF4578-4703-437C-A797-2A2D0CEE5F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txBody>
            <a:bodyPr/>
            <a:lstStyle/>
            <a:p>
              <a:endParaRPr lang="cs-CZ"/>
            </a:p>
          </p:txBody>
        </p:sp>
        <p:sp>
          <p:nvSpPr>
            <p:cNvPr id="73" name="Freeform 32">
              <a:extLst>
                <a:ext uri="{FF2B5EF4-FFF2-40B4-BE49-F238E27FC236}">
                  <a16:creationId xmlns:a16="http://schemas.microsoft.com/office/drawing/2014/main" id="{F878F330-AF64-4F8F-88FD-A4A408D6D3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txBody>
            <a:bodyPr/>
            <a:lstStyle/>
            <a:p>
              <a:endParaRPr lang="cs-CZ"/>
            </a:p>
          </p:txBody>
        </p:sp>
        <p:sp>
          <p:nvSpPr>
            <p:cNvPr id="74" name="Freeform 33">
              <a:extLst>
                <a:ext uri="{FF2B5EF4-FFF2-40B4-BE49-F238E27FC236}">
                  <a16:creationId xmlns:a16="http://schemas.microsoft.com/office/drawing/2014/main" id="{AC9B00BF-4FB7-42FA-BBBD-7DB54ED3F0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txBody>
            <a:bodyPr/>
            <a:lstStyle/>
            <a:p>
              <a:endParaRPr lang="cs-CZ"/>
            </a:p>
          </p:txBody>
        </p:sp>
        <p:sp>
          <p:nvSpPr>
            <p:cNvPr id="75" name="Freeform 34">
              <a:extLst>
                <a:ext uri="{FF2B5EF4-FFF2-40B4-BE49-F238E27FC236}">
                  <a16:creationId xmlns:a16="http://schemas.microsoft.com/office/drawing/2014/main" id="{BD3D64CA-2AAD-4609-8DAA-3EAD4609A6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txBody>
            <a:bodyPr/>
            <a:lstStyle/>
            <a:p>
              <a:endParaRPr lang="cs-CZ"/>
            </a:p>
          </p:txBody>
        </p:sp>
        <p:sp>
          <p:nvSpPr>
            <p:cNvPr id="76" name="Freeform 35">
              <a:extLst>
                <a:ext uri="{FF2B5EF4-FFF2-40B4-BE49-F238E27FC236}">
                  <a16:creationId xmlns:a16="http://schemas.microsoft.com/office/drawing/2014/main" id="{C669E05A-8550-4E91-B29E-E1912228EC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txBody>
            <a:bodyPr/>
            <a:lstStyle/>
            <a:p>
              <a:endParaRPr lang="cs-CZ"/>
            </a:p>
          </p:txBody>
        </p:sp>
        <p:sp>
          <p:nvSpPr>
            <p:cNvPr id="77" name="Freeform 36">
              <a:extLst>
                <a:ext uri="{FF2B5EF4-FFF2-40B4-BE49-F238E27FC236}">
                  <a16:creationId xmlns:a16="http://schemas.microsoft.com/office/drawing/2014/main" id="{F8C1FD53-1E8F-46CA-BC2D-FCEC4DAE0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txBody>
            <a:bodyPr/>
            <a:lstStyle/>
            <a:p>
              <a:endParaRPr lang="cs-CZ"/>
            </a:p>
          </p:txBody>
        </p:sp>
        <p:sp>
          <p:nvSpPr>
            <p:cNvPr id="78" name="Freeform 37">
              <a:extLst>
                <a:ext uri="{FF2B5EF4-FFF2-40B4-BE49-F238E27FC236}">
                  <a16:creationId xmlns:a16="http://schemas.microsoft.com/office/drawing/2014/main" id="{CC97A31F-CFDE-4EA3-98F1-13FDD16702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txBody>
            <a:bodyPr/>
            <a:lstStyle/>
            <a:p>
              <a:endParaRPr lang="cs-CZ"/>
            </a:p>
          </p:txBody>
        </p:sp>
        <p:sp>
          <p:nvSpPr>
            <p:cNvPr id="79" name="Freeform 38">
              <a:extLst>
                <a:ext uri="{FF2B5EF4-FFF2-40B4-BE49-F238E27FC236}">
                  <a16:creationId xmlns:a16="http://schemas.microsoft.com/office/drawing/2014/main" id="{9E1540E7-E6C3-4907-B70A-B175683655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txBody>
            <a:bodyPr/>
            <a:lstStyle/>
            <a:p>
              <a:endParaRPr lang="cs-CZ"/>
            </a:p>
          </p:txBody>
        </p:sp>
      </p:grpSp>
      <p:sp>
        <p:nvSpPr>
          <p:cNvPr id="81" name="Freeform 11">
            <a:extLst>
              <a:ext uri="{FF2B5EF4-FFF2-40B4-BE49-F238E27FC236}">
                <a16:creationId xmlns:a16="http://schemas.microsoft.com/office/drawing/2014/main" id="{1310EFE2-B91D-47E7-B117-C2A802800A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cs-CZ"/>
          </a:p>
        </p:txBody>
      </p:sp>
    </p:spTree>
    <p:extLst>
      <p:ext uri="{BB962C8B-B14F-4D97-AF65-F5344CB8AC3E}">
        <p14:creationId xmlns:p14="http://schemas.microsoft.com/office/powerpoint/2010/main" val="170088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4298823-315C-4D7B-BD59-B5E3A2661A9C}"/>
              </a:ext>
            </a:extLst>
          </p:cNvPr>
          <p:cNvSpPr>
            <a:spLocks noGrp="1"/>
          </p:cNvSpPr>
          <p:nvPr>
            <p:ph type="title"/>
          </p:nvPr>
        </p:nvSpPr>
        <p:spPr/>
        <p:txBody>
          <a:bodyPr/>
          <a:lstStyle/>
          <a:p>
            <a:r>
              <a:rPr lang="cs-CZ" dirty="0"/>
              <a:t>Realizace projektů NNO v roce 2025</a:t>
            </a:r>
          </a:p>
        </p:txBody>
      </p:sp>
      <p:sp>
        <p:nvSpPr>
          <p:cNvPr id="3" name="Zástupný obsah 2">
            <a:extLst>
              <a:ext uri="{FF2B5EF4-FFF2-40B4-BE49-F238E27FC236}">
                <a16:creationId xmlns:a16="http://schemas.microsoft.com/office/drawing/2014/main" id="{4D163507-A09E-4A86-82F9-C4E97B1A7E1D}"/>
              </a:ext>
            </a:extLst>
          </p:cNvPr>
          <p:cNvSpPr>
            <a:spLocks noGrp="1"/>
          </p:cNvSpPr>
          <p:nvPr>
            <p:ph idx="1"/>
          </p:nvPr>
        </p:nvSpPr>
        <p:spPr>
          <a:xfrm>
            <a:off x="2589212" y="1540043"/>
            <a:ext cx="8915400" cy="4965032"/>
          </a:xfrm>
        </p:spPr>
        <p:txBody>
          <a:bodyPr>
            <a:normAutofit fontScale="70000" lnSpcReduction="20000"/>
          </a:bodyPr>
          <a:lstStyle/>
          <a:p>
            <a:pPr algn="just"/>
            <a:r>
              <a:rPr lang="cs-CZ" sz="2000" b="1" dirty="0"/>
              <a:t>Závěrečná ustanovení: kapitola XI. Příručky</a:t>
            </a:r>
            <a:r>
              <a:rPr lang="cs-CZ" sz="2000" dirty="0"/>
              <a:t> pro žadatele o dotaci (příjemce dotace)</a:t>
            </a:r>
          </a:p>
          <a:p>
            <a:pPr algn="just"/>
            <a:r>
              <a:rPr lang="cs-CZ" dirty="0"/>
              <a:t>Příjemce dotace je povinen dodržovat pravidla a podmínky stanovené Zásadami, Příručkou</a:t>
            </a:r>
            <a:br>
              <a:rPr lang="cs-CZ" dirty="0"/>
            </a:br>
            <a:r>
              <a:rPr lang="cs-CZ" dirty="0"/>
              <a:t>a Rozhodnutím.</a:t>
            </a:r>
          </a:p>
          <a:p>
            <a:pPr algn="just"/>
            <a:r>
              <a:rPr lang="cs-CZ" dirty="0"/>
              <a:t>Příjemce je povinen postupovat v souladu se zákonem č. 134/2016 Sb., o zadávání veřejných zakázek,</a:t>
            </a:r>
            <a:br>
              <a:rPr lang="cs-CZ" dirty="0"/>
            </a:br>
            <a:r>
              <a:rPr lang="cs-CZ" dirty="0"/>
              <a:t>v platném znění. U veřejných zakázek malého rozsahu je povinen vytvořit interní směrnici o zadávání veřejných zakázek malého rozsahu, postupovat podle ní, dodržovat zásady transparentnosti, rovného zacházení a zákazu diskriminace, hospodárnosti, účelnosti a efektivnosti.</a:t>
            </a:r>
          </a:p>
          <a:p>
            <a:pPr algn="just"/>
            <a:r>
              <a:rPr lang="cs-CZ" dirty="0"/>
              <a:t>U listinných a elektronických dokumentů (výstupů projektu) uvádět </a:t>
            </a:r>
            <a:r>
              <a:rPr lang="cs-CZ" dirty="0">
                <a:solidFill>
                  <a:schemeClr val="tx1"/>
                </a:solidFill>
              </a:rPr>
              <a:t>značku (logo) </a:t>
            </a:r>
            <a:r>
              <a:rPr lang="cs-CZ" dirty="0" err="1">
                <a:solidFill>
                  <a:schemeClr val="tx1"/>
                </a:solidFill>
              </a:rPr>
              <a:t>MZe</a:t>
            </a:r>
            <a:r>
              <a:rPr lang="cs-CZ" dirty="0">
                <a:solidFill>
                  <a:schemeClr val="tx1"/>
                </a:solidFill>
              </a:rPr>
              <a:t>, </a:t>
            </a:r>
            <a:r>
              <a:rPr lang="cs-CZ" dirty="0"/>
              <a:t>užití značky musí být schváleno Oddělením komunikace s veřejností Ministerstva zemědělství (kontakt v Příručce pro žadatele, str. 43). </a:t>
            </a:r>
            <a:r>
              <a:rPr lang="cs-CZ" b="1" dirty="0"/>
              <a:t>– NUTNO KONZULTOVAT – sankce</a:t>
            </a:r>
          </a:p>
          <a:p>
            <a:pPr algn="just"/>
            <a:r>
              <a:rPr lang="cs-CZ" b="1" dirty="0"/>
              <a:t>Pravidla pro poskytování dotací neumožňují příjemci dotace použít dotaci na úhradu závazků vůči subjektu, na který se vztahují mezinárodní sankce podle zákona č. 69/2006 Sb., o provádění mezinárodních sankcí, ve znění pozdějších předpisů.</a:t>
            </a:r>
          </a:p>
          <a:p>
            <a:pPr algn="just"/>
            <a:r>
              <a:rPr lang="cs-CZ" sz="1800" dirty="0">
                <a:effectLst/>
                <a:ea typeface="Calibri" panose="020F0502020204030204" pitchFamily="34" charset="0"/>
                <a:cs typeface="Arial" panose="020B0604020202020204" pitchFamily="34" charset="0"/>
              </a:rPr>
              <a:t>P</a:t>
            </a:r>
            <a:r>
              <a:rPr lang="cs-CZ" sz="1800" dirty="0">
                <a:effectLst/>
                <a:ea typeface="Arial" panose="020B0604020202020204" pitchFamily="34" charset="0"/>
                <a:cs typeface="Arial" panose="020B0604020202020204" pitchFamily="34" charset="0"/>
              </a:rPr>
              <a:t>říjemce dotace je povinen uchovávat rozhodnutí o poskytnutí dotace a veškeré doklady týkající se poskytnuté dotace nejméně po dobu pěti let od konce kalendářního roku, v němž byla ukončena administrace žádosti (vyplacena dotace), nestanoví-li jiný právní předpis lhůtu delší. Účetní doklady související s realizací podpořeného projektu je příjemce dotace povinen označit „Hrazeno v rámci </a:t>
            </a:r>
            <a:r>
              <a:rPr lang="cs-CZ" sz="1800" dirty="0">
                <a:solidFill>
                  <a:schemeClr val="tx1"/>
                </a:solidFill>
                <a:effectLst/>
                <a:ea typeface="Arial" panose="020B0604020202020204" pitchFamily="34" charset="0"/>
                <a:cs typeface="Arial" panose="020B0604020202020204" pitchFamily="34" charset="0"/>
              </a:rPr>
              <a:t>projektu </a:t>
            </a:r>
            <a:r>
              <a:rPr lang="cs-CZ" sz="1800" dirty="0" err="1">
                <a:solidFill>
                  <a:schemeClr val="tx1"/>
                </a:solidFill>
                <a:effectLst/>
                <a:ea typeface="Arial" panose="020B0604020202020204" pitchFamily="34" charset="0"/>
                <a:cs typeface="Arial" panose="020B0604020202020204" pitchFamily="34" charset="0"/>
              </a:rPr>
              <a:t>MZe</a:t>
            </a:r>
            <a:r>
              <a:rPr lang="cs-CZ" dirty="0">
                <a:solidFill>
                  <a:schemeClr val="tx1"/>
                </a:solidFill>
                <a:ea typeface="Arial" panose="020B0604020202020204" pitchFamily="34" charset="0"/>
                <a:cs typeface="Arial" panose="020B0604020202020204" pitchFamily="34" charset="0"/>
              </a:rPr>
              <a:t> </a:t>
            </a:r>
            <a:r>
              <a:rPr lang="cs-CZ" sz="1800" dirty="0">
                <a:solidFill>
                  <a:schemeClr val="tx1"/>
                </a:solidFill>
                <a:effectLst/>
                <a:ea typeface="Arial" panose="020B0604020202020204" pitchFamily="34" charset="0"/>
                <a:cs typeface="Arial" panose="020B0604020202020204" pitchFamily="34" charset="0"/>
              </a:rPr>
              <a:t>č. „číslo rozhodnutí“/2025“ “ a určit podíl fakturované částky uplatněné v rámci projektu.  </a:t>
            </a:r>
          </a:p>
          <a:p>
            <a:pPr algn="just"/>
            <a:r>
              <a:rPr lang="cs-CZ" dirty="0">
                <a:solidFill>
                  <a:schemeClr val="tx1"/>
                </a:solidFill>
              </a:rPr>
              <a:t>Příjemce podpory poskytnuté na základě nařízení Komise (EU) 2022/2472 nebo nařízení Komise (EU) 2022/2473 je dle čl. 13 příslušného nařízení </a:t>
            </a:r>
            <a:r>
              <a:rPr lang="cs-CZ" b="1" dirty="0">
                <a:solidFill>
                  <a:schemeClr val="tx1"/>
                </a:solidFill>
              </a:rPr>
              <a:t>povinen uchovávat po dobu deseti let veškeré doklady týkající se poskytnuté podpory (např. smlouvy, faktury, rozhodnutí, výstupy projektu atd.).</a:t>
            </a:r>
            <a:endParaRPr lang="cs-CZ" sz="1800" b="1" dirty="0">
              <a:solidFill>
                <a:schemeClr val="tx1"/>
              </a:solidFill>
              <a:effectLst/>
              <a:ea typeface="Arial" panose="020B0604020202020204" pitchFamily="34" charset="0"/>
              <a:cs typeface="Arial" panose="020B0604020202020204" pitchFamily="34" charset="0"/>
            </a:endParaRPr>
          </a:p>
          <a:p>
            <a:pPr algn="just"/>
            <a:r>
              <a:rPr lang="cs-CZ" sz="1800" dirty="0">
                <a:effectLst/>
                <a:ea typeface="Arial" panose="020B0604020202020204" pitchFamily="34" charset="0"/>
                <a:cs typeface="Arial" panose="020B0604020202020204" pitchFamily="34" charset="0"/>
              </a:rPr>
              <a:t>Příjemce dotace nesmí financovat své pobočné spolky prostřednictvím příspěvku.</a:t>
            </a:r>
          </a:p>
          <a:p>
            <a:pPr algn="just"/>
            <a:endParaRPr lang="cs-CZ" sz="18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33914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D091F65-00DE-4D11-B702-505535945817}"/>
              </a:ext>
            </a:extLst>
          </p:cNvPr>
          <p:cNvSpPr>
            <a:spLocks noGrp="1"/>
          </p:cNvSpPr>
          <p:nvPr>
            <p:ph type="title"/>
          </p:nvPr>
        </p:nvSpPr>
        <p:spPr/>
        <p:txBody>
          <a:bodyPr/>
          <a:lstStyle/>
          <a:p>
            <a:r>
              <a:rPr lang="cs-CZ" dirty="0"/>
              <a:t>Realizace projektů NNO v roce 2025</a:t>
            </a:r>
          </a:p>
        </p:txBody>
      </p:sp>
      <p:sp>
        <p:nvSpPr>
          <p:cNvPr id="3" name="Zástupný obsah 2">
            <a:extLst>
              <a:ext uri="{FF2B5EF4-FFF2-40B4-BE49-F238E27FC236}">
                <a16:creationId xmlns:a16="http://schemas.microsoft.com/office/drawing/2014/main" id="{C65054F3-DE6C-4CAE-B9B8-ECF8717B77A2}"/>
              </a:ext>
            </a:extLst>
          </p:cNvPr>
          <p:cNvSpPr>
            <a:spLocks noGrp="1"/>
          </p:cNvSpPr>
          <p:nvPr>
            <p:ph idx="1"/>
          </p:nvPr>
        </p:nvSpPr>
        <p:spPr>
          <a:xfrm>
            <a:off x="2511574" y="1495244"/>
            <a:ext cx="8915400" cy="4805968"/>
          </a:xfrm>
        </p:spPr>
        <p:txBody>
          <a:bodyPr>
            <a:normAutofit fontScale="92500" lnSpcReduction="20000"/>
          </a:bodyPr>
          <a:lstStyle/>
          <a:p>
            <a:pPr algn="just"/>
            <a:r>
              <a:rPr lang="cs-CZ" b="1" dirty="0"/>
              <a:t>Vyúčtování dotace – kapitola X. Příručky pro žadatele o dotaci (příjemce dotace)</a:t>
            </a:r>
          </a:p>
          <a:p>
            <a:pPr algn="just"/>
            <a:r>
              <a:rPr lang="cs-CZ" dirty="0"/>
              <a:t>V rámci vyúčtování musí být prokázáno dosažení celkových nákladů projektu uvedených v Rozhodnutí o poskytnutí dotace</a:t>
            </a:r>
          </a:p>
          <a:p>
            <a:pPr algn="just"/>
            <a:r>
              <a:rPr lang="cs-CZ" dirty="0"/>
              <a:t>Příjemce dotace je ve vyúčtování povinen prokázat vynaložení</a:t>
            </a:r>
            <a:br>
              <a:rPr lang="cs-CZ" dirty="0"/>
            </a:br>
            <a:r>
              <a:rPr lang="cs-CZ" dirty="0"/>
              <a:t>výše dotace uznatelnými náklady dotace.</a:t>
            </a:r>
          </a:p>
          <a:p>
            <a:pPr algn="just"/>
            <a:r>
              <a:rPr lang="cs-CZ" b="1" dirty="0"/>
              <a:t>Příjemce dotace nepředkládá v rámci </a:t>
            </a:r>
            <a:r>
              <a:rPr lang="cs-CZ" b="1" dirty="0">
                <a:solidFill>
                  <a:schemeClr val="tx1"/>
                </a:solidFill>
              </a:rPr>
              <a:t>vyúčtování účetní doklady</a:t>
            </a:r>
            <a:r>
              <a:rPr lang="cs-CZ" dirty="0">
                <a:solidFill>
                  <a:schemeClr val="tx1"/>
                </a:solidFill>
              </a:rPr>
              <a:t>,</a:t>
            </a:r>
            <a:br>
              <a:rPr lang="cs-CZ" dirty="0">
                <a:solidFill>
                  <a:schemeClr val="tx1"/>
                </a:solidFill>
              </a:rPr>
            </a:br>
            <a:r>
              <a:rPr lang="cs-CZ" dirty="0">
                <a:solidFill>
                  <a:schemeClr val="tx1"/>
                </a:solidFill>
              </a:rPr>
              <a:t>ale je povinen doložit dodržení celkových nákladů projektu a dotace. Účetní doklady uchovává příjemce ve své organizaci pro případ kontroly. </a:t>
            </a:r>
          </a:p>
          <a:p>
            <a:pPr algn="just"/>
            <a:r>
              <a:rPr lang="cs-CZ" dirty="0">
                <a:solidFill>
                  <a:schemeClr val="tx1"/>
                </a:solidFill>
              </a:rPr>
              <a:t>Povinné přílohy vyúčtování dotace jsou uvedeny v Rozhodnutí o poskytnutí </a:t>
            </a:r>
            <a:r>
              <a:rPr lang="cs-CZ" dirty="0"/>
              <a:t>dotace, čl. I., bod 3 i) Rozhodnutí o poskytnutí dotace a na vzorovém tiskopisu vyúčtování, které poskytovatel dotace zveřejní.</a:t>
            </a:r>
          </a:p>
          <a:p>
            <a:pPr algn="just"/>
            <a:r>
              <a:rPr lang="cs-CZ" b="1" dirty="0"/>
              <a:t>Povinnost příjemce dotace předložit přehledovou tabulku osobních nákladů ke kontrole nepřekročení limitů osobních nákladů. Dále budou předloženy kompletní podklady k největší realizované veřejné zakázce.</a:t>
            </a:r>
          </a:p>
          <a:p>
            <a:pPr algn="just"/>
            <a:r>
              <a:rPr lang="cs-CZ" dirty="0"/>
              <a:t>K vyúčtování dotace bude na přelomu roku 2025 / 2026 seminář,</a:t>
            </a:r>
            <a:br>
              <a:rPr lang="cs-CZ" dirty="0"/>
            </a:br>
            <a:r>
              <a:rPr lang="cs-CZ" dirty="0"/>
              <a:t>který bude zaměřen pouze na vyúčtování projektů.</a:t>
            </a:r>
          </a:p>
        </p:txBody>
      </p:sp>
    </p:spTree>
    <p:extLst>
      <p:ext uri="{BB962C8B-B14F-4D97-AF65-F5344CB8AC3E}">
        <p14:creationId xmlns:p14="http://schemas.microsoft.com/office/powerpoint/2010/main" val="25822208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E6CB6F-090A-4DCA-A470-D2FB9FA26538}"/>
              </a:ext>
            </a:extLst>
          </p:cNvPr>
          <p:cNvSpPr>
            <a:spLocks noGrp="1"/>
          </p:cNvSpPr>
          <p:nvPr>
            <p:ph type="title"/>
          </p:nvPr>
        </p:nvSpPr>
        <p:spPr/>
        <p:txBody>
          <a:bodyPr/>
          <a:lstStyle/>
          <a:p>
            <a:r>
              <a:rPr lang="cs-CZ" dirty="0"/>
              <a:t>Realizace projektů NNO v roce 2025</a:t>
            </a:r>
          </a:p>
        </p:txBody>
      </p:sp>
      <p:sp>
        <p:nvSpPr>
          <p:cNvPr id="3" name="Zástupný obsah 2">
            <a:extLst>
              <a:ext uri="{FF2B5EF4-FFF2-40B4-BE49-F238E27FC236}">
                <a16:creationId xmlns:a16="http://schemas.microsoft.com/office/drawing/2014/main" id="{CA6694CE-714D-4A88-8A6E-B5590972790C}"/>
              </a:ext>
            </a:extLst>
          </p:cNvPr>
          <p:cNvSpPr>
            <a:spLocks noGrp="1"/>
          </p:cNvSpPr>
          <p:nvPr>
            <p:ph idx="1"/>
          </p:nvPr>
        </p:nvSpPr>
        <p:spPr>
          <a:xfrm>
            <a:off x="2589212" y="1801368"/>
            <a:ext cx="8915400" cy="4631516"/>
          </a:xfrm>
        </p:spPr>
        <p:txBody>
          <a:bodyPr>
            <a:normAutofit fontScale="85000" lnSpcReduction="10000"/>
          </a:bodyPr>
          <a:lstStyle/>
          <a:p>
            <a:pPr algn="just"/>
            <a:r>
              <a:rPr lang="cs-CZ" sz="2400" b="1" dirty="0"/>
              <a:t>Rozhodnutí o poskytnutí dotace</a:t>
            </a:r>
            <a:r>
              <a:rPr lang="cs-CZ" sz="2400" dirty="0"/>
              <a:t> - </a:t>
            </a:r>
            <a:r>
              <a:rPr lang="cs-CZ" sz="2400" b="1" dirty="0"/>
              <a:t>Podmínky použití dotace (část I.)</a:t>
            </a:r>
            <a:r>
              <a:rPr lang="cs-CZ" sz="2400" dirty="0"/>
              <a:t> </a:t>
            </a:r>
          </a:p>
          <a:p>
            <a:pPr algn="just"/>
            <a:r>
              <a:rPr lang="cs-CZ" sz="1800" dirty="0"/>
              <a:t>Nelze financovat podnikatelské aktivity a výdělečnou činnost NNO. </a:t>
            </a:r>
            <a:endParaRPr lang="cs-CZ" sz="1800" dirty="0">
              <a:solidFill>
                <a:srgbClr val="FF0000"/>
              </a:solidFill>
            </a:endParaRPr>
          </a:p>
          <a:p>
            <a:pPr algn="just"/>
            <a:r>
              <a:rPr lang="cs-CZ" sz="1800" dirty="0"/>
              <a:t>Nelze financovat jiné fyzické a právnické osoby s výjimkou poskytování výkonů a služeb spojených s realizací projektu, tzn. dodavatele, kteří byli vybráni na základě zákona</a:t>
            </a:r>
            <a:br>
              <a:rPr lang="cs-CZ" sz="1800" dirty="0"/>
            </a:br>
            <a:r>
              <a:rPr lang="cs-CZ" sz="1800" dirty="0"/>
              <a:t>o veřejných zakázkách nebo </a:t>
            </a:r>
            <a:r>
              <a:rPr lang="cs-CZ" sz="1800" dirty="0">
                <a:solidFill>
                  <a:schemeClr val="tx1"/>
                </a:solidFill>
              </a:rPr>
              <a:t>pravidel pro zadávání veřejných zakázek malého rozsahu</a:t>
            </a:r>
            <a:br>
              <a:rPr lang="cs-CZ" sz="1800" dirty="0">
                <a:solidFill>
                  <a:schemeClr val="tx1"/>
                </a:solidFill>
              </a:rPr>
            </a:br>
            <a:r>
              <a:rPr lang="cs-CZ" sz="1800" dirty="0">
                <a:solidFill>
                  <a:schemeClr val="tx1"/>
                </a:solidFill>
              </a:rPr>
              <a:t>a interní směrnice příjemce dotace. Pozor na propagační materiály hrazené z dotace, které obsahují i obchodní sdělení dalších partnerských subjektů podílejících se na projektu.</a:t>
            </a:r>
          </a:p>
          <a:p>
            <a:pPr algn="just"/>
            <a:r>
              <a:rPr lang="cs-CZ" sz="1800" dirty="0">
                <a:solidFill>
                  <a:schemeClr val="tx1"/>
                </a:solidFill>
              </a:rPr>
              <a:t>Schválený rozpočet je nedílnou součástí Rozhodnutí o poskytnutí dotace.</a:t>
            </a:r>
          </a:p>
          <a:p>
            <a:pPr algn="just"/>
            <a:r>
              <a:rPr lang="cs-CZ" sz="1800" dirty="0">
                <a:solidFill>
                  <a:schemeClr val="tx1"/>
                </a:solidFill>
              </a:rPr>
              <a:t>Hotovostní platby lze provést v maximální celkové výši 100 000,00 Kč.</a:t>
            </a:r>
          </a:p>
          <a:p>
            <a:pPr algn="just"/>
            <a:r>
              <a:rPr lang="cs-CZ" sz="1800" dirty="0">
                <a:solidFill>
                  <a:schemeClr val="tx1"/>
                </a:solidFill>
              </a:rPr>
              <a:t>Odkaz na nezpůsobilé náklady dle Příručky (kapitola V., bod C), u</a:t>
            </a:r>
            <a:r>
              <a:rPr lang="cs-CZ" sz="1800" dirty="0"/>
              <a:t>přesnění pojmu „pohoštění“, „občerstvení“ a „catering“ je součástí Rozhodnutí o poskytnutí dotace. </a:t>
            </a:r>
          </a:p>
          <a:p>
            <a:pPr algn="just"/>
            <a:r>
              <a:rPr lang="cs-CZ" sz="1800" dirty="0"/>
              <a:t>Povinnost vést řádné a oddělené sledování všech účetních operací (včetně rozvahových) souvisejících s projektem v účetnictví, odlišení částí projektu z hlediska veřejné podpory.</a:t>
            </a:r>
          </a:p>
          <a:p>
            <a:pPr algn="just"/>
            <a:r>
              <a:rPr lang="cs-CZ" sz="1800" dirty="0"/>
              <a:t>Prokazovat realizaci pracovní cesty (protokolem nebo jiným dokladem).</a:t>
            </a:r>
          </a:p>
          <a:p>
            <a:pPr algn="just"/>
            <a:r>
              <a:rPr lang="cs-CZ" sz="1800" b="1" dirty="0"/>
              <a:t>Konzultovat odbornou stránku výstupů projektu s odborným garantem.</a:t>
            </a:r>
          </a:p>
        </p:txBody>
      </p:sp>
    </p:spTree>
    <p:extLst>
      <p:ext uri="{BB962C8B-B14F-4D97-AF65-F5344CB8AC3E}">
        <p14:creationId xmlns:p14="http://schemas.microsoft.com/office/powerpoint/2010/main" val="22964367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84E6B7-0E91-06F0-029E-9584AE47ECA4}"/>
              </a:ext>
            </a:extLst>
          </p:cNvPr>
          <p:cNvSpPr>
            <a:spLocks noGrp="1"/>
          </p:cNvSpPr>
          <p:nvPr>
            <p:ph type="title"/>
          </p:nvPr>
        </p:nvSpPr>
        <p:spPr/>
        <p:txBody>
          <a:bodyPr/>
          <a:lstStyle/>
          <a:p>
            <a:r>
              <a:rPr lang="cs-CZ" dirty="0"/>
              <a:t>Realizace projektů NNO v roce 2025</a:t>
            </a:r>
          </a:p>
        </p:txBody>
      </p:sp>
      <p:sp>
        <p:nvSpPr>
          <p:cNvPr id="3" name="Zástupný obsah 2">
            <a:extLst>
              <a:ext uri="{FF2B5EF4-FFF2-40B4-BE49-F238E27FC236}">
                <a16:creationId xmlns:a16="http://schemas.microsoft.com/office/drawing/2014/main" id="{80065C46-E621-2921-CE49-33F64A6D25E1}"/>
              </a:ext>
            </a:extLst>
          </p:cNvPr>
          <p:cNvSpPr>
            <a:spLocks noGrp="1"/>
          </p:cNvSpPr>
          <p:nvPr>
            <p:ph idx="1"/>
          </p:nvPr>
        </p:nvSpPr>
        <p:spPr/>
        <p:txBody>
          <a:bodyPr>
            <a:normAutofit/>
          </a:bodyPr>
          <a:lstStyle/>
          <a:p>
            <a:r>
              <a:rPr lang="cs-CZ" dirty="0"/>
              <a:t>Kapitola XI. Závěrečná ustanovení</a:t>
            </a:r>
          </a:p>
          <a:p>
            <a:r>
              <a:rPr lang="cs-CZ" dirty="0"/>
              <a:t>Příručka upřesňuje povinnost uchovávat rozhodnutí o poskytnutí dotace</a:t>
            </a:r>
            <a:br>
              <a:rPr lang="cs-CZ" dirty="0"/>
            </a:br>
            <a:r>
              <a:rPr lang="cs-CZ" dirty="0"/>
              <a:t>a veškeré doklady týkající se poskytnuté dotace nejméně po dobu pěti let</a:t>
            </a:r>
            <a:br>
              <a:rPr lang="cs-CZ" dirty="0"/>
            </a:br>
            <a:r>
              <a:rPr lang="cs-CZ" dirty="0"/>
              <a:t>od konce kalendářního roku, v němž byla ukončena administrace žádosti (vyplacena dotace), nestanoví-li jiný právní předpis lhůtu delší. </a:t>
            </a:r>
          </a:p>
          <a:p>
            <a:r>
              <a:rPr lang="cs-CZ" dirty="0"/>
              <a:t>Změna e-mailu kontaktní osoby ve věci užití značky.</a:t>
            </a:r>
            <a:br>
              <a:rPr lang="cs-CZ" dirty="0"/>
            </a:br>
            <a:r>
              <a:rPr lang="cs-CZ" dirty="0"/>
              <a:t>Nový e-mail: </a:t>
            </a:r>
            <a:r>
              <a:rPr lang="cs-CZ" dirty="0">
                <a:hlinkClick r:id="rId2"/>
              </a:rPr>
              <a:t>propagaceNNO@mze.gov.cz</a:t>
            </a:r>
            <a:r>
              <a:rPr lang="cs-CZ" dirty="0"/>
              <a:t>.</a:t>
            </a:r>
          </a:p>
          <a:p>
            <a:r>
              <a:rPr lang="cs-CZ" dirty="0"/>
              <a:t>V případě vrácení celé dotace před termínem splnění účelu nebude </a:t>
            </a:r>
            <a:r>
              <a:rPr lang="cs-CZ" dirty="0" err="1"/>
              <a:t>MZe</a:t>
            </a:r>
            <a:r>
              <a:rPr lang="cs-CZ" dirty="0"/>
              <a:t> vydávat o tomto vrácení žádné Rozhodnutí.</a:t>
            </a:r>
          </a:p>
        </p:txBody>
      </p:sp>
    </p:spTree>
    <p:extLst>
      <p:ext uri="{BB962C8B-B14F-4D97-AF65-F5344CB8AC3E}">
        <p14:creationId xmlns:p14="http://schemas.microsoft.com/office/powerpoint/2010/main" val="14389374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9E6BC8-7CB3-4893-BDFE-EF53DB62AFDD}"/>
              </a:ext>
            </a:extLst>
          </p:cNvPr>
          <p:cNvSpPr>
            <a:spLocks noGrp="1"/>
          </p:cNvSpPr>
          <p:nvPr>
            <p:ph type="title"/>
          </p:nvPr>
        </p:nvSpPr>
        <p:spPr/>
        <p:txBody>
          <a:bodyPr/>
          <a:lstStyle/>
          <a:p>
            <a:r>
              <a:rPr lang="cs-CZ" dirty="0"/>
              <a:t>Realizace projektů NNO v roce 2025</a:t>
            </a:r>
          </a:p>
        </p:txBody>
      </p:sp>
      <p:sp>
        <p:nvSpPr>
          <p:cNvPr id="3" name="Zástupný obsah 2">
            <a:extLst>
              <a:ext uri="{FF2B5EF4-FFF2-40B4-BE49-F238E27FC236}">
                <a16:creationId xmlns:a16="http://schemas.microsoft.com/office/drawing/2014/main" id="{AD97FBBB-2930-4914-8F54-D4C263CE3FB5}"/>
              </a:ext>
            </a:extLst>
          </p:cNvPr>
          <p:cNvSpPr>
            <a:spLocks noGrp="1"/>
          </p:cNvSpPr>
          <p:nvPr>
            <p:ph idx="1"/>
          </p:nvPr>
        </p:nvSpPr>
        <p:spPr/>
        <p:txBody>
          <a:bodyPr>
            <a:normAutofit fontScale="85000" lnSpcReduction="10000"/>
          </a:bodyPr>
          <a:lstStyle/>
          <a:p>
            <a:pPr algn="just"/>
            <a:r>
              <a:rPr lang="cs-CZ" b="1" dirty="0"/>
              <a:t>Rozhodnutí o poskytnutí dotace – Další ustanovení (část II.)</a:t>
            </a:r>
          </a:p>
          <a:p>
            <a:pPr algn="just"/>
            <a:r>
              <a:rPr lang="cs-CZ" dirty="0"/>
              <a:t>V případě zjištění porušení rozpočtové kázně podle § 44 rozpočtových pravidel vrátí příjemce dotace určenou část dotace včetně penále.</a:t>
            </a:r>
          </a:p>
          <a:p>
            <a:pPr algn="just"/>
            <a:r>
              <a:rPr lang="cs-CZ" dirty="0"/>
              <a:t>Příjemce dotace je povinen označit účetní doklady „Hrazeno v rámci projektu </a:t>
            </a:r>
            <a:r>
              <a:rPr lang="cs-CZ" dirty="0" err="1"/>
              <a:t>MZe</a:t>
            </a:r>
            <a:br>
              <a:rPr lang="cs-CZ" dirty="0"/>
            </a:br>
            <a:r>
              <a:rPr lang="cs-CZ" dirty="0"/>
              <a:t>č. X/2025 (podle registračního čísla Rozhodnutí) a určit podíl fakturované částky uplatněné z dotace a z vlastních zdrojů.</a:t>
            </a:r>
          </a:p>
          <a:p>
            <a:pPr algn="just"/>
            <a:r>
              <a:rPr lang="cs-CZ" dirty="0"/>
              <a:t>Příjemce dotace je povinen podrobně se seznámit se zněním Zásad vlády pro poskytování dotací ze státního rozpočtu a s Příručkou pro žadatele o dotaci (příjemce dotace) a je zavázán je dodržovat.</a:t>
            </a:r>
          </a:p>
          <a:p>
            <a:pPr algn="just"/>
            <a:r>
              <a:rPr lang="cs-CZ" dirty="0"/>
              <a:t>Při zveřejňování výsledků dosažených při realizaci projektu a při propagaci projektu příjemce dotace uvede, že projekt byl realizován s </a:t>
            </a:r>
            <a:r>
              <a:rPr lang="cs-CZ" dirty="0">
                <a:solidFill>
                  <a:schemeClr val="tx1"/>
                </a:solidFill>
              </a:rPr>
              <a:t>podporou </a:t>
            </a:r>
            <a:r>
              <a:rPr lang="cs-CZ" dirty="0" err="1">
                <a:solidFill>
                  <a:schemeClr val="tx1"/>
                </a:solidFill>
              </a:rPr>
              <a:t>MZe</a:t>
            </a:r>
            <a:br>
              <a:rPr lang="cs-CZ" dirty="0">
                <a:solidFill>
                  <a:schemeClr val="tx1"/>
                </a:solidFill>
              </a:rPr>
            </a:br>
            <a:r>
              <a:rPr lang="cs-CZ" dirty="0"/>
              <a:t>a pokud je to vhodné, uvede značku (podle Závěrečných ustanovení Příručky).</a:t>
            </a:r>
          </a:p>
          <a:p>
            <a:pPr algn="just"/>
            <a:r>
              <a:rPr lang="cs-CZ" dirty="0"/>
              <a:t>Klasifikace podmínek porušení rozpočtové kázně podle § 14, odst. 4 písm. g) a písm. i) zákona č. 218/2000 Sb., o rozpočtových pravidlech – viz příloha Rozhodnutí č. 1 </a:t>
            </a:r>
          </a:p>
          <a:p>
            <a:endParaRPr lang="cs-CZ" dirty="0"/>
          </a:p>
        </p:txBody>
      </p:sp>
    </p:spTree>
    <p:extLst>
      <p:ext uri="{BB962C8B-B14F-4D97-AF65-F5344CB8AC3E}">
        <p14:creationId xmlns:p14="http://schemas.microsoft.com/office/powerpoint/2010/main" val="10702269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4EA0F2-9593-4AF8-A63A-DD399A44D18C}"/>
              </a:ext>
            </a:extLst>
          </p:cNvPr>
          <p:cNvSpPr>
            <a:spLocks noGrp="1"/>
          </p:cNvSpPr>
          <p:nvPr>
            <p:ph type="title"/>
          </p:nvPr>
        </p:nvSpPr>
        <p:spPr/>
        <p:txBody>
          <a:bodyPr/>
          <a:lstStyle/>
          <a:p>
            <a:r>
              <a:rPr lang="cs-CZ" dirty="0"/>
              <a:t>Realizace projektů NNO v roce 2025</a:t>
            </a:r>
          </a:p>
        </p:txBody>
      </p:sp>
      <p:sp>
        <p:nvSpPr>
          <p:cNvPr id="3" name="Zástupný obsah 2">
            <a:extLst>
              <a:ext uri="{FF2B5EF4-FFF2-40B4-BE49-F238E27FC236}">
                <a16:creationId xmlns:a16="http://schemas.microsoft.com/office/drawing/2014/main" id="{2B8B77D9-80F6-4559-8533-F87DB0F3CB96}"/>
              </a:ext>
            </a:extLst>
          </p:cNvPr>
          <p:cNvSpPr>
            <a:spLocks noGrp="1"/>
          </p:cNvSpPr>
          <p:nvPr>
            <p:ph idx="1"/>
          </p:nvPr>
        </p:nvSpPr>
        <p:spPr>
          <a:xfrm>
            <a:off x="2589212" y="1732547"/>
            <a:ext cx="8915400" cy="4178675"/>
          </a:xfrm>
        </p:spPr>
        <p:txBody>
          <a:bodyPr>
            <a:normAutofit fontScale="92500" lnSpcReduction="10000"/>
          </a:bodyPr>
          <a:lstStyle/>
          <a:p>
            <a:pPr algn="just"/>
            <a:r>
              <a:rPr lang="cs-CZ" b="1" dirty="0"/>
              <a:t>Rozhodnutí o poskytnutí dotace – Specifické podmínky prokázání realizace projektu (část III.)</a:t>
            </a:r>
          </a:p>
          <a:p>
            <a:pPr algn="just"/>
            <a:r>
              <a:rPr lang="cs-CZ" dirty="0"/>
              <a:t>Příjemce dotace uvede splnění podmínek do závěrečné zprávy.</a:t>
            </a:r>
          </a:p>
          <a:p>
            <a:pPr algn="just"/>
            <a:r>
              <a:rPr lang="cs-CZ" dirty="0"/>
              <a:t>K prokázání realizace budou připojeny relevantní přílohy.</a:t>
            </a:r>
          </a:p>
          <a:p>
            <a:pPr algn="just"/>
            <a:endParaRPr lang="cs-CZ" dirty="0"/>
          </a:p>
          <a:p>
            <a:pPr algn="just"/>
            <a:r>
              <a:rPr lang="cs-CZ" b="1" dirty="0"/>
              <a:t>Rozhodnutí o poskytnutí dotace – Podmínky veřejné podpory (část IV.)</a:t>
            </a:r>
          </a:p>
          <a:p>
            <a:pPr algn="just"/>
            <a:r>
              <a:rPr lang="cs-CZ" dirty="0"/>
              <a:t>Tato část se týká pouze projektů, kde byla identifikována veřejná podpora.</a:t>
            </a:r>
          </a:p>
          <a:p>
            <a:pPr algn="just"/>
            <a:r>
              <a:rPr lang="cs-CZ" dirty="0"/>
              <a:t>Stanovené speciální podmínky v souladu s nařízením o blokových výjimkách, včetně uznatelnosti nákladů v rámci dotace.</a:t>
            </a:r>
          </a:p>
          <a:p>
            <a:pPr algn="just"/>
            <a:r>
              <a:rPr lang="cs-CZ" dirty="0"/>
              <a:t>Uznatelný náklad v rámci dotace je takový, který splňuje podmínky nařízení</a:t>
            </a:r>
            <a:br>
              <a:rPr lang="cs-CZ" dirty="0"/>
            </a:br>
            <a:r>
              <a:rPr lang="cs-CZ" dirty="0"/>
              <a:t>a současně pravidla zakotvená v Příručce.</a:t>
            </a:r>
          </a:p>
          <a:p>
            <a:pPr algn="just"/>
            <a:r>
              <a:rPr lang="cs-CZ" dirty="0"/>
              <a:t>Příjemce dotace popíše splnění podmínek v závěrečné zprávě (podle vzoru rok 2025, bod č. 10).</a:t>
            </a:r>
          </a:p>
          <a:p>
            <a:endParaRPr lang="cs-CZ" dirty="0"/>
          </a:p>
        </p:txBody>
      </p:sp>
    </p:spTree>
    <p:extLst>
      <p:ext uri="{BB962C8B-B14F-4D97-AF65-F5344CB8AC3E}">
        <p14:creationId xmlns:p14="http://schemas.microsoft.com/office/powerpoint/2010/main" val="14484265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43AE6AA-6E4A-4C43-97DE-34E456001E3F}"/>
              </a:ext>
            </a:extLst>
          </p:cNvPr>
          <p:cNvSpPr>
            <a:spLocks noGrp="1"/>
          </p:cNvSpPr>
          <p:nvPr>
            <p:ph type="title"/>
          </p:nvPr>
        </p:nvSpPr>
        <p:spPr/>
        <p:txBody>
          <a:bodyPr/>
          <a:lstStyle/>
          <a:p>
            <a:r>
              <a:rPr lang="cs-CZ" dirty="0"/>
              <a:t>Realizace projektů NNO v roce 2025</a:t>
            </a:r>
          </a:p>
        </p:txBody>
      </p:sp>
      <p:sp>
        <p:nvSpPr>
          <p:cNvPr id="3" name="Zástupný obsah 2">
            <a:extLst>
              <a:ext uri="{FF2B5EF4-FFF2-40B4-BE49-F238E27FC236}">
                <a16:creationId xmlns:a16="http://schemas.microsoft.com/office/drawing/2014/main" id="{884DACE4-E090-4857-9145-F46BC6C249F1}"/>
              </a:ext>
            </a:extLst>
          </p:cNvPr>
          <p:cNvSpPr>
            <a:spLocks noGrp="1"/>
          </p:cNvSpPr>
          <p:nvPr>
            <p:ph idx="1"/>
          </p:nvPr>
        </p:nvSpPr>
        <p:spPr>
          <a:xfrm>
            <a:off x="2589212" y="1588168"/>
            <a:ext cx="8915400" cy="4555958"/>
          </a:xfrm>
        </p:spPr>
        <p:txBody>
          <a:bodyPr>
            <a:normAutofit fontScale="62500" lnSpcReduction="20000"/>
          </a:bodyPr>
          <a:lstStyle/>
          <a:p>
            <a:pPr algn="just"/>
            <a:r>
              <a:rPr lang="cs-CZ" sz="1900" b="1" dirty="0"/>
              <a:t>Podmínky porušení rozpočtové kázně:</a:t>
            </a:r>
          </a:p>
          <a:p>
            <a:pPr algn="just"/>
            <a:r>
              <a:rPr lang="cs-CZ" sz="1900" dirty="0"/>
              <a:t>Poskytovatelé veřejné finanční podpory (nebo jiné kontrolní orgány) jsou povinni oznámit organům Finanční správy ČR podezření na porušení rozpočtové kázně. </a:t>
            </a:r>
          </a:p>
          <a:p>
            <a:pPr algn="just"/>
            <a:r>
              <a:rPr lang="cs-CZ" sz="1900" b="1" dirty="0"/>
              <a:t>O zahájení řízení a uložení odvodu za porušení rozpočtové kázně rozhoduje orgán finanční správy, nikoliv poskytovatel dotace.</a:t>
            </a:r>
          </a:p>
          <a:p>
            <a:pPr algn="just"/>
            <a:r>
              <a:rPr lang="cs-CZ" sz="1900" dirty="0"/>
              <a:t>Podnět je předáván místně příslušnému finančnímu úřadu (podle sídla příjemce veřejné finanční podpory).</a:t>
            </a:r>
          </a:p>
          <a:p>
            <a:pPr algn="just"/>
            <a:r>
              <a:rPr lang="cs-CZ" sz="1900" b="1" dirty="0" err="1"/>
              <a:t>MZe</a:t>
            </a:r>
            <a:r>
              <a:rPr lang="cs-CZ" sz="1900" b="1" dirty="0"/>
              <a:t> rozlišuje podmínky porušení rozpočtové kázně podle části II., bod 5 rozhodnutí o poskytnutí dotace.</a:t>
            </a:r>
          </a:p>
          <a:p>
            <a:pPr algn="just"/>
            <a:r>
              <a:rPr lang="cs-CZ" sz="1900" dirty="0"/>
              <a:t>Přílohou č. 1 rozhodnutí o poskytnutí dotace pro rok 2025 jsou </a:t>
            </a:r>
            <a:r>
              <a:rPr lang="cs-CZ" sz="1900" b="1" dirty="0"/>
              <a:t>Podmínky porušení rozpočtové kázně</a:t>
            </a:r>
            <a:br>
              <a:rPr lang="cs-CZ" sz="1900" dirty="0"/>
            </a:br>
            <a:r>
              <a:rPr lang="cs-CZ" sz="1900" dirty="0"/>
              <a:t>podle § 14</a:t>
            </a:r>
            <a:r>
              <a:rPr lang="cs-CZ" sz="2000" dirty="0"/>
              <a:t>, odst. 4 písm. g) a písm. i) </a:t>
            </a:r>
            <a:r>
              <a:rPr lang="cs-CZ" sz="1900" dirty="0"/>
              <a:t>zákona č. 218/2000 Sb., o rozpočtových pravidlech, v platném znění. Příloha se vztahuje na případy porušení podmínek rozhodnutí, kdy může být uplatněn odvod nižší, než celková částka poskytnuté dotace. </a:t>
            </a:r>
          </a:p>
          <a:p>
            <a:pPr algn="just"/>
            <a:r>
              <a:rPr lang="cs-CZ" sz="1900" b="1" dirty="0"/>
              <a:t>Příloha č. 1 obsahuje:</a:t>
            </a:r>
          </a:p>
          <a:p>
            <a:pPr lvl="1" algn="just"/>
            <a:r>
              <a:rPr lang="cs-CZ" sz="1900" dirty="0"/>
              <a:t>Rekapitulaci méně závažných podmínek rozhodnutí o poskytnutí dotace</a:t>
            </a:r>
          </a:p>
          <a:p>
            <a:pPr lvl="1" algn="just"/>
            <a:r>
              <a:rPr lang="cs-CZ" sz="1900" dirty="0"/>
              <a:t>Odkazy na dotační pravidla, ze kterých uvedené podmínky vycházejí</a:t>
            </a:r>
          </a:p>
          <a:p>
            <a:pPr lvl="1" algn="just"/>
            <a:r>
              <a:rPr lang="cs-CZ" sz="1900" dirty="0"/>
              <a:t>Označení pochybení</a:t>
            </a:r>
          </a:p>
          <a:p>
            <a:pPr lvl="1" algn="just"/>
            <a:r>
              <a:rPr lang="cs-CZ" sz="1900" dirty="0"/>
              <a:t>Stanovení výše odvodu za porušení rozpočtové kázně</a:t>
            </a:r>
          </a:p>
          <a:p>
            <a:pPr algn="just"/>
            <a:r>
              <a:rPr lang="cs-CZ" sz="1900" dirty="0">
                <a:solidFill>
                  <a:schemeClr val="tx1"/>
                </a:solidFill>
              </a:rPr>
              <a:t>Pokud </a:t>
            </a:r>
            <a:r>
              <a:rPr lang="cs-CZ" sz="1900" dirty="0" err="1">
                <a:solidFill>
                  <a:schemeClr val="tx1"/>
                </a:solidFill>
              </a:rPr>
              <a:t>MZe</a:t>
            </a:r>
            <a:r>
              <a:rPr lang="cs-CZ" sz="1900" dirty="0">
                <a:solidFill>
                  <a:schemeClr val="tx1"/>
                </a:solidFill>
              </a:rPr>
              <a:t> zjistí porušení podmínek vyzve příjemce dotace k vrácení příslušné části dotace nebo k opravě. Pokud příjemce dotace opravu provede nebo část dotace vrátí, vyhne se tím zahájení řízení ze strany finančního úřadu a tím i penále. </a:t>
            </a:r>
          </a:p>
          <a:p>
            <a:endParaRPr lang="cs-CZ" dirty="0"/>
          </a:p>
        </p:txBody>
      </p:sp>
    </p:spTree>
    <p:extLst>
      <p:ext uri="{BB962C8B-B14F-4D97-AF65-F5344CB8AC3E}">
        <p14:creationId xmlns:p14="http://schemas.microsoft.com/office/powerpoint/2010/main" val="28255363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9CFE59-EBD7-4F26-8D95-DEA774E0BA9B}"/>
              </a:ext>
            </a:extLst>
          </p:cNvPr>
          <p:cNvSpPr>
            <a:spLocks noGrp="1"/>
          </p:cNvSpPr>
          <p:nvPr>
            <p:ph type="title"/>
          </p:nvPr>
        </p:nvSpPr>
        <p:spPr/>
        <p:txBody>
          <a:bodyPr/>
          <a:lstStyle/>
          <a:p>
            <a:r>
              <a:rPr lang="cs-CZ" dirty="0"/>
              <a:t>Realizace projektů NNO v roce 2025</a:t>
            </a:r>
          </a:p>
        </p:txBody>
      </p:sp>
      <p:sp>
        <p:nvSpPr>
          <p:cNvPr id="3" name="Zástupný obsah 2">
            <a:extLst>
              <a:ext uri="{FF2B5EF4-FFF2-40B4-BE49-F238E27FC236}">
                <a16:creationId xmlns:a16="http://schemas.microsoft.com/office/drawing/2014/main" id="{EE62F73F-7546-4F66-8D5C-F004F70DB50B}"/>
              </a:ext>
            </a:extLst>
          </p:cNvPr>
          <p:cNvSpPr>
            <a:spLocks noGrp="1"/>
          </p:cNvSpPr>
          <p:nvPr>
            <p:ph idx="1"/>
          </p:nvPr>
        </p:nvSpPr>
        <p:spPr>
          <a:xfrm>
            <a:off x="2589212" y="1732547"/>
            <a:ext cx="8915400" cy="4787996"/>
          </a:xfrm>
        </p:spPr>
        <p:txBody>
          <a:bodyPr>
            <a:normAutofit fontScale="85000" lnSpcReduction="20000"/>
          </a:bodyPr>
          <a:lstStyle/>
          <a:p>
            <a:pPr algn="just"/>
            <a:r>
              <a:rPr lang="cs-CZ" b="1" dirty="0"/>
              <a:t>Rozpočet projektu (příloha č. 2 rozhodnutí o poskytnutí dotace)</a:t>
            </a:r>
          </a:p>
          <a:p>
            <a:pPr algn="just"/>
            <a:r>
              <a:rPr lang="cs-CZ" dirty="0"/>
              <a:t>Schválený rozpočet poskytovatelem dotace je nedílnou součástí rozhodnutí </a:t>
            </a:r>
            <a:br>
              <a:rPr lang="cs-CZ" dirty="0"/>
            </a:br>
            <a:r>
              <a:rPr lang="cs-CZ" dirty="0"/>
              <a:t>o poskytnutí dotace</a:t>
            </a:r>
          </a:p>
          <a:p>
            <a:pPr algn="just"/>
            <a:r>
              <a:rPr lang="cs-CZ" dirty="0"/>
              <a:t>Příjemce je povinen dodržet strukturu výdajů – hlavních výdajových položek: </a:t>
            </a:r>
            <a:br>
              <a:rPr lang="cs-CZ" dirty="0"/>
            </a:br>
            <a:r>
              <a:rPr lang="cs-CZ" dirty="0"/>
              <a:t>1. Spotřebované nákupy celkem, 2. Nemateriální náklady a služby celkem, 3. Osobní náklady celkem</a:t>
            </a:r>
            <a:endParaRPr lang="cs-CZ" strike="sngStrike" dirty="0"/>
          </a:p>
          <a:p>
            <a:pPr algn="just"/>
            <a:r>
              <a:rPr lang="cs-CZ" b="1" dirty="0"/>
              <a:t>Změny rozpočtu</a:t>
            </a:r>
            <a:r>
              <a:rPr lang="cs-CZ" dirty="0"/>
              <a:t> – viz. Příručka, kapitola VIII. a rozhodnutí o poskytnutí dotace, část II., bod č. 9:</a:t>
            </a:r>
          </a:p>
          <a:p>
            <a:pPr lvl="1" algn="just"/>
            <a:r>
              <a:rPr lang="cs-CZ" dirty="0"/>
              <a:t>Žádost o změnu není třeba podávat při změně hlavních nákladových položek</a:t>
            </a:r>
            <a:br>
              <a:rPr lang="cs-CZ" dirty="0"/>
            </a:br>
            <a:r>
              <a:rPr lang="cs-CZ" dirty="0"/>
              <a:t>o maximálně 10 % (při současném zachování celkových nákladů)</a:t>
            </a:r>
          </a:p>
          <a:p>
            <a:pPr lvl="1" algn="just"/>
            <a:r>
              <a:rPr lang="cs-CZ" dirty="0"/>
              <a:t>Odchylka vyšší než 10 % nebude při vyúčtování zohledněna</a:t>
            </a:r>
          </a:p>
          <a:p>
            <a:pPr lvl="1" algn="just"/>
            <a:r>
              <a:rPr lang="cs-CZ" dirty="0"/>
              <a:t>Pokud příjemce dotace nevyčerpá </a:t>
            </a:r>
            <a:r>
              <a:rPr lang="cs-CZ" dirty="0">
                <a:solidFill>
                  <a:schemeClr val="tx1"/>
                </a:solidFill>
              </a:rPr>
              <a:t>nebo nepředpokládá vyčerpání hodnoty celkových nákladů, musí část dotace vrátit (nevrací celý rozdíl celkových nákladů, ale podíl podle hodnoty intenzity podpory)</a:t>
            </a:r>
          </a:p>
          <a:p>
            <a:pPr lvl="1" algn="just"/>
            <a:r>
              <a:rPr lang="cs-CZ" dirty="0">
                <a:solidFill>
                  <a:schemeClr val="tx1"/>
                </a:solidFill>
              </a:rPr>
              <a:t>Vytvoření nové nákladové položky nebo zvýšení nulové nákladové položky</a:t>
            </a:r>
            <a:br>
              <a:rPr lang="cs-CZ" dirty="0">
                <a:solidFill>
                  <a:schemeClr val="tx1"/>
                </a:solidFill>
              </a:rPr>
            </a:br>
            <a:r>
              <a:rPr lang="cs-CZ" dirty="0">
                <a:solidFill>
                  <a:schemeClr val="tx1"/>
                </a:solidFill>
              </a:rPr>
              <a:t>lze realizovat pouze se souhlasem Ministerstva zemědělství – </a:t>
            </a:r>
            <a:r>
              <a:rPr lang="cs-CZ" b="1" dirty="0">
                <a:solidFill>
                  <a:srgbClr val="FF0000"/>
                </a:solidFill>
              </a:rPr>
              <a:t>pozor na zaúčtování materiálu a služeb</a:t>
            </a:r>
          </a:p>
          <a:p>
            <a:pPr lvl="1" algn="just"/>
            <a:r>
              <a:rPr lang="cs-CZ" dirty="0">
                <a:solidFill>
                  <a:schemeClr val="tx1"/>
                </a:solidFill>
              </a:rPr>
              <a:t>Vždy je nutné při výpočtu vratky dotace využívat intenzitu podpory stanovenou</a:t>
            </a:r>
            <a:br>
              <a:rPr lang="cs-CZ" dirty="0">
                <a:solidFill>
                  <a:schemeClr val="tx1"/>
                </a:solidFill>
              </a:rPr>
            </a:br>
            <a:r>
              <a:rPr lang="cs-CZ" dirty="0">
                <a:solidFill>
                  <a:schemeClr val="tx1"/>
                </a:solidFill>
              </a:rPr>
              <a:t>v rozhodnutí (intenzitu podpory není dovoleno dopočítávat nebo zaokrouhlovat). </a:t>
            </a:r>
          </a:p>
          <a:p>
            <a:endParaRPr lang="cs-CZ" dirty="0"/>
          </a:p>
        </p:txBody>
      </p:sp>
    </p:spTree>
    <p:extLst>
      <p:ext uri="{BB962C8B-B14F-4D97-AF65-F5344CB8AC3E}">
        <p14:creationId xmlns:p14="http://schemas.microsoft.com/office/powerpoint/2010/main" val="15038139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0272BF-FCF0-48E8-83E0-7E78FCB03803}"/>
              </a:ext>
            </a:extLst>
          </p:cNvPr>
          <p:cNvSpPr>
            <a:spLocks noGrp="1"/>
          </p:cNvSpPr>
          <p:nvPr>
            <p:ph type="title"/>
          </p:nvPr>
        </p:nvSpPr>
        <p:spPr/>
        <p:txBody>
          <a:bodyPr/>
          <a:lstStyle/>
          <a:p>
            <a:r>
              <a:rPr lang="cs-CZ" dirty="0"/>
              <a:t>Realizace 2025 – časté chyby (1)</a:t>
            </a:r>
          </a:p>
        </p:txBody>
      </p:sp>
      <p:sp>
        <p:nvSpPr>
          <p:cNvPr id="3" name="Zástupný obsah 2">
            <a:extLst>
              <a:ext uri="{FF2B5EF4-FFF2-40B4-BE49-F238E27FC236}">
                <a16:creationId xmlns:a16="http://schemas.microsoft.com/office/drawing/2014/main" id="{56B6523C-15F3-4F73-B8D0-75FD5BD01564}"/>
              </a:ext>
            </a:extLst>
          </p:cNvPr>
          <p:cNvSpPr>
            <a:spLocks noGrp="1"/>
          </p:cNvSpPr>
          <p:nvPr>
            <p:ph idx="1"/>
          </p:nvPr>
        </p:nvSpPr>
        <p:spPr>
          <a:xfrm>
            <a:off x="2589212" y="1515978"/>
            <a:ext cx="8915400" cy="4884821"/>
          </a:xfrm>
        </p:spPr>
        <p:txBody>
          <a:bodyPr>
            <a:normAutofit fontScale="70000" lnSpcReduction="20000"/>
          </a:bodyPr>
          <a:lstStyle/>
          <a:p>
            <a:pPr algn="just"/>
            <a:r>
              <a:rPr lang="cs-CZ" b="1" dirty="0"/>
              <a:t>Při žádosti o změnu projektu, rozpočtu projektu nebo rozhodnutí nejsou spolu s žádostí přiloženy veškeré dokumenty, které je nutné připojit k platnému podání. </a:t>
            </a:r>
          </a:p>
          <a:p>
            <a:pPr algn="just"/>
            <a:r>
              <a:rPr lang="cs-CZ" dirty="0"/>
              <a:t>Žádost včetně příloh není podepsána oprávněnými osobami nebo není podepsáno </a:t>
            </a:r>
            <a:r>
              <a:rPr lang="cs-CZ" b="1" dirty="0"/>
              <a:t>elektronickými podpisy.</a:t>
            </a:r>
          </a:p>
          <a:p>
            <a:pPr algn="just"/>
            <a:r>
              <a:rPr lang="cs-CZ" dirty="0">
                <a:solidFill>
                  <a:schemeClr val="tx1"/>
                </a:solidFill>
              </a:rPr>
              <a:t>Komunikace s </a:t>
            </a:r>
            <a:r>
              <a:rPr lang="cs-CZ" dirty="0" err="1">
                <a:solidFill>
                  <a:schemeClr val="tx1"/>
                </a:solidFill>
              </a:rPr>
              <a:t>Mze</a:t>
            </a:r>
            <a:r>
              <a:rPr lang="cs-CZ" dirty="0">
                <a:solidFill>
                  <a:schemeClr val="tx1"/>
                </a:solidFill>
              </a:rPr>
              <a:t> probíhá prostřednictvím datové zprávy, e-mail není dostatečný. </a:t>
            </a:r>
          </a:p>
          <a:p>
            <a:pPr algn="just"/>
            <a:r>
              <a:rPr lang="cs-CZ" dirty="0">
                <a:solidFill>
                  <a:schemeClr val="tx1"/>
                </a:solidFill>
              </a:rPr>
              <a:t>Minimální struktura nebo rozpočet obsahuje </a:t>
            </a:r>
            <a:r>
              <a:rPr lang="cs-CZ" b="1" dirty="0">
                <a:solidFill>
                  <a:schemeClr val="tx1"/>
                </a:solidFill>
              </a:rPr>
              <a:t>početní nesrovnalosti</a:t>
            </a:r>
            <a:r>
              <a:rPr lang="cs-CZ" dirty="0">
                <a:solidFill>
                  <a:schemeClr val="tx1"/>
                </a:solidFill>
              </a:rPr>
              <a:t>. Stejné údaje na sebe</a:t>
            </a:r>
            <a:br>
              <a:rPr lang="cs-CZ" dirty="0">
                <a:solidFill>
                  <a:schemeClr val="tx1"/>
                </a:solidFill>
              </a:rPr>
            </a:br>
            <a:r>
              <a:rPr lang="cs-CZ" dirty="0">
                <a:solidFill>
                  <a:schemeClr val="tx1"/>
                </a:solidFill>
              </a:rPr>
              <a:t>v obou dokumentech vzájemně nevážou. </a:t>
            </a:r>
          </a:p>
          <a:p>
            <a:pPr algn="just"/>
            <a:r>
              <a:rPr lang="cs-CZ" dirty="0">
                <a:solidFill>
                  <a:schemeClr val="tx1"/>
                </a:solidFill>
              </a:rPr>
              <a:t>Minimální struktura nebo rozpočet obsahuje akce, které chce organizace z původních indikátorů nahradit jinými a nedošlo k jejich odstranění v čistopisech. Příjemce dotace žádá o navýšení nákladů</a:t>
            </a:r>
            <a:br>
              <a:rPr lang="cs-CZ" dirty="0">
                <a:solidFill>
                  <a:schemeClr val="tx1"/>
                </a:solidFill>
              </a:rPr>
            </a:br>
            <a:r>
              <a:rPr lang="cs-CZ" dirty="0">
                <a:solidFill>
                  <a:schemeClr val="tx1"/>
                </a:solidFill>
              </a:rPr>
              <a:t>na indikátor bez prokázání zvýšení kvality výstupů z indikátorů (zvýšení počtu stránek, nějaké kvalitativní rozšíření, rozeslání většímu počtu osob apod.)</a:t>
            </a:r>
          </a:p>
          <a:p>
            <a:pPr algn="just"/>
            <a:r>
              <a:rPr lang="cs-CZ" dirty="0">
                <a:solidFill>
                  <a:schemeClr val="tx1"/>
                </a:solidFill>
              </a:rPr>
              <a:t>Příjemce dotace žádá o schválení změny indikátorů a žádá o rozšíření výstupů projektu, čímž by byla porušena podmínka Rozhodnutí a Příručky.</a:t>
            </a:r>
          </a:p>
          <a:p>
            <a:pPr algn="just"/>
            <a:r>
              <a:rPr lang="cs-CZ" dirty="0">
                <a:solidFill>
                  <a:schemeClr val="tx1"/>
                </a:solidFill>
              </a:rPr>
              <a:t>V žádosti o dotaci jsou uvedeny indikátory neurčitě a následně dochází k odchylné realizaci projektu. </a:t>
            </a:r>
          </a:p>
          <a:p>
            <a:pPr algn="just"/>
            <a:r>
              <a:rPr lang="cs-CZ" dirty="0">
                <a:solidFill>
                  <a:schemeClr val="tx1"/>
                </a:solidFill>
              </a:rPr>
              <a:t>Příjemce dotace nerozlišuje v účetnictví dotované náklady a náklady hrazené z vlastních zdrojů.</a:t>
            </a:r>
            <a:br>
              <a:rPr lang="cs-CZ" dirty="0">
                <a:solidFill>
                  <a:schemeClr val="tx1"/>
                </a:solidFill>
              </a:rPr>
            </a:br>
            <a:r>
              <a:rPr lang="cs-CZ" dirty="0">
                <a:solidFill>
                  <a:schemeClr val="tx1"/>
                </a:solidFill>
              </a:rPr>
              <a:t>Toto je nutné rozlišovat hned v průběhu realizace projektu v návaznosti na uznatelnost nákladů.  </a:t>
            </a:r>
          </a:p>
          <a:p>
            <a:pPr algn="just"/>
            <a:r>
              <a:rPr lang="cs-CZ" dirty="0">
                <a:solidFill>
                  <a:schemeClr val="tx1"/>
                </a:solidFill>
              </a:rPr>
              <a:t>Na dokladech je nutné aby byl vždy jako odběratel příjemce dotace. </a:t>
            </a:r>
          </a:p>
          <a:p>
            <a:pPr algn="just"/>
            <a:r>
              <a:rPr lang="cs-CZ" dirty="0">
                <a:solidFill>
                  <a:schemeClr val="tx1"/>
                </a:solidFill>
              </a:rPr>
              <a:t>U podprogramu 13.1. a 14.1. musí být dodržena hranice pro osobní náklady, které nesmí překročit 50 % celkových nákladů projektu. Toto platí i v případě, že celkové náklady budou nižší než původně plánované a bude docházet k vrácení části dotace. V takovémto případě se berou v úvahu skutečně vynaložené celkové náklady projektu.</a:t>
            </a:r>
            <a:endParaRPr lang="cs-CZ" dirty="0"/>
          </a:p>
        </p:txBody>
      </p:sp>
    </p:spTree>
    <p:extLst>
      <p:ext uri="{BB962C8B-B14F-4D97-AF65-F5344CB8AC3E}">
        <p14:creationId xmlns:p14="http://schemas.microsoft.com/office/powerpoint/2010/main" val="42050784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FF3CA2-960C-4CC0-8D37-E24F99426FC3}"/>
              </a:ext>
            </a:extLst>
          </p:cNvPr>
          <p:cNvSpPr>
            <a:spLocks noGrp="1"/>
          </p:cNvSpPr>
          <p:nvPr>
            <p:ph type="title"/>
          </p:nvPr>
        </p:nvSpPr>
        <p:spPr/>
        <p:txBody>
          <a:bodyPr/>
          <a:lstStyle/>
          <a:p>
            <a:r>
              <a:rPr lang="cs-CZ" dirty="0"/>
              <a:t>Realizace 2025 – časté chyby (2)</a:t>
            </a:r>
          </a:p>
        </p:txBody>
      </p:sp>
      <p:sp>
        <p:nvSpPr>
          <p:cNvPr id="3" name="Zástupný obsah 2">
            <a:extLst>
              <a:ext uri="{FF2B5EF4-FFF2-40B4-BE49-F238E27FC236}">
                <a16:creationId xmlns:a16="http://schemas.microsoft.com/office/drawing/2014/main" id="{A88BEF2B-1897-4DD8-A741-ABBF57209CF9}"/>
              </a:ext>
            </a:extLst>
          </p:cNvPr>
          <p:cNvSpPr>
            <a:spLocks noGrp="1"/>
          </p:cNvSpPr>
          <p:nvPr>
            <p:ph idx="1"/>
          </p:nvPr>
        </p:nvSpPr>
        <p:spPr/>
        <p:txBody>
          <a:bodyPr>
            <a:normAutofit fontScale="85000" lnSpcReduction="20000"/>
          </a:bodyPr>
          <a:lstStyle/>
          <a:p>
            <a:pPr algn="just"/>
            <a:r>
              <a:rPr lang="cs-CZ" dirty="0">
                <a:solidFill>
                  <a:schemeClr val="tx1"/>
                </a:solidFill>
              </a:rPr>
              <a:t>Při snížení výstupů projektu příjemce dotace nepožádá o změnu projektu</a:t>
            </a:r>
            <a:br>
              <a:rPr lang="cs-CZ" dirty="0">
                <a:solidFill>
                  <a:schemeClr val="tx1"/>
                </a:solidFill>
              </a:rPr>
            </a:br>
            <a:r>
              <a:rPr lang="cs-CZ" dirty="0">
                <a:solidFill>
                  <a:schemeClr val="tx1"/>
                </a:solidFill>
              </a:rPr>
              <a:t>a nevrátí včas alikvotní část dotace. Jedná se o zadržení prostředků státu</a:t>
            </a:r>
            <a:br>
              <a:rPr lang="cs-CZ" dirty="0">
                <a:solidFill>
                  <a:schemeClr val="tx1"/>
                </a:solidFill>
              </a:rPr>
            </a:br>
            <a:r>
              <a:rPr lang="cs-CZ" dirty="0">
                <a:solidFill>
                  <a:schemeClr val="tx1"/>
                </a:solidFill>
              </a:rPr>
              <a:t>a porušení podmínek pro realizaci projektu.</a:t>
            </a:r>
          </a:p>
          <a:p>
            <a:pPr algn="just"/>
            <a:r>
              <a:rPr lang="cs-CZ" dirty="0">
                <a:solidFill>
                  <a:schemeClr val="tx1"/>
                </a:solidFill>
              </a:rPr>
              <a:t>Projekt neobsahuje konkrétní popis nákladů, jejich množství a jednotkovou cenu, včetně vazby k jednotlivým aktivitám (výstupům projektu). Toto se hodnotí a jsou za to při hodnocení žádosti o dotaci snižovány body. Absence těchto údajů rovněž komplikuje průběžnou kontrolu projektu.</a:t>
            </a:r>
          </a:p>
          <a:p>
            <a:pPr algn="just"/>
            <a:r>
              <a:rPr lang="cs-CZ" dirty="0">
                <a:solidFill>
                  <a:schemeClr val="tx1"/>
                </a:solidFill>
              </a:rPr>
              <a:t>Příjemce dotace nevykazuje dotace jiných státních orgánů a chybně vykazuje dotační prostředky obecních a krajských rozpočtů. </a:t>
            </a:r>
          </a:p>
          <a:p>
            <a:pPr algn="just"/>
            <a:r>
              <a:rPr lang="cs-CZ" dirty="0">
                <a:solidFill>
                  <a:schemeClr val="tx1"/>
                </a:solidFill>
              </a:rPr>
              <a:t>Příjemce dotace na dotovaných materiálech uvádí loga/značky dalších partnerů. Případně v ochutnávkách používá konkrétní značky. </a:t>
            </a:r>
          </a:p>
          <a:p>
            <a:pPr algn="just"/>
            <a:r>
              <a:rPr lang="cs-CZ" dirty="0">
                <a:solidFill>
                  <a:schemeClr val="tx1"/>
                </a:solidFill>
              </a:rPr>
              <a:t>Příjemce dotace neprovádí konzultace odborné stránky vydávaných textů a mediálních výstupů s odborným gestorem. </a:t>
            </a:r>
          </a:p>
          <a:p>
            <a:pPr algn="just"/>
            <a:r>
              <a:rPr lang="cs-CZ" b="1" dirty="0">
                <a:solidFill>
                  <a:schemeClr val="tx1"/>
                </a:solidFill>
              </a:rPr>
              <a:t>Zákaz fakturace členy nebo zaměstnanci příjemce dotace </a:t>
            </a:r>
            <a:r>
              <a:rPr lang="cs-CZ" b="1" dirty="0">
                <a:solidFill>
                  <a:srgbClr val="FF0000"/>
                </a:solidFill>
              </a:rPr>
              <a:t>se vztahuje</a:t>
            </a:r>
            <a:br>
              <a:rPr lang="cs-CZ" b="1" dirty="0">
                <a:solidFill>
                  <a:srgbClr val="FF0000"/>
                </a:solidFill>
              </a:rPr>
            </a:br>
            <a:r>
              <a:rPr lang="cs-CZ" b="1" dirty="0">
                <a:solidFill>
                  <a:srgbClr val="FF0000"/>
                </a:solidFill>
              </a:rPr>
              <a:t>i na pobočné spolky.</a:t>
            </a:r>
          </a:p>
          <a:p>
            <a:endParaRPr lang="cs-CZ" dirty="0"/>
          </a:p>
        </p:txBody>
      </p:sp>
    </p:spTree>
    <p:extLst>
      <p:ext uri="{BB962C8B-B14F-4D97-AF65-F5344CB8AC3E}">
        <p14:creationId xmlns:p14="http://schemas.microsoft.com/office/powerpoint/2010/main" val="2337859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a:extLst>
            <a:ext uri="{FF2B5EF4-FFF2-40B4-BE49-F238E27FC236}">
              <a16:creationId xmlns:a16="http://schemas.microsoft.com/office/drawing/2014/main" id="{FB98F5A6-6B77-D8E8-8415-100786A39E6D}"/>
            </a:ext>
          </a:extLst>
        </p:cNvPr>
        <p:cNvGrpSpPr/>
        <p:nvPr/>
      </p:nvGrpSpPr>
      <p:grpSpPr>
        <a:xfrm>
          <a:off x="0" y="0"/>
          <a:ext cx="0" cy="0"/>
          <a:chOff x="0" y="0"/>
          <a:chExt cx="0" cy="0"/>
        </a:xfrm>
      </p:grpSpPr>
      <p:sp useBgFill="1">
        <p:nvSpPr>
          <p:cNvPr id="35" name="Rectangle 17">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DB2A1F6B-FFE4-E0E6-47AB-EE522681A17A}"/>
              </a:ext>
            </a:extLst>
          </p:cNvPr>
          <p:cNvSpPr>
            <a:spLocks noGrp="1"/>
          </p:cNvSpPr>
          <p:nvPr>
            <p:ph type="title"/>
          </p:nvPr>
        </p:nvSpPr>
        <p:spPr>
          <a:xfrm>
            <a:off x="3373062" y="624110"/>
            <a:ext cx="8131550" cy="1280890"/>
          </a:xfrm>
        </p:spPr>
        <p:txBody>
          <a:bodyPr>
            <a:normAutofit/>
          </a:bodyPr>
          <a:lstStyle/>
          <a:p>
            <a:r>
              <a:rPr lang="cs-CZ" b="1"/>
              <a:t>Realizace projektů NNO</a:t>
            </a:r>
          </a:p>
        </p:txBody>
      </p:sp>
      <p:sp>
        <p:nvSpPr>
          <p:cNvPr id="49" name="Rectangle 19">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1" name="Group 21">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52"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cs-CZ"/>
            </a:p>
          </p:txBody>
        </p:sp>
        <p:sp>
          <p:nvSpPr>
            <p:cNvPr id="53"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cs-CZ"/>
            </a:p>
          </p:txBody>
        </p:sp>
        <p:sp>
          <p:nvSpPr>
            <p:cNvPr id="54"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cs-CZ"/>
            </a:p>
          </p:txBody>
        </p:sp>
        <p:sp>
          <p:nvSpPr>
            <p:cNvPr id="26"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cs-CZ"/>
            </a:p>
          </p:txBody>
        </p:sp>
        <p:sp>
          <p:nvSpPr>
            <p:cNvPr id="27"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cs-CZ"/>
            </a:p>
          </p:txBody>
        </p:sp>
        <p:sp>
          <p:nvSpPr>
            <p:cNvPr id="28"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cs-CZ"/>
            </a:p>
          </p:txBody>
        </p:sp>
        <p:sp>
          <p:nvSpPr>
            <p:cNvPr id="29"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cs-CZ"/>
            </a:p>
          </p:txBody>
        </p:sp>
        <p:sp>
          <p:nvSpPr>
            <p:cNvPr id="30"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cs-CZ"/>
            </a:p>
          </p:txBody>
        </p:sp>
        <p:sp>
          <p:nvSpPr>
            <p:cNvPr id="31"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cs-CZ"/>
            </a:p>
          </p:txBody>
        </p:sp>
        <p:sp>
          <p:nvSpPr>
            <p:cNvPr id="32"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cs-CZ"/>
            </a:p>
          </p:txBody>
        </p:sp>
        <p:sp>
          <p:nvSpPr>
            <p:cNvPr id="33"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cs-CZ"/>
            </a:p>
          </p:txBody>
        </p:sp>
        <p:sp>
          <p:nvSpPr>
            <p:cNvPr id="34"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cs-CZ"/>
            </a:p>
          </p:txBody>
        </p:sp>
      </p:grpSp>
      <p:grpSp>
        <p:nvGrpSpPr>
          <p:cNvPr id="36" name="Group 35">
            <a:extLst>
              <a:ext uri="{FF2B5EF4-FFF2-40B4-BE49-F238E27FC236}">
                <a16:creationId xmlns:a16="http://schemas.microsoft.com/office/drawing/2014/main" id="{6F1CEC7A-E419-4950-AA57-B00546C29C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37" name="Freeform 27">
              <a:extLst>
                <a:ext uri="{FF2B5EF4-FFF2-40B4-BE49-F238E27FC236}">
                  <a16:creationId xmlns:a16="http://schemas.microsoft.com/office/drawing/2014/main" id="{7AE7DCD1-5235-45E8-B229-15A3E3962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txBody>
            <a:bodyPr/>
            <a:lstStyle/>
            <a:p>
              <a:endParaRPr lang="cs-CZ"/>
            </a:p>
          </p:txBody>
        </p:sp>
        <p:sp>
          <p:nvSpPr>
            <p:cNvPr id="38" name="Freeform 28">
              <a:extLst>
                <a:ext uri="{FF2B5EF4-FFF2-40B4-BE49-F238E27FC236}">
                  <a16:creationId xmlns:a16="http://schemas.microsoft.com/office/drawing/2014/main" id="{C82E58C3-65A5-4079-BF94-E675AA410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txBody>
            <a:bodyPr/>
            <a:lstStyle/>
            <a:p>
              <a:endParaRPr lang="cs-CZ"/>
            </a:p>
          </p:txBody>
        </p:sp>
        <p:sp>
          <p:nvSpPr>
            <p:cNvPr id="39" name="Freeform 29">
              <a:extLst>
                <a:ext uri="{FF2B5EF4-FFF2-40B4-BE49-F238E27FC236}">
                  <a16:creationId xmlns:a16="http://schemas.microsoft.com/office/drawing/2014/main" id="{7AABE1FA-6DC8-4A47-AC5C-F05B9C111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txBody>
            <a:bodyPr/>
            <a:lstStyle/>
            <a:p>
              <a:endParaRPr lang="cs-CZ"/>
            </a:p>
          </p:txBody>
        </p:sp>
        <p:sp>
          <p:nvSpPr>
            <p:cNvPr id="40" name="Freeform 30">
              <a:extLst>
                <a:ext uri="{FF2B5EF4-FFF2-40B4-BE49-F238E27FC236}">
                  <a16:creationId xmlns:a16="http://schemas.microsoft.com/office/drawing/2014/main" id="{17BB7298-8900-4C67-B800-BD241F019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txBody>
            <a:bodyPr/>
            <a:lstStyle/>
            <a:p>
              <a:endParaRPr lang="cs-CZ"/>
            </a:p>
          </p:txBody>
        </p:sp>
        <p:sp>
          <p:nvSpPr>
            <p:cNvPr id="41" name="Freeform 31">
              <a:extLst>
                <a:ext uri="{FF2B5EF4-FFF2-40B4-BE49-F238E27FC236}">
                  <a16:creationId xmlns:a16="http://schemas.microsoft.com/office/drawing/2014/main" id="{EE3442F8-53C2-490C-94EF-E423ECB95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txBody>
            <a:bodyPr/>
            <a:lstStyle/>
            <a:p>
              <a:endParaRPr lang="cs-CZ"/>
            </a:p>
          </p:txBody>
        </p:sp>
        <p:sp>
          <p:nvSpPr>
            <p:cNvPr id="55" name="Freeform 32">
              <a:extLst>
                <a:ext uri="{FF2B5EF4-FFF2-40B4-BE49-F238E27FC236}">
                  <a16:creationId xmlns:a16="http://schemas.microsoft.com/office/drawing/2014/main" id="{3DBEA916-8B10-493A-8CBF-9B5FA2A4A0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txBody>
            <a:bodyPr/>
            <a:lstStyle/>
            <a:p>
              <a:endParaRPr lang="cs-CZ"/>
            </a:p>
          </p:txBody>
        </p:sp>
        <p:sp>
          <p:nvSpPr>
            <p:cNvPr id="56" name="Freeform 33">
              <a:extLst>
                <a:ext uri="{FF2B5EF4-FFF2-40B4-BE49-F238E27FC236}">
                  <a16:creationId xmlns:a16="http://schemas.microsoft.com/office/drawing/2014/main" id="{248DB27B-F9EA-4F81-A746-7D57B768E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txBody>
            <a:bodyPr/>
            <a:lstStyle/>
            <a:p>
              <a:endParaRPr lang="cs-CZ"/>
            </a:p>
          </p:txBody>
        </p:sp>
        <p:sp>
          <p:nvSpPr>
            <p:cNvPr id="57" name="Freeform 34">
              <a:extLst>
                <a:ext uri="{FF2B5EF4-FFF2-40B4-BE49-F238E27FC236}">
                  <a16:creationId xmlns:a16="http://schemas.microsoft.com/office/drawing/2014/main" id="{998E5C90-2A81-4013-AE09-2023B4407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txBody>
            <a:bodyPr/>
            <a:lstStyle/>
            <a:p>
              <a:endParaRPr lang="cs-CZ"/>
            </a:p>
          </p:txBody>
        </p:sp>
        <p:sp>
          <p:nvSpPr>
            <p:cNvPr id="58" name="Freeform 35">
              <a:extLst>
                <a:ext uri="{FF2B5EF4-FFF2-40B4-BE49-F238E27FC236}">
                  <a16:creationId xmlns:a16="http://schemas.microsoft.com/office/drawing/2014/main" id="{86A8318B-7607-4519-8EEB-C7DD509653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txBody>
            <a:bodyPr/>
            <a:lstStyle/>
            <a:p>
              <a:endParaRPr lang="cs-CZ"/>
            </a:p>
          </p:txBody>
        </p:sp>
        <p:sp>
          <p:nvSpPr>
            <p:cNvPr id="46" name="Freeform 36">
              <a:extLst>
                <a:ext uri="{FF2B5EF4-FFF2-40B4-BE49-F238E27FC236}">
                  <a16:creationId xmlns:a16="http://schemas.microsoft.com/office/drawing/2014/main" id="{5009FB1B-4865-45DB-8727-F012E3ACA5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txBody>
            <a:bodyPr/>
            <a:lstStyle/>
            <a:p>
              <a:endParaRPr lang="cs-CZ"/>
            </a:p>
          </p:txBody>
        </p:sp>
        <p:sp>
          <p:nvSpPr>
            <p:cNvPr id="47" name="Freeform 37">
              <a:extLst>
                <a:ext uri="{FF2B5EF4-FFF2-40B4-BE49-F238E27FC236}">
                  <a16:creationId xmlns:a16="http://schemas.microsoft.com/office/drawing/2014/main" id="{5B209B64-3A98-4B1A-857A-2368AFED6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txBody>
            <a:bodyPr/>
            <a:lstStyle/>
            <a:p>
              <a:endParaRPr lang="cs-CZ"/>
            </a:p>
          </p:txBody>
        </p:sp>
        <p:sp>
          <p:nvSpPr>
            <p:cNvPr id="48" name="Freeform 38">
              <a:extLst>
                <a:ext uri="{FF2B5EF4-FFF2-40B4-BE49-F238E27FC236}">
                  <a16:creationId xmlns:a16="http://schemas.microsoft.com/office/drawing/2014/main" id="{EB3B5D03-7AE3-411C-A820-6844E7D0C6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txBody>
            <a:bodyPr/>
            <a:lstStyle/>
            <a:p>
              <a:endParaRPr lang="cs-CZ"/>
            </a:p>
          </p:txBody>
        </p:sp>
      </p:grpSp>
      <p:sp>
        <p:nvSpPr>
          <p:cNvPr id="50"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cs-CZ"/>
          </a:p>
        </p:txBody>
      </p:sp>
      <p:sp>
        <p:nvSpPr>
          <p:cNvPr id="6" name="Zástupný obsah 2">
            <a:extLst>
              <a:ext uri="{FF2B5EF4-FFF2-40B4-BE49-F238E27FC236}">
                <a16:creationId xmlns:a16="http://schemas.microsoft.com/office/drawing/2014/main" id="{CC7C281D-5EF2-45A8-BC86-DB0AF78D2184}"/>
              </a:ext>
            </a:extLst>
          </p:cNvPr>
          <p:cNvSpPr>
            <a:spLocks noGrp="1"/>
          </p:cNvSpPr>
          <p:nvPr>
            <p:ph idx="1"/>
          </p:nvPr>
        </p:nvSpPr>
        <p:spPr>
          <a:xfrm>
            <a:off x="3373062" y="1523999"/>
            <a:ext cx="8131550" cy="3628103"/>
          </a:xfrm>
        </p:spPr>
        <p:txBody>
          <a:bodyPr>
            <a:normAutofit/>
          </a:bodyPr>
          <a:lstStyle/>
          <a:p>
            <a:r>
              <a:rPr lang="cs-CZ" dirty="0"/>
              <a:t>3 zásadní dokumenty pro realizaci projektů</a:t>
            </a:r>
          </a:p>
          <a:p>
            <a:pPr lvl="1"/>
            <a:r>
              <a:rPr lang="cs-CZ" b="1" dirty="0"/>
              <a:t>Zásady</a:t>
            </a:r>
            <a:r>
              <a:rPr lang="cs-CZ" dirty="0"/>
              <a:t> Ministerstva zemědělství pro poskytování dotací ze státního rozpočtu České republiky nestátním neziskovým organizacím (vycházející ze Zásad vlády pro poskytování dotací ze státního rozpočtu České republiky nestátním neziskovým organizacím ústředními orgány státní správy)</a:t>
            </a:r>
          </a:p>
          <a:p>
            <a:pPr lvl="1"/>
            <a:r>
              <a:rPr lang="cs-CZ" b="1" dirty="0"/>
              <a:t>Příručka</a:t>
            </a:r>
            <a:r>
              <a:rPr lang="cs-CZ" dirty="0"/>
              <a:t> pro žadatele o dotaci (příjemce dotace)v rámci státní dotační politiky vůči nestátním neziskovým organizacím z kapitoly Ministerstva zemědělství pro rok 2025</a:t>
            </a:r>
          </a:p>
          <a:p>
            <a:pPr lvl="1"/>
            <a:r>
              <a:rPr lang="cs-CZ" b="1" dirty="0"/>
              <a:t>Rozhodnutí o poskytnutí dotace</a:t>
            </a:r>
            <a:endParaRPr lang="cs-CZ" dirty="0"/>
          </a:p>
        </p:txBody>
      </p:sp>
    </p:spTree>
    <p:extLst>
      <p:ext uri="{BB962C8B-B14F-4D97-AF65-F5344CB8AC3E}">
        <p14:creationId xmlns:p14="http://schemas.microsoft.com/office/powerpoint/2010/main" val="13902618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1819F9-8CAC-4A6C-8F06-0482027F97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odnadpis 2">
            <a:extLst>
              <a:ext uri="{FF2B5EF4-FFF2-40B4-BE49-F238E27FC236}">
                <a16:creationId xmlns:a16="http://schemas.microsoft.com/office/drawing/2014/main" id="{9A4E811F-3787-4693-A8B7-E8330DD3B836}"/>
              </a:ext>
            </a:extLst>
          </p:cNvPr>
          <p:cNvSpPr>
            <a:spLocks noGrp="1"/>
          </p:cNvSpPr>
          <p:nvPr>
            <p:ph type="subTitle" idx="1"/>
          </p:nvPr>
        </p:nvSpPr>
        <p:spPr>
          <a:xfrm>
            <a:off x="3373062" y="4127644"/>
            <a:ext cx="8131550" cy="1126283"/>
          </a:xfrm>
        </p:spPr>
        <p:txBody>
          <a:bodyPr>
            <a:normAutofit/>
          </a:bodyPr>
          <a:lstStyle/>
          <a:p>
            <a:endParaRPr lang="cs-CZ" dirty="0"/>
          </a:p>
        </p:txBody>
      </p:sp>
      <p:sp>
        <p:nvSpPr>
          <p:cNvPr id="2" name="Nadpis 1">
            <a:extLst>
              <a:ext uri="{FF2B5EF4-FFF2-40B4-BE49-F238E27FC236}">
                <a16:creationId xmlns:a16="http://schemas.microsoft.com/office/drawing/2014/main" id="{C8662A22-B5D0-4EE8-8591-11D75EFF4EC6}"/>
              </a:ext>
            </a:extLst>
          </p:cNvPr>
          <p:cNvSpPr>
            <a:spLocks noGrp="1"/>
          </p:cNvSpPr>
          <p:nvPr>
            <p:ph type="ctrTitle"/>
          </p:nvPr>
        </p:nvSpPr>
        <p:spPr>
          <a:xfrm>
            <a:off x="3373062" y="1864865"/>
            <a:ext cx="8131550" cy="2262781"/>
          </a:xfrm>
        </p:spPr>
        <p:txBody>
          <a:bodyPr>
            <a:normAutofit/>
          </a:bodyPr>
          <a:lstStyle/>
          <a:p>
            <a:r>
              <a:rPr lang="cs-CZ" dirty="0"/>
              <a:t>Platné změny pro rok 2026</a:t>
            </a:r>
          </a:p>
        </p:txBody>
      </p:sp>
      <p:sp>
        <p:nvSpPr>
          <p:cNvPr id="10" name="Rectangle 9">
            <a:extLst>
              <a:ext uri="{FF2B5EF4-FFF2-40B4-BE49-F238E27FC236}">
                <a16:creationId xmlns:a16="http://schemas.microsoft.com/office/drawing/2014/main" id="{4A98CC08-AEC2-4E8F-8F52-0F5C6372DB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5D1545E6-EB3C-4478-A661-A2CA963F12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B2E5B960-0C5D-4F77-8E9F-9F3D883D83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cs-CZ"/>
            </a:p>
          </p:txBody>
        </p:sp>
        <p:sp>
          <p:nvSpPr>
            <p:cNvPr id="14" name="Freeform 12">
              <a:extLst>
                <a:ext uri="{FF2B5EF4-FFF2-40B4-BE49-F238E27FC236}">
                  <a16:creationId xmlns:a16="http://schemas.microsoft.com/office/drawing/2014/main" id="{258E44FC-92AD-43A0-BB05-DB268C82D8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cs-CZ"/>
            </a:p>
          </p:txBody>
        </p:sp>
        <p:sp>
          <p:nvSpPr>
            <p:cNvPr id="15" name="Freeform 13">
              <a:extLst>
                <a:ext uri="{FF2B5EF4-FFF2-40B4-BE49-F238E27FC236}">
                  <a16:creationId xmlns:a16="http://schemas.microsoft.com/office/drawing/2014/main" id="{C63D3083-A56C-4199-8DE0-63C8BE9EDF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cs-CZ"/>
            </a:p>
          </p:txBody>
        </p:sp>
        <p:sp>
          <p:nvSpPr>
            <p:cNvPr id="16" name="Freeform 14">
              <a:extLst>
                <a:ext uri="{FF2B5EF4-FFF2-40B4-BE49-F238E27FC236}">
                  <a16:creationId xmlns:a16="http://schemas.microsoft.com/office/drawing/2014/main" id="{C7CD3581-635D-438F-A64F-68404E7AE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cs-CZ"/>
            </a:p>
          </p:txBody>
        </p:sp>
        <p:sp>
          <p:nvSpPr>
            <p:cNvPr id="17" name="Freeform 15">
              <a:extLst>
                <a:ext uri="{FF2B5EF4-FFF2-40B4-BE49-F238E27FC236}">
                  <a16:creationId xmlns:a16="http://schemas.microsoft.com/office/drawing/2014/main" id="{AD6904C0-211C-41A2-BDB8-3B07C90BBB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cs-CZ"/>
            </a:p>
          </p:txBody>
        </p:sp>
        <p:sp>
          <p:nvSpPr>
            <p:cNvPr id="18" name="Freeform 16">
              <a:extLst>
                <a:ext uri="{FF2B5EF4-FFF2-40B4-BE49-F238E27FC236}">
                  <a16:creationId xmlns:a16="http://schemas.microsoft.com/office/drawing/2014/main" id="{B0837DA6-CAF9-4E78-A39E-6358EDE2B1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cs-CZ"/>
            </a:p>
          </p:txBody>
        </p:sp>
        <p:sp>
          <p:nvSpPr>
            <p:cNvPr id="19" name="Freeform 17">
              <a:extLst>
                <a:ext uri="{FF2B5EF4-FFF2-40B4-BE49-F238E27FC236}">
                  <a16:creationId xmlns:a16="http://schemas.microsoft.com/office/drawing/2014/main" id="{0A99DD7D-3AB3-471E-842F-8AFEA09D07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cs-CZ"/>
            </a:p>
          </p:txBody>
        </p:sp>
        <p:sp>
          <p:nvSpPr>
            <p:cNvPr id="20" name="Freeform 18">
              <a:extLst>
                <a:ext uri="{FF2B5EF4-FFF2-40B4-BE49-F238E27FC236}">
                  <a16:creationId xmlns:a16="http://schemas.microsoft.com/office/drawing/2014/main" id="{9C70B0D4-92FE-478F-86BD-93BA2C4DFC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cs-CZ"/>
            </a:p>
          </p:txBody>
        </p:sp>
        <p:sp>
          <p:nvSpPr>
            <p:cNvPr id="21" name="Freeform 19">
              <a:extLst>
                <a:ext uri="{FF2B5EF4-FFF2-40B4-BE49-F238E27FC236}">
                  <a16:creationId xmlns:a16="http://schemas.microsoft.com/office/drawing/2014/main" id="{C9156BE6-11D4-4696-9E3F-C325BFAC81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cs-CZ"/>
            </a:p>
          </p:txBody>
        </p:sp>
        <p:sp>
          <p:nvSpPr>
            <p:cNvPr id="22" name="Freeform 20">
              <a:extLst>
                <a:ext uri="{FF2B5EF4-FFF2-40B4-BE49-F238E27FC236}">
                  <a16:creationId xmlns:a16="http://schemas.microsoft.com/office/drawing/2014/main" id="{4E667226-1D20-4A9D-BBE3-AC17EA436F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cs-CZ"/>
            </a:p>
          </p:txBody>
        </p:sp>
        <p:sp>
          <p:nvSpPr>
            <p:cNvPr id="23" name="Freeform 21">
              <a:extLst>
                <a:ext uri="{FF2B5EF4-FFF2-40B4-BE49-F238E27FC236}">
                  <a16:creationId xmlns:a16="http://schemas.microsoft.com/office/drawing/2014/main" id="{2F87E3B6-5202-4434-9B26-42B46774F3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cs-CZ"/>
            </a:p>
          </p:txBody>
        </p:sp>
        <p:sp>
          <p:nvSpPr>
            <p:cNvPr id="24" name="Freeform 22">
              <a:extLst>
                <a:ext uri="{FF2B5EF4-FFF2-40B4-BE49-F238E27FC236}">
                  <a16:creationId xmlns:a16="http://schemas.microsoft.com/office/drawing/2014/main" id="{AEA5E85F-F1F4-40E4-A62C-95324F6749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cs-CZ"/>
            </a:p>
          </p:txBody>
        </p:sp>
      </p:grpSp>
      <p:grpSp>
        <p:nvGrpSpPr>
          <p:cNvPr id="26" name="Group 25">
            <a:extLst>
              <a:ext uri="{FF2B5EF4-FFF2-40B4-BE49-F238E27FC236}">
                <a16:creationId xmlns:a16="http://schemas.microsoft.com/office/drawing/2014/main" id="{40A75861-F6C5-44A9-B161-B03701CBDE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27" name="Freeform 27">
              <a:extLst>
                <a:ext uri="{FF2B5EF4-FFF2-40B4-BE49-F238E27FC236}">
                  <a16:creationId xmlns:a16="http://schemas.microsoft.com/office/drawing/2014/main" id="{72EE642D-4F69-47C0-99BA-CE43503573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txBody>
            <a:bodyPr/>
            <a:lstStyle/>
            <a:p>
              <a:endParaRPr lang="cs-CZ"/>
            </a:p>
          </p:txBody>
        </p:sp>
        <p:sp>
          <p:nvSpPr>
            <p:cNvPr id="28" name="Freeform 28">
              <a:extLst>
                <a:ext uri="{FF2B5EF4-FFF2-40B4-BE49-F238E27FC236}">
                  <a16:creationId xmlns:a16="http://schemas.microsoft.com/office/drawing/2014/main" id="{26178CE4-DA2D-46EA-AB8D-341C5AC563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txBody>
            <a:bodyPr/>
            <a:lstStyle/>
            <a:p>
              <a:endParaRPr lang="cs-CZ"/>
            </a:p>
          </p:txBody>
        </p:sp>
        <p:sp>
          <p:nvSpPr>
            <p:cNvPr id="29" name="Freeform 29">
              <a:extLst>
                <a:ext uri="{FF2B5EF4-FFF2-40B4-BE49-F238E27FC236}">
                  <a16:creationId xmlns:a16="http://schemas.microsoft.com/office/drawing/2014/main" id="{698E9F53-8381-4FA5-A510-846925D242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txBody>
            <a:bodyPr/>
            <a:lstStyle/>
            <a:p>
              <a:endParaRPr lang="cs-CZ"/>
            </a:p>
          </p:txBody>
        </p:sp>
        <p:sp>
          <p:nvSpPr>
            <p:cNvPr id="30" name="Freeform 30">
              <a:extLst>
                <a:ext uri="{FF2B5EF4-FFF2-40B4-BE49-F238E27FC236}">
                  <a16:creationId xmlns:a16="http://schemas.microsoft.com/office/drawing/2014/main" id="{B13CE284-F21E-411B-BB8E-9C03B853CE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txBody>
            <a:bodyPr/>
            <a:lstStyle/>
            <a:p>
              <a:endParaRPr lang="cs-CZ"/>
            </a:p>
          </p:txBody>
        </p:sp>
        <p:sp>
          <p:nvSpPr>
            <p:cNvPr id="31" name="Freeform 31">
              <a:extLst>
                <a:ext uri="{FF2B5EF4-FFF2-40B4-BE49-F238E27FC236}">
                  <a16:creationId xmlns:a16="http://schemas.microsoft.com/office/drawing/2014/main" id="{23DF4578-4703-437C-A797-2A2D0CEE5F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txBody>
            <a:bodyPr/>
            <a:lstStyle/>
            <a:p>
              <a:endParaRPr lang="cs-CZ"/>
            </a:p>
          </p:txBody>
        </p:sp>
        <p:sp>
          <p:nvSpPr>
            <p:cNvPr id="32" name="Freeform 32">
              <a:extLst>
                <a:ext uri="{FF2B5EF4-FFF2-40B4-BE49-F238E27FC236}">
                  <a16:creationId xmlns:a16="http://schemas.microsoft.com/office/drawing/2014/main" id="{F878F330-AF64-4F8F-88FD-A4A408D6D3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txBody>
            <a:bodyPr/>
            <a:lstStyle/>
            <a:p>
              <a:endParaRPr lang="cs-CZ"/>
            </a:p>
          </p:txBody>
        </p:sp>
        <p:sp>
          <p:nvSpPr>
            <p:cNvPr id="33" name="Freeform 33">
              <a:extLst>
                <a:ext uri="{FF2B5EF4-FFF2-40B4-BE49-F238E27FC236}">
                  <a16:creationId xmlns:a16="http://schemas.microsoft.com/office/drawing/2014/main" id="{AC9B00BF-4FB7-42FA-BBBD-7DB54ED3F0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txBody>
            <a:bodyPr/>
            <a:lstStyle/>
            <a:p>
              <a:endParaRPr lang="cs-CZ"/>
            </a:p>
          </p:txBody>
        </p:sp>
        <p:sp>
          <p:nvSpPr>
            <p:cNvPr id="34" name="Freeform 34">
              <a:extLst>
                <a:ext uri="{FF2B5EF4-FFF2-40B4-BE49-F238E27FC236}">
                  <a16:creationId xmlns:a16="http://schemas.microsoft.com/office/drawing/2014/main" id="{BD3D64CA-2AAD-4609-8DAA-3EAD4609A6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txBody>
            <a:bodyPr/>
            <a:lstStyle/>
            <a:p>
              <a:endParaRPr lang="cs-CZ"/>
            </a:p>
          </p:txBody>
        </p:sp>
        <p:sp>
          <p:nvSpPr>
            <p:cNvPr id="35" name="Freeform 35">
              <a:extLst>
                <a:ext uri="{FF2B5EF4-FFF2-40B4-BE49-F238E27FC236}">
                  <a16:creationId xmlns:a16="http://schemas.microsoft.com/office/drawing/2014/main" id="{C669E05A-8550-4E91-B29E-E1912228EC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txBody>
            <a:bodyPr/>
            <a:lstStyle/>
            <a:p>
              <a:endParaRPr lang="cs-CZ"/>
            </a:p>
          </p:txBody>
        </p:sp>
        <p:sp>
          <p:nvSpPr>
            <p:cNvPr id="36" name="Freeform 36">
              <a:extLst>
                <a:ext uri="{FF2B5EF4-FFF2-40B4-BE49-F238E27FC236}">
                  <a16:creationId xmlns:a16="http://schemas.microsoft.com/office/drawing/2014/main" id="{F8C1FD53-1E8F-46CA-BC2D-FCEC4DAE0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txBody>
            <a:bodyPr/>
            <a:lstStyle/>
            <a:p>
              <a:endParaRPr lang="cs-CZ"/>
            </a:p>
          </p:txBody>
        </p:sp>
        <p:sp>
          <p:nvSpPr>
            <p:cNvPr id="37" name="Freeform 37">
              <a:extLst>
                <a:ext uri="{FF2B5EF4-FFF2-40B4-BE49-F238E27FC236}">
                  <a16:creationId xmlns:a16="http://schemas.microsoft.com/office/drawing/2014/main" id="{CC97A31F-CFDE-4EA3-98F1-13FDD16702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txBody>
            <a:bodyPr/>
            <a:lstStyle/>
            <a:p>
              <a:endParaRPr lang="cs-CZ"/>
            </a:p>
          </p:txBody>
        </p:sp>
        <p:sp>
          <p:nvSpPr>
            <p:cNvPr id="38" name="Freeform 38">
              <a:extLst>
                <a:ext uri="{FF2B5EF4-FFF2-40B4-BE49-F238E27FC236}">
                  <a16:creationId xmlns:a16="http://schemas.microsoft.com/office/drawing/2014/main" id="{9E1540E7-E6C3-4907-B70A-B175683655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txBody>
            <a:bodyPr/>
            <a:lstStyle/>
            <a:p>
              <a:endParaRPr lang="cs-CZ"/>
            </a:p>
          </p:txBody>
        </p:sp>
      </p:grpSp>
      <p:sp>
        <p:nvSpPr>
          <p:cNvPr id="40" name="Freeform 11">
            <a:extLst>
              <a:ext uri="{FF2B5EF4-FFF2-40B4-BE49-F238E27FC236}">
                <a16:creationId xmlns:a16="http://schemas.microsoft.com/office/drawing/2014/main" id="{1310EFE2-B91D-47E7-B117-C2A802800A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cs-CZ"/>
          </a:p>
        </p:txBody>
      </p:sp>
    </p:spTree>
    <p:extLst>
      <p:ext uri="{BB962C8B-B14F-4D97-AF65-F5344CB8AC3E}">
        <p14:creationId xmlns:p14="http://schemas.microsoft.com/office/powerpoint/2010/main" val="2703321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8F4CAC6-8F48-4120-811D-9FB49E96DAD1}"/>
              </a:ext>
            </a:extLst>
          </p:cNvPr>
          <p:cNvSpPr>
            <a:spLocks noGrp="1"/>
          </p:cNvSpPr>
          <p:nvPr>
            <p:ph type="title"/>
          </p:nvPr>
        </p:nvSpPr>
        <p:spPr/>
        <p:txBody>
          <a:bodyPr/>
          <a:lstStyle/>
          <a:p>
            <a:r>
              <a:rPr lang="cs-CZ" sz="3600" dirty="0"/>
              <a:t>Platné změny pro rok 2026 – dotační programy</a:t>
            </a:r>
            <a:endParaRPr lang="cs-CZ" dirty="0"/>
          </a:p>
        </p:txBody>
      </p:sp>
      <p:sp>
        <p:nvSpPr>
          <p:cNvPr id="3" name="Zástupný obsah 2">
            <a:extLst>
              <a:ext uri="{FF2B5EF4-FFF2-40B4-BE49-F238E27FC236}">
                <a16:creationId xmlns:a16="http://schemas.microsoft.com/office/drawing/2014/main" id="{96362270-D657-47E3-8CF5-87A0AC2F0AC3}"/>
              </a:ext>
            </a:extLst>
          </p:cNvPr>
          <p:cNvSpPr>
            <a:spLocks noGrp="1"/>
          </p:cNvSpPr>
          <p:nvPr>
            <p:ph idx="1"/>
          </p:nvPr>
        </p:nvSpPr>
        <p:spPr/>
        <p:txBody>
          <a:bodyPr/>
          <a:lstStyle/>
          <a:p>
            <a:pPr algn="just"/>
            <a:r>
              <a:rPr lang="cs-CZ" dirty="0"/>
              <a:t>Pro rok 2026 byly ve všech programech revidovány hodnoty indikátorů, podporované aktivity a cílové skupiny.</a:t>
            </a:r>
          </a:p>
          <a:p>
            <a:pPr algn="just"/>
            <a:r>
              <a:rPr lang="cs-CZ" dirty="0"/>
              <a:t>V roce 2026 </a:t>
            </a:r>
            <a:r>
              <a:rPr lang="cs-CZ" b="1" dirty="0"/>
              <a:t>nebudou poskytovány investiční dotace.</a:t>
            </a:r>
          </a:p>
          <a:p>
            <a:pPr algn="just"/>
            <a:endParaRPr lang="cs-CZ" dirty="0"/>
          </a:p>
          <a:p>
            <a:endParaRPr lang="cs-CZ" dirty="0"/>
          </a:p>
        </p:txBody>
      </p:sp>
      <p:graphicFrame>
        <p:nvGraphicFramePr>
          <p:cNvPr id="4" name="Tabulka 4">
            <a:extLst>
              <a:ext uri="{FF2B5EF4-FFF2-40B4-BE49-F238E27FC236}">
                <a16:creationId xmlns:a16="http://schemas.microsoft.com/office/drawing/2014/main" id="{109F9472-F2EE-45F3-94BD-CD129D205CDF}"/>
              </a:ext>
            </a:extLst>
          </p:cNvPr>
          <p:cNvGraphicFramePr>
            <a:graphicFrameLocks noGrp="1"/>
          </p:cNvGraphicFramePr>
          <p:nvPr>
            <p:extLst>
              <p:ext uri="{D42A27DB-BD31-4B8C-83A1-F6EECF244321}">
                <p14:modId xmlns:p14="http://schemas.microsoft.com/office/powerpoint/2010/main" val="2859852338"/>
              </p:ext>
            </p:extLst>
          </p:nvPr>
        </p:nvGraphicFramePr>
        <p:xfrm>
          <a:off x="2079875" y="3545305"/>
          <a:ext cx="9424737" cy="2484833"/>
        </p:xfrm>
        <a:graphic>
          <a:graphicData uri="http://schemas.openxmlformats.org/drawingml/2006/table">
            <a:tbl>
              <a:tblPr firstRow="1" bandRow="1">
                <a:tableStyleId>{5C22544A-7EE6-4342-B048-85BDC9FD1C3A}</a:tableStyleId>
              </a:tblPr>
              <a:tblGrid>
                <a:gridCol w="3791561">
                  <a:extLst>
                    <a:ext uri="{9D8B030D-6E8A-4147-A177-3AD203B41FA5}">
                      <a16:colId xmlns:a16="http://schemas.microsoft.com/office/drawing/2014/main" val="4145406847"/>
                    </a:ext>
                  </a:extLst>
                </a:gridCol>
                <a:gridCol w="5633176">
                  <a:extLst>
                    <a:ext uri="{9D8B030D-6E8A-4147-A177-3AD203B41FA5}">
                      <a16:colId xmlns:a16="http://schemas.microsoft.com/office/drawing/2014/main" val="319328885"/>
                    </a:ext>
                  </a:extLst>
                </a:gridCol>
              </a:tblGrid>
              <a:tr h="3717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cs-CZ" sz="1600" dirty="0"/>
                        <a:t>Hlavní oblast státní dotační politiky</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cs-CZ" sz="1600" dirty="0"/>
                        <a:t>Dotační programy Ministerstva</a:t>
                      </a:r>
                      <a:r>
                        <a:rPr lang="cs-CZ" sz="1600" baseline="0" dirty="0"/>
                        <a:t> </a:t>
                      </a:r>
                      <a:r>
                        <a:rPr lang="cs-CZ" sz="1600" dirty="0"/>
                        <a:t>zemědělství</a:t>
                      </a:r>
                    </a:p>
                  </a:txBody>
                  <a:tcPr/>
                </a:tc>
                <a:extLst>
                  <a:ext uri="{0D108BD9-81ED-4DB2-BD59-A6C34878D82A}">
                    <a16:rowId xmlns:a16="http://schemas.microsoft.com/office/drawing/2014/main" val="3034351514"/>
                  </a:ext>
                </a:extLst>
              </a:tr>
              <a:tr h="580473">
                <a:tc>
                  <a:txBody>
                    <a:bodyPr/>
                    <a:lstStyle/>
                    <a:p>
                      <a:r>
                        <a:rPr lang="cs-CZ" sz="1600" dirty="0"/>
                        <a:t>3. Životní</a:t>
                      </a:r>
                      <a:r>
                        <a:rPr lang="cs-CZ" sz="1600" baseline="0" dirty="0"/>
                        <a:t> prostředí a udržitelný rozvoj</a:t>
                      </a:r>
                      <a:endParaRPr lang="cs-CZ" sz="1600" dirty="0"/>
                    </a:p>
                  </a:txBody>
                  <a:tcPr/>
                </a:tc>
                <a:tc>
                  <a:txBody>
                    <a:bodyPr/>
                    <a:lstStyle/>
                    <a:p>
                      <a:r>
                        <a:rPr lang="cs-CZ" sz="1600" dirty="0"/>
                        <a:t>3.1. Ochrana životního</a:t>
                      </a:r>
                      <a:r>
                        <a:rPr lang="cs-CZ" sz="1600" baseline="0" dirty="0"/>
                        <a:t> prostředí, udržitelný rozvoj</a:t>
                      </a:r>
                      <a:endParaRPr lang="cs-CZ" sz="1600" dirty="0"/>
                    </a:p>
                  </a:txBody>
                  <a:tcPr/>
                </a:tc>
                <a:extLst>
                  <a:ext uri="{0D108BD9-81ED-4DB2-BD59-A6C34878D82A}">
                    <a16:rowId xmlns:a16="http://schemas.microsoft.com/office/drawing/2014/main" val="863908902"/>
                  </a:ext>
                </a:extLst>
              </a:tr>
              <a:tr h="580473">
                <a:tc>
                  <a:txBody>
                    <a:bodyPr/>
                    <a:lstStyle/>
                    <a:p>
                      <a:r>
                        <a:rPr lang="cs-CZ" sz="1600" dirty="0"/>
                        <a:t>8. Péče o zdraví a zdravotní prevence</a:t>
                      </a:r>
                    </a:p>
                  </a:txBody>
                  <a:tcPr/>
                </a:tc>
                <a:tc>
                  <a:txBody>
                    <a:bodyPr/>
                    <a:lstStyle/>
                    <a:p>
                      <a:r>
                        <a:rPr lang="cs-CZ" sz="1600" dirty="0"/>
                        <a:t>8.1. Podpora zdraví včetně</a:t>
                      </a:r>
                      <a:r>
                        <a:rPr lang="cs-CZ" sz="1600" baseline="0" dirty="0"/>
                        <a:t> péče a pomoci zdravotně postiženým</a:t>
                      </a:r>
                      <a:endParaRPr lang="cs-CZ" sz="1600" dirty="0"/>
                    </a:p>
                  </a:txBody>
                  <a:tcPr/>
                </a:tc>
                <a:extLst>
                  <a:ext uri="{0D108BD9-81ED-4DB2-BD59-A6C34878D82A}">
                    <a16:rowId xmlns:a16="http://schemas.microsoft.com/office/drawing/2014/main" val="3726742301"/>
                  </a:ext>
                </a:extLst>
              </a:tr>
              <a:tr h="371707">
                <a:tc>
                  <a:txBody>
                    <a:bodyPr/>
                    <a:lstStyle/>
                    <a:p>
                      <a:r>
                        <a:rPr lang="cs-CZ" sz="1600" dirty="0"/>
                        <a:t>13. Vzdělávání a lidské zdroje</a:t>
                      </a:r>
                    </a:p>
                  </a:txBody>
                  <a:tcPr/>
                </a:tc>
                <a:tc>
                  <a:txBody>
                    <a:bodyPr/>
                    <a:lstStyle/>
                    <a:p>
                      <a:r>
                        <a:rPr lang="cs-CZ" sz="1600" dirty="0"/>
                        <a:t>13.1. Vzdělávání a propagace</a:t>
                      </a:r>
                    </a:p>
                  </a:txBody>
                  <a:tcPr/>
                </a:tc>
                <a:extLst>
                  <a:ext uri="{0D108BD9-81ED-4DB2-BD59-A6C34878D82A}">
                    <a16:rowId xmlns:a16="http://schemas.microsoft.com/office/drawing/2014/main" val="696877659"/>
                  </a:ext>
                </a:extLst>
              </a:tr>
              <a:tr h="580473">
                <a:tc>
                  <a:txBody>
                    <a:bodyPr/>
                    <a:lstStyle/>
                    <a:p>
                      <a:r>
                        <a:rPr lang="cs-CZ" sz="1600" dirty="0"/>
                        <a:t>14. Děti a mládež</a:t>
                      </a:r>
                    </a:p>
                  </a:txBody>
                  <a:tcPr/>
                </a:tc>
                <a:tc>
                  <a:txBody>
                    <a:bodyPr/>
                    <a:lstStyle/>
                    <a:p>
                      <a:r>
                        <a:rPr lang="cs-CZ" sz="1600" dirty="0"/>
                        <a:t>14.1. Zájmová a další volnočasová činnost pro děti a mládež</a:t>
                      </a:r>
                    </a:p>
                  </a:txBody>
                  <a:tcPr/>
                </a:tc>
                <a:extLst>
                  <a:ext uri="{0D108BD9-81ED-4DB2-BD59-A6C34878D82A}">
                    <a16:rowId xmlns:a16="http://schemas.microsoft.com/office/drawing/2014/main" val="3104072307"/>
                  </a:ext>
                </a:extLst>
              </a:tr>
            </a:tbl>
          </a:graphicData>
        </a:graphic>
      </p:graphicFrame>
    </p:spTree>
    <p:extLst>
      <p:ext uri="{BB962C8B-B14F-4D97-AF65-F5344CB8AC3E}">
        <p14:creationId xmlns:p14="http://schemas.microsoft.com/office/powerpoint/2010/main" val="22076427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D1CEF4-5D27-4FDB-A1D4-28DD750044E0}"/>
              </a:ext>
            </a:extLst>
          </p:cNvPr>
          <p:cNvSpPr>
            <a:spLocks noGrp="1"/>
          </p:cNvSpPr>
          <p:nvPr>
            <p:ph type="title"/>
          </p:nvPr>
        </p:nvSpPr>
        <p:spPr/>
        <p:txBody>
          <a:bodyPr/>
          <a:lstStyle/>
          <a:p>
            <a:r>
              <a:rPr lang="cs-CZ" dirty="0"/>
              <a:t>Změny platné pro rok 2026</a:t>
            </a:r>
          </a:p>
        </p:txBody>
      </p:sp>
      <p:sp>
        <p:nvSpPr>
          <p:cNvPr id="3" name="Zástupný obsah 2">
            <a:extLst>
              <a:ext uri="{FF2B5EF4-FFF2-40B4-BE49-F238E27FC236}">
                <a16:creationId xmlns:a16="http://schemas.microsoft.com/office/drawing/2014/main" id="{BEBED76D-E141-45BD-A1B6-280CEB6CDEA6}"/>
              </a:ext>
            </a:extLst>
          </p:cNvPr>
          <p:cNvSpPr>
            <a:spLocks noGrp="1"/>
          </p:cNvSpPr>
          <p:nvPr>
            <p:ph idx="1"/>
          </p:nvPr>
        </p:nvSpPr>
        <p:spPr>
          <a:xfrm>
            <a:off x="1521229" y="1321724"/>
            <a:ext cx="9983383" cy="5378334"/>
          </a:xfrm>
        </p:spPr>
        <p:txBody>
          <a:bodyPr>
            <a:normAutofit fontScale="92500"/>
          </a:bodyPr>
          <a:lstStyle/>
          <a:p>
            <a:pPr algn="just"/>
            <a:r>
              <a:rPr lang="cs-CZ" dirty="0"/>
              <a:t>Hodnotu indikátoru uvedenou v přehledové tabulce u jednotlivých dotačních podprogramů není nutné, aby žadatel kompletně naplnil. Uvedená hodnota je pro celý </a:t>
            </a:r>
            <a:r>
              <a:rPr lang="cs-CZ" dirty="0">
                <a:solidFill>
                  <a:schemeClr val="tx1"/>
                </a:solidFill>
              </a:rPr>
              <a:t>podprogram. Žadatel o dotaci tuto hodnotu nemusí dodržet, ale může jí také přesáhnout. Pokud nejsou u cíle stanovené specifické podmínky. </a:t>
            </a:r>
            <a:r>
              <a:rPr lang="cs-CZ" b="1" dirty="0">
                <a:solidFill>
                  <a:schemeClr val="tx1"/>
                </a:solidFill>
              </a:rPr>
              <a:t>Správná volba hodnoty indikátoru je předmětem hodnocení žádosti. </a:t>
            </a:r>
          </a:p>
          <a:p>
            <a:pPr algn="just"/>
            <a:endParaRPr lang="cs-CZ" dirty="0">
              <a:solidFill>
                <a:schemeClr val="tx1"/>
              </a:solidFill>
            </a:endParaRPr>
          </a:p>
          <a:p>
            <a:pPr algn="just"/>
            <a:endParaRPr lang="cs-CZ" dirty="0">
              <a:solidFill>
                <a:schemeClr val="tx1"/>
              </a:solidFill>
            </a:endParaRPr>
          </a:p>
          <a:p>
            <a:pPr algn="just"/>
            <a:endParaRPr lang="cs-CZ" dirty="0">
              <a:solidFill>
                <a:schemeClr val="tx1"/>
              </a:solidFill>
            </a:endParaRPr>
          </a:p>
          <a:p>
            <a:pPr algn="just"/>
            <a:endParaRPr lang="cs-CZ" dirty="0">
              <a:solidFill>
                <a:schemeClr val="tx1"/>
              </a:solidFill>
            </a:endParaRPr>
          </a:p>
          <a:p>
            <a:pPr marL="0" indent="0" algn="just">
              <a:buNone/>
            </a:pPr>
            <a:endParaRPr lang="cs-CZ" dirty="0">
              <a:solidFill>
                <a:schemeClr val="tx1"/>
              </a:solidFill>
            </a:endParaRPr>
          </a:p>
          <a:p>
            <a:pPr algn="just"/>
            <a:r>
              <a:rPr lang="cs-CZ" dirty="0">
                <a:solidFill>
                  <a:schemeClr val="tx1"/>
                </a:solidFill>
              </a:rPr>
              <a:t>Pokud je hodnota indikátoru „Provoz chráněné dílny“ 15 dílen, Ministerstvo zemědělství pro vyhodnocení programu stanovilo hodnotu 15 dílen. Uvedenou hodnotu bude Ministerstvo zemědělství naplňovat z jedné nebo více žádostí podle hodnocení žádostí. </a:t>
            </a:r>
          </a:p>
          <a:p>
            <a:pPr algn="just"/>
            <a:r>
              <a:rPr lang="cs-CZ" dirty="0">
                <a:solidFill>
                  <a:schemeClr val="tx1"/>
                </a:solidFill>
              </a:rPr>
              <a:t>Žádost o dotaci může obsahovat indikátor „Provoz chráněné dílny“ s hodnotou 5 dílen nebo hodnotou 20 dílen. Přesáhnutí hodnoty počtu dílen (15) na cíl bude zohledněno</a:t>
            </a:r>
            <a:br>
              <a:rPr lang="cs-CZ" dirty="0">
                <a:solidFill>
                  <a:schemeClr val="tx1"/>
                </a:solidFill>
              </a:rPr>
            </a:br>
            <a:r>
              <a:rPr lang="cs-CZ" dirty="0">
                <a:solidFill>
                  <a:schemeClr val="tx1"/>
                </a:solidFill>
              </a:rPr>
              <a:t>v hodnocení žádosti a může být důvodem pro krácení dotace. </a:t>
            </a:r>
          </a:p>
          <a:p>
            <a:endParaRPr lang="cs-CZ" dirty="0"/>
          </a:p>
        </p:txBody>
      </p:sp>
      <p:graphicFrame>
        <p:nvGraphicFramePr>
          <p:cNvPr id="4" name="Tabulka 3"/>
          <p:cNvGraphicFramePr>
            <a:graphicFrameLocks noGrp="1"/>
          </p:cNvGraphicFramePr>
          <p:nvPr>
            <p:extLst>
              <p:ext uri="{D42A27DB-BD31-4B8C-83A1-F6EECF244321}">
                <p14:modId xmlns:p14="http://schemas.microsoft.com/office/powerpoint/2010/main" val="3801472339"/>
              </p:ext>
            </p:extLst>
          </p:nvPr>
        </p:nvGraphicFramePr>
        <p:xfrm>
          <a:off x="4083974" y="2803813"/>
          <a:ext cx="4561264" cy="1521014"/>
        </p:xfrm>
        <a:graphic>
          <a:graphicData uri="http://schemas.openxmlformats.org/drawingml/2006/table">
            <a:tbl>
              <a:tblPr firstRow="1" firstCol="1" bandRow="1">
                <a:tableStyleId>{5C22544A-7EE6-4342-B048-85BDC9FD1C3A}</a:tableStyleId>
              </a:tblPr>
              <a:tblGrid>
                <a:gridCol w="396586">
                  <a:extLst>
                    <a:ext uri="{9D8B030D-6E8A-4147-A177-3AD203B41FA5}">
                      <a16:colId xmlns:a16="http://schemas.microsoft.com/office/drawing/2014/main" val="3970193943"/>
                    </a:ext>
                  </a:extLst>
                </a:gridCol>
                <a:gridCol w="2158547">
                  <a:extLst>
                    <a:ext uri="{9D8B030D-6E8A-4147-A177-3AD203B41FA5}">
                      <a16:colId xmlns:a16="http://schemas.microsoft.com/office/drawing/2014/main" val="31938404"/>
                    </a:ext>
                  </a:extLst>
                </a:gridCol>
                <a:gridCol w="919919">
                  <a:extLst>
                    <a:ext uri="{9D8B030D-6E8A-4147-A177-3AD203B41FA5}">
                      <a16:colId xmlns:a16="http://schemas.microsoft.com/office/drawing/2014/main" val="3921480015"/>
                    </a:ext>
                  </a:extLst>
                </a:gridCol>
                <a:gridCol w="1086212">
                  <a:extLst>
                    <a:ext uri="{9D8B030D-6E8A-4147-A177-3AD203B41FA5}">
                      <a16:colId xmlns:a16="http://schemas.microsoft.com/office/drawing/2014/main" val="1482856333"/>
                    </a:ext>
                  </a:extLst>
                </a:gridCol>
              </a:tblGrid>
              <a:tr h="252204">
                <a:tc>
                  <a:txBody>
                    <a:bodyPr/>
                    <a:lstStyle/>
                    <a:p>
                      <a:pPr algn="ctr">
                        <a:spcAft>
                          <a:spcPts val="0"/>
                        </a:spcAft>
                      </a:pPr>
                      <a:r>
                        <a:rPr lang="cs-CZ" sz="1100">
                          <a:effectLst/>
                        </a:rPr>
                        <a:t> </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cs-CZ" sz="1000" dirty="0">
                          <a:effectLst/>
                        </a:rPr>
                        <a:t>Název indikátoru</a:t>
                      </a:r>
                      <a:endParaRPr lang="cs-CZ"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cs-CZ" sz="1000">
                          <a:effectLst/>
                        </a:rPr>
                        <a:t>Hodnota indikátoru</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cs-CZ" sz="1000">
                          <a:effectLst/>
                        </a:rPr>
                        <a:t>Min.</a:t>
                      </a:r>
                      <a:r>
                        <a:rPr lang="cs-CZ" sz="1100">
                          <a:effectLst/>
                        </a:rPr>
                        <a:t> </a:t>
                      </a:r>
                      <a:r>
                        <a:rPr lang="cs-CZ" sz="1000">
                          <a:effectLst/>
                        </a:rPr>
                        <a:t>/</a:t>
                      </a:r>
                      <a:r>
                        <a:rPr lang="cs-CZ" sz="1100">
                          <a:effectLst/>
                        </a:rPr>
                        <a:t> </a:t>
                      </a:r>
                      <a:r>
                        <a:rPr lang="cs-CZ" sz="1000">
                          <a:effectLst/>
                        </a:rPr>
                        <a:t>jednot. hod. indikátoru</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2387792"/>
                  </a:ext>
                </a:extLst>
              </a:tr>
              <a:tr h="480389">
                <a:tc>
                  <a:txBody>
                    <a:bodyPr/>
                    <a:lstStyle/>
                    <a:p>
                      <a:pPr algn="ctr">
                        <a:spcAft>
                          <a:spcPts val="0"/>
                        </a:spcAft>
                      </a:pPr>
                      <a:r>
                        <a:rPr lang="cs-CZ" sz="1000">
                          <a:effectLst/>
                        </a:rPr>
                        <a:t>1b)</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cs-CZ" sz="1000" dirty="0">
                          <a:effectLst/>
                        </a:rPr>
                        <a:t>Počet klientů zařazených</a:t>
                      </a:r>
                      <a:endParaRPr lang="cs-CZ" sz="1100" dirty="0">
                        <a:effectLst/>
                      </a:endParaRPr>
                    </a:p>
                    <a:p>
                      <a:pPr algn="ctr">
                        <a:spcAft>
                          <a:spcPts val="0"/>
                        </a:spcAft>
                      </a:pPr>
                      <a:r>
                        <a:rPr lang="cs-CZ" sz="1000" dirty="0">
                          <a:effectLst/>
                        </a:rPr>
                        <a:t>do rehabilitace</a:t>
                      </a:r>
                      <a:endParaRPr lang="cs-CZ"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cs-CZ" sz="1000" dirty="0">
                          <a:effectLst/>
                        </a:rPr>
                        <a:t>300 osob</a:t>
                      </a:r>
                      <a:endParaRPr lang="cs-CZ"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cs-CZ" sz="1000">
                          <a:effectLst/>
                        </a:rPr>
                        <a:t>x</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41253090"/>
                  </a:ext>
                </a:extLst>
              </a:tr>
              <a:tr h="240195">
                <a:tc>
                  <a:txBody>
                    <a:bodyPr/>
                    <a:lstStyle/>
                    <a:p>
                      <a:pPr algn="ctr">
                        <a:spcAft>
                          <a:spcPts val="0"/>
                        </a:spcAft>
                      </a:pPr>
                      <a:r>
                        <a:rPr lang="cs-CZ" sz="1000">
                          <a:effectLst/>
                        </a:rPr>
                        <a:t>2b)</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cs-CZ" sz="1000">
                          <a:effectLst/>
                        </a:rPr>
                        <a:t>Provoz chráněné dílny</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cs-CZ" sz="1000" dirty="0">
                          <a:effectLst/>
                        </a:rPr>
                        <a:t>15 dílen</a:t>
                      </a:r>
                      <a:endParaRPr lang="cs-CZ"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cs-CZ" sz="1000">
                          <a:effectLst/>
                        </a:rPr>
                        <a:t>x</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00976745"/>
                  </a:ext>
                </a:extLst>
              </a:tr>
              <a:tr h="240195">
                <a:tc>
                  <a:txBody>
                    <a:bodyPr/>
                    <a:lstStyle/>
                    <a:p>
                      <a:pPr algn="ctr">
                        <a:spcAft>
                          <a:spcPts val="0"/>
                        </a:spcAft>
                      </a:pPr>
                      <a:r>
                        <a:rPr lang="cs-CZ" sz="1000">
                          <a:effectLst/>
                        </a:rPr>
                        <a:t>3b)</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cs-CZ" sz="1000" dirty="0">
                          <a:effectLst/>
                        </a:rPr>
                        <a:t>Provoz chráněného pracoviště</a:t>
                      </a:r>
                      <a:endParaRPr lang="cs-CZ"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cs-CZ" sz="1000" dirty="0">
                          <a:effectLst/>
                        </a:rPr>
                        <a:t>15 pracovišť</a:t>
                      </a:r>
                      <a:endParaRPr lang="cs-CZ"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cs-CZ" sz="1000">
                          <a:effectLst/>
                        </a:rPr>
                        <a:t>x</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26675105"/>
                  </a:ext>
                </a:extLst>
              </a:tr>
              <a:tr h="240195">
                <a:tc>
                  <a:txBody>
                    <a:bodyPr/>
                    <a:lstStyle/>
                    <a:p>
                      <a:pPr algn="ctr">
                        <a:spcAft>
                          <a:spcPts val="0"/>
                        </a:spcAft>
                      </a:pPr>
                      <a:r>
                        <a:rPr lang="cs-CZ" sz="1000" dirty="0">
                          <a:effectLst/>
                        </a:rPr>
                        <a:t>4b)</a:t>
                      </a:r>
                      <a:endParaRPr lang="cs-CZ"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cs-CZ" sz="1000">
                          <a:effectLst/>
                        </a:rPr>
                        <a:t>Počet lekcí terapie</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cs-CZ" sz="1000" dirty="0">
                          <a:effectLst/>
                        </a:rPr>
                        <a:t>1 500 lekcí</a:t>
                      </a:r>
                      <a:endParaRPr lang="cs-CZ"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cs-CZ" sz="1000" dirty="0">
                          <a:effectLst/>
                        </a:rPr>
                        <a:t>klient/hodina</a:t>
                      </a:r>
                      <a:endParaRPr lang="cs-CZ"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95690886"/>
                  </a:ext>
                </a:extLst>
              </a:tr>
            </a:tbl>
          </a:graphicData>
        </a:graphic>
      </p:graphicFrame>
    </p:spTree>
    <p:extLst>
      <p:ext uri="{BB962C8B-B14F-4D97-AF65-F5344CB8AC3E}">
        <p14:creationId xmlns:p14="http://schemas.microsoft.com/office/powerpoint/2010/main" val="2821001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8990AB-4BA1-CF80-A8D6-BC21C6D84026}"/>
              </a:ext>
            </a:extLst>
          </p:cNvPr>
          <p:cNvSpPr>
            <a:spLocks noGrp="1"/>
          </p:cNvSpPr>
          <p:nvPr>
            <p:ph type="title"/>
          </p:nvPr>
        </p:nvSpPr>
        <p:spPr/>
        <p:txBody>
          <a:bodyPr/>
          <a:lstStyle/>
          <a:p>
            <a:r>
              <a:rPr lang="cs-CZ" dirty="0"/>
              <a:t>Změny platné pro rok 2026</a:t>
            </a:r>
          </a:p>
        </p:txBody>
      </p:sp>
      <p:sp>
        <p:nvSpPr>
          <p:cNvPr id="3" name="Zástupný obsah 2">
            <a:extLst>
              <a:ext uri="{FF2B5EF4-FFF2-40B4-BE49-F238E27FC236}">
                <a16:creationId xmlns:a16="http://schemas.microsoft.com/office/drawing/2014/main" id="{64197FE8-B034-AB98-84DC-2BCEB3B46D06}"/>
              </a:ext>
            </a:extLst>
          </p:cNvPr>
          <p:cNvSpPr>
            <a:spLocks noGrp="1"/>
          </p:cNvSpPr>
          <p:nvPr>
            <p:ph idx="1"/>
          </p:nvPr>
        </p:nvSpPr>
        <p:spPr>
          <a:xfrm>
            <a:off x="2589212" y="1700463"/>
            <a:ext cx="8915400" cy="4210759"/>
          </a:xfrm>
        </p:spPr>
        <p:txBody>
          <a:bodyPr/>
          <a:lstStyle/>
          <a:p>
            <a:pPr algn="just"/>
            <a:r>
              <a:rPr lang="cs-CZ" dirty="0"/>
              <a:t>Kapitola II. Zaměření programů</a:t>
            </a:r>
          </a:p>
          <a:p>
            <a:pPr lvl="1" algn="just"/>
            <a:r>
              <a:rPr lang="cs-CZ" b="1" dirty="0"/>
              <a:t>Žadatel o dotaci může podat pouze jednu hodnotitelnou žádost o dotaci do jednoho dotačního programu a současně musí splnit podmínky stanovené dotačními pravidly.</a:t>
            </a:r>
            <a:r>
              <a:rPr lang="cs-CZ" dirty="0"/>
              <a:t> V případě, že žadatel o dotaci podá více hodnotitelných žádostí do jednoho programu budou další hodnotitelné žádostí podané ve lhůtě po první hodnotitelné žádosti zastaveny usnesením dle § 14j odst. 4 písm. c) rozpočtových pravidel (neodstranitelná vada žádosti</a:t>
            </a:r>
            <a:r>
              <a:rPr lang="cs-CZ" dirty="0">
                <a:solidFill>
                  <a:schemeClr val="tx1"/>
                </a:solidFill>
              </a:rPr>
              <a:t>)</a:t>
            </a:r>
          </a:p>
          <a:p>
            <a:pPr lvl="1" algn="just"/>
            <a:r>
              <a:rPr lang="cs-CZ" dirty="0">
                <a:solidFill>
                  <a:schemeClr val="tx1"/>
                </a:solidFill>
              </a:rPr>
              <a:t>Nová dotační oblast </a:t>
            </a:r>
            <a:r>
              <a:rPr lang="cs-CZ" dirty="0"/>
              <a:t>„EKOLOGICKÉ ZEMĚDĚLSTVÍ“</a:t>
            </a:r>
            <a:br>
              <a:rPr lang="cs-CZ" dirty="0"/>
            </a:br>
            <a:r>
              <a:rPr lang="cs-CZ" b="1" dirty="0"/>
              <a:t>Program 3.1 Ochrana životního prostředí, udržitelný rozvoj</a:t>
            </a:r>
            <a:endParaRPr lang="cs-CZ" dirty="0"/>
          </a:p>
          <a:p>
            <a:pPr marL="457200" lvl="1" indent="0">
              <a:buNone/>
            </a:pPr>
            <a:endParaRPr lang="cs-CZ" dirty="0"/>
          </a:p>
          <a:p>
            <a:pPr lvl="1"/>
            <a:endParaRPr lang="cs-CZ" dirty="0"/>
          </a:p>
        </p:txBody>
      </p:sp>
    </p:spTree>
    <p:extLst>
      <p:ext uri="{BB962C8B-B14F-4D97-AF65-F5344CB8AC3E}">
        <p14:creationId xmlns:p14="http://schemas.microsoft.com/office/powerpoint/2010/main" val="29011421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1B3ADB-1CD0-ABF6-DB01-753B112F5400}"/>
              </a:ext>
            </a:extLst>
          </p:cNvPr>
          <p:cNvSpPr>
            <a:spLocks noGrp="1"/>
          </p:cNvSpPr>
          <p:nvPr>
            <p:ph type="title"/>
          </p:nvPr>
        </p:nvSpPr>
        <p:spPr>
          <a:xfrm>
            <a:off x="2592924" y="315766"/>
            <a:ext cx="8911687" cy="1280890"/>
          </a:xfrm>
        </p:spPr>
        <p:txBody>
          <a:bodyPr/>
          <a:lstStyle/>
          <a:p>
            <a:r>
              <a:rPr lang="cs-CZ" dirty="0"/>
              <a:t>Změny platné pro rok 2026</a:t>
            </a:r>
          </a:p>
        </p:txBody>
      </p:sp>
      <p:sp>
        <p:nvSpPr>
          <p:cNvPr id="3" name="Zástupný obsah 2">
            <a:extLst>
              <a:ext uri="{FF2B5EF4-FFF2-40B4-BE49-F238E27FC236}">
                <a16:creationId xmlns:a16="http://schemas.microsoft.com/office/drawing/2014/main" id="{689571FF-F71A-7133-A88C-564FBE1CF2A0}"/>
              </a:ext>
            </a:extLst>
          </p:cNvPr>
          <p:cNvSpPr>
            <a:spLocks noGrp="1"/>
          </p:cNvSpPr>
          <p:nvPr>
            <p:ph idx="1"/>
          </p:nvPr>
        </p:nvSpPr>
        <p:spPr>
          <a:xfrm>
            <a:off x="2304288" y="1148316"/>
            <a:ext cx="9573768" cy="5627388"/>
          </a:xfrm>
        </p:spPr>
        <p:txBody>
          <a:bodyPr>
            <a:normAutofit fontScale="92500" lnSpcReduction="20000"/>
          </a:bodyPr>
          <a:lstStyle/>
          <a:p>
            <a:r>
              <a:rPr lang="cs-CZ" dirty="0"/>
              <a:t>Kapitola III . Výše dotace</a:t>
            </a:r>
          </a:p>
          <a:p>
            <a:endParaRPr lang="cs-CZ" dirty="0"/>
          </a:p>
          <a:p>
            <a:endParaRPr lang="cs-CZ" dirty="0"/>
          </a:p>
          <a:p>
            <a:endParaRPr lang="cs-CZ" dirty="0"/>
          </a:p>
          <a:p>
            <a:endParaRPr lang="cs-CZ" dirty="0"/>
          </a:p>
          <a:p>
            <a:pPr algn="just"/>
            <a:r>
              <a:rPr lang="cs-CZ" b="1" dirty="0"/>
              <a:t>Dotaci lze poskytnout pouze do 70 % celkových nákladů projektu. </a:t>
            </a:r>
          </a:p>
          <a:p>
            <a:pPr algn="just"/>
            <a:r>
              <a:rPr lang="cs-CZ" b="1" dirty="0"/>
              <a:t>V odůvodněných případech může Ministerstvo zemědělství rozhodnout o poskytnutí dotace až do výše 80 % celkových nákladů projektu. Odůvodnění žádosti o poskytnutí dotace až do výše 80 % celkových nákladů projektu musí být přiloženo jako zvláštní příloha žádosti o poskytnutí dotace.</a:t>
            </a:r>
          </a:p>
          <a:p>
            <a:pPr algn="just"/>
            <a:r>
              <a:rPr lang="cs-CZ" b="1" dirty="0"/>
              <a:t>Odůvodněný požadavek na výši dotace až do výše 80 % celkových nákladů projektu může žadatel uplatit v případě zapojení dobrovolnické činnosti v rámci projektu, která bude odpovídat hodnotě alespoň 10 % celkových nákladů. </a:t>
            </a:r>
          </a:p>
          <a:p>
            <a:pPr algn="just"/>
            <a:r>
              <a:rPr lang="cs-CZ" b="1" dirty="0"/>
              <a:t>Dobrovolnickou činností se pro účely tohoto programu rozumí práce vykonaná v rámci projektu zdarma. </a:t>
            </a:r>
          </a:p>
          <a:p>
            <a:pPr algn="just"/>
            <a:r>
              <a:rPr lang="cs-CZ" b="1" dirty="0"/>
              <a:t>Dobrovolnickou činnost lze využít pouze u dotačního programu „14.1. Zájmová a další volnočasová činnost pro děti a mládež. </a:t>
            </a:r>
          </a:p>
          <a:p>
            <a:pPr algn="just"/>
            <a:r>
              <a:rPr lang="cs-CZ" b="1" dirty="0"/>
              <a:t>Hodina dobrovolnické činnosti bude ohodnocena 200 Kč za hodinu. Žadatel o dotaci musí uvést počet hodin dobrovolnické činnosti i do žádosti o dotaci.</a:t>
            </a:r>
            <a:endParaRPr lang="cs-CZ" dirty="0"/>
          </a:p>
          <a:p>
            <a:endParaRPr lang="cs-CZ" dirty="0"/>
          </a:p>
          <a:p>
            <a:endParaRPr lang="cs-CZ" dirty="0"/>
          </a:p>
          <a:p>
            <a:endParaRPr lang="cs-CZ" dirty="0"/>
          </a:p>
        </p:txBody>
      </p:sp>
      <p:graphicFrame>
        <p:nvGraphicFramePr>
          <p:cNvPr id="4" name="Tabulka 3">
            <a:extLst>
              <a:ext uri="{FF2B5EF4-FFF2-40B4-BE49-F238E27FC236}">
                <a16:creationId xmlns:a16="http://schemas.microsoft.com/office/drawing/2014/main" id="{8B269EF5-B3FB-9025-8634-79D018DABD97}"/>
              </a:ext>
            </a:extLst>
          </p:cNvPr>
          <p:cNvGraphicFramePr>
            <a:graphicFrameLocks noGrp="1"/>
          </p:cNvGraphicFramePr>
          <p:nvPr>
            <p:extLst>
              <p:ext uri="{D42A27DB-BD31-4B8C-83A1-F6EECF244321}">
                <p14:modId xmlns:p14="http://schemas.microsoft.com/office/powerpoint/2010/main" val="2195198825"/>
              </p:ext>
            </p:extLst>
          </p:nvPr>
        </p:nvGraphicFramePr>
        <p:xfrm>
          <a:off x="2826017" y="1409077"/>
          <a:ext cx="8445500" cy="1373250"/>
        </p:xfrm>
        <a:graphic>
          <a:graphicData uri="http://schemas.openxmlformats.org/drawingml/2006/table">
            <a:tbl>
              <a:tblPr>
                <a:tableStyleId>{5C22544A-7EE6-4342-B048-85BDC9FD1C3A}</a:tableStyleId>
              </a:tblPr>
              <a:tblGrid>
                <a:gridCol w="1464136">
                  <a:extLst>
                    <a:ext uri="{9D8B030D-6E8A-4147-A177-3AD203B41FA5}">
                      <a16:colId xmlns:a16="http://schemas.microsoft.com/office/drawing/2014/main" val="470177608"/>
                    </a:ext>
                  </a:extLst>
                </a:gridCol>
                <a:gridCol w="5617865">
                  <a:extLst>
                    <a:ext uri="{9D8B030D-6E8A-4147-A177-3AD203B41FA5}">
                      <a16:colId xmlns:a16="http://schemas.microsoft.com/office/drawing/2014/main" val="3983978941"/>
                    </a:ext>
                  </a:extLst>
                </a:gridCol>
                <a:gridCol w="1363499">
                  <a:extLst>
                    <a:ext uri="{9D8B030D-6E8A-4147-A177-3AD203B41FA5}">
                      <a16:colId xmlns:a16="http://schemas.microsoft.com/office/drawing/2014/main" val="1429939497"/>
                    </a:ext>
                  </a:extLst>
                </a:gridCol>
              </a:tblGrid>
              <a:tr h="214524">
                <a:tc>
                  <a:txBody>
                    <a:bodyPr/>
                    <a:lstStyle/>
                    <a:p>
                      <a:pPr algn="ctr">
                        <a:lnSpc>
                          <a:spcPct val="107000"/>
                        </a:lnSpc>
                        <a:buNone/>
                      </a:pPr>
                      <a:r>
                        <a:rPr lang="cs-CZ" sz="1100">
                          <a:effectLst/>
                        </a:rPr>
                        <a:t> </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tc>
                <a:tc gridSpan="2">
                  <a:txBody>
                    <a:bodyPr/>
                    <a:lstStyle/>
                    <a:p>
                      <a:pPr algn="ctr">
                        <a:lnSpc>
                          <a:spcPct val="107000"/>
                        </a:lnSpc>
                        <a:buNone/>
                      </a:pPr>
                      <a:r>
                        <a:rPr lang="cs-CZ" sz="1100">
                          <a:effectLst/>
                        </a:rPr>
                        <a:t>Celkové náklady projektu</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cs-CZ"/>
                    </a:p>
                  </a:txBody>
                  <a:tcPr/>
                </a:tc>
                <a:extLst>
                  <a:ext uri="{0D108BD9-81ED-4DB2-BD59-A6C34878D82A}">
                    <a16:rowId xmlns:a16="http://schemas.microsoft.com/office/drawing/2014/main" val="2862944757"/>
                  </a:ext>
                </a:extLst>
              </a:tr>
              <a:tr h="481230">
                <a:tc>
                  <a:txBody>
                    <a:bodyPr/>
                    <a:lstStyle/>
                    <a:p>
                      <a:pPr algn="ctr">
                        <a:lnSpc>
                          <a:spcPct val="107000"/>
                        </a:lnSpc>
                        <a:buNone/>
                      </a:pPr>
                      <a:r>
                        <a:rPr lang="cs-CZ" sz="1100">
                          <a:effectLst/>
                        </a:rPr>
                        <a:t>Základní režim</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07000"/>
                        </a:lnSpc>
                        <a:buNone/>
                      </a:pPr>
                      <a:r>
                        <a:rPr lang="cs-CZ" sz="1100" dirty="0">
                          <a:effectLst/>
                        </a:rPr>
                        <a:t>Maximální výše dotace až 70 %</a:t>
                      </a:r>
                    </a:p>
                    <a:p>
                      <a:pPr algn="ctr">
                        <a:lnSpc>
                          <a:spcPct val="107000"/>
                        </a:lnSpc>
                        <a:buNone/>
                      </a:pPr>
                      <a:r>
                        <a:rPr lang="cs-CZ" sz="1100" dirty="0">
                          <a:effectLst/>
                        </a:rPr>
                        <a:t>celkových rozpočtovaných nákladů projektu</a:t>
                      </a:r>
                      <a:endParaRPr lang="cs-CZ" sz="1100" dirty="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buNone/>
                      </a:pPr>
                      <a:r>
                        <a:rPr lang="cs-CZ" sz="1100">
                          <a:effectLst/>
                        </a:rPr>
                        <a:t>Jiné zdroje</a:t>
                      </a:r>
                    </a:p>
                    <a:p>
                      <a:pPr algn="ctr">
                        <a:lnSpc>
                          <a:spcPct val="107000"/>
                        </a:lnSpc>
                        <a:buNone/>
                      </a:pPr>
                      <a:r>
                        <a:rPr lang="cs-CZ" sz="1100">
                          <a:effectLst/>
                        </a:rPr>
                        <a:t>30 %</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218705758"/>
                  </a:ext>
                </a:extLst>
              </a:tr>
              <a:tr h="677496">
                <a:tc>
                  <a:txBody>
                    <a:bodyPr/>
                    <a:lstStyle/>
                    <a:p>
                      <a:pPr algn="ctr">
                        <a:lnSpc>
                          <a:spcPct val="107000"/>
                        </a:lnSpc>
                        <a:buNone/>
                      </a:pPr>
                      <a:r>
                        <a:rPr lang="cs-CZ" sz="1100">
                          <a:effectLst/>
                        </a:rPr>
                        <a:t>Režim dobrovolnické činnosti</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07000"/>
                        </a:lnSpc>
                        <a:buNone/>
                      </a:pPr>
                      <a:r>
                        <a:rPr lang="cs-CZ" sz="1100" dirty="0">
                          <a:effectLst/>
                        </a:rPr>
                        <a:t>Maximální výše dotace až 80 %</a:t>
                      </a:r>
                    </a:p>
                    <a:p>
                      <a:pPr algn="ctr">
                        <a:lnSpc>
                          <a:spcPct val="107000"/>
                        </a:lnSpc>
                        <a:buNone/>
                      </a:pPr>
                      <a:r>
                        <a:rPr lang="cs-CZ" sz="1100" dirty="0">
                          <a:effectLst/>
                        </a:rPr>
                        <a:t>celkových rozpočtovaných nákladů projektu</a:t>
                      </a:r>
                      <a:endParaRPr lang="cs-CZ" sz="1100" dirty="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buNone/>
                      </a:pPr>
                      <a:r>
                        <a:rPr lang="cs-CZ" sz="1100" dirty="0">
                          <a:effectLst/>
                        </a:rPr>
                        <a:t>Jiné zdroje</a:t>
                      </a:r>
                    </a:p>
                    <a:p>
                      <a:pPr algn="ctr">
                        <a:lnSpc>
                          <a:spcPct val="107000"/>
                        </a:lnSpc>
                        <a:buNone/>
                      </a:pPr>
                      <a:r>
                        <a:rPr lang="cs-CZ" sz="1100" dirty="0">
                          <a:effectLst/>
                        </a:rPr>
                        <a:t>20 %</a:t>
                      </a:r>
                      <a:endParaRPr lang="cs-CZ" sz="1100" dirty="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4016323051"/>
                  </a:ext>
                </a:extLst>
              </a:tr>
            </a:tbl>
          </a:graphicData>
        </a:graphic>
      </p:graphicFrame>
    </p:spTree>
    <p:extLst>
      <p:ext uri="{BB962C8B-B14F-4D97-AF65-F5344CB8AC3E}">
        <p14:creationId xmlns:p14="http://schemas.microsoft.com/office/powerpoint/2010/main" val="1199169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38C736-D637-EB4E-4703-21004FA37CCD}"/>
              </a:ext>
            </a:extLst>
          </p:cNvPr>
          <p:cNvSpPr>
            <a:spLocks noGrp="1"/>
          </p:cNvSpPr>
          <p:nvPr>
            <p:ph type="title"/>
          </p:nvPr>
        </p:nvSpPr>
        <p:spPr/>
        <p:txBody>
          <a:bodyPr/>
          <a:lstStyle/>
          <a:p>
            <a:r>
              <a:rPr lang="cs-CZ" dirty="0"/>
              <a:t>Změny platné pro rok 2026</a:t>
            </a:r>
          </a:p>
        </p:txBody>
      </p:sp>
      <p:sp>
        <p:nvSpPr>
          <p:cNvPr id="3" name="Zástupný obsah 2">
            <a:extLst>
              <a:ext uri="{FF2B5EF4-FFF2-40B4-BE49-F238E27FC236}">
                <a16:creationId xmlns:a16="http://schemas.microsoft.com/office/drawing/2014/main" id="{C75CA715-9925-ADA8-9D39-4C35655856D0}"/>
              </a:ext>
            </a:extLst>
          </p:cNvPr>
          <p:cNvSpPr>
            <a:spLocks noGrp="1"/>
          </p:cNvSpPr>
          <p:nvPr>
            <p:ph idx="1"/>
          </p:nvPr>
        </p:nvSpPr>
        <p:spPr>
          <a:xfrm>
            <a:off x="1765190" y="1323473"/>
            <a:ext cx="10122010" cy="5341487"/>
          </a:xfrm>
        </p:spPr>
        <p:txBody>
          <a:bodyPr>
            <a:normAutofit fontScale="85000" lnSpcReduction="20000"/>
          </a:bodyPr>
          <a:lstStyle/>
          <a:p>
            <a:r>
              <a:rPr lang="cs-CZ" dirty="0"/>
              <a:t>Kapitola V. Pravidla oprávněnosti v rámci programů NNO</a:t>
            </a:r>
          </a:p>
          <a:p>
            <a:pPr lvl="1"/>
            <a:r>
              <a:rPr lang="cs-CZ" dirty="0"/>
              <a:t>Kapitola A. Oprávnění žadatelé</a:t>
            </a:r>
          </a:p>
          <a:p>
            <a:pPr lvl="2" algn="just"/>
            <a:r>
              <a:rPr lang="cs-CZ" b="1" dirty="0">
                <a:solidFill>
                  <a:schemeClr val="tx1"/>
                </a:solidFill>
              </a:rPr>
              <a:t>Příjemce dotace musí nově v čestném prohlášení potvrdit, že :</a:t>
            </a:r>
          </a:p>
          <a:p>
            <a:pPr lvl="3" algn="just">
              <a:buFont typeface="Wingdings" panose="05000000000000000000" pitchFamily="2" charset="2"/>
              <a:buChar char="§"/>
            </a:pPr>
            <a:r>
              <a:rPr lang="cs-CZ" dirty="0"/>
              <a:t>Skutečný majitel žadatele není občanem státu nebo nemá bydliště ve státě nebo jurisdikci uvedené na unijním seznamu jurisdikcí nespolupracujících v daňové oblasti podle § 14 zákona č. 218/2000 Sb., o rozpočtových pravidlech a o změně některých souvisejících zákonů (rozpočtová pravidla), ve znění pozdějších předpisů</a:t>
            </a:r>
          </a:p>
          <a:p>
            <a:pPr lvl="3" algn="just">
              <a:buFont typeface="Wingdings" panose="05000000000000000000" pitchFamily="2" charset="2"/>
              <a:buChar char="§"/>
            </a:pPr>
            <a:r>
              <a:rPr lang="cs-CZ" dirty="0"/>
              <a:t>Žadatel není subjektem, u něhož existuje struktura vztahů podle zákona upravujícího evidenci skutečných majitelů, do které vstupují zahraniční právnické osoby nebo zahraniční právní uspořádání, které sídlí nebo v případě právních uspořádání jsou spravovány</a:t>
            </a:r>
            <a:br>
              <a:rPr lang="cs-CZ" dirty="0"/>
            </a:br>
            <a:r>
              <a:rPr lang="cs-CZ" dirty="0"/>
              <a:t>ve státě či jurisdikci uvedené na seznamu dle výše uvedeného bodu.</a:t>
            </a:r>
          </a:p>
          <a:p>
            <a:pPr lvl="1"/>
            <a:r>
              <a:rPr lang="cs-CZ" dirty="0"/>
              <a:t>Kapitola B.	Oprávněnost žádosti</a:t>
            </a:r>
          </a:p>
          <a:p>
            <a:pPr lvl="2"/>
            <a:r>
              <a:rPr lang="cs-CZ" dirty="0"/>
              <a:t>Velikost jedné datové zprávy se zvyšuje z maximální velikosti 20 MB na 100 MB a současně dochází k úpravám požadovaných formátů. </a:t>
            </a:r>
          </a:p>
          <a:p>
            <a:pPr lvl="3"/>
            <a:r>
              <a:rPr lang="cs-CZ" b="1" dirty="0"/>
              <a:t>POZOR! Nelze zasílat přílohy ve verzích Microsoft Office 2003 a starších. </a:t>
            </a:r>
          </a:p>
          <a:p>
            <a:pPr lvl="1"/>
            <a:r>
              <a:rPr lang="cs-CZ" dirty="0"/>
              <a:t>Kapitola C. Způsobilost nákladů projektu</a:t>
            </a:r>
          </a:p>
          <a:p>
            <a:pPr lvl="2"/>
            <a:r>
              <a:rPr lang="cs-CZ" dirty="0"/>
              <a:t>C.2. Nezpůsobilé náklady z hlediska čerpání dotace</a:t>
            </a:r>
          </a:p>
          <a:p>
            <a:pPr lvl="3"/>
            <a:r>
              <a:rPr lang="cs-CZ" dirty="0"/>
              <a:t>Osobní náklady v případě projektů podpořených na základě článku 24 ABER</a:t>
            </a:r>
          </a:p>
          <a:p>
            <a:pPr lvl="3"/>
            <a:r>
              <a:rPr lang="cs-CZ" dirty="0"/>
              <a:t>Dochází ke zvýšení mzdových limitů</a:t>
            </a:r>
          </a:p>
          <a:p>
            <a:pPr lvl="3" algn="just"/>
            <a:r>
              <a:rPr lang="cs-CZ" dirty="0">
                <a:solidFill>
                  <a:schemeClr val="tx1"/>
                </a:solidFill>
              </a:rPr>
              <a:t>pojištění – upřesnění pojmu – obecné </a:t>
            </a:r>
            <a:r>
              <a:rPr lang="cs-CZ" b="1" dirty="0">
                <a:solidFill>
                  <a:schemeClr val="tx1"/>
                </a:solidFill>
              </a:rPr>
              <a:t>pojištění (např. havarijní, úrazové apod.) nelze hradit z dotace, ale zdravotní pojištění, důchodové pojištění a nemocenské pojištění hradit lze pokud souvisí s realizací projektu. Z dotace lze hradit i příspěvek na státní politiku zaměstnanosti</a:t>
            </a:r>
          </a:p>
          <a:p>
            <a:pPr lvl="2"/>
            <a:r>
              <a:rPr lang="cs-CZ" dirty="0"/>
              <a:t>C.3. Podmínky pro zadávání zakázek malého rozsahu v případě neinvestičního projektu</a:t>
            </a:r>
          </a:p>
          <a:p>
            <a:pPr lvl="3" algn="just"/>
            <a:r>
              <a:rPr lang="cs-CZ" dirty="0"/>
              <a:t>Vložení podmínky: v písm. </a:t>
            </a:r>
            <a:r>
              <a:rPr lang="cs-CZ" b="1" dirty="0"/>
              <a:t>b2)</a:t>
            </a:r>
            <a:r>
              <a:rPr lang="cs-CZ" dirty="0"/>
              <a:t> a </a:t>
            </a:r>
            <a:r>
              <a:rPr lang="cs-CZ" b="1" dirty="0"/>
              <a:t>c2)</a:t>
            </a:r>
            <a:r>
              <a:rPr lang="cs-CZ" dirty="0"/>
              <a:t> došlo k doplnění, jakým způsobem musí příjemce dotace postupovat při zadávání zakázek malého rozsahu tj. </a:t>
            </a:r>
            <a:r>
              <a:rPr lang="cs-CZ" b="1" dirty="0"/>
              <a:t>využít elektronický nástroj/profil zadavatele, tak aby byl zajištěn nepřetržitý dálkový přístup, ve smyslu § 28 zákona</a:t>
            </a:r>
            <a:br>
              <a:rPr lang="cs-CZ" b="1" dirty="0"/>
            </a:br>
            <a:r>
              <a:rPr lang="cs-CZ" b="1" dirty="0"/>
              <a:t>č. 134/2016 Sb., o zadávání veřejných zakázek, ve znění pozdějších předpisů.</a:t>
            </a:r>
          </a:p>
          <a:p>
            <a:pPr lvl="3"/>
            <a:endParaRPr lang="cs-CZ" b="1" dirty="0"/>
          </a:p>
          <a:p>
            <a:endParaRPr lang="cs-CZ" dirty="0"/>
          </a:p>
          <a:p>
            <a:endParaRPr lang="cs-CZ" dirty="0"/>
          </a:p>
        </p:txBody>
      </p:sp>
      <p:pic>
        <p:nvPicPr>
          <p:cNvPr id="4" name="Grafický objekt 3" descr="Vykřičník se souvislou výplní">
            <a:extLst>
              <a:ext uri="{FF2B5EF4-FFF2-40B4-BE49-F238E27FC236}">
                <a16:creationId xmlns:a16="http://schemas.microsoft.com/office/drawing/2014/main" id="{46B024C8-D4F0-E258-C512-866EBA3EDF9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817515" y="3718662"/>
            <a:ext cx="528873" cy="528873"/>
          </a:xfrm>
          <a:prstGeom prst="rect">
            <a:avLst/>
          </a:prstGeom>
          <a:effectLst>
            <a:glow rad="127000">
              <a:srgbClr val="92D050"/>
            </a:glow>
          </a:effectLst>
        </p:spPr>
      </p:pic>
    </p:spTree>
    <p:extLst>
      <p:ext uri="{BB962C8B-B14F-4D97-AF65-F5344CB8AC3E}">
        <p14:creationId xmlns:p14="http://schemas.microsoft.com/office/powerpoint/2010/main" val="5180334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8E525B5-3CC7-857E-819B-8A3158305E0E}"/>
              </a:ext>
            </a:extLst>
          </p:cNvPr>
          <p:cNvSpPr>
            <a:spLocks noGrp="1"/>
          </p:cNvSpPr>
          <p:nvPr>
            <p:ph type="title"/>
          </p:nvPr>
        </p:nvSpPr>
        <p:spPr>
          <a:xfrm>
            <a:off x="2592925" y="624110"/>
            <a:ext cx="8911687" cy="481121"/>
          </a:xfrm>
        </p:spPr>
        <p:txBody>
          <a:bodyPr>
            <a:normAutofit fontScale="90000"/>
          </a:bodyPr>
          <a:lstStyle/>
          <a:p>
            <a:r>
              <a:rPr lang="cs-CZ" dirty="0"/>
              <a:t>Změny platné pro rok 2026</a:t>
            </a:r>
          </a:p>
        </p:txBody>
      </p:sp>
      <p:sp>
        <p:nvSpPr>
          <p:cNvPr id="3" name="Zástupný obsah 2">
            <a:extLst>
              <a:ext uri="{FF2B5EF4-FFF2-40B4-BE49-F238E27FC236}">
                <a16:creationId xmlns:a16="http://schemas.microsoft.com/office/drawing/2014/main" id="{36A71695-6B47-B301-E0B4-EF45B81184C6}"/>
              </a:ext>
            </a:extLst>
          </p:cNvPr>
          <p:cNvSpPr>
            <a:spLocks noGrp="1"/>
          </p:cNvSpPr>
          <p:nvPr>
            <p:ph idx="1"/>
          </p:nvPr>
        </p:nvSpPr>
        <p:spPr>
          <a:xfrm>
            <a:off x="2589212" y="1184744"/>
            <a:ext cx="8915400" cy="4726478"/>
          </a:xfrm>
        </p:spPr>
        <p:txBody>
          <a:bodyPr>
            <a:normAutofit fontScale="92500"/>
          </a:bodyPr>
          <a:lstStyle/>
          <a:p>
            <a:r>
              <a:rPr lang="cs-CZ" dirty="0"/>
              <a:t>C.3. Podmínky pro zadávání zakázek malého rozsahu v případě neinvestičního projektu</a:t>
            </a:r>
          </a:p>
          <a:p>
            <a:r>
              <a:rPr lang="cs-CZ" dirty="0"/>
              <a:t>Doplnění podmínek a upřesnění v kapitole C.3.</a:t>
            </a:r>
          </a:p>
          <a:p>
            <a:pPr lvl="1" algn="just"/>
            <a:r>
              <a:rPr lang="cs-CZ" dirty="0"/>
              <a:t>Obdrží-li příjemce dotace u veřejné zakázky zadávané podle varianty b1 a c1 méně</a:t>
            </a:r>
            <a:br>
              <a:rPr lang="cs-CZ" dirty="0"/>
            </a:br>
            <a:r>
              <a:rPr lang="cs-CZ" dirty="0"/>
              <a:t>než 2 nabídky, musí zadání takovéto veřejné zakázky zopakovat. Opakované oslovení uchazečů, kteří nabídku nedodali, musí příjemce dotace řádně odůvodnit. Pokud se ani v rámci druhého zadání veřejné zakázky nepodaří získat alespoň 2 nabídky, lze akceptovat jedinou nabídku a výzvu již není třeba opakovat.</a:t>
            </a:r>
          </a:p>
          <a:p>
            <a:pPr lvl="1" algn="just"/>
            <a:r>
              <a:rPr lang="cs-CZ" dirty="0"/>
              <a:t>Má-li příjemce stanoveny interní pokyny pro realizaci zakázek malého rozsahu, budou zároveň dodrženy podmínky jeho interních pokynů. Nejsou-li s podmínkami poskytovatele v souladu, mají podmínky Ministerstva zemědělství přednost. </a:t>
            </a:r>
            <a:r>
              <a:rPr lang="cs-CZ" b="1" dirty="0"/>
              <a:t>Pokud nelze z objektivních důvodů dodržet výše uvedená pravidla pro zadávání veřejných zakázek malého rozsahu (např. unikátní dodavatel, unikátní místo realizace projektu), může být v těchto výjimečných a řádně písemně odůvodněných a doložených případech postupováno odchylně. </a:t>
            </a:r>
            <a:r>
              <a:rPr lang="cs-CZ" dirty="0"/>
              <a:t>Řádné neprokázání a nedoložení výjimečnosti případu je však bráno jako porušení podmínek poskytnutí dotace a takovýto náklad bude považován za nezpůsobilý v rámci projektu.</a:t>
            </a:r>
          </a:p>
          <a:p>
            <a:pPr lvl="1" algn="just"/>
            <a:endParaRPr lang="cs-CZ" dirty="0"/>
          </a:p>
          <a:p>
            <a:endParaRPr lang="cs-CZ" dirty="0"/>
          </a:p>
          <a:p>
            <a:pPr lvl="2"/>
            <a:endParaRPr lang="cs-CZ" dirty="0"/>
          </a:p>
          <a:p>
            <a:endParaRPr lang="cs-CZ" dirty="0"/>
          </a:p>
        </p:txBody>
      </p:sp>
    </p:spTree>
    <p:extLst>
      <p:ext uri="{BB962C8B-B14F-4D97-AF65-F5344CB8AC3E}">
        <p14:creationId xmlns:p14="http://schemas.microsoft.com/office/powerpoint/2010/main" val="13673173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99368-3405-BEE0-3A20-4D0727A5A6E4}"/>
              </a:ext>
            </a:extLst>
          </p:cNvPr>
          <p:cNvSpPr>
            <a:spLocks noGrp="1"/>
          </p:cNvSpPr>
          <p:nvPr>
            <p:ph type="title"/>
          </p:nvPr>
        </p:nvSpPr>
        <p:spPr/>
        <p:txBody>
          <a:bodyPr/>
          <a:lstStyle/>
          <a:p>
            <a:r>
              <a:rPr lang="cs-CZ" dirty="0"/>
              <a:t>Změny platné pro rok 2026</a:t>
            </a:r>
          </a:p>
        </p:txBody>
      </p:sp>
      <p:sp>
        <p:nvSpPr>
          <p:cNvPr id="3" name="Zástupný obsah 2">
            <a:extLst>
              <a:ext uri="{FF2B5EF4-FFF2-40B4-BE49-F238E27FC236}">
                <a16:creationId xmlns:a16="http://schemas.microsoft.com/office/drawing/2014/main" id="{6DA4FA93-4B74-63B0-0EEE-35D8D2C9364C}"/>
              </a:ext>
            </a:extLst>
          </p:cNvPr>
          <p:cNvSpPr>
            <a:spLocks noGrp="1"/>
          </p:cNvSpPr>
          <p:nvPr>
            <p:ph idx="1"/>
          </p:nvPr>
        </p:nvSpPr>
        <p:spPr>
          <a:xfrm>
            <a:off x="2592925" y="1335819"/>
            <a:ext cx="9496771" cy="5335325"/>
          </a:xfrm>
        </p:spPr>
        <p:txBody>
          <a:bodyPr>
            <a:normAutofit fontScale="92500" lnSpcReduction="20000"/>
          </a:bodyPr>
          <a:lstStyle/>
          <a:p>
            <a:r>
              <a:rPr lang="cs-CZ" dirty="0"/>
              <a:t>Kapitola VI. Veřejná podpora</a:t>
            </a:r>
          </a:p>
          <a:p>
            <a:pPr lvl="1" algn="just"/>
            <a:r>
              <a:rPr lang="cs-CZ" dirty="0"/>
              <a:t>Kapitola reaguje na aktualizaci podpory „de minimis dle nařízení Komise EU“</a:t>
            </a:r>
          </a:p>
          <a:p>
            <a:pPr lvl="1" algn="just"/>
            <a:r>
              <a:rPr lang="cs-CZ" b="1" dirty="0"/>
              <a:t>Aktualizace čestného prohlášení vztahující se k veřejné podpoře (vzor v příloze č. 5 Příručky). </a:t>
            </a:r>
            <a:r>
              <a:rPr lang="cs-CZ" dirty="0"/>
              <a:t>Žadatel o dotaci může toto čestné prohlášení doložit na základě oznámení</a:t>
            </a:r>
            <a:br>
              <a:rPr lang="cs-CZ" dirty="0"/>
            </a:br>
            <a:r>
              <a:rPr lang="cs-CZ" dirty="0"/>
              <a:t>o navržení výše dotace</a:t>
            </a:r>
            <a:r>
              <a:rPr lang="cs-CZ" b="1" dirty="0"/>
              <a:t>. </a:t>
            </a:r>
            <a:r>
              <a:rPr lang="cs-CZ" dirty="0"/>
              <a:t> </a:t>
            </a:r>
          </a:p>
          <a:p>
            <a:pPr algn="just"/>
            <a:r>
              <a:rPr lang="cs-CZ" dirty="0"/>
              <a:t>Kapitola VII. Vedení řízení o žádosti o dotaci (hodnocení projektů)</a:t>
            </a:r>
          </a:p>
          <a:p>
            <a:pPr lvl="1" algn="just"/>
            <a:r>
              <a:rPr lang="cs-CZ" dirty="0"/>
              <a:t>Kapitola má doplněné důvody pro zastavení řízení usnesením </a:t>
            </a:r>
          </a:p>
          <a:p>
            <a:pPr lvl="2" algn="just"/>
            <a:r>
              <a:rPr lang="cs-CZ" dirty="0"/>
              <a:t>Nové důvody: </a:t>
            </a:r>
          </a:p>
          <a:p>
            <a:pPr lvl="3" algn="just"/>
            <a:r>
              <a:rPr lang="cs-CZ" dirty="0"/>
              <a:t>Žadatel podal více hodnotitelných žádostí o dotaci do jednoho dotačního programu (dle kapitoly II. Zaměření programů).</a:t>
            </a:r>
          </a:p>
          <a:p>
            <a:pPr lvl="3" algn="just"/>
            <a:r>
              <a:rPr lang="cs-CZ" dirty="0"/>
              <a:t>Žadatel do žádosti o dotaci uvede nižší počet hodin zahrnuté dobrovolnické činnosti,</a:t>
            </a:r>
            <a:br>
              <a:rPr lang="cs-CZ" dirty="0"/>
            </a:br>
            <a:r>
              <a:rPr lang="cs-CZ" dirty="0"/>
              <a:t>než odpovídá 10 % celkových nákladů. </a:t>
            </a:r>
          </a:p>
          <a:p>
            <a:pPr algn="just"/>
            <a:r>
              <a:rPr lang="cs-CZ" dirty="0"/>
              <a:t>Úprava tabulky pro věcné hodnocení, které bude provedeno dle kritérií obsažených v tabulce v kapitole C. Rozpočet projektu</a:t>
            </a:r>
          </a:p>
          <a:p>
            <a:pPr algn="just"/>
            <a:r>
              <a:rPr lang="cs-CZ" dirty="0"/>
              <a:t>Kapitola VII. Změny projektu</a:t>
            </a:r>
          </a:p>
          <a:p>
            <a:pPr lvl="1" algn="just"/>
            <a:r>
              <a:rPr lang="cs-CZ" dirty="0"/>
              <a:t>Bod A. Změny identifikačních údajů uvedených v žádosti nebo rozhodnutí</a:t>
            </a:r>
          </a:p>
          <a:p>
            <a:pPr lvl="2" algn="just"/>
            <a:r>
              <a:rPr lang="cs-CZ" dirty="0"/>
              <a:t>Dochází k úpravě hlášení změn identifikačních údajů </a:t>
            </a:r>
          </a:p>
          <a:p>
            <a:pPr lvl="3" algn="just"/>
            <a:r>
              <a:rPr lang="cs-CZ" dirty="0"/>
              <a:t>a.	Příjemce dotace nemusí hlásit změny členů statutárních orgánů a jiných dozorčích orgánů, kteří nemají oprávnění podepisovat za organizaci.</a:t>
            </a:r>
          </a:p>
          <a:p>
            <a:pPr lvl="3" algn="just"/>
            <a:r>
              <a:rPr lang="cs-CZ" dirty="0"/>
              <a:t>b.	Příjemce dotace nemusí hlásit změny identifikačních údajů a změny statutárního orgánů uvedených v žádosti do vydání rozhodnutí o poskytnutí dotace.</a:t>
            </a:r>
          </a:p>
        </p:txBody>
      </p:sp>
    </p:spTree>
    <p:extLst>
      <p:ext uri="{BB962C8B-B14F-4D97-AF65-F5344CB8AC3E}">
        <p14:creationId xmlns:p14="http://schemas.microsoft.com/office/powerpoint/2010/main" val="37285167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A4729D4-2226-5498-897B-4F081457854B}"/>
              </a:ext>
            </a:extLst>
          </p:cNvPr>
          <p:cNvSpPr>
            <a:spLocks noGrp="1"/>
          </p:cNvSpPr>
          <p:nvPr>
            <p:ph type="title"/>
          </p:nvPr>
        </p:nvSpPr>
        <p:spPr/>
        <p:txBody>
          <a:bodyPr/>
          <a:lstStyle/>
          <a:p>
            <a:r>
              <a:rPr lang="cs-CZ" dirty="0"/>
              <a:t>Změny platné pro rok 2026</a:t>
            </a:r>
          </a:p>
        </p:txBody>
      </p:sp>
      <p:sp>
        <p:nvSpPr>
          <p:cNvPr id="3" name="Zástupný obsah 2">
            <a:extLst>
              <a:ext uri="{FF2B5EF4-FFF2-40B4-BE49-F238E27FC236}">
                <a16:creationId xmlns:a16="http://schemas.microsoft.com/office/drawing/2014/main" id="{E1155CE0-60F8-E87C-811F-12DCBF18BBA0}"/>
              </a:ext>
            </a:extLst>
          </p:cNvPr>
          <p:cNvSpPr>
            <a:spLocks noGrp="1"/>
          </p:cNvSpPr>
          <p:nvPr>
            <p:ph idx="1"/>
          </p:nvPr>
        </p:nvSpPr>
        <p:spPr/>
        <p:txBody>
          <a:bodyPr/>
          <a:lstStyle/>
          <a:p>
            <a:pPr algn="just"/>
            <a:r>
              <a:rPr lang="cs-CZ" dirty="0"/>
              <a:t>Kapitola XII. Závěrečná ustanovení</a:t>
            </a:r>
          </a:p>
          <a:p>
            <a:pPr lvl="1" algn="just"/>
            <a:r>
              <a:rPr lang="cs-CZ" dirty="0"/>
              <a:t>Doplnění níže uvedených ustanovení:</a:t>
            </a:r>
          </a:p>
          <a:p>
            <a:pPr lvl="2" algn="just"/>
            <a:r>
              <a:rPr lang="cs-CZ" dirty="0"/>
              <a:t>Příjemce dotace je povinen v rámci projektu realizovat dobrovolnickou činnost minimálně ve výši počtu hodin uvedených v žádosti o dotaci.</a:t>
            </a:r>
          </a:p>
          <a:p>
            <a:pPr lvl="2" algn="just"/>
            <a:r>
              <a:rPr lang="cs-CZ" dirty="0"/>
              <a:t>Příjemce dotace je povinen prokázat realizování počtu hodin dobrovolnické činnosti prostřednictvím výkazu práce a počet hodin vykázat v rámci vyúčtování dotace.</a:t>
            </a:r>
          </a:p>
          <a:p>
            <a:pPr lvl="2" algn="just"/>
            <a:endParaRPr lang="cs-CZ" dirty="0"/>
          </a:p>
          <a:p>
            <a:pPr lvl="2" algn="just"/>
            <a:endParaRPr lang="cs-CZ" dirty="0"/>
          </a:p>
          <a:p>
            <a:pPr algn="just"/>
            <a:r>
              <a:rPr lang="cs-CZ" dirty="0"/>
              <a:t>Změna e-mailových adres odborných garantů a kontaktních osob</a:t>
            </a:r>
            <a:br>
              <a:rPr lang="cs-CZ" dirty="0"/>
            </a:br>
            <a:r>
              <a:rPr lang="cs-CZ" dirty="0"/>
              <a:t>z Odboru ekonomiky a rozpočtu na e-mail: </a:t>
            </a:r>
            <a:r>
              <a:rPr lang="cs-CZ" u="sng" dirty="0">
                <a:hlinkClick r:id="rId2"/>
              </a:rPr>
              <a:t>podatelna@mze.gov.cz</a:t>
            </a:r>
            <a:r>
              <a:rPr lang="cs-CZ" dirty="0"/>
              <a:t> </a:t>
            </a:r>
          </a:p>
        </p:txBody>
      </p:sp>
    </p:spTree>
    <p:extLst>
      <p:ext uri="{BB962C8B-B14F-4D97-AF65-F5344CB8AC3E}">
        <p14:creationId xmlns:p14="http://schemas.microsoft.com/office/powerpoint/2010/main" val="15528320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34DB9D-0773-EEB6-87DC-787802AA0AB3}"/>
              </a:ext>
            </a:extLst>
          </p:cNvPr>
          <p:cNvSpPr>
            <a:spLocks noGrp="1"/>
          </p:cNvSpPr>
          <p:nvPr>
            <p:ph type="title"/>
          </p:nvPr>
        </p:nvSpPr>
        <p:spPr>
          <a:xfrm>
            <a:off x="2589212" y="359415"/>
            <a:ext cx="8911687" cy="1280890"/>
          </a:xfrm>
        </p:spPr>
        <p:txBody>
          <a:bodyPr/>
          <a:lstStyle/>
          <a:p>
            <a:r>
              <a:rPr lang="pl-PL" dirty="0"/>
              <a:t>Žádosti pro rok 2026 – časté chyby</a:t>
            </a:r>
            <a:endParaRPr lang="cs-CZ" dirty="0"/>
          </a:p>
        </p:txBody>
      </p:sp>
      <p:sp>
        <p:nvSpPr>
          <p:cNvPr id="3" name="Zástupný obsah 2">
            <a:extLst>
              <a:ext uri="{FF2B5EF4-FFF2-40B4-BE49-F238E27FC236}">
                <a16:creationId xmlns:a16="http://schemas.microsoft.com/office/drawing/2014/main" id="{DBCFD2CF-4466-F0EC-F62B-1079934CC5F7}"/>
              </a:ext>
            </a:extLst>
          </p:cNvPr>
          <p:cNvSpPr>
            <a:spLocks noGrp="1"/>
          </p:cNvSpPr>
          <p:nvPr>
            <p:ph idx="1"/>
          </p:nvPr>
        </p:nvSpPr>
        <p:spPr>
          <a:xfrm>
            <a:off x="2589212" y="1106905"/>
            <a:ext cx="8915400" cy="5694948"/>
          </a:xfrm>
        </p:spPr>
        <p:txBody>
          <a:bodyPr>
            <a:normAutofit fontScale="77500" lnSpcReduction="20000"/>
          </a:bodyPr>
          <a:lstStyle/>
          <a:p>
            <a:pPr algn="just"/>
            <a:r>
              <a:rPr lang="cs-CZ" dirty="0"/>
              <a:t>K žádosti nejsou připojeny veškeré přílohy tj:</a:t>
            </a:r>
          </a:p>
          <a:p>
            <a:pPr lvl="1" algn="just"/>
            <a:r>
              <a:rPr lang="cs-CZ" dirty="0"/>
              <a:t>1) Žádost elektronicky vygenerovaná z odkazu u výzvy</a:t>
            </a:r>
          </a:p>
          <a:p>
            <a:pPr lvl="1" algn="just"/>
            <a:r>
              <a:rPr lang="cs-CZ" dirty="0"/>
              <a:t>2) Minimální struktura projektu</a:t>
            </a:r>
          </a:p>
          <a:p>
            <a:pPr lvl="1" algn="just"/>
            <a:r>
              <a:rPr lang="cs-CZ" dirty="0"/>
              <a:t>3) Rozpočet projektu</a:t>
            </a:r>
          </a:p>
          <a:p>
            <a:pPr lvl="1" algn="just"/>
            <a:r>
              <a:rPr lang="cs-CZ" dirty="0"/>
              <a:t>4) Čestné prohlášení (podmínky oprávněnosti, historie subjektu a vedení účetnictví)</a:t>
            </a:r>
          </a:p>
          <a:p>
            <a:pPr lvl="1" algn="just"/>
            <a:r>
              <a:rPr lang="cs-CZ" dirty="0"/>
              <a:t>5) Čestné prohlášení (veřejná podpora) - </a:t>
            </a:r>
            <a:r>
              <a:rPr lang="cs-CZ" b="1" dirty="0"/>
              <a:t>může žadatel o dotaci doložit na základě oznámení o navržení výše dotace </a:t>
            </a:r>
            <a:r>
              <a:rPr lang="cs-CZ" b="1" dirty="0">
                <a:solidFill>
                  <a:srgbClr val="FF0000"/>
                </a:solidFill>
              </a:rPr>
              <a:t>– pokud jste propojeným podnikem, doporučujeme dokládat i poslední účetní závěrku všech propojených podniků</a:t>
            </a:r>
          </a:p>
          <a:p>
            <a:pPr lvl="1" algn="just"/>
            <a:r>
              <a:rPr lang="cs-CZ" dirty="0"/>
              <a:t>6) Doložení právní subjektivity žadatele o dotaci (stanovy, případně jiné listiny osvědčující stanovení statutárního zástupce žadatele a  prokázání  hlavního předmětu činnosti u dalších právnických osob, pokud není uvedeno ve stanovách)</a:t>
            </a:r>
          </a:p>
          <a:p>
            <a:pPr lvl="1" algn="just"/>
            <a:r>
              <a:rPr lang="cs-CZ" dirty="0"/>
              <a:t>7) Výpis z veřejného rejstříku (příloha č. 4 žádosti o dotaci)</a:t>
            </a:r>
          </a:p>
          <a:p>
            <a:pPr lvl="1" algn="just"/>
            <a:r>
              <a:rPr lang="cs-CZ" dirty="0"/>
              <a:t>8) Úplný výpis z evidence skutečných majitelů (příloha č. 5 žádosti o dotaci) – Návod s jednotlivými kroky k získání úplného výpisu za pomoci přihlášení do datové schránky naleznete zde: </a:t>
            </a:r>
            <a:r>
              <a:rPr lang="cs-CZ" dirty="0">
                <a:hlinkClick r:id="rId2"/>
              </a:rPr>
              <a:t>https://www.dh.cz/index.php/usek-vnitroorganizacni/dokumenty/1535-ziskani-uplneho-vypisu-z-evidence-skutecnych-majitelu</a:t>
            </a:r>
            <a:r>
              <a:rPr lang="cs-CZ" dirty="0"/>
              <a:t>  a grafický postup: Grafický postup pro získání úplného výpisu z evidence skutečných majitelů: </a:t>
            </a:r>
            <a:r>
              <a:rPr lang="cs-CZ" dirty="0">
                <a:hlinkClick r:id="rId3"/>
              </a:rPr>
              <a:t>https://www.dh.cz/images/Dokumenty/Vnitroorganizacni/Uplny_vypis_z_ESM.pdf</a:t>
            </a:r>
            <a:r>
              <a:rPr lang="cs-CZ" dirty="0"/>
              <a:t> </a:t>
            </a:r>
          </a:p>
          <a:p>
            <a:pPr algn="just"/>
            <a:r>
              <a:rPr lang="cs-CZ" b="1" dirty="0">
                <a:solidFill>
                  <a:schemeClr val="tx1"/>
                </a:solidFill>
              </a:rPr>
              <a:t>POZOR: Přílohy 1 až 5 je nutné opatřit elektronickým podpisem oprávněných osob a zaslat prostřednictvím datové schránky. Elektronickým podpisem je nutné opatřit i žádost o intenzitu podpory až do výše 80 %.</a:t>
            </a:r>
          </a:p>
          <a:p>
            <a:pPr algn="just"/>
            <a:r>
              <a:rPr lang="cs-CZ" b="1" dirty="0">
                <a:solidFill>
                  <a:schemeClr val="tx1"/>
                </a:solidFill>
              </a:rPr>
              <a:t>POZOR: Nepředložení jednoho z dokumentů bodů 1 až 4 a stanov (případně jiné listiny osvědčující stanovení statutárního zástupce žadatele, nebo žádosti o vyšší míru podpory)</a:t>
            </a:r>
            <a:br>
              <a:rPr lang="cs-CZ" b="1" dirty="0">
                <a:solidFill>
                  <a:schemeClr val="tx1"/>
                </a:solidFill>
              </a:rPr>
            </a:br>
            <a:r>
              <a:rPr lang="cs-CZ" b="1" dirty="0">
                <a:solidFill>
                  <a:schemeClr val="tx1"/>
                </a:solidFill>
              </a:rPr>
              <a:t>je důvodem pro zastavení řízení.</a:t>
            </a:r>
          </a:p>
          <a:p>
            <a:pPr algn="just"/>
            <a:r>
              <a:rPr lang="cs-CZ" dirty="0"/>
              <a:t>Při stanovení rozpočtu projektu dojde k překročení 70 % nebo 80 % intenzity spolufinancování</a:t>
            </a:r>
            <a:br>
              <a:rPr lang="cs-CZ" dirty="0"/>
            </a:br>
            <a:r>
              <a:rPr lang="cs-CZ" dirty="0"/>
              <a:t>(například zaokrouhlováním, početní chybou nebo nepředložením žádosti o 80 % dotaci).</a:t>
            </a:r>
          </a:p>
          <a:p>
            <a:endParaRPr lang="cs-CZ" dirty="0"/>
          </a:p>
        </p:txBody>
      </p:sp>
    </p:spTree>
    <p:extLst>
      <p:ext uri="{BB962C8B-B14F-4D97-AF65-F5344CB8AC3E}">
        <p14:creationId xmlns:p14="http://schemas.microsoft.com/office/powerpoint/2010/main" val="3573138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FCCAD4-B92F-486B-AC5C-85D1266CDBCC}"/>
              </a:ext>
            </a:extLst>
          </p:cNvPr>
          <p:cNvSpPr>
            <a:spLocks noGrp="1"/>
          </p:cNvSpPr>
          <p:nvPr>
            <p:ph type="title"/>
          </p:nvPr>
        </p:nvSpPr>
        <p:spPr/>
        <p:txBody>
          <a:bodyPr>
            <a:normAutofit fontScale="90000"/>
          </a:bodyPr>
          <a:lstStyle/>
          <a:p>
            <a:pPr algn="just"/>
            <a:r>
              <a:rPr lang="cs-CZ" dirty="0"/>
              <a:t>Zásady Ministerstva zemědělství pro poskytování dotací ze státního rozpočtu ČR nestátním neziskovým organizacím</a:t>
            </a:r>
          </a:p>
        </p:txBody>
      </p:sp>
      <p:sp>
        <p:nvSpPr>
          <p:cNvPr id="3" name="Zástupný obsah 2">
            <a:extLst>
              <a:ext uri="{FF2B5EF4-FFF2-40B4-BE49-F238E27FC236}">
                <a16:creationId xmlns:a16="http://schemas.microsoft.com/office/drawing/2014/main" id="{E8F5A650-6165-46B9-B2E3-4850131CFCB3}"/>
              </a:ext>
            </a:extLst>
          </p:cNvPr>
          <p:cNvSpPr>
            <a:spLocks noGrp="1"/>
          </p:cNvSpPr>
          <p:nvPr>
            <p:ph idx="1"/>
          </p:nvPr>
        </p:nvSpPr>
        <p:spPr>
          <a:xfrm>
            <a:off x="2589212" y="2133600"/>
            <a:ext cx="8915400" cy="4100290"/>
          </a:xfrm>
        </p:spPr>
        <p:txBody>
          <a:bodyPr>
            <a:normAutofit lnSpcReduction="10000"/>
          </a:bodyPr>
          <a:lstStyle/>
          <a:p>
            <a:pPr algn="just"/>
            <a:r>
              <a:rPr lang="cs-CZ" dirty="0"/>
              <a:t>Do rozpočtu nesmí být zakalkulován zisk. Zisk nesmí být v rámci dotovaného projektu ani fakticky realizován.</a:t>
            </a:r>
          </a:p>
          <a:p>
            <a:pPr algn="just"/>
            <a:r>
              <a:rPr lang="cs-CZ" dirty="0"/>
              <a:t>Příjemce dotace použije dotační prostředky na úhradu nákladů,</a:t>
            </a:r>
            <a:br>
              <a:rPr lang="cs-CZ" dirty="0"/>
            </a:br>
            <a:r>
              <a:rPr lang="cs-CZ" dirty="0"/>
              <a:t>které prokazatelně vznikly od 1.1. do 31.12.2025 dle schváleného rozpočtu,</a:t>
            </a:r>
            <a:br>
              <a:rPr lang="cs-CZ" dirty="0"/>
            </a:br>
            <a:r>
              <a:rPr lang="cs-CZ" dirty="0"/>
              <a:t>který je součástí vydaného rozhodnutí o poskytnutí dotace.</a:t>
            </a:r>
          </a:p>
          <a:p>
            <a:pPr algn="just"/>
            <a:r>
              <a:rPr lang="cs-CZ" dirty="0"/>
              <a:t>Dotaci lze při splnění ostatních podmínek použít i na úhradu výdajů,</a:t>
            </a:r>
            <a:br>
              <a:rPr lang="cs-CZ" dirty="0"/>
            </a:br>
            <a:r>
              <a:rPr lang="cs-CZ" dirty="0"/>
              <a:t>byly uskutečněny před datem vydání rozhodnutí a které prokazatelně souvisí s účelem dotace vymezeným tímto rozhodnutím. </a:t>
            </a:r>
          </a:p>
          <a:p>
            <a:pPr algn="just"/>
            <a:r>
              <a:rPr lang="cs-CZ" dirty="0"/>
              <a:t>Dotace je poskytována účelově, lze ji použít jen na účel uvedený</a:t>
            </a:r>
            <a:br>
              <a:rPr lang="cs-CZ" dirty="0"/>
            </a:br>
            <a:r>
              <a:rPr lang="cs-CZ" dirty="0"/>
              <a:t>v rozhodnutí (výroková část rozhodnutí o poskytnutí dotace).</a:t>
            </a:r>
          </a:p>
          <a:p>
            <a:pPr algn="just"/>
            <a:r>
              <a:rPr lang="cs-CZ" dirty="0"/>
              <a:t>Zásady ve své druhé části výslovně uvádějí další povinnosti, které mají být uvedeny mezi podmínkami pro použití dotace stanovenými rozhodnutím</a:t>
            </a:r>
            <a:br>
              <a:rPr lang="cs-CZ" dirty="0"/>
            </a:br>
            <a:r>
              <a:rPr lang="cs-CZ" dirty="0"/>
              <a:t>(část I. Rozhodnutí).</a:t>
            </a:r>
          </a:p>
        </p:txBody>
      </p:sp>
    </p:spTree>
    <p:extLst>
      <p:ext uri="{BB962C8B-B14F-4D97-AF65-F5344CB8AC3E}">
        <p14:creationId xmlns:p14="http://schemas.microsoft.com/office/powerpoint/2010/main" val="28056375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1299ED-B2E2-5A4F-24F2-8F5B0BAEDD1B}"/>
              </a:ext>
            </a:extLst>
          </p:cNvPr>
          <p:cNvSpPr>
            <a:spLocks noGrp="1"/>
          </p:cNvSpPr>
          <p:nvPr>
            <p:ph type="title"/>
          </p:nvPr>
        </p:nvSpPr>
        <p:spPr/>
        <p:txBody>
          <a:bodyPr/>
          <a:lstStyle/>
          <a:p>
            <a:r>
              <a:rPr lang="pl-PL" dirty="0"/>
              <a:t>Žádosti pro rok 2026 – časté chyby</a:t>
            </a:r>
            <a:endParaRPr lang="cs-CZ" dirty="0"/>
          </a:p>
        </p:txBody>
      </p:sp>
      <p:sp>
        <p:nvSpPr>
          <p:cNvPr id="5" name="Zástupný obsah 4">
            <a:extLst>
              <a:ext uri="{FF2B5EF4-FFF2-40B4-BE49-F238E27FC236}">
                <a16:creationId xmlns:a16="http://schemas.microsoft.com/office/drawing/2014/main" id="{90F3377B-7DF2-F0D0-9E9F-3F6ACF83BCE6}"/>
              </a:ext>
            </a:extLst>
          </p:cNvPr>
          <p:cNvSpPr>
            <a:spLocks noGrp="1"/>
          </p:cNvSpPr>
          <p:nvPr>
            <p:ph idx="1"/>
          </p:nvPr>
        </p:nvSpPr>
        <p:spPr>
          <a:xfrm>
            <a:off x="2589212" y="1299411"/>
            <a:ext cx="8915400" cy="5350042"/>
          </a:xfrm>
        </p:spPr>
        <p:txBody>
          <a:bodyPr>
            <a:normAutofit fontScale="70000" lnSpcReduction="20000"/>
          </a:bodyPr>
          <a:lstStyle/>
          <a:p>
            <a:pPr algn="just"/>
            <a:r>
              <a:rPr lang="cs-CZ" dirty="0"/>
              <a:t>Vyplňování žádostí </a:t>
            </a:r>
          </a:p>
          <a:p>
            <a:pPr algn="just"/>
            <a:r>
              <a:rPr lang="cs-CZ" dirty="0"/>
              <a:t>Kapitola 5.9. Výstupy projektu, indikátory: </a:t>
            </a:r>
          </a:p>
          <a:p>
            <a:pPr lvl="1" algn="just"/>
            <a:r>
              <a:rPr lang="cs-CZ" dirty="0"/>
              <a:t>Zvolte indikátory, které chcete naplnit v konkrétním dotačním podprogramu.</a:t>
            </a:r>
          </a:p>
          <a:p>
            <a:pPr marL="457200" lvl="1" indent="0" algn="just">
              <a:buNone/>
            </a:pPr>
            <a:r>
              <a:rPr lang="cs-CZ" dirty="0">
                <a:solidFill>
                  <a:schemeClr val="tx1"/>
                </a:solidFill>
              </a:rPr>
              <a:t>Např:  indikátor zní 10 akcí – 20 osob / akce</a:t>
            </a:r>
          </a:p>
          <a:p>
            <a:pPr lvl="1" algn="just"/>
            <a:r>
              <a:rPr lang="cs-CZ" dirty="0">
                <a:solidFill>
                  <a:schemeClr val="tx1"/>
                </a:solidFill>
              </a:rPr>
              <a:t>Hodnota – číselný údaj (tj. počet akcí, který chce organizace zrealizovat) např. 5</a:t>
            </a:r>
          </a:p>
          <a:p>
            <a:pPr lvl="1" algn="just"/>
            <a:r>
              <a:rPr lang="cs-CZ" dirty="0">
                <a:solidFill>
                  <a:schemeClr val="tx1"/>
                </a:solidFill>
              </a:rPr>
              <a:t>Jednotky – např. akce. Nejedná se o číselný údaj např. 50 s tím, že číslo 50 je počet osob. Dále jednotkou není ani osoba. </a:t>
            </a:r>
          </a:p>
          <a:p>
            <a:pPr lvl="1" algn="just"/>
            <a:r>
              <a:rPr lang="cs-CZ" dirty="0"/>
              <a:t>Obsahem minimální struktury bude kalkulace (kapitola 7.) na jednotlivé realizované akce, včetně plánovaného / předpokládaného počtu účastníků (kapitola 6.)  </a:t>
            </a:r>
          </a:p>
          <a:p>
            <a:pPr algn="just"/>
            <a:r>
              <a:rPr lang="cs-CZ" dirty="0"/>
              <a:t>Kapitola 6.1. Celkové náklady projektu:</a:t>
            </a:r>
          </a:p>
          <a:p>
            <a:pPr lvl="1" algn="just"/>
            <a:r>
              <a:rPr lang="cs-CZ" dirty="0"/>
              <a:t>Kapitola bude obsahovat náklady na jednotlivé indikátory (při zvolení 3 typů indikátorů) budou celkové náklady projektu rozděleny mezi tyto 3 indikátory. </a:t>
            </a:r>
          </a:p>
          <a:p>
            <a:pPr lvl="1" algn="just"/>
            <a:r>
              <a:rPr lang="cs-CZ" b="1" dirty="0"/>
              <a:t>Je nutné, aby v minimální struktuře byly respektovány minimální hodnoty indikátoru. Nerespektování může být důvodem nepodpoření žádosti. </a:t>
            </a:r>
          </a:p>
          <a:p>
            <a:pPr lvl="1" algn="just"/>
            <a:r>
              <a:rPr lang="cs-CZ" dirty="0"/>
              <a:t>Minimální struktura musí obsahovat podrobnou kalkulaci jak k těmto nákladům organizace došla</a:t>
            </a:r>
            <a:br>
              <a:rPr lang="cs-CZ" dirty="0"/>
            </a:br>
            <a:r>
              <a:rPr lang="cs-CZ" dirty="0"/>
              <a:t>(kapitola 7. Rozpočet projektu).</a:t>
            </a:r>
          </a:p>
          <a:p>
            <a:pPr lvl="1" algn="just"/>
            <a:r>
              <a:rPr lang="cs-CZ" dirty="0"/>
              <a:t>Rozpočet bude obsahovat součet těchto podrobných kalkulací, které budou doplněny</a:t>
            </a:r>
            <a:br>
              <a:rPr lang="cs-CZ" dirty="0"/>
            </a:br>
            <a:r>
              <a:rPr lang="cs-CZ" dirty="0"/>
              <a:t>do jednotlivých kategoriích rozpočtu. </a:t>
            </a:r>
          </a:p>
          <a:p>
            <a:pPr lvl="1" algn="just"/>
            <a:r>
              <a:rPr lang="cs-CZ" dirty="0"/>
              <a:t>Dále je nutné uvést, alespoň přibližné počty účastníků na jednotlivé akce včetně kalkulací na jednotlivé akce</a:t>
            </a:r>
            <a:br>
              <a:rPr lang="cs-CZ" dirty="0"/>
            </a:br>
            <a:r>
              <a:rPr lang="cs-CZ" dirty="0"/>
              <a:t>do minimální struktury. </a:t>
            </a:r>
          </a:p>
          <a:p>
            <a:pPr lvl="1" algn="just"/>
            <a:r>
              <a:rPr lang="cs-CZ" dirty="0">
                <a:solidFill>
                  <a:schemeClr val="tx1"/>
                </a:solidFill>
              </a:rPr>
              <a:t>Kalkulace nesmí obsahovat neuznatelné náklady projektu nebo dotace. Zejména překročení hranice 50 % osobních nákladů nebo potenciální investiční výdaje (zejména pozor na „soubory movitých věcí“ nebo na náklady režijního charakteru, které lze použít i při jiných neprojektových činnostech organizace). </a:t>
            </a:r>
          </a:p>
          <a:p>
            <a:pPr marL="457200" lvl="1" indent="0" algn="just">
              <a:buNone/>
            </a:pPr>
            <a:r>
              <a:rPr lang="cs-CZ" b="1" dirty="0">
                <a:solidFill>
                  <a:schemeClr val="tx1"/>
                </a:solidFill>
              </a:rPr>
              <a:t>Tyto údaje jsou porovnávány a bodovány. </a:t>
            </a:r>
          </a:p>
          <a:p>
            <a:endParaRPr lang="cs-CZ" dirty="0"/>
          </a:p>
        </p:txBody>
      </p:sp>
    </p:spTree>
    <p:extLst>
      <p:ext uri="{BB962C8B-B14F-4D97-AF65-F5344CB8AC3E}">
        <p14:creationId xmlns:p14="http://schemas.microsoft.com/office/powerpoint/2010/main" val="38442797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481614-4B7A-F49E-8A85-F553D16B0FD8}"/>
              </a:ext>
            </a:extLst>
          </p:cNvPr>
          <p:cNvSpPr>
            <a:spLocks noGrp="1"/>
          </p:cNvSpPr>
          <p:nvPr>
            <p:ph type="title"/>
          </p:nvPr>
        </p:nvSpPr>
        <p:spPr/>
        <p:txBody>
          <a:bodyPr/>
          <a:lstStyle/>
          <a:p>
            <a:r>
              <a:rPr lang="pl-PL" dirty="0"/>
              <a:t>Žádosti pro rok 2026 – časté chyby</a:t>
            </a:r>
            <a:endParaRPr lang="cs-CZ" dirty="0"/>
          </a:p>
        </p:txBody>
      </p:sp>
      <p:sp>
        <p:nvSpPr>
          <p:cNvPr id="3" name="Zástupný obsah 2">
            <a:extLst>
              <a:ext uri="{FF2B5EF4-FFF2-40B4-BE49-F238E27FC236}">
                <a16:creationId xmlns:a16="http://schemas.microsoft.com/office/drawing/2014/main" id="{694E3394-3680-5E3D-02A1-08D5DD631726}"/>
              </a:ext>
            </a:extLst>
          </p:cNvPr>
          <p:cNvSpPr>
            <a:spLocks noGrp="1"/>
          </p:cNvSpPr>
          <p:nvPr>
            <p:ph idx="1"/>
          </p:nvPr>
        </p:nvSpPr>
        <p:spPr/>
        <p:txBody>
          <a:bodyPr>
            <a:normAutofit/>
          </a:bodyPr>
          <a:lstStyle/>
          <a:p>
            <a:pPr algn="just"/>
            <a:r>
              <a:rPr lang="cs-CZ" dirty="0"/>
              <a:t>Nezaslán úplný výpis z evidence skutečných majitelů.</a:t>
            </a:r>
          </a:p>
          <a:p>
            <a:pPr algn="just"/>
            <a:r>
              <a:rPr lang="cs-CZ" b="1" dirty="0"/>
              <a:t>Příjemce dotace musí zaokrouhlit požadovanou dotaci na celé koruny</a:t>
            </a:r>
            <a:endParaRPr lang="cs-CZ" dirty="0"/>
          </a:p>
          <a:p>
            <a:pPr algn="just"/>
            <a:r>
              <a:rPr lang="cs-CZ" dirty="0"/>
              <a:t>Současně nezapomínat, že financování ze státního rozpočtu se sčítá</a:t>
            </a:r>
            <a:br>
              <a:rPr lang="cs-CZ" dirty="0"/>
            </a:br>
            <a:r>
              <a:rPr lang="cs-CZ" dirty="0"/>
              <a:t>(tj. chci 50 % dotaci z </a:t>
            </a:r>
            <a:r>
              <a:rPr lang="cs-CZ" dirty="0" err="1"/>
              <a:t>MZe</a:t>
            </a:r>
            <a:r>
              <a:rPr lang="cs-CZ" dirty="0"/>
              <a:t> a 30 % dotaci z MŽP tj. 80 %, ale maximální výše podpory je max. 70 % a při využití dobrovolnické činnosti až do výše 80%.</a:t>
            </a:r>
          </a:p>
          <a:p>
            <a:pPr algn="just"/>
            <a:r>
              <a:rPr lang="cs-CZ" dirty="0"/>
              <a:t>Za organizaci jedná předseda a místopředseda a podepisují se společně– předseda využije el. podpis a místopředseda podepíše ručně nebo vůbec.</a:t>
            </a:r>
          </a:p>
          <a:p>
            <a:pPr algn="just"/>
            <a:r>
              <a:rPr lang="cs-CZ" b="1" dirty="0"/>
              <a:t>Před odesláním datové zprávy důkladně zkontrolujte, zda jsou přiloženy veškeré požadované přílohy včetně elektronických podpisů – </a:t>
            </a:r>
            <a:r>
              <a:rPr lang="cs-CZ" b="1" dirty="0">
                <a:solidFill>
                  <a:srgbClr val="FF0000"/>
                </a:solidFill>
              </a:rPr>
              <a:t>veškeré přílohy musí být kompletní, nemůže být doložena pouze část.</a:t>
            </a:r>
            <a:endParaRPr lang="cs-CZ" dirty="0">
              <a:solidFill>
                <a:srgbClr val="FF0000"/>
              </a:solidFill>
            </a:endParaRPr>
          </a:p>
          <a:p>
            <a:pPr algn="just"/>
            <a:endParaRPr lang="cs-CZ" dirty="0"/>
          </a:p>
          <a:p>
            <a:endParaRPr lang="cs-CZ" dirty="0"/>
          </a:p>
        </p:txBody>
      </p:sp>
    </p:spTree>
    <p:extLst>
      <p:ext uri="{BB962C8B-B14F-4D97-AF65-F5344CB8AC3E}">
        <p14:creationId xmlns:p14="http://schemas.microsoft.com/office/powerpoint/2010/main" val="10907995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a:extLst>
            <a:ext uri="{FF2B5EF4-FFF2-40B4-BE49-F238E27FC236}">
              <a16:creationId xmlns:a16="http://schemas.microsoft.com/office/drawing/2014/main" id="{01A47B81-AC3E-369E-418B-19CD3A61980B}"/>
            </a:ext>
          </a:extLst>
        </p:cNvPr>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F81819F9-8CAC-4A6C-8F06-0482027F97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odnadpis 2">
            <a:extLst>
              <a:ext uri="{FF2B5EF4-FFF2-40B4-BE49-F238E27FC236}">
                <a16:creationId xmlns:a16="http://schemas.microsoft.com/office/drawing/2014/main" id="{F958036D-3A56-5534-CDD0-3227E483AEA9}"/>
              </a:ext>
            </a:extLst>
          </p:cNvPr>
          <p:cNvSpPr>
            <a:spLocks noGrp="1"/>
          </p:cNvSpPr>
          <p:nvPr>
            <p:ph type="subTitle" idx="1"/>
          </p:nvPr>
        </p:nvSpPr>
        <p:spPr>
          <a:xfrm>
            <a:off x="3373062" y="4127644"/>
            <a:ext cx="8131550" cy="1126283"/>
          </a:xfrm>
        </p:spPr>
        <p:txBody>
          <a:bodyPr>
            <a:normAutofit/>
          </a:bodyPr>
          <a:lstStyle/>
          <a:p>
            <a:endParaRPr lang="cs-CZ" dirty="0"/>
          </a:p>
        </p:txBody>
      </p:sp>
      <p:sp>
        <p:nvSpPr>
          <p:cNvPr id="2" name="Nadpis 1">
            <a:extLst>
              <a:ext uri="{FF2B5EF4-FFF2-40B4-BE49-F238E27FC236}">
                <a16:creationId xmlns:a16="http://schemas.microsoft.com/office/drawing/2014/main" id="{AB082F62-3576-F710-7FE1-FE42BA42C51B}"/>
              </a:ext>
            </a:extLst>
          </p:cNvPr>
          <p:cNvSpPr>
            <a:spLocks noGrp="1"/>
          </p:cNvSpPr>
          <p:nvPr>
            <p:ph type="ctrTitle"/>
          </p:nvPr>
        </p:nvSpPr>
        <p:spPr>
          <a:xfrm>
            <a:off x="3373062" y="1864865"/>
            <a:ext cx="8131550" cy="2262781"/>
          </a:xfrm>
        </p:spPr>
        <p:txBody>
          <a:bodyPr>
            <a:normAutofit/>
          </a:bodyPr>
          <a:lstStyle/>
          <a:p>
            <a:r>
              <a:rPr lang="cs-CZ" dirty="0"/>
              <a:t>Tvorba minimální struktury projektu</a:t>
            </a:r>
          </a:p>
        </p:txBody>
      </p:sp>
      <p:sp>
        <p:nvSpPr>
          <p:cNvPr id="6" name="Rectangle 9">
            <a:extLst>
              <a:ext uri="{FF2B5EF4-FFF2-40B4-BE49-F238E27FC236}">
                <a16:creationId xmlns:a16="http://schemas.microsoft.com/office/drawing/2014/main" id="{4A98CC08-AEC2-4E8F-8F52-0F5C6372DB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11">
            <a:extLst>
              <a:ext uri="{FF2B5EF4-FFF2-40B4-BE49-F238E27FC236}">
                <a16:creationId xmlns:a16="http://schemas.microsoft.com/office/drawing/2014/main" id="{5D1545E6-EB3C-4478-A661-A2CA963F12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B2E5B960-0C5D-4F77-8E9F-9F3D883D83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cs-CZ"/>
            </a:p>
          </p:txBody>
        </p:sp>
        <p:sp>
          <p:nvSpPr>
            <p:cNvPr id="14" name="Freeform 12">
              <a:extLst>
                <a:ext uri="{FF2B5EF4-FFF2-40B4-BE49-F238E27FC236}">
                  <a16:creationId xmlns:a16="http://schemas.microsoft.com/office/drawing/2014/main" id="{258E44FC-92AD-43A0-BB05-DB268C82D8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cs-CZ"/>
            </a:p>
          </p:txBody>
        </p:sp>
        <p:sp>
          <p:nvSpPr>
            <p:cNvPr id="15" name="Freeform 13">
              <a:extLst>
                <a:ext uri="{FF2B5EF4-FFF2-40B4-BE49-F238E27FC236}">
                  <a16:creationId xmlns:a16="http://schemas.microsoft.com/office/drawing/2014/main" id="{C63D3083-A56C-4199-8DE0-63C8BE9EDF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cs-CZ"/>
            </a:p>
          </p:txBody>
        </p:sp>
        <p:sp>
          <p:nvSpPr>
            <p:cNvPr id="16" name="Freeform 14">
              <a:extLst>
                <a:ext uri="{FF2B5EF4-FFF2-40B4-BE49-F238E27FC236}">
                  <a16:creationId xmlns:a16="http://schemas.microsoft.com/office/drawing/2014/main" id="{C7CD3581-635D-438F-A64F-68404E7AE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cs-CZ"/>
            </a:p>
          </p:txBody>
        </p:sp>
        <p:sp>
          <p:nvSpPr>
            <p:cNvPr id="17" name="Freeform 15">
              <a:extLst>
                <a:ext uri="{FF2B5EF4-FFF2-40B4-BE49-F238E27FC236}">
                  <a16:creationId xmlns:a16="http://schemas.microsoft.com/office/drawing/2014/main" id="{AD6904C0-211C-41A2-BDB8-3B07C90BBB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cs-CZ"/>
            </a:p>
          </p:txBody>
        </p:sp>
        <p:sp>
          <p:nvSpPr>
            <p:cNvPr id="18" name="Freeform 16">
              <a:extLst>
                <a:ext uri="{FF2B5EF4-FFF2-40B4-BE49-F238E27FC236}">
                  <a16:creationId xmlns:a16="http://schemas.microsoft.com/office/drawing/2014/main" id="{B0837DA6-CAF9-4E78-A39E-6358EDE2B1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cs-CZ"/>
            </a:p>
          </p:txBody>
        </p:sp>
        <p:sp>
          <p:nvSpPr>
            <p:cNvPr id="19" name="Freeform 17">
              <a:extLst>
                <a:ext uri="{FF2B5EF4-FFF2-40B4-BE49-F238E27FC236}">
                  <a16:creationId xmlns:a16="http://schemas.microsoft.com/office/drawing/2014/main" id="{0A99DD7D-3AB3-471E-842F-8AFEA09D07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cs-CZ"/>
            </a:p>
          </p:txBody>
        </p:sp>
        <p:sp>
          <p:nvSpPr>
            <p:cNvPr id="20" name="Freeform 18">
              <a:extLst>
                <a:ext uri="{FF2B5EF4-FFF2-40B4-BE49-F238E27FC236}">
                  <a16:creationId xmlns:a16="http://schemas.microsoft.com/office/drawing/2014/main" id="{9C70B0D4-92FE-478F-86BD-93BA2C4DFC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cs-CZ"/>
            </a:p>
          </p:txBody>
        </p:sp>
        <p:sp>
          <p:nvSpPr>
            <p:cNvPr id="21" name="Freeform 19">
              <a:extLst>
                <a:ext uri="{FF2B5EF4-FFF2-40B4-BE49-F238E27FC236}">
                  <a16:creationId xmlns:a16="http://schemas.microsoft.com/office/drawing/2014/main" id="{C9156BE6-11D4-4696-9E3F-C325BFAC81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cs-CZ"/>
            </a:p>
          </p:txBody>
        </p:sp>
        <p:sp>
          <p:nvSpPr>
            <p:cNvPr id="22" name="Freeform 20">
              <a:extLst>
                <a:ext uri="{FF2B5EF4-FFF2-40B4-BE49-F238E27FC236}">
                  <a16:creationId xmlns:a16="http://schemas.microsoft.com/office/drawing/2014/main" id="{4E667226-1D20-4A9D-BBE3-AC17EA436F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cs-CZ"/>
            </a:p>
          </p:txBody>
        </p:sp>
        <p:sp>
          <p:nvSpPr>
            <p:cNvPr id="23" name="Freeform 21">
              <a:extLst>
                <a:ext uri="{FF2B5EF4-FFF2-40B4-BE49-F238E27FC236}">
                  <a16:creationId xmlns:a16="http://schemas.microsoft.com/office/drawing/2014/main" id="{2F87E3B6-5202-4434-9B26-42B46774F3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cs-CZ"/>
            </a:p>
          </p:txBody>
        </p:sp>
        <p:sp>
          <p:nvSpPr>
            <p:cNvPr id="24" name="Freeform 22">
              <a:extLst>
                <a:ext uri="{FF2B5EF4-FFF2-40B4-BE49-F238E27FC236}">
                  <a16:creationId xmlns:a16="http://schemas.microsoft.com/office/drawing/2014/main" id="{AEA5E85F-F1F4-40E4-A62C-95324F6749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cs-CZ"/>
            </a:p>
          </p:txBody>
        </p:sp>
      </p:grpSp>
      <p:grpSp>
        <p:nvGrpSpPr>
          <p:cNvPr id="9" name="Group 25">
            <a:extLst>
              <a:ext uri="{FF2B5EF4-FFF2-40B4-BE49-F238E27FC236}">
                <a16:creationId xmlns:a16="http://schemas.microsoft.com/office/drawing/2014/main" id="{40A75861-F6C5-44A9-B161-B03701CBDE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27" name="Freeform 27">
              <a:extLst>
                <a:ext uri="{FF2B5EF4-FFF2-40B4-BE49-F238E27FC236}">
                  <a16:creationId xmlns:a16="http://schemas.microsoft.com/office/drawing/2014/main" id="{72EE642D-4F69-47C0-99BA-CE43503573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txBody>
            <a:bodyPr/>
            <a:lstStyle/>
            <a:p>
              <a:endParaRPr lang="cs-CZ"/>
            </a:p>
          </p:txBody>
        </p:sp>
        <p:sp>
          <p:nvSpPr>
            <p:cNvPr id="28" name="Freeform 28">
              <a:extLst>
                <a:ext uri="{FF2B5EF4-FFF2-40B4-BE49-F238E27FC236}">
                  <a16:creationId xmlns:a16="http://schemas.microsoft.com/office/drawing/2014/main" id="{26178CE4-DA2D-46EA-AB8D-341C5AC563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txBody>
            <a:bodyPr/>
            <a:lstStyle/>
            <a:p>
              <a:endParaRPr lang="cs-CZ"/>
            </a:p>
          </p:txBody>
        </p:sp>
        <p:sp>
          <p:nvSpPr>
            <p:cNvPr id="29" name="Freeform 29">
              <a:extLst>
                <a:ext uri="{FF2B5EF4-FFF2-40B4-BE49-F238E27FC236}">
                  <a16:creationId xmlns:a16="http://schemas.microsoft.com/office/drawing/2014/main" id="{698E9F53-8381-4FA5-A510-846925D242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txBody>
            <a:bodyPr/>
            <a:lstStyle/>
            <a:p>
              <a:endParaRPr lang="cs-CZ"/>
            </a:p>
          </p:txBody>
        </p:sp>
        <p:sp>
          <p:nvSpPr>
            <p:cNvPr id="30" name="Freeform 30">
              <a:extLst>
                <a:ext uri="{FF2B5EF4-FFF2-40B4-BE49-F238E27FC236}">
                  <a16:creationId xmlns:a16="http://schemas.microsoft.com/office/drawing/2014/main" id="{B13CE284-F21E-411B-BB8E-9C03B853CE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txBody>
            <a:bodyPr/>
            <a:lstStyle/>
            <a:p>
              <a:endParaRPr lang="cs-CZ"/>
            </a:p>
          </p:txBody>
        </p:sp>
        <p:sp>
          <p:nvSpPr>
            <p:cNvPr id="31" name="Freeform 31">
              <a:extLst>
                <a:ext uri="{FF2B5EF4-FFF2-40B4-BE49-F238E27FC236}">
                  <a16:creationId xmlns:a16="http://schemas.microsoft.com/office/drawing/2014/main" id="{23DF4578-4703-437C-A797-2A2D0CEE5F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txBody>
            <a:bodyPr/>
            <a:lstStyle/>
            <a:p>
              <a:endParaRPr lang="cs-CZ"/>
            </a:p>
          </p:txBody>
        </p:sp>
        <p:sp>
          <p:nvSpPr>
            <p:cNvPr id="32" name="Freeform 32">
              <a:extLst>
                <a:ext uri="{FF2B5EF4-FFF2-40B4-BE49-F238E27FC236}">
                  <a16:creationId xmlns:a16="http://schemas.microsoft.com/office/drawing/2014/main" id="{F878F330-AF64-4F8F-88FD-A4A408D6D3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txBody>
            <a:bodyPr/>
            <a:lstStyle/>
            <a:p>
              <a:endParaRPr lang="cs-CZ"/>
            </a:p>
          </p:txBody>
        </p:sp>
        <p:sp>
          <p:nvSpPr>
            <p:cNvPr id="33" name="Freeform 33">
              <a:extLst>
                <a:ext uri="{FF2B5EF4-FFF2-40B4-BE49-F238E27FC236}">
                  <a16:creationId xmlns:a16="http://schemas.microsoft.com/office/drawing/2014/main" id="{AC9B00BF-4FB7-42FA-BBBD-7DB54ED3F0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txBody>
            <a:bodyPr/>
            <a:lstStyle/>
            <a:p>
              <a:endParaRPr lang="cs-CZ"/>
            </a:p>
          </p:txBody>
        </p:sp>
        <p:sp>
          <p:nvSpPr>
            <p:cNvPr id="34" name="Freeform 34">
              <a:extLst>
                <a:ext uri="{FF2B5EF4-FFF2-40B4-BE49-F238E27FC236}">
                  <a16:creationId xmlns:a16="http://schemas.microsoft.com/office/drawing/2014/main" id="{BD3D64CA-2AAD-4609-8DAA-3EAD4609A6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txBody>
            <a:bodyPr/>
            <a:lstStyle/>
            <a:p>
              <a:endParaRPr lang="cs-CZ"/>
            </a:p>
          </p:txBody>
        </p:sp>
        <p:sp>
          <p:nvSpPr>
            <p:cNvPr id="35" name="Freeform 35">
              <a:extLst>
                <a:ext uri="{FF2B5EF4-FFF2-40B4-BE49-F238E27FC236}">
                  <a16:creationId xmlns:a16="http://schemas.microsoft.com/office/drawing/2014/main" id="{C669E05A-8550-4E91-B29E-E1912228EC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txBody>
            <a:bodyPr/>
            <a:lstStyle/>
            <a:p>
              <a:endParaRPr lang="cs-CZ"/>
            </a:p>
          </p:txBody>
        </p:sp>
        <p:sp>
          <p:nvSpPr>
            <p:cNvPr id="36" name="Freeform 36">
              <a:extLst>
                <a:ext uri="{FF2B5EF4-FFF2-40B4-BE49-F238E27FC236}">
                  <a16:creationId xmlns:a16="http://schemas.microsoft.com/office/drawing/2014/main" id="{F8C1FD53-1E8F-46CA-BC2D-FCEC4DAE0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txBody>
            <a:bodyPr/>
            <a:lstStyle/>
            <a:p>
              <a:endParaRPr lang="cs-CZ"/>
            </a:p>
          </p:txBody>
        </p:sp>
        <p:sp>
          <p:nvSpPr>
            <p:cNvPr id="37" name="Freeform 37">
              <a:extLst>
                <a:ext uri="{FF2B5EF4-FFF2-40B4-BE49-F238E27FC236}">
                  <a16:creationId xmlns:a16="http://schemas.microsoft.com/office/drawing/2014/main" id="{CC97A31F-CFDE-4EA3-98F1-13FDD16702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txBody>
            <a:bodyPr/>
            <a:lstStyle/>
            <a:p>
              <a:endParaRPr lang="cs-CZ"/>
            </a:p>
          </p:txBody>
        </p:sp>
        <p:sp>
          <p:nvSpPr>
            <p:cNvPr id="38" name="Freeform 38">
              <a:extLst>
                <a:ext uri="{FF2B5EF4-FFF2-40B4-BE49-F238E27FC236}">
                  <a16:creationId xmlns:a16="http://schemas.microsoft.com/office/drawing/2014/main" id="{9E1540E7-E6C3-4907-B70A-B175683655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txBody>
            <a:bodyPr/>
            <a:lstStyle/>
            <a:p>
              <a:endParaRPr lang="cs-CZ"/>
            </a:p>
          </p:txBody>
        </p:sp>
      </p:grpSp>
      <p:sp>
        <p:nvSpPr>
          <p:cNvPr id="11" name="Freeform 11">
            <a:extLst>
              <a:ext uri="{FF2B5EF4-FFF2-40B4-BE49-F238E27FC236}">
                <a16:creationId xmlns:a16="http://schemas.microsoft.com/office/drawing/2014/main" id="{1310EFE2-B91D-47E7-B117-C2A802800A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cs-CZ"/>
          </a:p>
        </p:txBody>
      </p:sp>
    </p:spTree>
    <p:extLst>
      <p:ext uri="{BB962C8B-B14F-4D97-AF65-F5344CB8AC3E}">
        <p14:creationId xmlns:p14="http://schemas.microsoft.com/office/powerpoint/2010/main" val="453593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1915DA-2D79-F535-8741-3D750A45DFFD}"/>
              </a:ext>
            </a:extLst>
          </p:cNvPr>
          <p:cNvSpPr>
            <a:spLocks noGrp="1"/>
          </p:cNvSpPr>
          <p:nvPr>
            <p:ph type="title"/>
          </p:nvPr>
        </p:nvSpPr>
        <p:spPr/>
        <p:txBody>
          <a:bodyPr/>
          <a:lstStyle/>
          <a:p>
            <a:r>
              <a:rPr lang="cs-CZ" dirty="0"/>
              <a:t>Popis minimální struktury projektu</a:t>
            </a:r>
          </a:p>
        </p:txBody>
      </p:sp>
      <p:sp>
        <p:nvSpPr>
          <p:cNvPr id="3" name="Zástupný obsah 2">
            <a:extLst>
              <a:ext uri="{FF2B5EF4-FFF2-40B4-BE49-F238E27FC236}">
                <a16:creationId xmlns:a16="http://schemas.microsoft.com/office/drawing/2014/main" id="{228837D5-9151-4BB6-01F3-474B14D7F1C9}"/>
              </a:ext>
            </a:extLst>
          </p:cNvPr>
          <p:cNvSpPr>
            <a:spLocks noGrp="1"/>
          </p:cNvSpPr>
          <p:nvPr>
            <p:ph idx="1"/>
          </p:nvPr>
        </p:nvSpPr>
        <p:spPr>
          <a:xfrm>
            <a:off x="2589212" y="1538243"/>
            <a:ext cx="8915400" cy="4845465"/>
          </a:xfrm>
        </p:spPr>
        <p:txBody>
          <a:bodyPr/>
          <a:lstStyle/>
          <a:p>
            <a:pPr algn="just"/>
            <a:r>
              <a:rPr lang="cs-CZ" b="1" dirty="0"/>
              <a:t>1. Název projektu: </a:t>
            </a:r>
            <a:r>
              <a:rPr lang="cs-CZ" dirty="0"/>
              <a:t>základní údaje generátoru žádosti o dotaci</a:t>
            </a:r>
          </a:p>
          <a:p>
            <a:pPr algn="just"/>
            <a:r>
              <a:rPr lang="cs-CZ" b="1" dirty="0"/>
              <a:t>2. 2.	Identifikace subjektů podílejících se na projektu </a:t>
            </a:r>
          </a:p>
          <a:p>
            <a:pPr lvl="1" algn="just">
              <a:buFont typeface="Arial" panose="020B0604020202020204" pitchFamily="34" charset="0"/>
              <a:buChar char="•"/>
            </a:pPr>
            <a:r>
              <a:rPr lang="cs-CZ" dirty="0"/>
              <a:t>Stručný výčet činností využitelných v rámci navrhovaného projektu</a:t>
            </a:r>
          </a:p>
          <a:p>
            <a:pPr lvl="1" algn="just">
              <a:buFont typeface="Arial" panose="020B0604020202020204" pitchFamily="34" charset="0"/>
              <a:buChar char="•"/>
            </a:pPr>
            <a:r>
              <a:rPr lang="cs-CZ" dirty="0"/>
              <a:t>Pokud využíváte nějaké specifické dodavatele (např. experty), uvedete tyto osoby a popíšete jak se na projektu podílí. V bodu 2.2. může být uvedeno,</a:t>
            </a:r>
            <a:br>
              <a:rPr lang="cs-CZ" dirty="0"/>
            </a:br>
            <a:r>
              <a:rPr lang="cs-CZ" dirty="0"/>
              <a:t>že nemáte specifické dodavatele. </a:t>
            </a:r>
          </a:p>
          <a:p>
            <a:pPr algn="just"/>
            <a:r>
              <a:rPr lang="cs-CZ" b="1" dirty="0"/>
              <a:t>3. Identifikace dotačního programu a formy dotace </a:t>
            </a:r>
          </a:p>
          <a:p>
            <a:pPr lvl="1" algn="just">
              <a:buFont typeface="Arial" panose="020B0604020202020204" pitchFamily="34" charset="0"/>
              <a:buChar char="•"/>
            </a:pPr>
            <a:r>
              <a:rPr lang="cs-CZ" b="1" dirty="0"/>
              <a:t>3.1	Dotační program, dotační podprogram </a:t>
            </a:r>
            <a:r>
              <a:rPr lang="cs-CZ" dirty="0"/>
              <a:t>– uvede se dotační program</a:t>
            </a:r>
            <a:br>
              <a:rPr lang="cs-CZ" dirty="0"/>
            </a:br>
            <a:r>
              <a:rPr lang="cs-CZ" dirty="0"/>
              <a:t>a podprogram podle Příručky (základní údaje generátoru žádosti o dotaci, vhodné doplnit i cíl z bodu 5.6. generátoru žádosti o dotaci)</a:t>
            </a:r>
            <a:r>
              <a:rPr lang="cs-CZ" b="1" dirty="0"/>
              <a:t> </a:t>
            </a:r>
          </a:p>
          <a:p>
            <a:pPr lvl="1" algn="just">
              <a:buFont typeface="Arial" panose="020B0604020202020204" pitchFamily="34" charset="0"/>
              <a:buChar char="•"/>
            </a:pPr>
            <a:r>
              <a:rPr lang="cs-CZ" b="1" dirty="0"/>
              <a:t>3.2	Forma dotace </a:t>
            </a:r>
            <a:r>
              <a:rPr lang="cs-CZ" dirty="0"/>
              <a:t>– vždy uvádíme, že se jedná o neinvestiční dotaci </a:t>
            </a:r>
          </a:p>
          <a:p>
            <a:pPr algn="just">
              <a:buFont typeface="Arial" panose="020B0604020202020204" pitchFamily="34" charset="0"/>
              <a:buChar char="•"/>
            </a:pPr>
            <a:r>
              <a:rPr lang="cs-CZ" b="1" dirty="0"/>
              <a:t>4. Cíle projektu: </a:t>
            </a:r>
            <a:r>
              <a:rPr lang="cs-CZ" dirty="0"/>
              <a:t>uvede se cíl projektu a zejména vazba na cíl Příručky</a:t>
            </a:r>
            <a:endParaRPr lang="cs-CZ" b="1" dirty="0"/>
          </a:p>
          <a:p>
            <a:pPr marL="0" indent="0">
              <a:buNone/>
            </a:pPr>
            <a:r>
              <a:rPr lang="cs-CZ" sz="1400" dirty="0"/>
              <a:t>Ilustrativní p</a:t>
            </a:r>
            <a:r>
              <a:rPr lang="cs-CZ" sz="1600" dirty="0"/>
              <a:t>říklad:</a:t>
            </a:r>
            <a:endParaRPr lang="cs-CZ" sz="1600" dirty="0">
              <a:effectLst/>
              <a:latin typeface="Arial" panose="020B0604020202020204" pitchFamily="34" charset="0"/>
              <a:ea typeface="Calibri" panose="020F0502020204030204" pitchFamily="34" charset="0"/>
              <a:cs typeface="Times New Roman" panose="02020603050405020304" pitchFamily="18" charset="0"/>
            </a:endParaRPr>
          </a:p>
          <a:p>
            <a:pPr marL="0" indent="0">
              <a:buNone/>
            </a:pPr>
            <a:endParaRPr lang="cs-CZ" sz="1600" dirty="0"/>
          </a:p>
        </p:txBody>
      </p:sp>
      <p:pic>
        <p:nvPicPr>
          <p:cNvPr id="9" name="Grafický objekt 1" descr="Zavřít se souvislou výplní">
            <a:extLst>
              <a:ext uri="{FF2B5EF4-FFF2-40B4-BE49-F238E27FC236}">
                <a16:creationId xmlns:a16="http://schemas.microsoft.com/office/drawing/2014/main" id="{650E5D9C-5622-FF09-D014-A9BDF930E2B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68598" y="5782412"/>
            <a:ext cx="723900" cy="723900"/>
          </a:xfrm>
          <a:prstGeom prst="rect">
            <a:avLst/>
          </a:prstGeom>
        </p:spPr>
      </p:pic>
      <p:sp>
        <p:nvSpPr>
          <p:cNvPr id="10" name="TextovéPole 9">
            <a:extLst>
              <a:ext uri="{FF2B5EF4-FFF2-40B4-BE49-F238E27FC236}">
                <a16:creationId xmlns:a16="http://schemas.microsoft.com/office/drawing/2014/main" id="{7790C0E1-E82C-4A2C-9556-A88124F7E432}"/>
              </a:ext>
            </a:extLst>
          </p:cNvPr>
          <p:cNvSpPr txBox="1"/>
          <p:nvPr/>
        </p:nvSpPr>
        <p:spPr>
          <a:xfrm>
            <a:off x="2589212" y="5882752"/>
            <a:ext cx="7879386" cy="523220"/>
          </a:xfrm>
          <a:prstGeom prst="rect">
            <a:avLst/>
          </a:prstGeom>
          <a:noFill/>
        </p:spPr>
        <p:txBody>
          <a:bodyPr wrap="square" rtlCol="0">
            <a:spAutoFit/>
          </a:bodyPr>
          <a:lstStyle/>
          <a:p>
            <a:pPr algn="just"/>
            <a:r>
              <a:rPr lang="cs-CZ" sz="1400" dirty="0"/>
              <a:t>Cílem projektu je zabezpečit finanční prostředky pro realizaci výukových aktivit mladých včelařů. V rámci projektu budou uspořádány semináře a soutěže pro předškolní děti. </a:t>
            </a:r>
            <a:endParaRPr lang="cs-CZ" dirty="0"/>
          </a:p>
        </p:txBody>
      </p:sp>
    </p:spTree>
    <p:extLst>
      <p:ext uri="{BB962C8B-B14F-4D97-AF65-F5344CB8AC3E}">
        <p14:creationId xmlns:p14="http://schemas.microsoft.com/office/powerpoint/2010/main" val="26272297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1915DA-2D79-F535-8741-3D750A45DFFD}"/>
              </a:ext>
            </a:extLst>
          </p:cNvPr>
          <p:cNvSpPr>
            <a:spLocks noGrp="1"/>
          </p:cNvSpPr>
          <p:nvPr>
            <p:ph type="title"/>
          </p:nvPr>
        </p:nvSpPr>
        <p:spPr/>
        <p:txBody>
          <a:bodyPr/>
          <a:lstStyle/>
          <a:p>
            <a:r>
              <a:rPr lang="cs-CZ" dirty="0"/>
              <a:t>Popis minimální struktury projektu</a:t>
            </a:r>
          </a:p>
        </p:txBody>
      </p:sp>
      <p:sp>
        <p:nvSpPr>
          <p:cNvPr id="3" name="Zástupný obsah 2">
            <a:extLst>
              <a:ext uri="{FF2B5EF4-FFF2-40B4-BE49-F238E27FC236}">
                <a16:creationId xmlns:a16="http://schemas.microsoft.com/office/drawing/2014/main" id="{228837D5-9151-4BB6-01F3-474B14D7F1C9}"/>
              </a:ext>
            </a:extLst>
          </p:cNvPr>
          <p:cNvSpPr>
            <a:spLocks noGrp="1"/>
          </p:cNvSpPr>
          <p:nvPr>
            <p:ph idx="1"/>
          </p:nvPr>
        </p:nvSpPr>
        <p:spPr>
          <a:xfrm>
            <a:off x="2589212" y="1538243"/>
            <a:ext cx="8915400" cy="4845465"/>
          </a:xfrm>
        </p:spPr>
        <p:txBody>
          <a:bodyPr>
            <a:normAutofit/>
          </a:bodyPr>
          <a:lstStyle/>
          <a:p>
            <a:r>
              <a:rPr lang="cs-CZ" b="1" dirty="0"/>
              <a:t>5. Věcný popis realizovaného projektu:</a:t>
            </a:r>
            <a:endParaRPr lang="cs-CZ" dirty="0"/>
          </a:p>
          <a:p>
            <a:pPr lvl="1" algn="just">
              <a:buFont typeface="Arial" panose="020B0604020202020204" pitchFamily="34" charset="0"/>
              <a:buChar char="•"/>
            </a:pPr>
            <a:r>
              <a:rPr lang="cs-CZ" b="1" dirty="0"/>
              <a:t>5.1	Popis problému řešeného projektem </a:t>
            </a:r>
            <a:r>
              <a:rPr lang="cs-CZ" dirty="0"/>
              <a:t>– uvede se výčet a popis negativních jevů v cílové skupině, které by měl realizovaný projekt napravit, nebo alespoň pomoci ke zlepšení stavu oproti stavu před realizací projektu.</a:t>
            </a:r>
          </a:p>
          <a:p>
            <a:pPr marL="457200" lvl="1" indent="0">
              <a:buNone/>
            </a:pPr>
            <a:r>
              <a:rPr lang="cs-CZ" b="1" dirty="0"/>
              <a:t> </a:t>
            </a:r>
            <a:r>
              <a:rPr lang="cs-CZ" dirty="0"/>
              <a:t>Ilustrativní p</a:t>
            </a:r>
            <a:r>
              <a:rPr lang="cs-CZ" sz="1600" dirty="0"/>
              <a:t>říklad:</a:t>
            </a:r>
          </a:p>
          <a:p>
            <a:pPr marL="457200" lvl="1" indent="0">
              <a:buNone/>
            </a:pPr>
            <a:endParaRPr lang="cs-CZ" sz="1600" dirty="0"/>
          </a:p>
          <a:p>
            <a:pPr marL="457200" lvl="1" indent="0">
              <a:buNone/>
            </a:pPr>
            <a:endParaRPr lang="cs-CZ" b="1" dirty="0"/>
          </a:p>
          <a:p>
            <a:pPr marL="457200" lvl="1" indent="0">
              <a:buNone/>
            </a:pPr>
            <a:endParaRPr lang="cs-CZ" b="1" dirty="0"/>
          </a:p>
          <a:p>
            <a:pPr marL="457200" lvl="1" indent="0">
              <a:buNone/>
            </a:pPr>
            <a:endParaRPr lang="cs-CZ" sz="1600" dirty="0"/>
          </a:p>
          <a:p>
            <a:pPr marL="457200" lvl="1" indent="0">
              <a:buNone/>
            </a:pPr>
            <a:endParaRPr lang="cs-CZ" b="1" dirty="0"/>
          </a:p>
          <a:p>
            <a:pPr marL="457200" lvl="1" indent="0">
              <a:buNone/>
            </a:pPr>
            <a:endParaRPr lang="cs-CZ" b="1" dirty="0"/>
          </a:p>
          <a:p>
            <a:pPr lvl="1" algn="just">
              <a:buFont typeface="Arial" panose="020B0604020202020204" pitchFamily="34" charset="0"/>
              <a:buChar char="•"/>
            </a:pPr>
            <a:r>
              <a:rPr lang="cs-CZ" b="1" dirty="0"/>
              <a:t>5.2	</a:t>
            </a:r>
            <a:r>
              <a:rPr lang="pl-PL" b="1" dirty="0"/>
              <a:t>Identifikace cílové skupiny projektu </a:t>
            </a:r>
            <a:r>
              <a:rPr lang="cs-CZ" dirty="0"/>
              <a:t>– uvádí se cílová skupina</a:t>
            </a:r>
            <a:br>
              <a:rPr lang="cs-CZ" dirty="0"/>
            </a:br>
            <a:r>
              <a:rPr lang="cs-CZ" dirty="0"/>
              <a:t>(5.7. generátoru žádostí) včetně jejího podrobnějšího popisu a odhadu její velikosti.  </a:t>
            </a:r>
          </a:p>
        </p:txBody>
      </p:sp>
      <p:sp>
        <p:nvSpPr>
          <p:cNvPr id="4" name="TextovéPole 3">
            <a:extLst>
              <a:ext uri="{FF2B5EF4-FFF2-40B4-BE49-F238E27FC236}">
                <a16:creationId xmlns:a16="http://schemas.microsoft.com/office/drawing/2014/main" id="{90A020DE-39AC-621F-8CDE-82F88DD0E118}"/>
              </a:ext>
            </a:extLst>
          </p:cNvPr>
          <p:cNvSpPr txBox="1"/>
          <p:nvPr/>
        </p:nvSpPr>
        <p:spPr>
          <a:xfrm>
            <a:off x="3349952" y="3029128"/>
            <a:ext cx="6135880" cy="1231106"/>
          </a:xfrm>
          <a:prstGeom prst="rect">
            <a:avLst/>
          </a:prstGeom>
          <a:noFill/>
        </p:spPr>
        <p:txBody>
          <a:bodyPr wrap="square" rtlCol="0">
            <a:spAutoFit/>
          </a:bodyPr>
          <a:lstStyle/>
          <a:p>
            <a:pPr algn="just"/>
            <a:r>
              <a:rPr lang="cs-CZ" sz="1400" dirty="0"/>
              <a:t>Cílem projektu je podpora propagace regionálních produktů, podpora propagace medu a včelích produktů, zvyšování odborné kvalifikace včelařů a začínajících včelařů, včetně vzdělávání osob pracujících se včelařskou mládeží.</a:t>
            </a:r>
          </a:p>
          <a:p>
            <a:endParaRPr lang="cs-CZ" dirty="0"/>
          </a:p>
        </p:txBody>
      </p:sp>
      <p:pic>
        <p:nvPicPr>
          <p:cNvPr id="5" name="Grafický objekt 1" descr="Zavřít se souvislou výplní">
            <a:extLst>
              <a:ext uri="{FF2B5EF4-FFF2-40B4-BE49-F238E27FC236}">
                <a16:creationId xmlns:a16="http://schemas.microsoft.com/office/drawing/2014/main" id="{BC8EF28D-6341-91AC-1BE8-FAD011B06B5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602788" y="3029128"/>
            <a:ext cx="723900" cy="723900"/>
          </a:xfrm>
          <a:prstGeom prst="rect">
            <a:avLst/>
          </a:prstGeom>
        </p:spPr>
      </p:pic>
      <p:sp>
        <p:nvSpPr>
          <p:cNvPr id="6" name="TextovéPole 5">
            <a:extLst>
              <a:ext uri="{FF2B5EF4-FFF2-40B4-BE49-F238E27FC236}">
                <a16:creationId xmlns:a16="http://schemas.microsoft.com/office/drawing/2014/main" id="{725F458C-AF4D-2877-5103-0BB6EFFBF811}"/>
              </a:ext>
            </a:extLst>
          </p:cNvPr>
          <p:cNvSpPr txBox="1"/>
          <p:nvPr/>
        </p:nvSpPr>
        <p:spPr>
          <a:xfrm>
            <a:off x="3349952" y="4153256"/>
            <a:ext cx="6135880" cy="954107"/>
          </a:xfrm>
          <a:prstGeom prst="rect">
            <a:avLst/>
          </a:prstGeom>
          <a:noFill/>
        </p:spPr>
        <p:txBody>
          <a:bodyPr wrap="square" rtlCol="0">
            <a:spAutoFit/>
          </a:bodyPr>
          <a:lstStyle/>
          <a:p>
            <a:pPr algn="just"/>
            <a:r>
              <a:rPr lang="cs-CZ" sz="1400" dirty="0"/>
              <a:t>V ČR dochází k velkému populačnímu tlaku na počet včelstev vlivem Sršně asijské. V roce 2004 byl zaznamenán výskyt Sršně asijské ve Francii. V roce 2022 se šířila Německem a od roku 2023 jsou zaznamenávány první výskyty v ČR. </a:t>
            </a:r>
          </a:p>
        </p:txBody>
      </p:sp>
      <p:pic>
        <p:nvPicPr>
          <p:cNvPr id="10" name="Grafický objekt 9" descr="Zaškrtnutí se souvislou výplní">
            <a:extLst>
              <a:ext uri="{FF2B5EF4-FFF2-40B4-BE49-F238E27FC236}">
                <a16:creationId xmlns:a16="http://schemas.microsoft.com/office/drawing/2014/main" id="{4683DA99-6A4C-A67C-AB96-C178DCFE258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656912" y="4173552"/>
            <a:ext cx="723900" cy="723900"/>
          </a:xfrm>
          <a:prstGeom prst="rect">
            <a:avLst/>
          </a:prstGeom>
        </p:spPr>
      </p:pic>
    </p:spTree>
    <p:extLst>
      <p:ext uri="{BB962C8B-B14F-4D97-AF65-F5344CB8AC3E}">
        <p14:creationId xmlns:p14="http://schemas.microsoft.com/office/powerpoint/2010/main" val="14621772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1915DA-2D79-F535-8741-3D750A45DFFD}"/>
              </a:ext>
            </a:extLst>
          </p:cNvPr>
          <p:cNvSpPr>
            <a:spLocks noGrp="1"/>
          </p:cNvSpPr>
          <p:nvPr>
            <p:ph type="title"/>
          </p:nvPr>
        </p:nvSpPr>
        <p:spPr/>
        <p:txBody>
          <a:bodyPr/>
          <a:lstStyle/>
          <a:p>
            <a:r>
              <a:rPr lang="cs-CZ" dirty="0"/>
              <a:t>Popis minimální struktury projektu</a:t>
            </a:r>
          </a:p>
        </p:txBody>
      </p:sp>
      <p:sp>
        <p:nvSpPr>
          <p:cNvPr id="3" name="Zástupný obsah 2">
            <a:extLst>
              <a:ext uri="{FF2B5EF4-FFF2-40B4-BE49-F238E27FC236}">
                <a16:creationId xmlns:a16="http://schemas.microsoft.com/office/drawing/2014/main" id="{228837D5-9151-4BB6-01F3-474B14D7F1C9}"/>
              </a:ext>
            </a:extLst>
          </p:cNvPr>
          <p:cNvSpPr>
            <a:spLocks noGrp="1"/>
          </p:cNvSpPr>
          <p:nvPr>
            <p:ph idx="1"/>
          </p:nvPr>
        </p:nvSpPr>
        <p:spPr>
          <a:xfrm>
            <a:off x="2589212" y="1538243"/>
            <a:ext cx="8915400" cy="4845465"/>
          </a:xfrm>
        </p:spPr>
        <p:txBody>
          <a:bodyPr>
            <a:normAutofit/>
          </a:bodyPr>
          <a:lstStyle/>
          <a:p>
            <a:r>
              <a:rPr lang="cs-CZ" b="1" dirty="0"/>
              <a:t>5. Věcný popis realizovaného projektu:</a:t>
            </a:r>
            <a:endParaRPr lang="cs-CZ" dirty="0"/>
          </a:p>
          <a:p>
            <a:pPr lvl="1" algn="just">
              <a:buFont typeface="Arial" panose="020B0604020202020204" pitchFamily="34" charset="0"/>
              <a:buChar char="•"/>
            </a:pPr>
            <a:r>
              <a:rPr lang="cs-CZ" b="1" dirty="0"/>
              <a:t>5.3	Místo realizace projektu </a:t>
            </a:r>
            <a:r>
              <a:rPr lang="cs-CZ" dirty="0"/>
              <a:t>– uvede se výčet míst na kterých bude projekt realizován (důležité z důvodu plánování průběžných kontrol). Pokud ještě není zřejmé místo realizace např. semináře nebo výstavy, je vhodné uvádět alespoň okres nebo jiné určení místa realizace.</a:t>
            </a:r>
            <a:r>
              <a:rPr lang="cs-CZ" b="1" dirty="0"/>
              <a:t> </a:t>
            </a:r>
          </a:p>
          <a:p>
            <a:pPr lvl="1" algn="just">
              <a:buFont typeface="Arial" panose="020B0604020202020204" pitchFamily="34" charset="0"/>
              <a:buChar char="•"/>
            </a:pPr>
            <a:r>
              <a:rPr lang="cs-CZ" b="1" dirty="0"/>
              <a:t>5.4	</a:t>
            </a:r>
            <a:r>
              <a:rPr lang="pl-PL" b="1" dirty="0"/>
              <a:t>Navrhovaná opatření v rámci projektu </a:t>
            </a:r>
            <a:r>
              <a:rPr lang="cs-CZ" dirty="0"/>
              <a:t>– uvádí se podporované aktivity Příručky (5.10. generátoru žádostí) včetně jejich podrobnějšího popisu, kvantifikace a popsání přínosů pro plnění cíle projektu.  </a:t>
            </a:r>
          </a:p>
          <a:p>
            <a:pPr lvl="1" algn="just">
              <a:buFont typeface="Arial" panose="020B0604020202020204" pitchFamily="34" charset="0"/>
              <a:buChar char="•"/>
            </a:pPr>
            <a:r>
              <a:rPr lang="cs-CZ" b="1" dirty="0"/>
              <a:t>5.5 	Harmonogram realizace projektu </a:t>
            </a:r>
            <a:r>
              <a:rPr lang="cs-CZ" dirty="0"/>
              <a:t>– uvádí se časový přehled realizace jednotlivých podporovaných aktivit, některé z aktivit mohou probíhat v průběžně delšího časového období, jiné zase v konkrétní den nebo měsíc.</a:t>
            </a:r>
            <a:br>
              <a:rPr lang="cs-CZ" dirty="0"/>
            </a:br>
            <a:r>
              <a:rPr lang="cs-CZ" dirty="0"/>
              <a:t>Do harmonogramu doporučujeme uvádět i údaje o přípravných</a:t>
            </a:r>
            <a:br>
              <a:rPr lang="cs-CZ" dirty="0"/>
            </a:br>
            <a:r>
              <a:rPr lang="cs-CZ" dirty="0"/>
              <a:t>a ukončovacích pracích souvisejících s projektem.  </a:t>
            </a:r>
          </a:p>
          <a:p>
            <a:pPr lvl="1" algn="just">
              <a:buFont typeface="Arial" panose="020B0604020202020204" pitchFamily="34" charset="0"/>
              <a:buChar char="•"/>
            </a:pPr>
            <a:r>
              <a:rPr lang="pl-PL" b="1" dirty="0"/>
              <a:t>5.6	Informace o udržitelnosti projektu po ukončení jeho podpory </a:t>
            </a:r>
            <a:r>
              <a:rPr lang="pl-PL" dirty="0"/>
              <a:t>– popisuje se přínos projektu po ukončení jeho realizace. Např. Publikace vydané</a:t>
            </a:r>
            <a:br>
              <a:rPr lang="pl-PL" dirty="0"/>
            </a:br>
            <a:r>
              <a:rPr lang="pl-PL" dirty="0"/>
              <a:t>a distribuované mezi včelaře budou využívány k identifikaci Sršně asijské</a:t>
            </a:r>
            <a:br>
              <a:rPr lang="pl-PL" dirty="0"/>
            </a:br>
            <a:r>
              <a:rPr lang="pl-PL" dirty="0"/>
              <a:t>i po realizaci projektu, čímž dojde ke snížení tlaku na počet včelstev v ČR.  </a:t>
            </a:r>
            <a:endParaRPr lang="cs-CZ" dirty="0"/>
          </a:p>
        </p:txBody>
      </p:sp>
    </p:spTree>
    <p:extLst>
      <p:ext uri="{BB962C8B-B14F-4D97-AF65-F5344CB8AC3E}">
        <p14:creationId xmlns:p14="http://schemas.microsoft.com/office/powerpoint/2010/main" val="28008645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1915DA-2D79-F535-8741-3D750A45DFFD}"/>
              </a:ext>
            </a:extLst>
          </p:cNvPr>
          <p:cNvSpPr>
            <a:spLocks noGrp="1"/>
          </p:cNvSpPr>
          <p:nvPr>
            <p:ph type="title"/>
          </p:nvPr>
        </p:nvSpPr>
        <p:spPr/>
        <p:txBody>
          <a:bodyPr/>
          <a:lstStyle/>
          <a:p>
            <a:r>
              <a:rPr lang="cs-CZ" dirty="0"/>
              <a:t>Popis minimální struktury projektu</a:t>
            </a:r>
          </a:p>
        </p:txBody>
      </p:sp>
      <p:sp>
        <p:nvSpPr>
          <p:cNvPr id="3" name="Zástupný obsah 2">
            <a:extLst>
              <a:ext uri="{FF2B5EF4-FFF2-40B4-BE49-F238E27FC236}">
                <a16:creationId xmlns:a16="http://schemas.microsoft.com/office/drawing/2014/main" id="{228837D5-9151-4BB6-01F3-474B14D7F1C9}"/>
              </a:ext>
            </a:extLst>
          </p:cNvPr>
          <p:cNvSpPr>
            <a:spLocks noGrp="1"/>
          </p:cNvSpPr>
          <p:nvPr>
            <p:ph idx="1"/>
          </p:nvPr>
        </p:nvSpPr>
        <p:spPr>
          <a:xfrm>
            <a:off x="2589212" y="1538243"/>
            <a:ext cx="8915400" cy="4845465"/>
          </a:xfrm>
        </p:spPr>
        <p:txBody>
          <a:bodyPr>
            <a:normAutofit/>
          </a:bodyPr>
          <a:lstStyle/>
          <a:p>
            <a:pPr algn="just"/>
            <a:r>
              <a:rPr lang="cs-CZ" b="1" dirty="0"/>
              <a:t>6. Věcný popis realizovaného projektu</a:t>
            </a:r>
            <a:r>
              <a:rPr lang="cs-CZ" dirty="0"/>
              <a:t> – uvede se seznam indikátorů</a:t>
            </a:r>
            <a:br>
              <a:rPr lang="cs-CZ" dirty="0"/>
            </a:br>
            <a:r>
              <a:rPr lang="cs-CZ" dirty="0"/>
              <a:t>z Příručky (5.9 generátoru žádostí), neuvádí se žádné vlastní indikátory, pouze pokud je indikátor tvořen více dílčími indikátory, je možné</a:t>
            </a:r>
            <a:br>
              <a:rPr lang="cs-CZ" dirty="0"/>
            </a:br>
            <a:r>
              <a:rPr lang="cs-CZ" dirty="0"/>
              <a:t>je specificky popsat, ale je nutné přesně označit, pod jaký indikátor definovaný příručkou patří. </a:t>
            </a:r>
          </a:p>
          <a:p>
            <a:pPr marL="0" indent="0" algn="just">
              <a:buNone/>
            </a:pPr>
            <a:r>
              <a:rPr lang="cs-CZ" dirty="0"/>
              <a:t>Ilustrativní p</a:t>
            </a:r>
            <a:r>
              <a:rPr lang="cs-CZ" sz="1800" dirty="0"/>
              <a:t>říklad:</a:t>
            </a:r>
          </a:p>
          <a:p>
            <a:pPr marL="0" indent="0" algn="just">
              <a:buNone/>
            </a:pPr>
            <a:endParaRPr lang="cs-CZ" dirty="0"/>
          </a:p>
          <a:p>
            <a:pPr marL="0" indent="0" algn="just">
              <a:buNone/>
            </a:pPr>
            <a:endParaRPr lang="cs-CZ" sz="1800" dirty="0"/>
          </a:p>
          <a:p>
            <a:pPr marL="0" indent="0" algn="just">
              <a:buNone/>
            </a:pPr>
            <a:endParaRPr lang="cs-CZ" dirty="0"/>
          </a:p>
          <a:p>
            <a:pPr marL="0" indent="0" algn="just">
              <a:buNone/>
            </a:pPr>
            <a:endParaRPr lang="cs-CZ" dirty="0"/>
          </a:p>
          <a:p>
            <a:pPr marL="0" indent="0" algn="just">
              <a:buNone/>
            </a:pPr>
            <a:endParaRPr lang="cs-CZ" dirty="0"/>
          </a:p>
          <a:p>
            <a:pPr marL="0" indent="0" algn="just">
              <a:buNone/>
            </a:pPr>
            <a:endParaRPr lang="cs-CZ" dirty="0"/>
          </a:p>
        </p:txBody>
      </p:sp>
      <p:graphicFrame>
        <p:nvGraphicFramePr>
          <p:cNvPr id="4" name="Tabulka 3">
            <a:extLst>
              <a:ext uri="{FF2B5EF4-FFF2-40B4-BE49-F238E27FC236}">
                <a16:creationId xmlns:a16="http://schemas.microsoft.com/office/drawing/2014/main" id="{CF3F8CD1-43F2-A4D7-D90E-60568A68444E}"/>
              </a:ext>
            </a:extLst>
          </p:cNvPr>
          <p:cNvGraphicFramePr>
            <a:graphicFrameLocks noGrp="1"/>
          </p:cNvGraphicFramePr>
          <p:nvPr>
            <p:extLst>
              <p:ext uri="{D42A27DB-BD31-4B8C-83A1-F6EECF244321}">
                <p14:modId xmlns:p14="http://schemas.microsoft.com/office/powerpoint/2010/main" val="1445978833"/>
              </p:ext>
            </p:extLst>
          </p:nvPr>
        </p:nvGraphicFramePr>
        <p:xfrm>
          <a:off x="2589212" y="4717777"/>
          <a:ext cx="7678737" cy="1927860"/>
        </p:xfrm>
        <a:graphic>
          <a:graphicData uri="http://schemas.openxmlformats.org/drawingml/2006/table">
            <a:tbl>
              <a:tblPr>
                <a:tableStyleId>{5C22544A-7EE6-4342-B048-85BDC9FD1C3A}</a:tableStyleId>
              </a:tblPr>
              <a:tblGrid>
                <a:gridCol w="1921232">
                  <a:extLst>
                    <a:ext uri="{9D8B030D-6E8A-4147-A177-3AD203B41FA5}">
                      <a16:colId xmlns:a16="http://schemas.microsoft.com/office/drawing/2014/main" val="494440981"/>
                    </a:ext>
                  </a:extLst>
                </a:gridCol>
                <a:gridCol w="1942888">
                  <a:extLst>
                    <a:ext uri="{9D8B030D-6E8A-4147-A177-3AD203B41FA5}">
                      <a16:colId xmlns:a16="http://schemas.microsoft.com/office/drawing/2014/main" val="3221823634"/>
                    </a:ext>
                  </a:extLst>
                </a:gridCol>
                <a:gridCol w="1067350">
                  <a:extLst>
                    <a:ext uri="{9D8B030D-6E8A-4147-A177-3AD203B41FA5}">
                      <a16:colId xmlns:a16="http://schemas.microsoft.com/office/drawing/2014/main" val="765909501"/>
                    </a:ext>
                  </a:extLst>
                </a:gridCol>
                <a:gridCol w="767255">
                  <a:extLst>
                    <a:ext uri="{9D8B030D-6E8A-4147-A177-3AD203B41FA5}">
                      <a16:colId xmlns:a16="http://schemas.microsoft.com/office/drawing/2014/main" val="1971949114"/>
                    </a:ext>
                  </a:extLst>
                </a:gridCol>
                <a:gridCol w="990006">
                  <a:extLst>
                    <a:ext uri="{9D8B030D-6E8A-4147-A177-3AD203B41FA5}">
                      <a16:colId xmlns:a16="http://schemas.microsoft.com/office/drawing/2014/main" val="217613595"/>
                    </a:ext>
                  </a:extLst>
                </a:gridCol>
                <a:gridCol w="990006">
                  <a:extLst>
                    <a:ext uri="{9D8B030D-6E8A-4147-A177-3AD203B41FA5}">
                      <a16:colId xmlns:a16="http://schemas.microsoft.com/office/drawing/2014/main" val="4286841441"/>
                    </a:ext>
                  </a:extLst>
                </a:gridCol>
              </a:tblGrid>
              <a:tr h="428625">
                <a:tc>
                  <a:txBody>
                    <a:bodyPr/>
                    <a:lstStyle/>
                    <a:p>
                      <a:pPr algn="l" fontAlgn="ctr"/>
                      <a:r>
                        <a:rPr lang="cs-CZ" sz="1100" u="none" strike="noStrike">
                          <a:effectLst/>
                        </a:rPr>
                        <a:t>Název indikátoru</a:t>
                      </a:r>
                      <a:endParaRPr lang="cs-CZ" sz="1100" b="1" i="0" u="none" strike="noStrike">
                        <a:solidFill>
                          <a:srgbClr val="000000"/>
                        </a:solidFill>
                        <a:effectLst/>
                        <a:latin typeface="Aptos Narrow" panose="020B0004020202020204" pitchFamily="34" charset="0"/>
                      </a:endParaRPr>
                    </a:p>
                  </a:txBody>
                  <a:tcPr marL="9525" marR="9525" marT="9525" marB="0" anchor="ctr"/>
                </a:tc>
                <a:tc>
                  <a:txBody>
                    <a:bodyPr/>
                    <a:lstStyle/>
                    <a:p>
                      <a:pPr algn="ctr" fontAlgn="ctr"/>
                      <a:r>
                        <a:rPr lang="cs-CZ" sz="1100" u="none" strike="noStrike">
                          <a:effectLst/>
                        </a:rPr>
                        <a:t>Název akce</a:t>
                      </a:r>
                      <a:endParaRPr lang="cs-CZ" sz="1100" b="1" i="0" u="none" strike="noStrike">
                        <a:solidFill>
                          <a:srgbClr val="000000"/>
                        </a:solidFill>
                        <a:effectLst/>
                        <a:latin typeface="Aptos Narrow" panose="020B0004020202020204" pitchFamily="34" charset="0"/>
                      </a:endParaRPr>
                    </a:p>
                  </a:txBody>
                  <a:tcPr marL="9525" marR="9525" marT="9525" marB="0" anchor="ctr"/>
                </a:tc>
                <a:tc>
                  <a:txBody>
                    <a:bodyPr/>
                    <a:lstStyle/>
                    <a:p>
                      <a:pPr algn="ctr" fontAlgn="ctr"/>
                      <a:r>
                        <a:rPr lang="cs-CZ" sz="1100" u="none" strike="noStrike">
                          <a:effectLst/>
                        </a:rPr>
                        <a:t>Hodnota</a:t>
                      </a:r>
                      <a:endParaRPr lang="cs-CZ" sz="1100" b="1" i="0" u="none" strike="noStrike">
                        <a:solidFill>
                          <a:srgbClr val="000000"/>
                        </a:solidFill>
                        <a:effectLst/>
                        <a:latin typeface="Aptos Narrow" panose="020B0004020202020204" pitchFamily="34" charset="0"/>
                      </a:endParaRPr>
                    </a:p>
                  </a:txBody>
                  <a:tcPr marL="9525" marR="9525" marT="9525" marB="0" anchor="ctr"/>
                </a:tc>
                <a:tc>
                  <a:txBody>
                    <a:bodyPr/>
                    <a:lstStyle/>
                    <a:p>
                      <a:pPr algn="ctr" fontAlgn="ctr"/>
                      <a:r>
                        <a:rPr lang="cs-CZ" sz="1100" u="none" strike="noStrike">
                          <a:effectLst/>
                        </a:rPr>
                        <a:t>Počet osob</a:t>
                      </a:r>
                      <a:endParaRPr lang="cs-CZ" sz="1100" b="1" i="0" u="none" strike="noStrike">
                        <a:solidFill>
                          <a:srgbClr val="000000"/>
                        </a:solidFill>
                        <a:effectLst/>
                        <a:latin typeface="Aptos Narrow" panose="020B0004020202020204" pitchFamily="34" charset="0"/>
                      </a:endParaRPr>
                    </a:p>
                  </a:txBody>
                  <a:tcPr marL="9525" marR="9525" marT="9525" marB="0" anchor="ctr"/>
                </a:tc>
                <a:tc>
                  <a:txBody>
                    <a:bodyPr/>
                    <a:lstStyle/>
                    <a:p>
                      <a:pPr algn="ctr" fontAlgn="ctr"/>
                      <a:r>
                        <a:rPr lang="pl-PL" sz="1100" u="none" strike="noStrike">
                          <a:effectLst/>
                        </a:rPr>
                        <a:t>Průměrný počet osob na akci</a:t>
                      </a:r>
                      <a:endParaRPr lang="pl-PL" sz="1100" b="1" i="0" u="none" strike="noStrike">
                        <a:solidFill>
                          <a:srgbClr val="000000"/>
                        </a:solidFill>
                        <a:effectLst/>
                        <a:latin typeface="Aptos Narrow" panose="020B0004020202020204" pitchFamily="34" charset="0"/>
                      </a:endParaRPr>
                    </a:p>
                  </a:txBody>
                  <a:tcPr marL="9525" marR="9525" marT="9525" marB="0" anchor="ctr"/>
                </a:tc>
                <a:tc>
                  <a:txBody>
                    <a:bodyPr/>
                    <a:lstStyle/>
                    <a:p>
                      <a:pPr algn="ctr" fontAlgn="ctr"/>
                      <a:r>
                        <a:rPr lang="pl-PL" sz="1100" u="none" strike="noStrike">
                          <a:effectLst/>
                        </a:rPr>
                        <a:t>Minimální počet osob na akci</a:t>
                      </a:r>
                      <a:endParaRPr lang="pl-PL" sz="1100" b="1" i="0" u="none" strike="noStrike">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316217843"/>
                  </a:ext>
                </a:extLst>
              </a:tr>
              <a:tr h="295275">
                <a:tc rowSpan="2">
                  <a:txBody>
                    <a:bodyPr/>
                    <a:lstStyle/>
                    <a:p>
                      <a:pPr algn="l" fontAlgn="b"/>
                      <a:r>
                        <a:rPr lang="cs-CZ" sz="1100" u="none" strike="noStrike">
                          <a:effectLst/>
                        </a:rPr>
                        <a:t>Pořádání akcí na farmách a ve školách pro děti školního věku a pracovníky ve školství</a:t>
                      </a:r>
                      <a:endParaRPr lang="cs-CZ"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ctr"/>
                      <a:r>
                        <a:rPr lang="cs-CZ" sz="1100" u="none" strike="noStrike" dirty="0">
                          <a:effectLst/>
                        </a:rPr>
                        <a:t>1. Dny otevřených dveří</a:t>
                      </a:r>
                      <a:endParaRPr lang="cs-CZ" sz="1100" b="0" i="0" u="none" strike="noStrike" dirty="0">
                        <a:solidFill>
                          <a:srgbClr val="000000"/>
                        </a:solidFill>
                        <a:effectLst/>
                        <a:latin typeface="Aptos Narrow" panose="020B0004020202020204" pitchFamily="34" charset="0"/>
                      </a:endParaRPr>
                    </a:p>
                  </a:txBody>
                  <a:tcPr marL="9525" marR="9525" marT="9525" marB="0" anchor="ctr"/>
                </a:tc>
                <a:tc>
                  <a:txBody>
                    <a:bodyPr/>
                    <a:lstStyle/>
                    <a:p>
                      <a:pPr algn="l" fontAlgn="b"/>
                      <a:r>
                        <a:rPr lang="cs-CZ" sz="1100" u="none" strike="noStrike">
                          <a:effectLst/>
                        </a:rPr>
                        <a:t>25 akcí (podniků)</a:t>
                      </a:r>
                      <a:endParaRPr lang="cs-CZ"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cs-CZ" sz="1100" u="none" strike="noStrike">
                          <a:effectLst/>
                        </a:rPr>
                        <a:t>625</a:t>
                      </a:r>
                      <a:endParaRPr lang="cs-CZ"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cs-CZ" sz="1100" u="none" strike="noStrike">
                          <a:effectLst/>
                        </a:rPr>
                        <a:t>25</a:t>
                      </a:r>
                      <a:endParaRPr lang="cs-CZ"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cs-CZ" sz="1100" u="none" strike="noStrike">
                          <a:effectLst/>
                        </a:rPr>
                        <a:t>20</a:t>
                      </a:r>
                      <a:endParaRPr lang="cs-CZ"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471128713"/>
                  </a:ext>
                </a:extLst>
              </a:tr>
              <a:tr h="276225">
                <a:tc vMerge="1">
                  <a:txBody>
                    <a:bodyPr/>
                    <a:lstStyle/>
                    <a:p>
                      <a:endParaRPr lang="cs-CZ"/>
                    </a:p>
                  </a:txBody>
                  <a:tcPr/>
                </a:tc>
                <a:tc>
                  <a:txBody>
                    <a:bodyPr/>
                    <a:lstStyle/>
                    <a:p>
                      <a:pPr algn="l" fontAlgn="ctr"/>
                      <a:r>
                        <a:rPr lang="cs-CZ" sz="1100" u="none" strike="noStrike" dirty="0">
                          <a:effectLst/>
                        </a:rPr>
                        <a:t>2. </a:t>
                      </a:r>
                      <a:r>
                        <a:rPr lang="cs-CZ" sz="1100" u="none" strike="noStrike" dirty="0" err="1">
                          <a:effectLst/>
                        </a:rPr>
                        <a:t>Agroenvironmentální</a:t>
                      </a:r>
                      <a:r>
                        <a:rPr lang="cs-CZ" sz="1100" u="none" strike="noStrike" dirty="0">
                          <a:effectLst/>
                        </a:rPr>
                        <a:t> kroužky</a:t>
                      </a:r>
                      <a:endParaRPr lang="cs-CZ" sz="1100" b="0" i="0" u="none" strike="noStrike" dirty="0">
                        <a:solidFill>
                          <a:srgbClr val="000000"/>
                        </a:solidFill>
                        <a:effectLst/>
                        <a:latin typeface="Aptos Narrow" panose="020B0004020202020204" pitchFamily="34" charset="0"/>
                      </a:endParaRPr>
                    </a:p>
                  </a:txBody>
                  <a:tcPr marL="9525" marR="9525" marT="9525" marB="0" anchor="ctr"/>
                </a:tc>
                <a:tc>
                  <a:txBody>
                    <a:bodyPr/>
                    <a:lstStyle/>
                    <a:p>
                      <a:pPr algn="l" fontAlgn="b"/>
                      <a:r>
                        <a:rPr lang="cs-CZ" sz="1100" u="none" strike="noStrike">
                          <a:effectLst/>
                        </a:rPr>
                        <a:t>7 akcí (kroužků)</a:t>
                      </a:r>
                      <a:endParaRPr lang="cs-CZ"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cs-CZ" sz="1100" u="none" strike="noStrike">
                          <a:effectLst/>
                        </a:rPr>
                        <a:t>140</a:t>
                      </a:r>
                      <a:endParaRPr lang="cs-CZ"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cs-CZ" sz="1100" u="none" strike="noStrike">
                          <a:effectLst/>
                        </a:rPr>
                        <a:t>20</a:t>
                      </a:r>
                      <a:endParaRPr lang="cs-CZ"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cs-CZ" sz="1100" u="none" strike="noStrike">
                          <a:effectLst/>
                        </a:rPr>
                        <a:t>20</a:t>
                      </a:r>
                      <a:endParaRPr lang="cs-CZ"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4061712164"/>
                  </a:ext>
                </a:extLst>
              </a:tr>
              <a:tr h="381000">
                <a:tc>
                  <a:txBody>
                    <a:bodyPr/>
                    <a:lstStyle/>
                    <a:p>
                      <a:pPr algn="l" fontAlgn="b"/>
                      <a:r>
                        <a:rPr lang="cs-CZ" sz="1100" u="none" strike="noStrike">
                          <a:effectLst/>
                        </a:rPr>
                        <a:t>Mediální výstupy v tištěných mediích i online mediích</a:t>
                      </a:r>
                      <a:endParaRPr lang="cs-CZ"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ctr"/>
                      <a:r>
                        <a:rPr lang="fr-FR" sz="1100" u="none" strike="noStrike">
                          <a:effectLst/>
                        </a:rPr>
                        <a:t>3. Kampaň "Sýr je cesta".</a:t>
                      </a:r>
                      <a:endParaRPr lang="fr-FR" sz="1100" b="0" i="0" u="none" strike="noStrike">
                        <a:solidFill>
                          <a:srgbClr val="000000"/>
                        </a:solidFill>
                        <a:effectLst/>
                        <a:latin typeface="Aptos Narrow" panose="020B0004020202020204" pitchFamily="34" charset="0"/>
                      </a:endParaRPr>
                    </a:p>
                  </a:txBody>
                  <a:tcPr marL="9525" marR="9525" marT="9525" marB="0" anchor="ctr"/>
                </a:tc>
                <a:tc>
                  <a:txBody>
                    <a:bodyPr/>
                    <a:lstStyle/>
                    <a:p>
                      <a:pPr algn="l" fontAlgn="b"/>
                      <a:r>
                        <a:rPr lang="cs-CZ" sz="1100" u="none" strike="noStrike">
                          <a:effectLst/>
                        </a:rPr>
                        <a:t>10 výstupů v TV </a:t>
                      </a:r>
                      <a:endParaRPr lang="cs-CZ"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cs-CZ" sz="1100" u="none" strike="noStrike">
                          <a:effectLst/>
                        </a:rPr>
                        <a:t>2 300 000</a:t>
                      </a:r>
                      <a:endParaRPr lang="cs-CZ"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cs-CZ" sz="1100" u="none" strike="noStrike">
                          <a:effectLst/>
                        </a:rPr>
                        <a:t>230 000</a:t>
                      </a:r>
                      <a:endParaRPr lang="cs-CZ"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ctr"/>
                      <a:r>
                        <a:rPr lang="cs-CZ" sz="1100" u="none" strike="noStrike">
                          <a:effectLst/>
                        </a:rPr>
                        <a:t>x</a:t>
                      </a:r>
                      <a:endParaRPr lang="cs-CZ" sz="1100" b="0" i="0" u="none" strike="noStrike">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949493419"/>
                  </a:ext>
                </a:extLst>
              </a:tr>
              <a:tr h="190500">
                <a:tc>
                  <a:txBody>
                    <a:bodyPr/>
                    <a:lstStyle/>
                    <a:p>
                      <a:pPr algn="l" fontAlgn="b"/>
                      <a:r>
                        <a:rPr lang="cs-CZ" sz="1100" u="none" strike="noStrike">
                          <a:effectLst/>
                        </a:rPr>
                        <a:t>Produkce informačních tiskovin</a:t>
                      </a:r>
                      <a:endParaRPr lang="cs-CZ"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ctr"/>
                      <a:r>
                        <a:rPr lang="cs-CZ" sz="1100" u="none" strike="noStrike">
                          <a:effectLst/>
                        </a:rPr>
                        <a:t>4. Omalovánky</a:t>
                      </a:r>
                      <a:endParaRPr lang="cs-CZ" sz="1100" b="0" i="0" u="none" strike="noStrike">
                        <a:solidFill>
                          <a:srgbClr val="000000"/>
                        </a:solidFill>
                        <a:effectLst/>
                        <a:latin typeface="Aptos Narrow" panose="020B0004020202020204" pitchFamily="34" charset="0"/>
                      </a:endParaRPr>
                    </a:p>
                  </a:txBody>
                  <a:tcPr marL="9525" marR="9525" marT="9525" marB="0" anchor="ctr"/>
                </a:tc>
                <a:tc>
                  <a:txBody>
                    <a:bodyPr/>
                    <a:lstStyle/>
                    <a:p>
                      <a:pPr algn="l" fontAlgn="b"/>
                      <a:r>
                        <a:rPr lang="cs-CZ" sz="1100" u="none" strike="noStrike">
                          <a:effectLst/>
                        </a:rPr>
                        <a:t>765 kusů</a:t>
                      </a:r>
                      <a:endParaRPr lang="cs-CZ"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cs-CZ" sz="1100" u="none" strike="noStrike">
                          <a:effectLst/>
                        </a:rPr>
                        <a:t>x</a:t>
                      </a:r>
                      <a:endParaRPr lang="cs-CZ"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cs-CZ" sz="1100" u="none" strike="noStrike">
                          <a:effectLst/>
                        </a:rPr>
                        <a:t>x</a:t>
                      </a:r>
                      <a:endParaRPr lang="cs-CZ" sz="11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cs-CZ" sz="1100" u="none" strike="noStrike" dirty="0">
                          <a:effectLst/>
                        </a:rPr>
                        <a:t>x</a:t>
                      </a:r>
                      <a:endParaRPr lang="cs-CZ" sz="11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009646038"/>
                  </a:ext>
                </a:extLst>
              </a:tr>
            </a:tbl>
          </a:graphicData>
        </a:graphic>
      </p:graphicFrame>
      <p:pic>
        <p:nvPicPr>
          <p:cNvPr id="5" name="Grafický objekt 4" descr="Zaškrtnutí se souvislou výplní">
            <a:extLst>
              <a:ext uri="{FF2B5EF4-FFF2-40B4-BE49-F238E27FC236}">
                <a16:creationId xmlns:a16="http://schemas.microsoft.com/office/drawing/2014/main" id="{8C231342-AE3F-EE5B-6D8A-B7E0D121910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38966" y="5319757"/>
            <a:ext cx="723900" cy="723900"/>
          </a:xfrm>
          <a:prstGeom prst="rect">
            <a:avLst/>
          </a:prstGeom>
        </p:spPr>
      </p:pic>
      <p:graphicFrame>
        <p:nvGraphicFramePr>
          <p:cNvPr id="6" name="Tabulka 5">
            <a:extLst>
              <a:ext uri="{FF2B5EF4-FFF2-40B4-BE49-F238E27FC236}">
                <a16:creationId xmlns:a16="http://schemas.microsoft.com/office/drawing/2014/main" id="{F773AA75-E501-A47B-7D58-940029D548B5}"/>
              </a:ext>
            </a:extLst>
          </p:cNvPr>
          <p:cNvGraphicFramePr>
            <a:graphicFrameLocks noGrp="1"/>
          </p:cNvGraphicFramePr>
          <p:nvPr>
            <p:extLst>
              <p:ext uri="{D42A27DB-BD31-4B8C-83A1-F6EECF244321}">
                <p14:modId xmlns:p14="http://schemas.microsoft.com/office/powerpoint/2010/main" val="1589548965"/>
              </p:ext>
            </p:extLst>
          </p:nvPr>
        </p:nvGraphicFramePr>
        <p:xfrm>
          <a:off x="2589212" y="3407572"/>
          <a:ext cx="3086100" cy="1106805"/>
        </p:xfrm>
        <a:graphic>
          <a:graphicData uri="http://schemas.openxmlformats.org/drawingml/2006/table">
            <a:tbl>
              <a:tblPr>
                <a:tableStyleId>{5C22544A-7EE6-4342-B048-85BDC9FD1C3A}</a:tableStyleId>
              </a:tblPr>
              <a:tblGrid>
                <a:gridCol w="1991851">
                  <a:extLst>
                    <a:ext uri="{9D8B030D-6E8A-4147-A177-3AD203B41FA5}">
                      <a16:colId xmlns:a16="http://schemas.microsoft.com/office/drawing/2014/main" val="1202630663"/>
                    </a:ext>
                  </a:extLst>
                </a:gridCol>
                <a:gridCol w="1094249">
                  <a:extLst>
                    <a:ext uri="{9D8B030D-6E8A-4147-A177-3AD203B41FA5}">
                      <a16:colId xmlns:a16="http://schemas.microsoft.com/office/drawing/2014/main" val="519296189"/>
                    </a:ext>
                  </a:extLst>
                </a:gridCol>
              </a:tblGrid>
              <a:tr h="190500">
                <a:tc>
                  <a:txBody>
                    <a:bodyPr/>
                    <a:lstStyle/>
                    <a:p>
                      <a:pPr algn="ctr" fontAlgn="ctr"/>
                      <a:r>
                        <a:rPr lang="cs-CZ" sz="1100" u="none" strike="noStrike">
                          <a:effectLst/>
                        </a:rPr>
                        <a:t>Název akce</a:t>
                      </a:r>
                      <a:endParaRPr lang="cs-CZ" sz="1100" b="1" i="0" u="none" strike="noStrike">
                        <a:solidFill>
                          <a:srgbClr val="000000"/>
                        </a:solidFill>
                        <a:effectLst/>
                        <a:latin typeface="Aptos Narrow" panose="020B0004020202020204" pitchFamily="34" charset="0"/>
                      </a:endParaRPr>
                    </a:p>
                  </a:txBody>
                  <a:tcPr marL="9525" marR="9525" marT="9525" marB="0" anchor="ctr"/>
                </a:tc>
                <a:tc>
                  <a:txBody>
                    <a:bodyPr/>
                    <a:lstStyle/>
                    <a:p>
                      <a:pPr algn="ctr" fontAlgn="ctr"/>
                      <a:r>
                        <a:rPr lang="cs-CZ" sz="1100" u="none" strike="noStrike">
                          <a:effectLst/>
                        </a:rPr>
                        <a:t>Počet osob</a:t>
                      </a:r>
                      <a:endParaRPr lang="cs-CZ" sz="1100" b="1" i="0" u="none" strike="noStrike">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63906924"/>
                  </a:ext>
                </a:extLst>
              </a:tr>
              <a:tr h="190500">
                <a:tc>
                  <a:txBody>
                    <a:bodyPr/>
                    <a:lstStyle/>
                    <a:p>
                      <a:pPr algn="l" fontAlgn="ctr"/>
                      <a:r>
                        <a:rPr lang="cs-CZ" sz="1100" u="none" strike="noStrike">
                          <a:effectLst/>
                        </a:rPr>
                        <a:t>1. Dny otevřených dveří</a:t>
                      </a:r>
                      <a:endParaRPr lang="cs-CZ" sz="1100" b="0" i="0" u="none" strike="noStrike">
                        <a:solidFill>
                          <a:srgbClr val="000000"/>
                        </a:solidFill>
                        <a:effectLst/>
                        <a:latin typeface="Aptos Narrow" panose="020B0004020202020204" pitchFamily="34" charset="0"/>
                      </a:endParaRPr>
                    </a:p>
                  </a:txBody>
                  <a:tcPr marL="9525" marR="9525" marT="9525" marB="0" anchor="ctr"/>
                </a:tc>
                <a:tc>
                  <a:txBody>
                    <a:bodyPr/>
                    <a:lstStyle/>
                    <a:p>
                      <a:pPr algn="r" fontAlgn="b"/>
                      <a:r>
                        <a:rPr lang="cs-CZ" sz="1100" u="none" strike="noStrike">
                          <a:effectLst/>
                        </a:rPr>
                        <a:t>625</a:t>
                      </a:r>
                      <a:endParaRPr lang="cs-CZ"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738029657"/>
                  </a:ext>
                </a:extLst>
              </a:tr>
              <a:tr h="190500">
                <a:tc>
                  <a:txBody>
                    <a:bodyPr/>
                    <a:lstStyle/>
                    <a:p>
                      <a:pPr algn="l" fontAlgn="ctr"/>
                      <a:r>
                        <a:rPr lang="cs-CZ" sz="1100" u="none" strike="noStrike">
                          <a:effectLst/>
                        </a:rPr>
                        <a:t>2. Agroenvironmentální kroužky</a:t>
                      </a:r>
                      <a:endParaRPr lang="cs-CZ" sz="1100" b="0" i="0" u="none" strike="noStrike">
                        <a:solidFill>
                          <a:srgbClr val="000000"/>
                        </a:solidFill>
                        <a:effectLst/>
                        <a:latin typeface="Aptos Narrow" panose="020B0004020202020204" pitchFamily="34" charset="0"/>
                      </a:endParaRPr>
                    </a:p>
                  </a:txBody>
                  <a:tcPr marL="9525" marR="9525" marT="9525" marB="0" anchor="ctr"/>
                </a:tc>
                <a:tc>
                  <a:txBody>
                    <a:bodyPr/>
                    <a:lstStyle/>
                    <a:p>
                      <a:pPr algn="r" fontAlgn="b"/>
                      <a:r>
                        <a:rPr lang="cs-CZ" sz="1100" u="none" strike="noStrike">
                          <a:effectLst/>
                        </a:rPr>
                        <a:t>140</a:t>
                      </a:r>
                      <a:endParaRPr lang="cs-CZ"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438425665"/>
                  </a:ext>
                </a:extLst>
              </a:tr>
              <a:tr h="190500">
                <a:tc>
                  <a:txBody>
                    <a:bodyPr/>
                    <a:lstStyle/>
                    <a:p>
                      <a:pPr algn="l" fontAlgn="ctr"/>
                      <a:r>
                        <a:rPr lang="fr-FR" sz="1100" u="none" strike="noStrike">
                          <a:effectLst/>
                        </a:rPr>
                        <a:t>3. Kampaň "Sýr je cesta".</a:t>
                      </a:r>
                      <a:endParaRPr lang="fr-FR" sz="1100" b="0" i="0" u="none" strike="noStrike">
                        <a:solidFill>
                          <a:srgbClr val="000000"/>
                        </a:solidFill>
                        <a:effectLst/>
                        <a:latin typeface="Aptos Narrow" panose="020B0004020202020204" pitchFamily="34" charset="0"/>
                      </a:endParaRPr>
                    </a:p>
                  </a:txBody>
                  <a:tcPr marL="9525" marR="9525" marT="9525" marB="0" anchor="ctr"/>
                </a:tc>
                <a:tc>
                  <a:txBody>
                    <a:bodyPr/>
                    <a:lstStyle/>
                    <a:p>
                      <a:pPr algn="r" fontAlgn="b"/>
                      <a:r>
                        <a:rPr lang="cs-CZ" sz="1100" u="none" strike="noStrike">
                          <a:effectLst/>
                        </a:rPr>
                        <a:t>2 300 000</a:t>
                      </a:r>
                      <a:endParaRPr lang="cs-CZ"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21032638"/>
                  </a:ext>
                </a:extLst>
              </a:tr>
              <a:tr h="190500">
                <a:tc>
                  <a:txBody>
                    <a:bodyPr/>
                    <a:lstStyle/>
                    <a:p>
                      <a:pPr algn="l" fontAlgn="ctr"/>
                      <a:r>
                        <a:rPr lang="cs-CZ" sz="1100" u="none" strike="noStrike">
                          <a:effectLst/>
                        </a:rPr>
                        <a:t>4. Omalovánky</a:t>
                      </a:r>
                      <a:endParaRPr lang="cs-CZ" sz="1100" b="0" i="0" u="none" strike="noStrike">
                        <a:solidFill>
                          <a:srgbClr val="000000"/>
                        </a:solidFill>
                        <a:effectLst/>
                        <a:latin typeface="Aptos Narrow" panose="020B0004020202020204" pitchFamily="34" charset="0"/>
                      </a:endParaRPr>
                    </a:p>
                  </a:txBody>
                  <a:tcPr marL="9525" marR="9525" marT="9525" marB="0" anchor="ctr"/>
                </a:tc>
                <a:tc>
                  <a:txBody>
                    <a:bodyPr/>
                    <a:lstStyle/>
                    <a:p>
                      <a:pPr algn="ctr" fontAlgn="b"/>
                      <a:r>
                        <a:rPr lang="cs-CZ" sz="1100" u="none" strike="noStrike" dirty="0">
                          <a:effectLst/>
                        </a:rPr>
                        <a:t>x</a:t>
                      </a:r>
                      <a:endParaRPr lang="cs-CZ" sz="11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249840441"/>
                  </a:ext>
                </a:extLst>
              </a:tr>
            </a:tbl>
          </a:graphicData>
        </a:graphic>
      </p:graphicFrame>
      <p:pic>
        <p:nvPicPr>
          <p:cNvPr id="7" name="Grafický objekt 1" descr="Zavřít se souvislou výplní">
            <a:extLst>
              <a:ext uri="{FF2B5EF4-FFF2-40B4-BE49-F238E27FC236}">
                <a16:creationId xmlns:a16="http://schemas.microsoft.com/office/drawing/2014/main" id="{77AABBA0-EF03-D677-2F09-39365AE9E47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87917" y="3599024"/>
            <a:ext cx="723900" cy="723900"/>
          </a:xfrm>
          <a:prstGeom prst="rect">
            <a:avLst/>
          </a:prstGeom>
        </p:spPr>
      </p:pic>
    </p:spTree>
    <p:extLst>
      <p:ext uri="{BB962C8B-B14F-4D97-AF65-F5344CB8AC3E}">
        <p14:creationId xmlns:p14="http://schemas.microsoft.com/office/powerpoint/2010/main" val="18575732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1915DA-2D79-F535-8741-3D750A45DFFD}"/>
              </a:ext>
            </a:extLst>
          </p:cNvPr>
          <p:cNvSpPr>
            <a:spLocks noGrp="1"/>
          </p:cNvSpPr>
          <p:nvPr>
            <p:ph type="title"/>
          </p:nvPr>
        </p:nvSpPr>
        <p:spPr/>
        <p:txBody>
          <a:bodyPr/>
          <a:lstStyle/>
          <a:p>
            <a:r>
              <a:rPr lang="cs-CZ" dirty="0"/>
              <a:t>Popis minimální struktury projektu</a:t>
            </a:r>
          </a:p>
        </p:txBody>
      </p:sp>
      <p:sp>
        <p:nvSpPr>
          <p:cNvPr id="3" name="Zástupný obsah 2">
            <a:extLst>
              <a:ext uri="{FF2B5EF4-FFF2-40B4-BE49-F238E27FC236}">
                <a16:creationId xmlns:a16="http://schemas.microsoft.com/office/drawing/2014/main" id="{228837D5-9151-4BB6-01F3-474B14D7F1C9}"/>
              </a:ext>
            </a:extLst>
          </p:cNvPr>
          <p:cNvSpPr>
            <a:spLocks noGrp="1"/>
          </p:cNvSpPr>
          <p:nvPr>
            <p:ph idx="1"/>
          </p:nvPr>
        </p:nvSpPr>
        <p:spPr>
          <a:xfrm>
            <a:off x="2591068" y="1322461"/>
            <a:ext cx="8915400" cy="4213077"/>
          </a:xfrm>
        </p:spPr>
        <p:txBody>
          <a:bodyPr>
            <a:normAutofit/>
          </a:bodyPr>
          <a:lstStyle/>
          <a:p>
            <a:r>
              <a:rPr lang="cs-CZ" b="1" dirty="0"/>
              <a:t>7. Věcný popis realizovaného projektu:</a:t>
            </a:r>
            <a:endParaRPr lang="cs-CZ" dirty="0"/>
          </a:p>
          <a:p>
            <a:pPr lvl="1" algn="just">
              <a:buFont typeface="Arial" panose="020B0604020202020204" pitchFamily="34" charset="0"/>
              <a:buChar char="•"/>
            </a:pPr>
            <a:r>
              <a:rPr lang="cs-CZ" b="1" dirty="0"/>
              <a:t>7.1	Popis stanovení celkových nákladů projektu </a:t>
            </a:r>
            <a:r>
              <a:rPr lang="cs-CZ" dirty="0"/>
              <a:t>– uvede se stručný postup jak bylo celkových nákladů dosaženo. Obvykle to bývá součtem nákladů</a:t>
            </a:r>
            <a:br>
              <a:rPr lang="cs-CZ" dirty="0"/>
            </a:br>
            <a:r>
              <a:rPr lang="cs-CZ" dirty="0"/>
              <a:t>na jednotlivé indikátory realizované v projektu. </a:t>
            </a:r>
            <a:r>
              <a:rPr lang="cs-CZ" b="1" dirty="0"/>
              <a:t> </a:t>
            </a:r>
          </a:p>
          <a:p>
            <a:pPr lvl="1" algn="just">
              <a:buFont typeface="Arial" panose="020B0604020202020204" pitchFamily="34" charset="0"/>
              <a:buChar char="•"/>
            </a:pPr>
            <a:r>
              <a:rPr lang="cs-CZ" b="1" dirty="0"/>
              <a:t>7.2	</a:t>
            </a:r>
            <a:r>
              <a:rPr lang="pl-PL" b="1" dirty="0"/>
              <a:t>Odůvodnění dílčích položek rozpočtu </a:t>
            </a:r>
            <a:r>
              <a:rPr lang="cs-CZ" dirty="0"/>
              <a:t>– uvádí popis stanovení jednotlivých dílčích položek rozpočtu. Např. položky 1.1 Materiál, nebo 2.2 Nájemné. Doporučujeme popsat jak hodnoty bylo dopočítáno. U materiálu máte nějaký počet kusů a nějakou jednotkovou cenu. U nájmů je to cena obvyklá zjištěna na základě průzkumu trhu, případně cena zaplacená v loňském roce. U položky</a:t>
            </a:r>
            <a:br>
              <a:rPr lang="cs-CZ" dirty="0"/>
            </a:br>
            <a:r>
              <a:rPr lang="cs-CZ" dirty="0"/>
              <a:t>3.1. Mzdy se jedná o počet hodin a hodinová mzda pracovníka, nebo je to nějaký podíl úvazku.    </a:t>
            </a:r>
          </a:p>
          <a:p>
            <a:pPr lvl="1" algn="just">
              <a:buFont typeface="Arial" panose="020B0604020202020204" pitchFamily="34" charset="0"/>
              <a:buChar char="•"/>
            </a:pPr>
            <a:r>
              <a:rPr lang="cs-CZ" b="1" dirty="0"/>
              <a:t>7.3 	Vyčíslení nákladů na jednotlivé realizované indikátory projektu </a:t>
            </a:r>
            <a:r>
              <a:rPr lang="cs-CZ" dirty="0"/>
              <a:t>– uvádí se náklad na konkrétní indikátor stanovený v bodu 6 minimální struktury projektu (projektu). Vždy je nutné doplnit popis výpočtu. Každý indikátor musí mít vypočtené náklady.  </a:t>
            </a:r>
          </a:p>
        </p:txBody>
      </p:sp>
      <p:sp>
        <p:nvSpPr>
          <p:cNvPr id="4" name="TextovéPole 3">
            <a:extLst>
              <a:ext uri="{FF2B5EF4-FFF2-40B4-BE49-F238E27FC236}">
                <a16:creationId xmlns:a16="http://schemas.microsoft.com/office/drawing/2014/main" id="{F7A6B98B-F9B6-B6A4-3A93-40A01341BAB7}"/>
              </a:ext>
            </a:extLst>
          </p:cNvPr>
          <p:cNvSpPr txBox="1"/>
          <p:nvPr/>
        </p:nvSpPr>
        <p:spPr>
          <a:xfrm>
            <a:off x="2589212" y="5635441"/>
            <a:ext cx="8001000" cy="1231106"/>
          </a:xfrm>
          <a:prstGeom prst="rect">
            <a:avLst/>
          </a:prstGeom>
          <a:noFill/>
        </p:spPr>
        <p:txBody>
          <a:bodyPr wrap="square" rtlCol="0">
            <a:spAutoFit/>
          </a:bodyPr>
          <a:lstStyle/>
          <a:p>
            <a:pPr marL="342900" indent="-342900" algn="just">
              <a:buAutoNum type="arabicPeriod"/>
            </a:pPr>
            <a:r>
              <a:rPr lang="cs-CZ" sz="1400" dirty="0"/>
              <a:t>Neuvedení jednotkových nákladů a množství je základní důvod pro krácení projektů.</a:t>
            </a:r>
          </a:p>
          <a:p>
            <a:pPr marL="342900" indent="-342900" algn="just">
              <a:buAutoNum type="arabicPeriod"/>
            </a:pPr>
            <a:r>
              <a:rPr lang="cs-CZ" sz="1400" dirty="0"/>
              <a:t>Neuvedení počtu osob (nebo jiných měřitelných jednotek) u výstupů projektu je důvodem pro vysoký jednotkový náklad na účastníka</a:t>
            </a:r>
            <a:br>
              <a:rPr lang="cs-CZ" sz="1400" dirty="0"/>
            </a:br>
            <a:r>
              <a:rPr lang="cs-CZ" sz="1400" dirty="0"/>
              <a:t>a důvodem pro krácení.</a:t>
            </a:r>
          </a:p>
          <a:p>
            <a:endParaRPr lang="cs-CZ" dirty="0"/>
          </a:p>
        </p:txBody>
      </p:sp>
      <p:pic>
        <p:nvPicPr>
          <p:cNvPr id="6" name="Grafický objekt 5" descr="Vykřičník se souvislou výplní">
            <a:extLst>
              <a:ext uri="{FF2B5EF4-FFF2-40B4-BE49-F238E27FC236}">
                <a16:creationId xmlns:a16="http://schemas.microsoft.com/office/drawing/2014/main" id="{4C1363B5-0EC1-AEB9-AFD6-BE6723FA46D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590212" y="5651411"/>
            <a:ext cx="914400" cy="914400"/>
          </a:xfrm>
          <a:prstGeom prst="rect">
            <a:avLst/>
          </a:prstGeom>
          <a:effectLst>
            <a:glow rad="127000">
              <a:srgbClr val="92D050"/>
            </a:glow>
          </a:effectLst>
        </p:spPr>
      </p:pic>
    </p:spTree>
    <p:extLst>
      <p:ext uri="{BB962C8B-B14F-4D97-AF65-F5344CB8AC3E}">
        <p14:creationId xmlns:p14="http://schemas.microsoft.com/office/powerpoint/2010/main" val="37073999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8280C-9B94-DAB2-C18C-62124DAC9846}"/>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55E61C5-6F77-5BAC-10A6-E4F84F382A0C}"/>
              </a:ext>
            </a:extLst>
          </p:cNvPr>
          <p:cNvSpPr>
            <a:spLocks noGrp="1"/>
          </p:cNvSpPr>
          <p:nvPr>
            <p:ph type="title"/>
          </p:nvPr>
        </p:nvSpPr>
        <p:spPr/>
        <p:txBody>
          <a:bodyPr/>
          <a:lstStyle/>
          <a:p>
            <a:r>
              <a:rPr lang="cs-CZ" dirty="0"/>
              <a:t>Popis minimální struktury projektu</a:t>
            </a:r>
          </a:p>
        </p:txBody>
      </p:sp>
      <p:sp>
        <p:nvSpPr>
          <p:cNvPr id="3" name="Zástupný obsah 2">
            <a:extLst>
              <a:ext uri="{FF2B5EF4-FFF2-40B4-BE49-F238E27FC236}">
                <a16:creationId xmlns:a16="http://schemas.microsoft.com/office/drawing/2014/main" id="{7F1309F9-EB44-7BEA-4390-E8B268934CEF}"/>
              </a:ext>
            </a:extLst>
          </p:cNvPr>
          <p:cNvSpPr>
            <a:spLocks noGrp="1"/>
          </p:cNvSpPr>
          <p:nvPr>
            <p:ph idx="1"/>
          </p:nvPr>
        </p:nvSpPr>
        <p:spPr>
          <a:xfrm>
            <a:off x="2591068" y="1322461"/>
            <a:ext cx="8915400" cy="4974822"/>
          </a:xfrm>
        </p:spPr>
        <p:txBody>
          <a:bodyPr>
            <a:normAutofit/>
          </a:bodyPr>
          <a:lstStyle/>
          <a:p>
            <a:pPr lvl="1" algn="just">
              <a:buFont typeface="Arial" panose="020B0604020202020204" pitchFamily="34" charset="0"/>
              <a:buChar char="•"/>
            </a:pPr>
            <a:r>
              <a:rPr lang="cs-CZ" b="1" dirty="0"/>
              <a:t>7.3 	Vyčíslení nákladů na jednotlivé realizované indikátory projektu </a:t>
            </a:r>
          </a:p>
          <a:p>
            <a:pPr marL="1314450" lvl="3" indent="0" algn="just">
              <a:spcBef>
                <a:spcPts val="0"/>
              </a:spcBef>
              <a:buNone/>
            </a:pPr>
            <a:r>
              <a:rPr lang="cs-CZ" dirty="0"/>
              <a:t>– vzor pro výstup v podobě semináře</a:t>
            </a:r>
          </a:p>
          <a:p>
            <a:pPr marL="457200" lvl="1" indent="0" algn="just">
              <a:spcBef>
                <a:spcPts val="0"/>
              </a:spcBef>
              <a:buNone/>
            </a:pPr>
            <a:endParaRPr lang="cs-CZ" dirty="0"/>
          </a:p>
          <a:p>
            <a:pPr marL="457200" lvl="1" indent="0" algn="just">
              <a:spcBef>
                <a:spcPts val="0"/>
              </a:spcBef>
              <a:buNone/>
            </a:pPr>
            <a:endParaRPr lang="cs-CZ" dirty="0"/>
          </a:p>
          <a:p>
            <a:pPr marL="457200" lvl="1" indent="0" algn="just">
              <a:spcBef>
                <a:spcPts val="0"/>
              </a:spcBef>
              <a:buNone/>
            </a:pPr>
            <a:endParaRPr lang="cs-CZ" dirty="0"/>
          </a:p>
          <a:p>
            <a:pPr marL="457200" lvl="1" indent="0" algn="just">
              <a:spcBef>
                <a:spcPts val="0"/>
              </a:spcBef>
              <a:buNone/>
            </a:pPr>
            <a:endParaRPr lang="cs-CZ" dirty="0"/>
          </a:p>
          <a:p>
            <a:pPr marL="457200" lvl="1" indent="0" algn="just">
              <a:spcBef>
                <a:spcPts val="0"/>
              </a:spcBef>
              <a:buNone/>
            </a:pPr>
            <a:endParaRPr lang="cs-CZ" dirty="0"/>
          </a:p>
          <a:p>
            <a:pPr marL="457200" lvl="1" indent="0" algn="just">
              <a:spcBef>
                <a:spcPts val="0"/>
              </a:spcBef>
              <a:buNone/>
            </a:pPr>
            <a:endParaRPr lang="cs-CZ" dirty="0"/>
          </a:p>
          <a:p>
            <a:pPr marL="457200" lvl="1" indent="0" algn="just">
              <a:spcBef>
                <a:spcPts val="0"/>
              </a:spcBef>
              <a:buNone/>
            </a:pPr>
            <a:endParaRPr lang="cs-CZ" dirty="0"/>
          </a:p>
          <a:p>
            <a:pPr marL="457200" lvl="1" indent="0" algn="just">
              <a:spcBef>
                <a:spcPts val="0"/>
              </a:spcBef>
              <a:buNone/>
            </a:pPr>
            <a:endParaRPr lang="cs-CZ" dirty="0"/>
          </a:p>
          <a:p>
            <a:pPr marL="457200" lvl="1" indent="0" algn="just">
              <a:spcBef>
                <a:spcPts val="0"/>
              </a:spcBef>
              <a:buNone/>
            </a:pPr>
            <a:endParaRPr lang="cs-CZ" dirty="0"/>
          </a:p>
          <a:p>
            <a:pPr marL="457200" lvl="1" indent="0" algn="just">
              <a:spcBef>
                <a:spcPts val="0"/>
              </a:spcBef>
              <a:buNone/>
            </a:pPr>
            <a:r>
              <a:rPr lang="cs-CZ" dirty="0">
                <a:solidFill>
                  <a:schemeClr val="tx1"/>
                </a:solidFill>
              </a:rPr>
              <a:t>Je nutné definovat následující parametry obsahu indikátoru (výstupu uvedené</a:t>
            </a:r>
            <a:br>
              <a:rPr lang="cs-CZ" dirty="0">
                <a:solidFill>
                  <a:schemeClr val="tx1"/>
                </a:solidFill>
              </a:rPr>
            </a:br>
            <a:r>
              <a:rPr lang="cs-CZ" dirty="0">
                <a:solidFill>
                  <a:schemeClr val="tx1"/>
                </a:solidFill>
              </a:rPr>
              <a:t>v kapitole 6):</a:t>
            </a:r>
          </a:p>
          <a:p>
            <a:pPr lvl="2" algn="just">
              <a:spcBef>
                <a:spcPts val="0"/>
              </a:spcBef>
              <a:buFont typeface="Wingdings" panose="05000000000000000000" pitchFamily="2" charset="2"/>
              <a:buChar char="Ø"/>
            </a:pPr>
            <a:r>
              <a:rPr lang="cs-CZ" dirty="0">
                <a:solidFill>
                  <a:schemeClr val="tx1"/>
                </a:solidFill>
              </a:rPr>
              <a:t>odborná stránka (informace předávané na semináři)</a:t>
            </a:r>
          </a:p>
          <a:p>
            <a:pPr lvl="2" algn="just">
              <a:spcBef>
                <a:spcPts val="0"/>
              </a:spcBef>
              <a:buFont typeface="Wingdings" panose="05000000000000000000" pitchFamily="2" charset="2"/>
              <a:buChar char="Ø"/>
            </a:pPr>
            <a:r>
              <a:rPr lang="cs-CZ" dirty="0">
                <a:solidFill>
                  <a:schemeClr val="tx1"/>
                </a:solidFill>
              </a:rPr>
              <a:t>materiální stránka (parametry místa, výčet a parametry použitých audiovizuálních prostředků, parametry předávaných publikací a brožur</a:t>
            </a:r>
          </a:p>
          <a:p>
            <a:pPr lvl="2" algn="just">
              <a:spcBef>
                <a:spcPts val="0"/>
              </a:spcBef>
              <a:buFont typeface="Wingdings" panose="05000000000000000000" pitchFamily="2" charset="2"/>
              <a:buChar char="Ø"/>
            </a:pPr>
            <a:r>
              <a:rPr lang="cs-CZ" dirty="0">
                <a:solidFill>
                  <a:schemeClr val="tx1"/>
                </a:solidFill>
              </a:rPr>
              <a:t>personální stránka (počty odučených hodin, počet lektorů, počty přípravných prací apod.) </a:t>
            </a:r>
          </a:p>
          <a:p>
            <a:pPr lvl="1" algn="just">
              <a:buFont typeface="Arial" panose="020B0604020202020204" pitchFamily="34" charset="0"/>
              <a:buChar char="•"/>
            </a:pPr>
            <a:endParaRPr lang="cs-CZ" dirty="0"/>
          </a:p>
          <a:p>
            <a:pPr marL="457200" lvl="1" indent="0" algn="just">
              <a:buNone/>
            </a:pPr>
            <a:endParaRPr lang="cs-CZ" dirty="0"/>
          </a:p>
        </p:txBody>
      </p:sp>
      <p:graphicFrame>
        <p:nvGraphicFramePr>
          <p:cNvPr id="5" name="Tabulka 4">
            <a:extLst>
              <a:ext uri="{FF2B5EF4-FFF2-40B4-BE49-F238E27FC236}">
                <a16:creationId xmlns:a16="http://schemas.microsoft.com/office/drawing/2014/main" id="{91A728EE-9D00-379A-61BB-13F4F4C1DBC2}"/>
              </a:ext>
            </a:extLst>
          </p:cNvPr>
          <p:cNvGraphicFramePr>
            <a:graphicFrameLocks noGrp="1"/>
          </p:cNvGraphicFramePr>
          <p:nvPr>
            <p:extLst>
              <p:ext uri="{D42A27DB-BD31-4B8C-83A1-F6EECF244321}">
                <p14:modId xmlns:p14="http://schemas.microsoft.com/office/powerpoint/2010/main" val="2762244101"/>
              </p:ext>
            </p:extLst>
          </p:nvPr>
        </p:nvGraphicFramePr>
        <p:xfrm>
          <a:off x="2591068" y="1905000"/>
          <a:ext cx="7518400" cy="2045970"/>
        </p:xfrm>
        <a:graphic>
          <a:graphicData uri="http://schemas.openxmlformats.org/drawingml/2006/table">
            <a:tbl>
              <a:tblPr>
                <a:tableStyleId>{5C22544A-7EE6-4342-B048-85BDC9FD1C3A}</a:tableStyleId>
              </a:tblPr>
              <a:tblGrid>
                <a:gridCol w="2388757">
                  <a:extLst>
                    <a:ext uri="{9D8B030D-6E8A-4147-A177-3AD203B41FA5}">
                      <a16:colId xmlns:a16="http://schemas.microsoft.com/office/drawing/2014/main" val="2631381535"/>
                    </a:ext>
                  </a:extLst>
                </a:gridCol>
                <a:gridCol w="723289">
                  <a:extLst>
                    <a:ext uri="{9D8B030D-6E8A-4147-A177-3AD203B41FA5}">
                      <a16:colId xmlns:a16="http://schemas.microsoft.com/office/drawing/2014/main" val="2524802230"/>
                    </a:ext>
                  </a:extLst>
                </a:gridCol>
                <a:gridCol w="837493">
                  <a:extLst>
                    <a:ext uri="{9D8B030D-6E8A-4147-A177-3AD203B41FA5}">
                      <a16:colId xmlns:a16="http://schemas.microsoft.com/office/drawing/2014/main" val="1706492785"/>
                    </a:ext>
                  </a:extLst>
                </a:gridCol>
                <a:gridCol w="1103968">
                  <a:extLst>
                    <a:ext uri="{9D8B030D-6E8A-4147-A177-3AD203B41FA5}">
                      <a16:colId xmlns:a16="http://schemas.microsoft.com/office/drawing/2014/main" val="1655028147"/>
                    </a:ext>
                  </a:extLst>
                </a:gridCol>
                <a:gridCol w="2464893">
                  <a:extLst>
                    <a:ext uri="{9D8B030D-6E8A-4147-A177-3AD203B41FA5}">
                      <a16:colId xmlns:a16="http://schemas.microsoft.com/office/drawing/2014/main" val="1912533295"/>
                    </a:ext>
                  </a:extLst>
                </a:gridCol>
              </a:tblGrid>
              <a:tr h="381000">
                <a:tc>
                  <a:txBody>
                    <a:bodyPr/>
                    <a:lstStyle/>
                    <a:p>
                      <a:pPr algn="l" fontAlgn="ctr">
                        <a:buNone/>
                      </a:pPr>
                      <a:r>
                        <a:rPr lang="cs-CZ" sz="1100" u="none" strike="noStrike">
                          <a:effectLst/>
                        </a:rPr>
                        <a:t>Parametr</a:t>
                      </a:r>
                      <a:endParaRPr lang="cs-CZ" sz="1100" b="1" i="0" u="none" strike="noStrike">
                        <a:solidFill>
                          <a:srgbClr val="FFFFFF"/>
                        </a:solidFill>
                        <a:effectLst/>
                        <a:latin typeface="Calibri" panose="020F0502020204030204" pitchFamily="34" charset="0"/>
                      </a:endParaRPr>
                    </a:p>
                  </a:txBody>
                  <a:tcPr marL="9525" marR="9525" marT="9525" marB="0" anchor="ctr"/>
                </a:tc>
                <a:tc>
                  <a:txBody>
                    <a:bodyPr/>
                    <a:lstStyle/>
                    <a:p>
                      <a:pPr algn="ctr" fontAlgn="ctr">
                        <a:buNone/>
                      </a:pPr>
                      <a:r>
                        <a:rPr lang="cs-CZ" sz="1100" u="none" strike="noStrike">
                          <a:effectLst/>
                        </a:rPr>
                        <a:t>Hodnota</a:t>
                      </a:r>
                      <a:endParaRPr lang="cs-CZ" sz="1100" b="1" i="0" u="none" strike="noStrike">
                        <a:solidFill>
                          <a:srgbClr val="FFFFFF"/>
                        </a:solidFill>
                        <a:effectLst/>
                        <a:latin typeface="Calibri" panose="020F0502020204030204" pitchFamily="34" charset="0"/>
                      </a:endParaRPr>
                    </a:p>
                  </a:txBody>
                  <a:tcPr marL="9525" marR="9525" marT="9525" marB="0" anchor="ctr"/>
                </a:tc>
                <a:tc>
                  <a:txBody>
                    <a:bodyPr/>
                    <a:lstStyle/>
                    <a:p>
                      <a:pPr algn="ctr" fontAlgn="ctr">
                        <a:buNone/>
                      </a:pPr>
                      <a:r>
                        <a:rPr lang="cs-CZ" sz="1100" u="none" strike="noStrike">
                          <a:effectLst/>
                        </a:rPr>
                        <a:t>Jednotka</a:t>
                      </a:r>
                      <a:endParaRPr lang="cs-CZ" sz="1100" b="1" i="0" u="none" strike="noStrike">
                        <a:solidFill>
                          <a:srgbClr val="FFFFFF"/>
                        </a:solidFill>
                        <a:effectLst/>
                        <a:latin typeface="Calibri" panose="020F0502020204030204" pitchFamily="34" charset="0"/>
                      </a:endParaRPr>
                    </a:p>
                  </a:txBody>
                  <a:tcPr marL="9525" marR="9525" marT="9525" marB="0" anchor="ctr"/>
                </a:tc>
                <a:tc>
                  <a:txBody>
                    <a:bodyPr/>
                    <a:lstStyle/>
                    <a:p>
                      <a:pPr algn="ctr" fontAlgn="ctr">
                        <a:buNone/>
                      </a:pPr>
                      <a:r>
                        <a:rPr lang="cs-CZ" sz="1100" u="none" strike="noStrike">
                          <a:effectLst/>
                        </a:rPr>
                        <a:t>Minimální rozsah parametru</a:t>
                      </a:r>
                      <a:endParaRPr lang="cs-CZ" sz="1100" b="1" i="0" u="none" strike="noStrike">
                        <a:solidFill>
                          <a:srgbClr val="FFFFFF"/>
                        </a:solidFill>
                        <a:effectLst/>
                        <a:latin typeface="Calibri" panose="020F0502020204030204" pitchFamily="34" charset="0"/>
                      </a:endParaRPr>
                    </a:p>
                  </a:txBody>
                  <a:tcPr marL="9525" marR="9525" marT="9525" marB="0" anchor="ctr"/>
                </a:tc>
                <a:tc>
                  <a:txBody>
                    <a:bodyPr/>
                    <a:lstStyle/>
                    <a:p>
                      <a:pPr algn="ctr" fontAlgn="ctr">
                        <a:buNone/>
                      </a:pPr>
                      <a:r>
                        <a:rPr lang="cs-CZ" sz="1100" u="none" strike="noStrike">
                          <a:effectLst/>
                        </a:rPr>
                        <a:t>Poznámka</a:t>
                      </a:r>
                      <a:endParaRPr lang="cs-CZ" sz="1100" b="1" i="0" u="none" strike="noStrike">
                        <a:solidFill>
                          <a:srgbClr val="FFFFFF"/>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025456606"/>
                  </a:ext>
                </a:extLst>
              </a:tr>
              <a:tr h="219075">
                <a:tc>
                  <a:txBody>
                    <a:bodyPr/>
                    <a:lstStyle/>
                    <a:p>
                      <a:pPr algn="l" fontAlgn="b">
                        <a:buNone/>
                      </a:pPr>
                      <a:r>
                        <a:rPr lang="cs-CZ" sz="1100" u="none" strike="noStrike">
                          <a:effectLst/>
                        </a:rPr>
                        <a:t>Počet účastníků</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buNone/>
                      </a:pPr>
                      <a:r>
                        <a:rPr lang="cs-CZ" sz="1100" u="none" strike="noStrike">
                          <a:effectLst/>
                        </a:rPr>
                        <a:t>100</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buNone/>
                      </a:pPr>
                      <a:r>
                        <a:rPr lang="cs-CZ" sz="1100" u="none" strike="noStrike">
                          <a:effectLst/>
                        </a:rPr>
                        <a:t>osob</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buNone/>
                      </a:pPr>
                      <a:r>
                        <a:rPr lang="cs-CZ" sz="1100" u="none" strike="noStrike">
                          <a:effectLst/>
                        </a:rPr>
                        <a:t>x</a:t>
                      </a:r>
                      <a:r>
                        <a:rPr lang="cs-CZ" sz="1100" u="none" strike="noStrike" baseline="30000">
                          <a:effectLst/>
                        </a:rPr>
                        <a:t>5</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buNone/>
                      </a:pPr>
                      <a:r>
                        <a:rPr lang="cs-CZ" sz="1100" u="none" strike="noStrike">
                          <a:effectLst/>
                        </a:rPr>
                        <a:t> </a:t>
                      </a:r>
                      <a:endParaRPr lang="cs-CZ"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53250008"/>
                  </a:ext>
                </a:extLst>
              </a:tr>
              <a:tr h="219075">
                <a:tc>
                  <a:txBody>
                    <a:bodyPr/>
                    <a:lstStyle/>
                    <a:p>
                      <a:pPr algn="l" fontAlgn="b">
                        <a:buNone/>
                      </a:pPr>
                      <a:r>
                        <a:rPr lang="cs-CZ" sz="1100" u="none" strike="noStrike">
                          <a:effectLst/>
                        </a:rPr>
                        <a:t>Počet lektorů</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buNone/>
                      </a:pPr>
                      <a:r>
                        <a:rPr lang="cs-CZ" sz="1100" u="none" strike="noStrike">
                          <a:effectLst/>
                        </a:rPr>
                        <a:t>2</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buNone/>
                      </a:pPr>
                      <a:r>
                        <a:rPr lang="cs-CZ" sz="1100" u="none" strike="noStrike">
                          <a:effectLst/>
                        </a:rPr>
                        <a:t>osob</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buNone/>
                      </a:pPr>
                      <a:r>
                        <a:rPr lang="cs-CZ" sz="1100" u="none" strike="noStrike">
                          <a:effectLst/>
                        </a:rPr>
                        <a:t>x</a:t>
                      </a:r>
                      <a:r>
                        <a:rPr lang="cs-CZ" sz="1100" u="none" strike="noStrike" baseline="30000">
                          <a:effectLst/>
                        </a:rPr>
                        <a:t>5</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buNone/>
                      </a:pPr>
                      <a:r>
                        <a:rPr lang="cs-CZ" sz="1100" u="none" strike="noStrike">
                          <a:effectLst/>
                        </a:rPr>
                        <a:t> </a:t>
                      </a:r>
                      <a:endParaRPr lang="cs-CZ"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762065714"/>
                  </a:ext>
                </a:extLst>
              </a:tr>
              <a:tr h="219075">
                <a:tc>
                  <a:txBody>
                    <a:bodyPr/>
                    <a:lstStyle/>
                    <a:p>
                      <a:pPr algn="l" fontAlgn="b">
                        <a:buNone/>
                      </a:pPr>
                      <a:r>
                        <a:rPr lang="cs-CZ" sz="1100" u="none" strike="noStrike">
                          <a:effectLst/>
                        </a:rPr>
                        <a:t>Počet hodin výuky celkem</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buNone/>
                      </a:pPr>
                      <a:r>
                        <a:rPr lang="cs-CZ" sz="1100" u="none" strike="noStrike">
                          <a:effectLst/>
                        </a:rPr>
                        <a:t>16</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buNone/>
                      </a:pPr>
                      <a:r>
                        <a:rPr lang="cs-CZ" sz="1100" u="none" strike="noStrike">
                          <a:effectLst/>
                        </a:rPr>
                        <a:t>hodin</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buNone/>
                      </a:pPr>
                      <a:r>
                        <a:rPr lang="cs-CZ" sz="1100" u="none" strike="noStrike">
                          <a:effectLst/>
                        </a:rPr>
                        <a:t>x</a:t>
                      </a:r>
                      <a:r>
                        <a:rPr lang="cs-CZ" sz="1100" u="none" strike="noStrike" baseline="30000">
                          <a:effectLst/>
                        </a:rPr>
                        <a:t>5</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buNone/>
                      </a:pPr>
                      <a:r>
                        <a:rPr lang="cs-CZ" sz="1100" u="none" strike="noStrike">
                          <a:effectLst/>
                        </a:rPr>
                        <a:t> </a:t>
                      </a:r>
                      <a:endParaRPr lang="cs-CZ"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05373442"/>
                  </a:ext>
                </a:extLst>
              </a:tr>
              <a:tr h="219075">
                <a:tc>
                  <a:txBody>
                    <a:bodyPr/>
                    <a:lstStyle/>
                    <a:p>
                      <a:pPr algn="l" fontAlgn="b">
                        <a:buNone/>
                      </a:pPr>
                      <a:r>
                        <a:rPr lang="cs-CZ" sz="1100" u="none" strike="noStrike">
                          <a:effectLst/>
                        </a:rPr>
                        <a:t>Počet výukových bloků</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buNone/>
                      </a:pPr>
                      <a:r>
                        <a:rPr lang="cs-CZ" sz="1100" u="none" strike="noStrike">
                          <a:effectLst/>
                        </a:rPr>
                        <a:t>2</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buNone/>
                      </a:pPr>
                      <a:r>
                        <a:rPr lang="cs-CZ" sz="1100" u="none" strike="noStrike">
                          <a:effectLst/>
                        </a:rPr>
                        <a:t>bloky</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buNone/>
                      </a:pPr>
                      <a:r>
                        <a:rPr lang="cs-CZ" sz="1100" u="none" strike="noStrike">
                          <a:effectLst/>
                        </a:rPr>
                        <a:t>x</a:t>
                      </a:r>
                      <a:r>
                        <a:rPr lang="cs-CZ" sz="1100" u="none" strike="noStrike" baseline="30000">
                          <a:effectLst/>
                        </a:rPr>
                        <a:t>5</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buNone/>
                      </a:pPr>
                      <a:r>
                        <a:rPr lang="cs-CZ" sz="1100" u="none" strike="noStrike" dirty="0">
                          <a:effectLst/>
                        </a:rPr>
                        <a:t> </a:t>
                      </a:r>
                      <a:endParaRPr lang="cs-CZ"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89585049"/>
                  </a:ext>
                </a:extLst>
              </a:tr>
              <a:tr h="219075">
                <a:tc>
                  <a:txBody>
                    <a:bodyPr/>
                    <a:lstStyle/>
                    <a:p>
                      <a:pPr algn="l" fontAlgn="b">
                        <a:buNone/>
                      </a:pPr>
                      <a:r>
                        <a:rPr lang="cs-CZ" sz="1100" u="none" strike="noStrike">
                          <a:effectLst/>
                        </a:rPr>
                        <a:t>Typ výuky</a:t>
                      </a:r>
                      <a:r>
                        <a:rPr lang="cs-CZ" sz="1100" u="none" strike="noStrike" baseline="30000">
                          <a:effectLst/>
                        </a:rPr>
                        <a:t>1</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buNone/>
                      </a:pPr>
                      <a:r>
                        <a:rPr lang="cs-CZ" sz="1100" u="none" strike="noStrike">
                          <a:effectLst/>
                        </a:rPr>
                        <a:t> workshop</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buNone/>
                      </a:pPr>
                      <a:r>
                        <a:rPr lang="cs-CZ" sz="1100" u="none" strike="noStrike">
                          <a:effectLst/>
                        </a:rPr>
                        <a:t>x</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buNone/>
                      </a:pPr>
                      <a:r>
                        <a:rPr lang="cs-CZ" sz="1100" u="none" strike="noStrike">
                          <a:effectLst/>
                        </a:rPr>
                        <a:t>x</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buNone/>
                      </a:pPr>
                      <a:r>
                        <a:rPr lang="cs-CZ" sz="1100" u="none" strike="noStrike">
                          <a:effectLst/>
                        </a:rPr>
                        <a:t> </a:t>
                      </a:r>
                      <a:endParaRPr lang="cs-CZ"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61962286"/>
                  </a:ext>
                </a:extLst>
              </a:tr>
              <a:tr h="219075">
                <a:tc>
                  <a:txBody>
                    <a:bodyPr/>
                    <a:lstStyle/>
                    <a:p>
                      <a:pPr algn="l" fontAlgn="b">
                        <a:buNone/>
                      </a:pPr>
                      <a:r>
                        <a:rPr lang="cs-CZ" sz="1100" u="none" strike="noStrike">
                          <a:effectLst/>
                        </a:rPr>
                        <a:t>Forma</a:t>
                      </a:r>
                      <a:r>
                        <a:rPr lang="cs-CZ" sz="1100" u="none" strike="noStrike" baseline="30000">
                          <a:effectLst/>
                        </a:rPr>
                        <a:t>2</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buNone/>
                      </a:pPr>
                      <a:r>
                        <a:rPr lang="cs-CZ" sz="1100" u="none" strike="noStrike">
                          <a:effectLst/>
                        </a:rPr>
                        <a:t>prezenční</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buNone/>
                      </a:pPr>
                      <a:r>
                        <a:rPr lang="cs-CZ" sz="1100" u="none" strike="noStrike">
                          <a:effectLst/>
                        </a:rPr>
                        <a:t>x</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buNone/>
                      </a:pPr>
                      <a:r>
                        <a:rPr lang="cs-CZ" sz="1100" u="none" strike="noStrike" dirty="0">
                          <a:effectLst/>
                        </a:rPr>
                        <a:t>x</a:t>
                      </a:r>
                      <a:endParaRPr lang="cs-CZ"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buNone/>
                      </a:pPr>
                      <a:r>
                        <a:rPr lang="cs-CZ" sz="1100" u="none" strike="noStrike">
                          <a:effectLst/>
                        </a:rPr>
                        <a:t> </a:t>
                      </a:r>
                      <a:endParaRPr lang="cs-CZ"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85805061"/>
                  </a:ext>
                </a:extLst>
              </a:tr>
              <a:tr h="219075">
                <a:tc>
                  <a:txBody>
                    <a:bodyPr/>
                    <a:lstStyle/>
                    <a:p>
                      <a:pPr algn="l" fontAlgn="b">
                        <a:buNone/>
                      </a:pPr>
                      <a:r>
                        <a:rPr lang="cs-CZ" sz="1100" u="none" strike="noStrike" dirty="0">
                          <a:effectLst/>
                        </a:rPr>
                        <a:t>Dodané materiály</a:t>
                      </a:r>
                      <a:r>
                        <a:rPr lang="cs-CZ" sz="1100" u="none" strike="noStrike" baseline="30000" dirty="0">
                          <a:effectLst/>
                        </a:rPr>
                        <a:t>4</a:t>
                      </a:r>
                      <a:endParaRPr lang="cs-CZ"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buNone/>
                      </a:pPr>
                      <a:r>
                        <a:rPr lang="cs-CZ" sz="1100" u="none" strike="noStrike">
                          <a:effectLst/>
                        </a:rPr>
                        <a:t>100</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buNone/>
                      </a:pPr>
                      <a:r>
                        <a:rPr lang="cs-CZ" sz="1100" u="none" strike="noStrike">
                          <a:effectLst/>
                        </a:rPr>
                        <a:t>J</a:t>
                      </a:r>
                      <a:r>
                        <a:rPr lang="cs-CZ" sz="1100" u="none" strike="noStrike" baseline="30000">
                          <a:effectLst/>
                        </a:rPr>
                        <a:t>3</a:t>
                      </a:r>
                      <a:r>
                        <a:rPr lang="cs-CZ" sz="1100" u="none" strike="noStrike">
                          <a:effectLst/>
                        </a:rPr>
                        <a:t> (skript)</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buNone/>
                      </a:pPr>
                      <a:r>
                        <a:rPr lang="cs-CZ" sz="1100" u="none" strike="noStrike">
                          <a:effectLst/>
                        </a:rPr>
                        <a:t>50 stran A4</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buNone/>
                      </a:pPr>
                      <a:r>
                        <a:rPr lang="cs-CZ" sz="1100" u="none" strike="noStrike" dirty="0">
                          <a:effectLst/>
                        </a:rPr>
                        <a:t> </a:t>
                      </a:r>
                      <a:endParaRPr lang="cs-CZ"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18136408"/>
                  </a:ext>
                </a:extLst>
              </a:tr>
            </a:tbl>
          </a:graphicData>
        </a:graphic>
      </p:graphicFrame>
    </p:spTree>
    <p:extLst>
      <p:ext uri="{BB962C8B-B14F-4D97-AF65-F5344CB8AC3E}">
        <p14:creationId xmlns:p14="http://schemas.microsoft.com/office/powerpoint/2010/main" val="9225854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C0648-7D61-30F5-DB0B-12BB68F2F830}"/>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C3AD9B6-6591-9709-AB14-7688D6589FD1}"/>
              </a:ext>
            </a:extLst>
          </p:cNvPr>
          <p:cNvSpPr>
            <a:spLocks noGrp="1"/>
          </p:cNvSpPr>
          <p:nvPr>
            <p:ph type="title"/>
          </p:nvPr>
        </p:nvSpPr>
        <p:spPr/>
        <p:txBody>
          <a:bodyPr/>
          <a:lstStyle/>
          <a:p>
            <a:r>
              <a:rPr lang="cs-CZ" dirty="0"/>
              <a:t>Popis minimální struktury projektu</a:t>
            </a:r>
          </a:p>
        </p:txBody>
      </p:sp>
      <p:sp>
        <p:nvSpPr>
          <p:cNvPr id="3" name="Zástupný obsah 2">
            <a:extLst>
              <a:ext uri="{FF2B5EF4-FFF2-40B4-BE49-F238E27FC236}">
                <a16:creationId xmlns:a16="http://schemas.microsoft.com/office/drawing/2014/main" id="{3A6F8844-3EC6-5A9F-F783-CE5F71F930CD}"/>
              </a:ext>
            </a:extLst>
          </p:cNvPr>
          <p:cNvSpPr>
            <a:spLocks noGrp="1"/>
          </p:cNvSpPr>
          <p:nvPr>
            <p:ph idx="1"/>
          </p:nvPr>
        </p:nvSpPr>
        <p:spPr>
          <a:xfrm>
            <a:off x="2591068" y="1322461"/>
            <a:ext cx="8915400" cy="4974822"/>
          </a:xfrm>
        </p:spPr>
        <p:txBody>
          <a:bodyPr>
            <a:normAutofit/>
          </a:bodyPr>
          <a:lstStyle/>
          <a:p>
            <a:pPr lvl="1" algn="just">
              <a:buFont typeface="Arial" panose="020B0604020202020204" pitchFamily="34" charset="0"/>
              <a:buChar char="•"/>
            </a:pPr>
            <a:r>
              <a:rPr lang="cs-CZ" b="1" dirty="0"/>
              <a:t>7.3 	Vyčíslení nákladů na jednotlivé realizované indikátory projektu </a:t>
            </a:r>
          </a:p>
          <a:p>
            <a:pPr marL="1314450" lvl="3" indent="0" algn="just">
              <a:spcBef>
                <a:spcPts val="0"/>
              </a:spcBef>
              <a:buNone/>
            </a:pPr>
            <a:r>
              <a:rPr lang="cs-CZ" dirty="0"/>
              <a:t>– vzor pro výstup v podobě semináře</a:t>
            </a:r>
            <a:endParaRPr lang="cs-CZ" dirty="0">
              <a:solidFill>
                <a:schemeClr val="tx1"/>
              </a:solidFill>
            </a:endParaRPr>
          </a:p>
          <a:p>
            <a:pPr lvl="1" algn="just">
              <a:buFont typeface="Arial" panose="020B0604020202020204" pitchFamily="34" charset="0"/>
              <a:buChar char="•"/>
            </a:pPr>
            <a:endParaRPr lang="cs-CZ" dirty="0"/>
          </a:p>
          <a:p>
            <a:pPr marL="457200" lvl="1" indent="0" algn="just">
              <a:buNone/>
            </a:pPr>
            <a:endParaRPr lang="cs-CZ" dirty="0"/>
          </a:p>
        </p:txBody>
      </p:sp>
      <p:graphicFrame>
        <p:nvGraphicFramePr>
          <p:cNvPr id="4" name="Tabulka 3">
            <a:extLst>
              <a:ext uri="{FF2B5EF4-FFF2-40B4-BE49-F238E27FC236}">
                <a16:creationId xmlns:a16="http://schemas.microsoft.com/office/drawing/2014/main" id="{66BE6D42-2541-2BD9-4843-F4ECA39B8099}"/>
              </a:ext>
            </a:extLst>
          </p:cNvPr>
          <p:cNvGraphicFramePr>
            <a:graphicFrameLocks noGrp="1"/>
          </p:cNvGraphicFramePr>
          <p:nvPr>
            <p:extLst>
              <p:ext uri="{D42A27DB-BD31-4B8C-83A1-F6EECF244321}">
                <p14:modId xmlns:p14="http://schemas.microsoft.com/office/powerpoint/2010/main" val="3038133472"/>
              </p:ext>
            </p:extLst>
          </p:nvPr>
        </p:nvGraphicFramePr>
        <p:xfrm>
          <a:off x="2890683" y="1830474"/>
          <a:ext cx="8514735" cy="4466804"/>
        </p:xfrm>
        <a:graphic>
          <a:graphicData uri="http://schemas.openxmlformats.org/drawingml/2006/table">
            <a:tbl>
              <a:tblPr>
                <a:tableStyleId>{5C22544A-7EE6-4342-B048-85BDC9FD1C3A}</a:tableStyleId>
              </a:tblPr>
              <a:tblGrid>
                <a:gridCol w="2135774">
                  <a:extLst>
                    <a:ext uri="{9D8B030D-6E8A-4147-A177-3AD203B41FA5}">
                      <a16:colId xmlns:a16="http://schemas.microsoft.com/office/drawing/2014/main" val="2573874914"/>
                    </a:ext>
                  </a:extLst>
                </a:gridCol>
                <a:gridCol w="646689">
                  <a:extLst>
                    <a:ext uri="{9D8B030D-6E8A-4147-A177-3AD203B41FA5}">
                      <a16:colId xmlns:a16="http://schemas.microsoft.com/office/drawing/2014/main" val="3490921613"/>
                    </a:ext>
                  </a:extLst>
                </a:gridCol>
                <a:gridCol w="748798">
                  <a:extLst>
                    <a:ext uri="{9D8B030D-6E8A-4147-A177-3AD203B41FA5}">
                      <a16:colId xmlns:a16="http://schemas.microsoft.com/office/drawing/2014/main" val="3329427390"/>
                    </a:ext>
                  </a:extLst>
                </a:gridCol>
                <a:gridCol w="987051">
                  <a:extLst>
                    <a:ext uri="{9D8B030D-6E8A-4147-A177-3AD203B41FA5}">
                      <a16:colId xmlns:a16="http://schemas.microsoft.com/office/drawing/2014/main" val="783434119"/>
                    </a:ext>
                  </a:extLst>
                </a:gridCol>
                <a:gridCol w="2203848">
                  <a:extLst>
                    <a:ext uri="{9D8B030D-6E8A-4147-A177-3AD203B41FA5}">
                      <a16:colId xmlns:a16="http://schemas.microsoft.com/office/drawing/2014/main" val="568523503"/>
                    </a:ext>
                  </a:extLst>
                </a:gridCol>
                <a:gridCol w="1792575">
                  <a:extLst>
                    <a:ext uri="{9D8B030D-6E8A-4147-A177-3AD203B41FA5}">
                      <a16:colId xmlns:a16="http://schemas.microsoft.com/office/drawing/2014/main" val="29322719"/>
                    </a:ext>
                  </a:extLst>
                </a:gridCol>
              </a:tblGrid>
              <a:tr h="378214">
                <a:tc>
                  <a:txBody>
                    <a:bodyPr/>
                    <a:lstStyle/>
                    <a:p>
                      <a:pPr algn="l" fontAlgn="ctr">
                        <a:buNone/>
                      </a:pPr>
                      <a:r>
                        <a:rPr lang="cs-CZ" sz="1000" u="none" strike="noStrike">
                          <a:effectLst/>
                        </a:rPr>
                        <a:t>Nákladová položka</a:t>
                      </a:r>
                      <a:endParaRPr lang="cs-CZ" sz="1000" b="1" i="0" u="none" strike="noStrike">
                        <a:solidFill>
                          <a:srgbClr val="FFFFFF"/>
                        </a:solidFill>
                        <a:effectLst/>
                        <a:latin typeface="Calibri" panose="020F0502020204030204" pitchFamily="34" charset="0"/>
                      </a:endParaRPr>
                    </a:p>
                  </a:txBody>
                  <a:tcPr marL="8915" marR="8915" marT="8915" marB="0" anchor="ctr"/>
                </a:tc>
                <a:tc>
                  <a:txBody>
                    <a:bodyPr/>
                    <a:lstStyle/>
                    <a:p>
                      <a:pPr algn="ctr" fontAlgn="ctr">
                        <a:buNone/>
                      </a:pPr>
                      <a:r>
                        <a:rPr lang="cs-CZ" sz="1000" u="none" strike="noStrike">
                          <a:effectLst/>
                        </a:rPr>
                        <a:t>Množství</a:t>
                      </a:r>
                      <a:endParaRPr lang="cs-CZ" sz="1000" b="1" i="0" u="none" strike="noStrike">
                        <a:solidFill>
                          <a:srgbClr val="FFFFFF"/>
                        </a:solidFill>
                        <a:effectLst/>
                        <a:latin typeface="Calibri" panose="020F0502020204030204" pitchFamily="34" charset="0"/>
                      </a:endParaRPr>
                    </a:p>
                  </a:txBody>
                  <a:tcPr marL="8915" marR="8915" marT="8915" marB="0" anchor="ctr"/>
                </a:tc>
                <a:tc>
                  <a:txBody>
                    <a:bodyPr/>
                    <a:lstStyle/>
                    <a:p>
                      <a:pPr algn="ctr" fontAlgn="ctr">
                        <a:buNone/>
                      </a:pPr>
                      <a:r>
                        <a:rPr lang="cs-CZ" sz="1000" u="none" strike="noStrike">
                          <a:effectLst/>
                        </a:rPr>
                        <a:t>Jednotka</a:t>
                      </a:r>
                      <a:endParaRPr lang="cs-CZ" sz="1000" b="1" i="0" u="none" strike="noStrike">
                        <a:solidFill>
                          <a:srgbClr val="FFFFFF"/>
                        </a:solidFill>
                        <a:effectLst/>
                        <a:latin typeface="Calibri" panose="020F0502020204030204" pitchFamily="34" charset="0"/>
                      </a:endParaRPr>
                    </a:p>
                  </a:txBody>
                  <a:tcPr marL="8915" marR="8915" marT="8915" marB="0" anchor="ctr"/>
                </a:tc>
                <a:tc>
                  <a:txBody>
                    <a:bodyPr/>
                    <a:lstStyle/>
                    <a:p>
                      <a:pPr algn="ctr" fontAlgn="ctr">
                        <a:buNone/>
                      </a:pPr>
                      <a:r>
                        <a:rPr lang="cs-CZ" sz="1000" u="none" strike="noStrike">
                          <a:effectLst/>
                        </a:rPr>
                        <a:t>Jednotková cena (Kč)</a:t>
                      </a:r>
                      <a:endParaRPr lang="cs-CZ" sz="1000" b="1" i="0" u="none" strike="noStrike">
                        <a:solidFill>
                          <a:srgbClr val="FFFFFF"/>
                        </a:solidFill>
                        <a:effectLst/>
                        <a:latin typeface="Calibri" panose="020F0502020204030204" pitchFamily="34" charset="0"/>
                      </a:endParaRPr>
                    </a:p>
                  </a:txBody>
                  <a:tcPr marL="8915" marR="8915" marT="8915" marB="0" anchor="ctr"/>
                </a:tc>
                <a:tc>
                  <a:txBody>
                    <a:bodyPr/>
                    <a:lstStyle/>
                    <a:p>
                      <a:pPr algn="ctr" fontAlgn="ctr">
                        <a:buNone/>
                      </a:pPr>
                      <a:r>
                        <a:rPr lang="cs-CZ" sz="1000" u="none" strike="noStrike">
                          <a:effectLst/>
                        </a:rPr>
                        <a:t>Celkem (Kč)</a:t>
                      </a:r>
                      <a:r>
                        <a:rPr lang="cs-CZ" sz="1000" u="none" strike="noStrike" baseline="30000">
                          <a:effectLst/>
                        </a:rPr>
                        <a:t>6</a:t>
                      </a:r>
                      <a:endParaRPr lang="cs-CZ" sz="1000" b="1" i="0" u="none" strike="noStrike">
                        <a:solidFill>
                          <a:srgbClr val="FFFFFF"/>
                        </a:solidFill>
                        <a:effectLst/>
                        <a:latin typeface="Calibri" panose="020F0502020204030204" pitchFamily="34" charset="0"/>
                      </a:endParaRPr>
                    </a:p>
                  </a:txBody>
                  <a:tcPr marL="8915" marR="8915" marT="8915" marB="0" anchor="ctr"/>
                </a:tc>
                <a:tc>
                  <a:txBody>
                    <a:bodyPr/>
                    <a:lstStyle/>
                    <a:p>
                      <a:pPr algn="l" fontAlgn="ctr">
                        <a:buNone/>
                      </a:pPr>
                      <a:r>
                        <a:rPr lang="cs-CZ" sz="1000" u="none" strike="noStrike">
                          <a:effectLst/>
                        </a:rPr>
                        <a:t>Poznámka</a:t>
                      </a:r>
                      <a:endParaRPr lang="cs-CZ" sz="1000" b="1" i="0" u="none" strike="noStrike">
                        <a:solidFill>
                          <a:srgbClr val="FFFFFF"/>
                        </a:solidFill>
                        <a:effectLst/>
                        <a:latin typeface="Calibri" panose="020F0502020204030204" pitchFamily="34" charset="0"/>
                      </a:endParaRPr>
                    </a:p>
                  </a:txBody>
                  <a:tcPr marL="8915" marR="8915" marT="8915" marB="0" anchor="ctr"/>
                </a:tc>
                <a:extLst>
                  <a:ext uri="{0D108BD9-81ED-4DB2-BD59-A6C34878D82A}">
                    <a16:rowId xmlns:a16="http://schemas.microsoft.com/office/drawing/2014/main" val="1508420480"/>
                  </a:ext>
                </a:extLst>
              </a:tr>
              <a:tr h="194480">
                <a:tc>
                  <a:txBody>
                    <a:bodyPr/>
                    <a:lstStyle/>
                    <a:p>
                      <a:pPr algn="l" fontAlgn="b">
                        <a:buNone/>
                      </a:pPr>
                      <a:r>
                        <a:rPr lang="cs-CZ" sz="1000" u="none" strike="noStrike">
                          <a:effectLst/>
                        </a:rPr>
                        <a:t>Pronájem prostor</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2</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dny</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6 400,00</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12 800,00</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8915" marR="8915" marT="8915" marB="0" anchor="b"/>
                </a:tc>
                <a:extLst>
                  <a:ext uri="{0D108BD9-81ED-4DB2-BD59-A6C34878D82A}">
                    <a16:rowId xmlns:a16="http://schemas.microsoft.com/office/drawing/2014/main" val="217436255"/>
                  </a:ext>
                </a:extLst>
              </a:tr>
              <a:tr h="194480">
                <a:tc>
                  <a:txBody>
                    <a:bodyPr/>
                    <a:lstStyle/>
                    <a:p>
                      <a:pPr algn="l" fontAlgn="b">
                        <a:buNone/>
                      </a:pPr>
                      <a:r>
                        <a:rPr lang="cs-CZ" sz="1000" u="none" strike="noStrike">
                          <a:effectLst/>
                        </a:rPr>
                        <a:t>Občerstvení účastníci</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100</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osob</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80,00</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8 000,00</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např. 1x denně</a:t>
                      </a:r>
                      <a:endParaRPr lang="cs-CZ" sz="1000" b="0" i="0" u="none" strike="noStrike">
                        <a:solidFill>
                          <a:srgbClr val="000000"/>
                        </a:solidFill>
                        <a:effectLst/>
                        <a:latin typeface="Calibri" panose="020F0502020204030204" pitchFamily="34" charset="0"/>
                      </a:endParaRPr>
                    </a:p>
                  </a:txBody>
                  <a:tcPr marL="8915" marR="8915" marT="8915" marB="0" anchor="b"/>
                </a:tc>
                <a:extLst>
                  <a:ext uri="{0D108BD9-81ED-4DB2-BD59-A6C34878D82A}">
                    <a16:rowId xmlns:a16="http://schemas.microsoft.com/office/drawing/2014/main" val="1437003000"/>
                  </a:ext>
                </a:extLst>
              </a:tr>
              <a:tr h="194480">
                <a:tc>
                  <a:txBody>
                    <a:bodyPr/>
                    <a:lstStyle/>
                    <a:p>
                      <a:pPr algn="l" fontAlgn="b">
                        <a:buNone/>
                      </a:pPr>
                      <a:r>
                        <a:rPr lang="cs-CZ" sz="1000" u="none" strike="noStrike">
                          <a:effectLst/>
                        </a:rPr>
                        <a:t>Občerstvení lektoři</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2</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osoby</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200,00</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400,00</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lepší menu</a:t>
                      </a:r>
                      <a:endParaRPr lang="cs-CZ" sz="1000" b="0" i="0" u="none" strike="noStrike">
                        <a:solidFill>
                          <a:srgbClr val="000000"/>
                        </a:solidFill>
                        <a:effectLst/>
                        <a:latin typeface="Calibri" panose="020F0502020204030204" pitchFamily="34" charset="0"/>
                      </a:endParaRPr>
                    </a:p>
                  </a:txBody>
                  <a:tcPr marL="8915" marR="8915" marT="8915" marB="0" anchor="b"/>
                </a:tc>
                <a:extLst>
                  <a:ext uri="{0D108BD9-81ED-4DB2-BD59-A6C34878D82A}">
                    <a16:rowId xmlns:a16="http://schemas.microsoft.com/office/drawing/2014/main" val="1007595580"/>
                  </a:ext>
                </a:extLst>
              </a:tr>
              <a:tr h="194480">
                <a:tc>
                  <a:txBody>
                    <a:bodyPr/>
                    <a:lstStyle/>
                    <a:p>
                      <a:pPr algn="l" fontAlgn="b">
                        <a:buNone/>
                      </a:pPr>
                      <a:r>
                        <a:rPr lang="cs-CZ" sz="1000" u="none" strike="noStrike">
                          <a:effectLst/>
                        </a:rPr>
                        <a:t>Ubytování lektorů</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2</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noci</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920,00</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1 840,00</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pokud přes noc</a:t>
                      </a:r>
                      <a:endParaRPr lang="cs-CZ" sz="1000" b="0" i="0" u="none" strike="noStrike">
                        <a:solidFill>
                          <a:srgbClr val="000000"/>
                        </a:solidFill>
                        <a:effectLst/>
                        <a:latin typeface="Calibri" panose="020F0502020204030204" pitchFamily="34" charset="0"/>
                      </a:endParaRPr>
                    </a:p>
                  </a:txBody>
                  <a:tcPr marL="8915" marR="8915" marT="8915" marB="0" anchor="b"/>
                </a:tc>
                <a:extLst>
                  <a:ext uri="{0D108BD9-81ED-4DB2-BD59-A6C34878D82A}">
                    <a16:rowId xmlns:a16="http://schemas.microsoft.com/office/drawing/2014/main" val="2982502595"/>
                  </a:ext>
                </a:extLst>
              </a:tr>
              <a:tr h="194480">
                <a:tc>
                  <a:txBody>
                    <a:bodyPr/>
                    <a:lstStyle/>
                    <a:p>
                      <a:pPr algn="l" fontAlgn="b">
                        <a:buNone/>
                      </a:pPr>
                      <a:r>
                        <a:rPr lang="cs-CZ" sz="1000" u="none" strike="noStrike">
                          <a:effectLst/>
                        </a:rPr>
                        <a:t>Materiály (tisk)</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100</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osob</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50,00</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5 000,00</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skripta, bloky</a:t>
                      </a:r>
                      <a:endParaRPr lang="cs-CZ" sz="1000" b="0" i="0" u="none" strike="noStrike">
                        <a:solidFill>
                          <a:srgbClr val="000000"/>
                        </a:solidFill>
                        <a:effectLst/>
                        <a:latin typeface="Calibri" panose="020F0502020204030204" pitchFamily="34" charset="0"/>
                      </a:endParaRPr>
                    </a:p>
                  </a:txBody>
                  <a:tcPr marL="8915" marR="8915" marT="8915" marB="0" anchor="b"/>
                </a:tc>
                <a:extLst>
                  <a:ext uri="{0D108BD9-81ED-4DB2-BD59-A6C34878D82A}">
                    <a16:rowId xmlns:a16="http://schemas.microsoft.com/office/drawing/2014/main" val="1637579988"/>
                  </a:ext>
                </a:extLst>
              </a:tr>
              <a:tr h="194480">
                <a:tc>
                  <a:txBody>
                    <a:bodyPr/>
                    <a:lstStyle/>
                    <a:p>
                      <a:pPr algn="l" fontAlgn="b">
                        <a:buNone/>
                      </a:pPr>
                      <a:r>
                        <a:rPr lang="cs-CZ" sz="1000" u="none" strike="noStrike">
                          <a:effectLst/>
                        </a:rPr>
                        <a:t>Technika (projektor, zvuk)</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2</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pronájem</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1 000,00</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2 000,00</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2 dny</a:t>
                      </a:r>
                      <a:endParaRPr lang="cs-CZ" sz="1000" b="0" i="0" u="none" strike="noStrike">
                        <a:solidFill>
                          <a:srgbClr val="000000"/>
                        </a:solidFill>
                        <a:effectLst/>
                        <a:latin typeface="Calibri" panose="020F0502020204030204" pitchFamily="34" charset="0"/>
                      </a:endParaRPr>
                    </a:p>
                  </a:txBody>
                  <a:tcPr marL="8915" marR="8915" marT="8915" marB="0" anchor="b"/>
                </a:tc>
                <a:extLst>
                  <a:ext uri="{0D108BD9-81ED-4DB2-BD59-A6C34878D82A}">
                    <a16:rowId xmlns:a16="http://schemas.microsoft.com/office/drawing/2014/main" val="3687505240"/>
                  </a:ext>
                </a:extLst>
              </a:tr>
              <a:tr h="194480">
                <a:tc>
                  <a:txBody>
                    <a:bodyPr/>
                    <a:lstStyle/>
                    <a:p>
                      <a:pPr algn="l" fontAlgn="b">
                        <a:buNone/>
                      </a:pPr>
                      <a:r>
                        <a:rPr lang="cs-CZ" sz="1000" u="none" strike="noStrike">
                          <a:effectLst/>
                        </a:rPr>
                        <a:t>Cestovné (lektory)</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2</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osoby</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500,00</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1 000,00</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vlak/autem</a:t>
                      </a:r>
                      <a:endParaRPr lang="cs-CZ" sz="1000" b="0" i="0" u="none" strike="noStrike">
                        <a:solidFill>
                          <a:srgbClr val="000000"/>
                        </a:solidFill>
                        <a:effectLst/>
                        <a:latin typeface="Calibri" panose="020F0502020204030204" pitchFamily="34" charset="0"/>
                      </a:endParaRPr>
                    </a:p>
                  </a:txBody>
                  <a:tcPr marL="8915" marR="8915" marT="8915" marB="0" anchor="b"/>
                </a:tc>
                <a:extLst>
                  <a:ext uri="{0D108BD9-81ED-4DB2-BD59-A6C34878D82A}">
                    <a16:rowId xmlns:a16="http://schemas.microsoft.com/office/drawing/2014/main" val="1518254125"/>
                  </a:ext>
                </a:extLst>
              </a:tr>
              <a:tr h="194480">
                <a:tc>
                  <a:txBody>
                    <a:bodyPr/>
                    <a:lstStyle/>
                    <a:p>
                      <a:pPr algn="l" fontAlgn="b">
                        <a:buNone/>
                      </a:pPr>
                      <a:r>
                        <a:rPr lang="cs-CZ" sz="1000" u="none" strike="noStrike">
                          <a:effectLst/>
                        </a:rPr>
                        <a:t>Osobní náklady lektorů</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2</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osoby</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4 000,00</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8 000,00</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za celý seminář</a:t>
                      </a:r>
                      <a:endParaRPr lang="cs-CZ" sz="1000" b="0" i="0" u="none" strike="noStrike">
                        <a:solidFill>
                          <a:srgbClr val="000000"/>
                        </a:solidFill>
                        <a:effectLst/>
                        <a:latin typeface="Calibri" panose="020F0502020204030204" pitchFamily="34" charset="0"/>
                      </a:endParaRPr>
                    </a:p>
                  </a:txBody>
                  <a:tcPr marL="8915" marR="8915" marT="8915" marB="0" anchor="b"/>
                </a:tc>
                <a:extLst>
                  <a:ext uri="{0D108BD9-81ED-4DB2-BD59-A6C34878D82A}">
                    <a16:rowId xmlns:a16="http://schemas.microsoft.com/office/drawing/2014/main" val="2079027776"/>
                  </a:ext>
                </a:extLst>
              </a:tr>
              <a:tr h="378214">
                <a:tc>
                  <a:txBody>
                    <a:bodyPr/>
                    <a:lstStyle/>
                    <a:p>
                      <a:pPr algn="l" fontAlgn="b">
                        <a:buNone/>
                      </a:pPr>
                      <a:r>
                        <a:rPr lang="cs-CZ" sz="1000" u="none" strike="noStrike">
                          <a:effectLst/>
                        </a:rPr>
                        <a:t>Osobní náklady pracovníku přípravy semináře</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1</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osoba</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ctr">
                        <a:buNone/>
                      </a:pPr>
                      <a:r>
                        <a:rPr lang="cs-CZ" sz="1000" u="none" strike="noStrike">
                          <a:effectLst/>
                        </a:rPr>
                        <a:t>7 500,00</a:t>
                      </a:r>
                      <a:endParaRPr lang="cs-CZ" sz="1000" b="0" i="0" u="none" strike="noStrike">
                        <a:solidFill>
                          <a:srgbClr val="000000"/>
                        </a:solidFill>
                        <a:effectLst/>
                        <a:latin typeface="Calibri" panose="020F0502020204030204" pitchFamily="34" charset="0"/>
                      </a:endParaRPr>
                    </a:p>
                  </a:txBody>
                  <a:tcPr marL="8915" marR="8915" marT="8915" marB="0" anchor="ctr"/>
                </a:tc>
                <a:tc>
                  <a:txBody>
                    <a:bodyPr/>
                    <a:lstStyle/>
                    <a:p>
                      <a:pPr algn="r" fontAlgn="ctr">
                        <a:buNone/>
                      </a:pPr>
                      <a:r>
                        <a:rPr lang="cs-CZ" sz="1000" u="none" strike="noStrike">
                          <a:effectLst/>
                        </a:rPr>
                        <a:t>7 500,00</a:t>
                      </a:r>
                      <a:endParaRPr lang="cs-CZ" sz="1000" b="0" i="0" u="none" strike="noStrike">
                        <a:solidFill>
                          <a:srgbClr val="000000"/>
                        </a:solidFill>
                        <a:effectLst/>
                        <a:latin typeface="Calibri" panose="020F0502020204030204" pitchFamily="34" charset="0"/>
                      </a:endParaRPr>
                    </a:p>
                  </a:txBody>
                  <a:tcPr marL="8915" marR="8915" marT="8915" marB="0" anchor="ctr"/>
                </a:tc>
                <a:tc>
                  <a:txBody>
                    <a:bodyPr/>
                    <a:lstStyle/>
                    <a:p>
                      <a:pPr algn="l" fontAlgn="b">
                        <a:buNone/>
                      </a:pPr>
                      <a:r>
                        <a:rPr lang="cs-CZ" sz="1000" u="none" strike="noStrike">
                          <a:effectLst/>
                        </a:rPr>
                        <a:t>30 hodin na přípravu a ukončení seminářex 250 Kč</a:t>
                      </a:r>
                      <a:endParaRPr lang="cs-CZ" sz="1000" b="0" i="0" u="none" strike="noStrike">
                        <a:solidFill>
                          <a:srgbClr val="000000"/>
                        </a:solidFill>
                        <a:effectLst/>
                        <a:latin typeface="Calibri" panose="020F0502020204030204" pitchFamily="34" charset="0"/>
                      </a:endParaRPr>
                    </a:p>
                  </a:txBody>
                  <a:tcPr marL="8915" marR="8915" marT="8915" marB="0" anchor="b"/>
                </a:tc>
                <a:extLst>
                  <a:ext uri="{0D108BD9-81ED-4DB2-BD59-A6C34878D82A}">
                    <a16:rowId xmlns:a16="http://schemas.microsoft.com/office/drawing/2014/main" val="2983592231"/>
                  </a:ext>
                </a:extLst>
              </a:tr>
              <a:tr h="194480">
                <a:tc>
                  <a:txBody>
                    <a:bodyPr/>
                    <a:lstStyle/>
                    <a:p>
                      <a:pPr algn="l" fontAlgn="b">
                        <a:buNone/>
                      </a:pPr>
                      <a:r>
                        <a:rPr lang="cs-CZ" sz="1000" u="none" strike="noStrike">
                          <a:effectLst/>
                        </a:rPr>
                        <a:t>Marketing a propagace</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1</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paušál</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1 000,00</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1 000,00</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např. online kampaně</a:t>
                      </a:r>
                      <a:endParaRPr lang="cs-CZ" sz="1000" b="0" i="0" u="none" strike="noStrike">
                        <a:solidFill>
                          <a:srgbClr val="000000"/>
                        </a:solidFill>
                        <a:effectLst/>
                        <a:latin typeface="Calibri" panose="020F0502020204030204" pitchFamily="34" charset="0"/>
                      </a:endParaRPr>
                    </a:p>
                  </a:txBody>
                  <a:tcPr marL="8915" marR="8915" marT="8915" marB="0" anchor="b"/>
                </a:tc>
                <a:extLst>
                  <a:ext uri="{0D108BD9-81ED-4DB2-BD59-A6C34878D82A}">
                    <a16:rowId xmlns:a16="http://schemas.microsoft.com/office/drawing/2014/main" val="3576198320"/>
                  </a:ext>
                </a:extLst>
              </a:tr>
              <a:tr h="378214">
                <a:tc>
                  <a:txBody>
                    <a:bodyPr/>
                    <a:lstStyle/>
                    <a:p>
                      <a:pPr algn="l" fontAlgn="b">
                        <a:buNone/>
                      </a:pPr>
                      <a:r>
                        <a:rPr lang="cs-CZ" sz="1000" u="none" strike="noStrike">
                          <a:effectLst/>
                        </a:rPr>
                        <a:t>CELKOVÉ NÁKLADY (poskytnutá dotace)</a:t>
                      </a:r>
                      <a:endParaRPr lang="cs-CZ" sz="1000" b="1"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r" fontAlgn="b">
                        <a:buNone/>
                      </a:pPr>
                      <a:r>
                        <a:rPr lang="cs-CZ" sz="1000" u="none" strike="noStrike">
                          <a:effectLst/>
                        </a:rPr>
                        <a:t>47 540,00</a:t>
                      </a:r>
                      <a:endParaRPr lang="cs-CZ" sz="1000" b="1"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8915" marR="8915" marT="8915" marB="0" anchor="b"/>
                </a:tc>
                <a:extLst>
                  <a:ext uri="{0D108BD9-81ED-4DB2-BD59-A6C34878D82A}">
                    <a16:rowId xmlns:a16="http://schemas.microsoft.com/office/drawing/2014/main" val="862061635"/>
                  </a:ext>
                </a:extLst>
              </a:tr>
              <a:tr h="194480">
                <a:tc>
                  <a:txBody>
                    <a:bodyPr/>
                    <a:lstStyle/>
                    <a:p>
                      <a:pPr algn="l" fontAlgn="b">
                        <a:buNone/>
                      </a:pP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ctr" fontAlgn="b">
                        <a:buNone/>
                      </a:pP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ctr" fontAlgn="b">
                        <a:buNone/>
                      </a:pP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endParaRPr lang="cs-CZ" sz="1000" b="0" i="0" u="none" strike="noStrike">
                        <a:solidFill>
                          <a:srgbClr val="000000"/>
                        </a:solidFill>
                        <a:effectLst/>
                        <a:latin typeface="Calibri" panose="020F0502020204030204" pitchFamily="34" charset="0"/>
                      </a:endParaRPr>
                    </a:p>
                  </a:txBody>
                  <a:tcPr marL="8915" marR="8915" marT="8915" marB="0" anchor="b"/>
                </a:tc>
                <a:extLst>
                  <a:ext uri="{0D108BD9-81ED-4DB2-BD59-A6C34878D82A}">
                    <a16:rowId xmlns:a16="http://schemas.microsoft.com/office/drawing/2014/main" val="1839299768"/>
                  </a:ext>
                </a:extLst>
              </a:tr>
              <a:tr h="194480">
                <a:tc>
                  <a:txBody>
                    <a:bodyPr/>
                    <a:lstStyle/>
                    <a:p>
                      <a:pPr algn="l" fontAlgn="b">
                        <a:buNone/>
                      </a:pPr>
                      <a:r>
                        <a:rPr lang="cs-CZ" sz="800" u="none" strike="noStrike">
                          <a:effectLst/>
                        </a:rPr>
                        <a:t>1 - Interaktivní / přednášková / workshop</a:t>
                      </a:r>
                      <a:endParaRPr lang="cs-CZ" sz="8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endParaRPr lang="cs-CZ" sz="1000" b="0" i="0" u="none" strike="noStrike" dirty="0">
                        <a:solidFill>
                          <a:srgbClr val="000000"/>
                        </a:solidFill>
                        <a:effectLst/>
                        <a:latin typeface="Calibri" panose="020F0502020204030204" pitchFamily="34" charset="0"/>
                      </a:endParaRPr>
                    </a:p>
                  </a:txBody>
                  <a:tcPr marL="8915" marR="8915" marT="8915" marB="0" anchor="b"/>
                </a:tc>
                <a:tc>
                  <a:txBody>
                    <a:bodyPr/>
                    <a:lstStyle/>
                    <a:p>
                      <a:pPr algn="l" fontAlgn="b">
                        <a:buNone/>
                      </a:pPr>
                      <a:endParaRPr lang="cs-CZ" sz="1000" b="0" i="0" u="none" strike="noStrike">
                        <a:solidFill>
                          <a:srgbClr val="000000"/>
                        </a:solidFill>
                        <a:effectLst/>
                        <a:latin typeface="Calibri" panose="020F0502020204030204" pitchFamily="34" charset="0"/>
                      </a:endParaRPr>
                    </a:p>
                  </a:txBody>
                  <a:tcPr marL="8915" marR="8915" marT="8915" marB="0" anchor="b"/>
                </a:tc>
                <a:extLst>
                  <a:ext uri="{0D108BD9-81ED-4DB2-BD59-A6C34878D82A}">
                    <a16:rowId xmlns:a16="http://schemas.microsoft.com/office/drawing/2014/main" val="1226498024"/>
                  </a:ext>
                </a:extLst>
              </a:tr>
              <a:tr h="194480">
                <a:tc>
                  <a:txBody>
                    <a:bodyPr/>
                    <a:lstStyle/>
                    <a:p>
                      <a:pPr algn="l" fontAlgn="b">
                        <a:buNone/>
                      </a:pPr>
                      <a:r>
                        <a:rPr lang="cs-CZ" sz="800" u="none" strike="noStrike">
                          <a:effectLst/>
                        </a:rPr>
                        <a:t>2 - prezenční / on line</a:t>
                      </a:r>
                      <a:endParaRPr lang="cs-CZ" sz="8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endParaRPr lang="cs-CZ" sz="1000" b="0" i="0" u="none" strike="noStrike">
                        <a:solidFill>
                          <a:srgbClr val="000000"/>
                        </a:solidFill>
                        <a:effectLst/>
                        <a:latin typeface="Calibri" panose="020F0502020204030204" pitchFamily="34" charset="0"/>
                      </a:endParaRPr>
                    </a:p>
                  </a:txBody>
                  <a:tcPr marL="8915" marR="8915" marT="8915" marB="0" anchor="b"/>
                </a:tc>
                <a:extLst>
                  <a:ext uri="{0D108BD9-81ED-4DB2-BD59-A6C34878D82A}">
                    <a16:rowId xmlns:a16="http://schemas.microsoft.com/office/drawing/2014/main" val="3480078450"/>
                  </a:ext>
                </a:extLst>
              </a:tr>
              <a:tr h="194480">
                <a:tc gridSpan="2">
                  <a:txBody>
                    <a:bodyPr/>
                    <a:lstStyle/>
                    <a:p>
                      <a:pPr algn="l" fontAlgn="b">
                        <a:buNone/>
                      </a:pPr>
                      <a:r>
                        <a:rPr lang="cs-CZ" sz="800" u="none" strike="noStrike">
                          <a:effectLst/>
                        </a:rPr>
                        <a:t>3 - Skripta / Prezentace / Video / Žádné / Naučné karty</a:t>
                      </a:r>
                      <a:endParaRPr lang="cs-CZ" sz="800" b="0" i="0" u="none" strike="noStrike">
                        <a:solidFill>
                          <a:srgbClr val="000000"/>
                        </a:solidFill>
                        <a:effectLst/>
                        <a:latin typeface="Calibri" panose="020F0502020204030204" pitchFamily="34" charset="0"/>
                      </a:endParaRPr>
                    </a:p>
                  </a:txBody>
                  <a:tcPr marL="8915" marR="8915" marT="8915" marB="0" anchor="b"/>
                </a:tc>
                <a:tc hMerge="1">
                  <a:txBody>
                    <a:bodyPr/>
                    <a:lstStyle/>
                    <a:p>
                      <a:endParaRPr lang="cs-CZ"/>
                    </a:p>
                  </a:txBody>
                  <a:tcPr/>
                </a:tc>
                <a:tc>
                  <a:txBody>
                    <a:bodyPr/>
                    <a:lstStyle/>
                    <a:p>
                      <a:pPr algn="l" fontAlgn="b">
                        <a:buNone/>
                      </a:pP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endParaRPr lang="cs-CZ" sz="1000" b="0" i="0" u="none" strike="noStrike">
                        <a:solidFill>
                          <a:srgbClr val="000000"/>
                        </a:solidFill>
                        <a:effectLst/>
                        <a:latin typeface="Calibri" panose="020F0502020204030204" pitchFamily="34" charset="0"/>
                      </a:endParaRPr>
                    </a:p>
                  </a:txBody>
                  <a:tcPr marL="8915" marR="8915" marT="8915" marB="0" anchor="b"/>
                </a:tc>
                <a:extLst>
                  <a:ext uri="{0D108BD9-81ED-4DB2-BD59-A6C34878D82A}">
                    <a16:rowId xmlns:a16="http://schemas.microsoft.com/office/drawing/2014/main" val="2692080759"/>
                  </a:ext>
                </a:extLst>
              </a:tr>
              <a:tr h="304721">
                <a:tc gridSpan="5">
                  <a:txBody>
                    <a:bodyPr/>
                    <a:lstStyle/>
                    <a:p>
                      <a:pPr algn="l" fontAlgn="b">
                        <a:buNone/>
                      </a:pPr>
                      <a:r>
                        <a:rPr lang="cs-CZ" sz="800" u="none" strike="noStrike">
                          <a:effectLst/>
                        </a:rPr>
                        <a:t>4 - položka se může opakovat podle počtu druhů dodaných materiálů (např. může být dodáno 100 skript - jeden řádek, 50 videí - druhý řádek)</a:t>
                      </a:r>
                      <a:endParaRPr lang="cs-CZ" sz="800" b="0" i="0" u="none" strike="noStrike">
                        <a:solidFill>
                          <a:srgbClr val="000000"/>
                        </a:solidFill>
                        <a:effectLst/>
                        <a:latin typeface="Calibri" panose="020F0502020204030204" pitchFamily="34" charset="0"/>
                      </a:endParaRPr>
                    </a:p>
                  </a:txBody>
                  <a:tcPr marL="8915" marR="8915" marT="8915" marB="0" anchor="b"/>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l" fontAlgn="b">
                        <a:buNone/>
                      </a:pPr>
                      <a:endParaRPr lang="cs-CZ" sz="1000" b="0" i="0" u="none" strike="noStrike">
                        <a:solidFill>
                          <a:srgbClr val="000000"/>
                        </a:solidFill>
                        <a:effectLst/>
                        <a:latin typeface="Calibri" panose="020F0502020204030204" pitchFamily="34" charset="0"/>
                      </a:endParaRPr>
                    </a:p>
                  </a:txBody>
                  <a:tcPr marL="8915" marR="8915" marT="8915" marB="0" anchor="b"/>
                </a:tc>
                <a:extLst>
                  <a:ext uri="{0D108BD9-81ED-4DB2-BD59-A6C34878D82A}">
                    <a16:rowId xmlns:a16="http://schemas.microsoft.com/office/drawing/2014/main" val="3748925887"/>
                  </a:ext>
                </a:extLst>
              </a:tr>
              <a:tr h="304721">
                <a:tc gridSpan="6">
                  <a:txBody>
                    <a:bodyPr/>
                    <a:lstStyle/>
                    <a:p>
                      <a:pPr algn="l" fontAlgn="b">
                        <a:buNone/>
                      </a:pPr>
                      <a:r>
                        <a:rPr lang="cs-CZ" sz="800" u="none" strike="noStrike">
                          <a:effectLst/>
                        </a:rPr>
                        <a:t>5 - příjemce bude muset dodržet hodnotu u každého parametru (pokud bude uvedeno 100 účastníků na semináři ve sloupci hodnota, tak je to současně i minimální rozsah), může být doplněn o požadavek na konkrétní cílovou skupinu (např. žáci do 9. třídy, nebo lektoři se specifikací na lesní padagogiku)</a:t>
                      </a:r>
                      <a:endParaRPr lang="cs-CZ" sz="800" b="0" i="0" u="none" strike="noStrike">
                        <a:solidFill>
                          <a:srgbClr val="000000"/>
                        </a:solidFill>
                        <a:effectLst/>
                        <a:latin typeface="Calibri" panose="020F0502020204030204" pitchFamily="34" charset="0"/>
                      </a:endParaRPr>
                    </a:p>
                  </a:txBody>
                  <a:tcPr marL="8915" marR="8915" marT="8915" marB="0" anchor="b"/>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3254390109"/>
                  </a:ext>
                </a:extLst>
              </a:tr>
              <a:tr h="194480">
                <a:tc gridSpan="3">
                  <a:txBody>
                    <a:bodyPr/>
                    <a:lstStyle/>
                    <a:p>
                      <a:pPr algn="l" fontAlgn="b">
                        <a:buNone/>
                      </a:pPr>
                      <a:r>
                        <a:rPr lang="cs-CZ" sz="800" u="none" strike="noStrike">
                          <a:effectLst/>
                        </a:rPr>
                        <a:t>6 - musí být minimální v ČR (musíme vyloučit dosažení zisku na akci)</a:t>
                      </a:r>
                      <a:endParaRPr lang="cs-CZ" sz="800" b="0" i="0" u="none" strike="noStrike">
                        <a:solidFill>
                          <a:srgbClr val="000000"/>
                        </a:solidFill>
                        <a:effectLst/>
                        <a:latin typeface="Calibri" panose="020F0502020204030204" pitchFamily="34" charset="0"/>
                      </a:endParaRPr>
                    </a:p>
                  </a:txBody>
                  <a:tcPr marL="8915" marR="8915" marT="8915" marB="0" anchor="b"/>
                </a:tc>
                <a:tc hMerge="1">
                  <a:txBody>
                    <a:bodyPr/>
                    <a:lstStyle/>
                    <a:p>
                      <a:endParaRPr lang="cs-CZ"/>
                    </a:p>
                  </a:txBody>
                  <a:tcPr/>
                </a:tc>
                <a:tc hMerge="1">
                  <a:txBody>
                    <a:bodyPr/>
                    <a:lstStyle/>
                    <a:p>
                      <a:endParaRPr lang="cs-CZ"/>
                    </a:p>
                  </a:txBody>
                  <a:tcPr/>
                </a:tc>
                <a:tc>
                  <a:txBody>
                    <a:bodyPr/>
                    <a:lstStyle/>
                    <a:p>
                      <a:pPr algn="l" fontAlgn="b">
                        <a:buNone/>
                      </a:pP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endParaRPr lang="cs-CZ" sz="1000" b="0" i="0" u="none" strike="noStrike">
                        <a:solidFill>
                          <a:srgbClr val="000000"/>
                        </a:solidFill>
                        <a:effectLst/>
                        <a:latin typeface="Calibri" panose="020F0502020204030204" pitchFamily="34" charset="0"/>
                      </a:endParaRPr>
                    </a:p>
                  </a:txBody>
                  <a:tcPr marL="8915" marR="8915" marT="8915" marB="0" anchor="b"/>
                </a:tc>
                <a:tc>
                  <a:txBody>
                    <a:bodyPr/>
                    <a:lstStyle/>
                    <a:p>
                      <a:pPr algn="l" fontAlgn="b">
                        <a:buNone/>
                      </a:pPr>
                      <a:endParaRPr lang="cs-CZ" sz="1000" b="0" i="0" u="none" strike="noStrike" dirty="0">
                        <a:solidFill>
                          <a:srgbClr val="000000"/>
                        </a:solidFill>
                        <a:effectLst/>
                        <a:latin typeface="Calibri" panose="020F0502020204030204" pitchFamily="34" charset="0"/>
                      </a:endParaRPr>
                    </a:p>
                  </a:txBody>
                  <a:tcPr marL="8915" marR="8915" marT="8915" marB="0" anchor="b"/>
                </a:tc>
                <a:extLst>
                  <a:ext uri="{0D108BD9-81ED-4DB2-BD59-A6C34878D82A}">
                    <a16:rowId xmlns:a16="http://schemas.microsoft.com/office/drawing/2014/main" val="1927725691"/>
                  </a:ext>
                </a:extLst>
              </a:tr>
            </a:tbl>
          </a:graphicData>
        </a:graphic>
      </p:graphicFrame>
    </p:spTree>
    <p:extLst>
      <p:ext uri="{BB962C8B-B14F-4D97-AF65-F5344CB8AC3E}">
        <p14:creationId xmlns:p14="http://schemas.microsoft.com/office/powerpoint/2010/main" val="1645678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FA5E1A-68BB-4D14-8ADB-44661EEB9188}"/>
              </a:ext>
            </a:extLst>
          </p:cNvPr>
          <p:cNvSpPr>
            <a:spLocks noGrp="1"/>
          </p:cNvSpPr>
          <p:nvPr>
            <p:ph type="title"/>
          </p:nvPr>
        </p:nvSpPr>
        <p:spPr>
          <a:xfrm>
            <a:off x="576072" y="126270"/>
            <a:ext cx="11237976" cy="1280890"/>
          </a:xfrm>
        </p:spPr>
        <p:txBody>
          <a:bodyPr/>
          <a:lstStyle/>
          <a:p>
            <a:r>
              <a:rPr lang="cs-CZ" dirty="0"/>
              <a:t>Příručka pro žadatele o dotaci (příjemce dotace)</a:t>
            </a:r>
          </a:p>
        </p:txBody>
      </p:sp>
      <p:sp>
        <p:nvSpPr>
          <p:cNvPr id="3" name="Zástupný obsah 2">
            <a:extLst>
              <a:ext uri="{FF2B5EF4-FFF2-40B4-BE49-F238E27FC236}">
                <a16:creationId xmlns:a16="http://schemas.microsoft.com/office/drawing/2014/main" id="{A508A118-5619-4B01-A511-45598B65444A}"/>
              </a:ext>
            </a:extLst>
          </p:cNvPr>
          <p:cNvSpPr>
            <a:spLocks noGrp="1"/>
          </p:cNvSpPr>
          <p:nvPr>
            <p:ph idx="1"/>
          </p:nvPr>
        </p:nvSpPr>
        <p:spPr>
          <a:xfrm>
            <a:off x="2084832" y="1042416"/>
            <a:ext cx="9419780" cy="5815584"/>
          </a:xfrm>
        </p:spPr>
        <p:txBody>
          <a:bodyPr>
            <a:normAutofit fontScale="77500" lnSpcReduction="20000"/>
          </a:bodyPr>
          <a:lstStyle/>
          <a:p>
            <a:pPr algn="just"/>
            <a:r>
              <a:rPr lang="cs-CZ" sz="2000" dirty="0"/>
              <a:t>V kapitole V. bod </a:t>
            </a:r>
            <a:r>
              <a:rPr lang="cs-CZ" sz="2000" b="1" dirty="0"/>
              <a:t>C.1.</a:t>
            </a:r>
            <a:r>
              <a:rPr lang="cs-CZ" sz="2000" dirty="0"/>
              <a:t> jsou stanoveny </a:t>
            </a:r>
            <a:r>
              <a:rPr lang="cs-CZ" sz="2000" b="1" dirty="0"/>
              <a:t>nezpůsobilé náklady projektu</a:t>
            </a:r>
            <a:r>
              <a:rPr lang="cs-CZ" sz="2000" dirty="0"/>
              <a:t>. Zahrnutí nezpůsobilých nákladů do vyúčtování bude posuzováno jako porušení rozpočtové kázně (podmínka č. 33 v příloze č. 1 Rozhodnutí o poskytnutí dotace). </a:t>
            </a:r>
          </a:p>
          <a:p>
            <a:pPr algn="just"/>
            <a:r>
              <a:rPr lang="cs-CZ" sz="2000" dirty="0"/>
              <a:t>V případě pronajatého majetku nejsou za způsobilé považovány náklady, které mají charakter technického zhodnocení a jsou nad rámec nájemného.</a:t>
            </a:r>
          </a:p>
          <a:p>
            <a:pPr algn="just"/>
            <a:r>
              <a:rPr lang="cs-CZ" sz="2000" b="1" dirty="0"/>
              <a:t>Nezpůsobilé náklady z hlediska čerpání dotace, bod C.2. Příručky</a:t>
            </a:r>
          </a:p>
          <a:p>
            <a:pPr lvl="1" algn="just"/>
            <a:r>
              <a:rPr lang="cs-CZ" sz="1800" dirty="0"/>
              <a:t>zejména pohoštění (což není úhrada snídaně, oběda nebo večeře u registrovaných účastníků akce, která je realizována v rámci projektu). Pozor: Na dokladu musí být uveden text „snídaně, oběd, večeře“. Pokud se jedná o úhradu cateringu či </a:t>
            </a:r>
            <a:r>
              <a:rPr lang="cs-CZ" sz="1800" dirty="0" err="1"/>
              <a:t>coffee</a:t>
            </a:r>
            <a:r>
              <a:rPr lang="cs-CZ" sz="1800" dirty="0"/>
              <a:t> </a:t>
            </a:r>
            <a:r>
              <a:rPr lang="cs-CZ" sz="1800" dirty="0" err="1"/>
              <a:t>breaku</a:t>
            </a:r>
            <a:r>
              <a:rPr lang="cs-CZ" sz="1800" dirty="0"/>
              <a:t>, nejedná se o uznatelný náklad.</a:t>
            </a:r>
          </a:p>
          <a:p>
            <a:pPr lvl="1" algn="just"/>
            <a:r>
              <a:rPr lang="cs-CZ" sz="1800" dirty="0">
                <a:solidFill>
                  <a:schemeClr val="tx1"/>
                </a:solidFill>
              </a:rPr>
              <a:t>cestovní náhrady a výdaje spojené se zahraniční pracovní cestou (vždy hrazené</a:t>
            </a:r>
            <a:br>
              <a:rPr lang="cs-CZ" sz="1800" dirty="0">
                <a:solidFill>
                  <a:schemeClr val="tx1"/>
                </a:solidFill>
              </a:rPr>
            </a:br>
            <a:r>
              <a:rPr lang="cs-CZ" sz="1800" dirty="0">
                <a:solidFill>
                  <a:schemeClr val="tx1"/>
                </a:solidFill>
              </a:rPr>
              <a:t>z vlastních zdrojů</a:t>
            </a:r>
            <a:endParaRPr lang="cs-CZ" sz="1800" strike="sngStrike" dirty="0">
              <a:solidFill>
                <a:schemeClr val="tx1"/>
              </a:solidFill>
            </a:endParaRPr>
          </a:p>
          <a:p>
            <a:pPr lvl="1" algn="just"/>
            <a:r>
              <a:rPr lang="cs-CZ" sz="1800" dirty="0">
                <a:solidFill>
                  <a:schemeClr val="tx1"/>
                </a:solidFill>
              </a:rPr>
              <a:t>u programů 13.1. a 14.1. osobní náklady převyšující 50 % celkových nákladů projektu – nesmí být překročena hodnota 50 % celkových nákladů projektu stanovená</a:t>
            </a:r>
            <a:br>
              <a:rPr lang="cs-CZ" sz="1800" dirty="0">
                <a:solidFill>
                  <a:schemeClr val="tx1"/>
                </a:solidFill>
              </a:rPr>
            </a:br>
            <a:r>
              <a:rPr lang="cs-CZ" sz="1800" dirty="0">
                <a:solidFill>
                  <a:schemeClr val="tx1"/>
                </a:solidFill>
              </a:rPr>
              <a:t>v rozhodnutí (toto je nutné dodržet i ve vyúčtování)</a:t>
            </a:r>
          </a:p>
          <a:p>
            <a:pPr lvl="1" algn="just"/>
            <a:r>
              <a:rPr lang="cs-CZ" sz="1800" dirty="0">
                <a:solidFill>
                  <a:schemeClr val="tx1"/>
                </a:solidFill>
              </a:rPr>
              <a:t>Nájemné na dobu delší než 3 měsíce</a:t>
            </a:r>
          </a:p>
          <a:p>
            <a:pPr lvl="1" algn="just"/>
            <a:r>
              <a:rPr lang="cs-CZ" sz="1800" dirty="0">
                <a:solidFill>
                  <a:schemeClr val="tx1"/>
                </a:solidFill>
              </a:rPr>
              <a:t>Ochutnávky + propagační předměty organizace v případech poskytnutí dotace v režimu veřejné podpory</a:t>
            </a:r>
          </a:p>
          <a:p>
            <a:pPr lvl="1" algn="just"/>
            <a:r>
              <a:rPr lang="cs-CZ" sz="1800" b="1" dirty="0">
                <a:solidFill>
                  <a:schemeClr val="tx1"/>
                </a:solidFill>
              </a:rPr>
              <a:t>náklady na semináře a osobní náklady v případech poskytnutí dotace na základě čl. 24 nařízení Komise (EU) č. 2022/2472 ze dne 14. prosince 2022</a:t>
            </a:r>
          </a:p>
          <a:p>
            <a:pPr lvl="1" algn="just"/>
            <a:r>
              <a:rPr lang="cs-CZ" sz="1800" b="1" dirty="0"/>
              <a:t>zákonné odvody hrazené zaměstnavatelem (zdravotní a sociální) u mezd překračující stanovené mzdové limity </a:t>
            </a:r>
          </a:p>
          <a:p>
            <a:pPr lvl="1" algn="just"/>
            <a:r>
              <a:rPr lang="cs-CZ" sz="1800" dirty="0"/>
              <a:t>pojištění – zavedeno jako neuznatelný náklad v roce 2024 a doplněno pro rok 2025 o</a:t>
            </a:r>
            <a:br>
              <a:rPr lang="cs-CZ" sz="1800" dirty="0"/>
            </a:br>
            <a:r>
              <a:rPr lang="cs-CZ" sz="1800" dirty="0"/>
              <a:t>„</a:t>
            </a:r>
            <a:r>
              <a:rPr lang="cs-CZ" sz="1800" b="1" dirty="0"/>
              <a:t>mimo zdravotní a důchodové pojištění“ tj. pojištění nelze hradit z dotace, ale zdravotní pojištění nebo důchodové lze</a:t>
            </a:r>
            <a:endParaRPr lang="cs-CZ" sz="1800" dirty="0">
              <a:solidFill>
                <a:schemeClr val="tx1"/>
              </a:solidFill>
            </a:endParaRPr>
          </a:p>
          <a:p>
            <a:pPr lvl="1" algn="just"/>
            <a:endParaRPr lang="cs-CZ" dirty="0">
              <a:solidFill>
                <a:schemeClr val="tx1"/>
              </a:solidFill>
            </a:endParaRPr>
          </a:p>
          <a:p>
            <a:pPr marL="0" indent="0">
              <a:buNone/>
            </a:pPr>
            <a:endParaRPr lang="cs-CZ" dirty="0"/>
          </a:p>
        </p:txBody>
      </p:sp>
    </p:spTree>
    <p:extLst>
      <p:ext uri="{BB962C8B-B14F-4D97-AF65-F5344CB8AC3E}">
        <p14:creationId xmlns:p14="http://schemas.microsoft.com/office/powerpoint/2010/main" val="7125323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2484B0E-C8DB-33A8-EE7E-23D9AA4F7CBE}"/>
              </a:ext>
            </a:extLst>
          </p:cNvPr>
          <p:cNvSpPr>
            <a:spLocks noGrp="1"/>
          </p:cNvSpPr>
          <p:nvPr>
            <p:ph type="ctrTitle"/>
          </p:nvPr>
        </p:nvSpPr>
        <p:spPr>
          <a:xfrm>
            <a:off x="2491511" y="1166219"/>
            <a:ext cx="8915399" cy="2262781"/>
          </a:xfrm>
        </p:spPr>
        <p:txBody>
          <a:bodyPr/>
          <a:lstStyle/>
          <a:p>
            <a:r>
              <a:rPr lang="cs-CZ" dirty="0"/>
              <a:t>Kontaktní osoby:</a:t>
            </a:r>
          </a:p>
        </p:txBody>
      </p:sp>
      <p:sp>
        <p:nvSpPr>
          <p:cNvPr id="3" name="Podnadpis 2">
            <a:extLst>
              <a:ext uri="{FF2B5EF4-FFF2-40B4-BE49-F238E27FC236}">
                <a16:creationId xmlns:a16="http://schemas.microsoft.com/office/drawing/2014/main" id="{0CED84A1-73EA-537C-72EF-FB2E594BF646}"/>
              </a:ext>
            </a:extLst>
          </p:cNvPr>
          <p:cNvSpPr>
            <a:spLocks noGrp="1"/>
          </p:cNvSpPr>
          <p:nvPr>
            <p:ph type="subTitle" idx="1"/>
          </p:nvPr>
        </p:nvSpPr>
        <p:spPr/>
        <p:txBody>
          <a:bodyPr/>
          <a:lstStyle/>
          <a:p>
            <a:endParaRPr lang="cs-CZ" dirty="0"/>
          </a:p>
        </p:txBody>
      </p:sp>
      <p:graphicFrame>
        <p:nvGraphicFramePr>
          <p:cNvPr id="4" name="Tabulka 3">
            <a:extLst>
              <a:ext uri="{FF2B5EF4-FFF2-40B4-BE49-F238E27FC236}">
                <a16:creationId xmlns:a16="http://schemas.microsoft.com/office/drawing/2014/main" id="{360F558D-72E5-B037-9B52-88D4071D270C}"/>
              </a:ext>
            </a:extLst>
          </p:cNvPr>
          <p:cNvGraphicFramePr>
            <a:graphicFrameLocks noGrp="1"/>
          </p:cNvGraphicFramePr>
          <p:nvPr>
            <p:extLst>
              <p:ext uri="{D42A27DB-BD31-4B8C-83A1-F6EECF244321}">
                <p14:modId xmlns:p14="http://schemas.microsoft.com/office/powerpoint/2010/main" val="3258062005"/>
              </p:ext>
            </p:extLst>
          </p:nvPr>
        </p:nvGraphicFramePr>
        <p:xfrm>
          <a:off x="2589211" y="3429000"/>
          <a:ext cx="7998578" cy="2606039"/>
        </p:xfrm>
        <a:graphic>
          <a:graphicData uri="http://schemas.openxmlformats.org/drawingml/2006/table">
            <a:tbl>
              <a:tblPr firstRow="1" firstCol="1" bandRow="1">
                <a:tableStyleId>{5C22544A-7EE6-4342-B048-85BDC9FD1C3A}</a:tableStyleId>
              </a:tblPr>
              <a:tblGrid>
                <a:gridCol w="2265960">
                  <a:extLst>
                    <a:ext uri="{9D8B030D-6E8A-4147-A177-3AD203B41FA5}">
                      <a16:colId xmlns:a16="http://schemas.microsoft.com/office/drawing/2014/main" val="707483732"/>
                    </a:ext>
                  </a:extLst>
                </a:gridCol>
                <a:gridCol w="952875">
                  <a:extLst>
                    <a:ext uri="{9D8B030D-6E8A-4147-A177-3AD203B41FA5}">
                      <a16:colId xmlns:a16="http://schemas.microsoft.com/office/drawing/2014/main" val="4144706640"/>
                    </a:ext>
                  </a:extLst>
                </a:gridCol>
                <a:gridCol w="1770310">
                  <a:extLst>
                    <a:ext uri="{9D8B030D-6E8A-4147-A177-3AD203B41FA5}">
                      <a16:colId xmlns:a16="http://schemas.microsoft.com/office/drawing/2014/main" val="2330495701"/>
                    </a:ext>
                  </a:extLst>
                </a:gridCol>
                <a:gridCol w="3009433">
                  <a:extLst>
                    <a:ext uri="{9D8B030D-6E8A-4147-A177-3AD203B41FA5}">
                      <a16:colId xmlns:a16="http://schemas.microsoft.com/office/drawing/2014/main" val="2389481114"/>
                    </a:ext>
                  </a:extLst>
                </a:gridCol>
              </a:tblGrid>
              <a:tr h="651143">
                <a:tc>
                  <a:txBody>
                    <a:bodyPr/>
                    <a:lstStyle/>
                    <a:p>
                      <a:pPr algn="ctr">
                        <a:lnSpc>
                          <a:spcPct val="107000"/>
                        </a:lnSpc>
                        <a:buNone/>
                      </a:pPr>
                      <a:r>
                        <a:rPr lang="cs-CZ" sz="1100" dirty="0">
                          <a:effectLst/>
                        </a:rPr>
                        <a:t>Jméno</a:t>
                      </a:r>
                      <a:endParaRPr lang="cs-CZ"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buNone/>
                      </a:pPr>
                      <a:r>
                        <a:rPr lang="cs-CZ" sz="1100" dirty="0">
                          <a:effectLst/>
                        </a:rPr>
                        <a:t>Odbor</a:t>
                      </a:r>
                      <a:endParaRPr lang="cs-CZ"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buNone/>
                      </a:pPr>
                      <a:r>
                        <a:rPr lang="cs-CZ" sz="1100" dirty="0">
                          <a:effectLst/>
                        </a:rPr>
                        <a:t>telefon</a:t>
                      </a:r>
                      <a:endParaRPr lang="cs-CZ"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buNone/>
                      </a:pPr>
                      <a:r>
                        <a:rPr lang="cs-CZ" sz="1100" dirty="0">
                          <a:effectLst/>
                        </a:rPr>
                        <a:t>e-mail:</a:t>
                      </a:r>
                      <a:endParaRPr lang="cs-CZ"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35258378"/>
                  </a:ext>
                </a:extLst>
              </a:tr>
              <a:tr h="651632">
                <a:tc>
                  <a:txBody>
                    <a:bodyPr/>
                    <a:lstStyle/>
                    <a:p>
                      <a:pPr algn="ctr">
                        <a:lnSpc>
                          <a:spcPct val="107000"/>
                        </a:lnSpc>
                        <a:buNone/>
                      </a:pPr>
                      <a:r>
                        <a:rPr lang="cs-CZ" sz="1100" dirty="0">
                          <a:effectLst/>
                        </a:rPr>
                        <a:t>Ing. Jiří Pangrác</a:t>
                      </a:r>
                      <a:endParaRPr lang="cs-CZ"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buNone/>
                      </a:pPr>
                      <a:r>
                        <a:rPr lang="cs-CZ" sz="1100" dirty="0">
                          <a:effectLst/>
                        </a:rPr>
                        <a:t>12130</a:t>
                      </a:r>
                      <a:endParaRPr lang="cs-CZ"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buNone/>
                      </a:pPr>
                      <a:r>
                        <a:rPr lang="cs-CZ" sz="1100" dirty="0">
                          <a:effectLst/>
                        </a:rPr>
                        <a:t>221 812 614</a:t>
                      </a:r>
                      <a:endParaRPr lang="cs-CZ"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buNone/>
                      </a:pPr>
                      <a:r>
                        <a:rPr lang="cs-CZ" sz="1100" u="sng" dirty="0">
                          <a:effectLst/>
                          <a:hlinkClick r:id="rId2"/>
                        </a:rPr>
                        <a:t>jiri.pangrac@mze.gov.cz</a:t>
                      </a:r>
                      <a:r>
                        <a:rPr lang="cs-CZ" sz="1100" dirty="0">
                          <a:effectLst/>
                        </a:rPr>
                        <a:t> </a:t>
                      </a:r>
                      <a:endParaRPr lang="cs-CZ"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83212435"/>
                  </a:ext>
                </a:extLst>
              </a:tr>
              <a:tr h="651632">
                <a:tc>
                  <a:txBody>
                    <a:bodyPr/>
                    <a:lstStyle/>
                    <a:p>
                      <a:pPr algn="ctr">
                        <a:lnSpc>
                          <a:spcPct val="107000"/>
                        </a:lnSpc>
                        <a:buNone/>
                      </a:pPr>
                      <a:r>
                        <a:rPr lang="cs-CZ" sz="1100">
                          <a:effectLst/>
                        </a:rPr>
                        <a:t>Edita Šafaříková.</a:t>
                      </a:r>
                      <a:endParaRPr lang="cs-CZ"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buNone/>
                      </a:pPr>
                      <a:r>
                        <a:rPr lang="cs-CZ" sz="1100" dirty="0">
                          <a:effectLst/>
                        </a:rPr>
                        <a:t>12130</a:t>
                      </a:r>
                      <a:endParaRPr lang="cs-CZ"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buNone/>
                      </a:pPr>
                      <a:r>
                        <a:rPr lang="cs-CZ" sz="1100" dirty="0">
                          <a:effectLst/>
                        </a:rPr>
                        <a:t>221 813 093</a:t>
                      </a:r>
                      <a:endParaRPr lang="cs-CZ"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buNone/>
                      </a:pPr>
                      <a:r>
                        <a:rPr lang="cs-CZ" sz="1100" u="sng" dirty="0">
                          <a:effectLst/>
                          <a:hlinkClick r:id="rId3"/>
                        </a:rPr>
                        <a:t>edita.safarikova@mze.gov.cz</a:t>
                      </a:r>
                      <a:r>
                        <a:rPr lang="cs-CZ" sz="1100" dirty="0">
                          <a:effectLst/>
                        </a:rPr>
                        <a:t> </a:t>
                      </a:r>
                      <a:endParaRPr lang="cs-CZ"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34158196"/>
                  </a:ext>
                </a:extLst>
              </a:tr>
              <a:tr h="651632">
                <a:tc>
                  <a:txBody>
                    <a:bodyPr/>
                    <a:lstStyle/>
                    <a:p>
                      <a:pPr algn="ctr">
                        <a:lnSpc>
                          <a:spcPct val="107000"/>
                        </a:lnSpc>
                        <a:buNone/>
                      </a:pPr>
                      <a:r>
                        <a:rPr lang="cs-CZ" sz="1100">
                          <a:effectLst/>
                        </a:rPr>
                        <a:t>Ing. Jakub Plaček</a:t>
                      </a:r>
                      <a:endParaRPr lang="cs-CZ"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buNone/>
                      </a:pPr>
                      <a:r>
                        <a:rPr lang="cs-CZ" sz="1100">
                          <a:effectLst/>
                        </a:rPr>
                        <a:t>12130</a:t>
                      </a:r>
                      <a:endParaRPr lang="cs-CZ"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buNone/>
                      </a:pPr>
                      <a:r>
                        <a:rPr lang="cs-CZ" sz="1100">
                          <a:effectLst/>
                        </a:rPr>
                        <a:t>221 814 620</a:t>
                      </a:r>
                      <a:endParaRPr lang="cs-CZ"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buNone/>
                      </a:pPr>
                      <a:r>
                        <a:rPr lang="cs-CZ" sz="1100" u="sng" dirty="0">
                          <a:effectLst/>
                          <a:hlinkClick r:id="rId4"/>
                        </a:rPr>
                        <a:t>jakub.placek@mze.gov.cz</a:t>
                      </a:r>
                      <a:r>
                        <a:rPr lang="cs-CZ" sz="1100" dirty="0">
                          <a:effectLst/>
                        </a:rPr>
                        <a:t> </a:t>
                      </a:r>
                      <a:endParaRPr lang="cs-CZ"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673529776"/>
                  </a:ext>
                </a:extLst>
              </a:tr>
            </a:tbl>
          </a:graphicData>
        </a:graphic>
      </p:graphicFrame>
    </p:spTree>
    <p:extLst>
      <p:ext uri="{BB962C8B-B14F-4D97-AF65-F5344CB8AC3E}">
        <p14:creationId xmlns:p14="http://schemas.microsoft.com/office/powerpoint/2010/main" val="36895045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A8DBB5E-0239-4E58-82C9-A931C5B5F8A7}"/>
              </a:ext>
            </a:extLst>
          </p:cNvPr>
          <p:cNvSpPr>
            <a:spLocks noGrp="1"/>
          </p:cNvSpPr>
          <p:nvPr>
            <p:ph type="ctrTitle"/>
          </p:nvPr>
        </p:nvSpPr>
        <p:spPr/>
        <p:txBody>
          <a:bodyPr/>
          <a:lstStyle/>
          <a:p>
            <a:r>
              <a:rPr lang="cs-CZ" dirty="0"/>
              <a:t>Děkujeme za pozornost </a:t>
            </a:r>
          </a:p>
        </p:txBody>
      </p:sp>
      <p:sp>
        <p:nvSpPr>
          <p:cNvPr id="3" name="Podnadpis 2">
            <a:extLst>
              <a:ext uri="{FF2B5EF4-FFF2-40B4-BE49-F238E27FC236}">
                <a16:creationId xmlns:a16="http://schemas.microsoft.com/office/drawing/2014/main" id="{0C544F6F-BCDA-4940-B711-9A9CDD1C15E7}"/>
              </a:ext>
            </a:extLst>
          </p:cNvPr>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481802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3C1D2D1-6CC9-413F-8EA3-FF624CB6555D}"/>
              </a:ext>
            </a:extLst>
          </p:cNvPr>
          <p:cNvSpPr>
            <a:spLocks noGrp="1"/>
          </p:cNvSpPr>
          <p:nvPr>
            <p:ph type="title"/>
          </p:nvPr>
        </p:nvSpPr>
        <p:spPr>
          <a:xfrm>
            <a:off x="2935224" y="502920"/>
            <a:ext cx="8076577" cy="777970"/>
          </a:xfrm>
        </p:spPr>
        <p:txBody>
          <a:bodyPr/>
          <a:lstStyle/>
          <a:p>
            <a:r>
              <a:rPr lang="cs-CZ" dirty="0"/>
              <a:t>Veřejné zakázky</a:t>
            </a:r>
          </a:p>
        </p:txBody>
      </p:sp>
      <p:sp>
        <p:nvSpPr>
          <p:cNvPr id="3" name="Zástupný obsah 2">
            <a:extLst>
              <a:ext uri="{FF2B5EF4-FFF2-40B4-BE49-F238E27FC236}">
                <a16:creationId xmlns:a16="http://schemas.microsoft.com/office/drawing/2014/main" id="{1E42C920-E4B2-4B6F-A4DF-6CA1B31AD495}"/>
              </a:ext>
            </a:extLst>
          </p:cNvPr>
          <p:cNvSpPr>
            <a:spLocks noGrp="1"/>
          </p:cNvSpPr>
          <p:nvPr>
            <p:ph idx="1"/>
          </p:nvPr>
        </p:nvSpPr>
        <p:spPr>
          <a:xfrm>
            <a:off x="2532888" y="1280890"/>
            <a:ext cx="9194823" cy="4781582"/>
          </a:xfrm>
        </p:spPr>
        <p:txBody>
          <a:bodyPr>
            <a:noAutofit/>
          </a:bodyPr>
          <a:lstStyle/>
          <a:p>
            <a:pPr algn="just">
              <a:spcBef>
                <a:spcPts val="600"/>
              </a:spcBef>
            </a:pPr>
            <a:r>
              <a:rPr lang="cs-CZ" sz="1200" b="1" dirty="0"/>
              <a:t>Kapitola V, bod C.3.</a:t>
            </a:r>
            <a:r>
              <a:rPr lang="cs-CZ" sz="1200" dirty="0"/>
              <a:t> Podmínky pro zadávání zakázek malého rozsahu v případě neinvestičního projektu</a:t>
            </a:r>
          </a:p>
          <a:p>
            <a:pPr algn="just">
              <a:spcBef>
                <a:spcPts val="600"/>
              </a:spcBef>
            </a:pPr>
            <a:r>
              <a:rPr lang="cs-CZ" sz="1200" dirty="0"/>
              <a:t>Při zadávání zakázek malého rozsahu musí být splněny minimálně tyto podmínky:</a:t>
            </a:r>
          </a:p>
          <a:p>
            <a:pPr algn="just">
              <a:spcBef>
                <a:spcPts val="600"/>
              </a:spcBef>
            </a:pPr>
            <a:r>
              <a:rPr lang="cs-CZ" sz="1200" dirty="0"/>
              <a:t>a) veřejná zakázka </a:t>
            </a:r>
            <a:r>
              <a:rPr lang="cs-CZ" sz="1200" b="1" dirty="0"/>
              <a:t>malého rozsahu od 50 000 Kč do 200 000 Kč bez DPH</a:t>
            </a:r>
            <a:r>
              <a:rPr lang="cs-CZ" sz="1200" dirty="0"/>
              <a:t> může být zadána na základě průzkumu trhu, uchazeč o tomto průzkumu trhu provede záznam (veřejné zakázky </a:t>
            </a:r>
            <a:r>
              <a:rPr lang="cs-CZ" sz="1200" b="1" dirty="0"/>
              <a:t>do 50 000 Kč </a:t>
            </a:r>
            <a:r>
              <a:rPr lang="cs-CZ" sz="1200" dirty="0"/>
              <a:t>jsou zadávány dle zkušeností příjemce dotace při respektování dalších pravidel stanovených  v Příručce),</a:t>
            </a:r>
          </a:p>
          <a:p>
            <a:pPr algn="just">
              <a:spcBef>
                <a:spcPts val="600"/>
              </a:spcBef>
            </a:pPr>
            <a:r>
              <a:rPr lang="cs-CZ" sz="1200" dirty="0"/>
              <a:t>b) veřejná zakázka </a:t>
            </a:r>
            <a:r>
              <a:rPr lang="cs-CZ" sz="1200" b="1" dirty="0"/>
              <a:t>malého rozsahu na dodávky a služby</a:t>
            </a:r>
            <a:r>
              <a:rPr lang="cs-CZ" sz="1200" dirty="0"/>
              <a:t>: </a:t>
            </a:r>
          </a:p>
          <a:p>
            <a:pPr lvl="1" algn="just">
              <a:spcBef>
                <a:spcPts val="600"/>
              </a:spcBef>
            </a:pPr>
            <a:r>
              <a:rPr lang="cs-CZ" sz="1200" dirty="0"/>
              <a:t>b1) v limitu </a:t>
            </a:r>
            <a:r>
              <a:rPr lang="cs-CZ" sz="1200" b="1" dirty="0"/>
              <a:t>od 200 000 Kč do 500 000 Kč bez DPH</a:t>
            </a:r>
            <a:r>
              <a:rPr lang="cs-CZ" sz="1200" dirty="0"/>
              <a:t> bude zadána minimálně formou uzavřené výzvy minimálně</a:t>
            </a:r>
            <a:br>
              <a:rPr lang="cs-CZ" sz="1200" dirty="0"/>
            </a:br>
            <a:r>
              <a:rPr lang="cs-CZ" sz="1200" dirty="0"/>
              <a:t>5 dodavatelům,</a:t>
            </a:r>
          </a:p>
          <a:p>
            <a:pPr lvl="1" algn="just">
              <a:spcBef>
                <a:spcPts val="600"/>
              </a:spcBef>
            </a:pPr>
            <a:r>
              <a:rPr lang="cs-CZ" sz="1200" dirty="0"/>
              <a:t>b2) v limitu </a:t>
            </a:r>
            <a:r>
              <a:rPr lang="cs-CZ" sz="1200" b="1" dirty="0"/>
              <a:t>nad 500 000 Kč bez DPH</a:t>
            </a:r>
            <a:r>
              <a:rPr lang="cs-CZ" sz="1200" dirty="0"/>
              <a:t> </a:t>
            </a:r>
            <a:r>
              <a:rPr lang="cs-CZ" sz="1200" b="1" dirty="0"/>
              <a:t>do limitu pro postup podle zákona o veřejných zakázkách bude vyhlášena veřejná soutěž o nejlepší nabídku a zadávací podmínky zveřejní příjemce dotace v elektronickém nástroji/profilu zadavatele, tak aby byl zajištěn nepřetržitý dálkový přístup, ve smyslu § 28 zákona č. 134/2016 Sb., o zadávání veřejných zakázek, ve znění pozdějších předpisů</a:t>
            </a:r>
            <a:r>
              <a:rPr lang="cs-CZ" sz="1200" dirty="0"/>
              <a:t>, </a:t>
            </a:r>
          </a:p>
          <a:p>
            <a:pPr algn="just">
              <a:spcBef>
                <a:spcPts val="600"/>
              </a:spcBef>
            </a:pPr>
            <a:r>
              <a:rPr lang="cs-CZ" sz="1200" dirty="0"/>
              <a:t>c) veřejná zakázka </a:t>
            </a:r>
            <a:r>
              <a:rPr lang="cs-CZ" sz="1200" b="1" dirty="0"/>
              <a:t>malého rozsahu na stavební práce</a:t>
            </a:r>
            <a:r>
              <a:rPr lang="cs-CZ" sz="1200" dirty="0"/>
              <a:t>:</a:t>
            </a:r>
          </a:p>
          <a:p>
            <a:pPr lvl="1" algn="just">
              <a:spcBef>
                <a:spcPts val="600"/>
              </a:spcBef>
            </a:pPr>
            <a:r>
              <a:rPr lang="cs-CZ" sz="1200" dirty="0"/>
              <a:t>c1) v limitu </a:t>
            </a:r>
            <a:r>
              <a:rPr lang="cs-CZ" sz="1200" b="1" dirty="0"/>
              <a:t>od 200 000 Kč do 2 500 000 Kč bez DPH</a:t>
            </a:r>
            <a:r>
              <a:rPr lang="cs-CZ" sz="1200" dirty="0"/>
              <a:t> bude realizovaná uzavřenou výzvou, přičemž příjemce dotace vyzve k podání nabídky alespoň 5 uchazečů,</a:t>
            </a:r>
          </a:p>
          <a:p>
            <a:pPr lvl="1" algn="just">
              <a:spcBef>
                <a:spcPts val="600"/>
              </a:spcBef>
            </a:pPr>
            <a:r>
              <a:rPr lang="cs-CZ" sz="1200" dirty="0"/>
              <a:t>c2) v limitu </a:t>
            </a:r>
            <a:r>
              <a:rPr lang="cs-CZ" sz="1200" b="1" dirty="0"/>
              <a:t>od 2 500 000 Kč včetně bez DPH</a:t>
            </a:r>
            <a:r>
              <a:rPr lang="cs-CZ" sz="1200" dirty="0"/>
              <a:t> </a:t>
            </a:r>
            <a:r>
              <a:rPr lang="cs-CZ" sz="1200" b="1" dirty="0"/>
              <a:t>do limitu pro postup podle zákona o zadávání veřejných zakázek bude realizována otevřenou výzvou, kterou příjemce dotace uveřejní v elektronickém nástroji/profilu zadavatele, tak aby byl zajištěn nepřetržitý dálkový přístup ve smyslu § 28 zákona č. 134/2016 Sb., o zadávání veřejných zakázek, ve znění pozdějších předpisů.</a:t>
            </a:r>
          </a:p>
        </p:txBody>
      </p:sp>
    </p:spTree>
    <p:extLst>
      <p:ext uri="{BB962C8B-B14F-4D97-AF65-F5344CB8AC3E}">
        <p14:creationId xmlns:p14="http://schemas.microsoft.com/office/powerpoint/2010/main" val="1604088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10791E7-31C4-3137-0019-BAA091989FAA}"/>
              </a:ext>
            </a:extLst>
          </p:cNvPr>
          <p:cNvSpPr>
            <a:spLocks noGrp="1"/>
          </p:cNvSpPr>
          <p:nvPr>
            <p:ph type="title"/>
          </p:nvPr>
        </p:nvSpPr>
        <p:spPr/>
        <p:txBody>
          <a:bodyPr/>
          <a:lstStyle/>
          <a:p>
            <a:r>
              <a:rPr lang="cs-CZ" dirty="0"/>
              <a:t>Veřejné zakázky</a:t>
            </a:r>
          </a:p>
        </p:txBody>
      </p:sp>
      <p:sp>
        <p:nvSpPr>
          <p:cNvPr id="3" name="Zástupný obsah 2">
            <a:extLst>
              <a:ext uri="{FF2B5EF4-FFF2-40B4-BE49-F238E27FC236}">
                <a16:creationId xmlns:a16="http://schemas.microsoft.com/office/drawing/2014/main" id="{27508EED-C6DC-D3EC-FFFE-B9750070A695}"/>
              </a:ext>
            </a:extLst>
          </p:cNvPr>
          <p:cNvSpPr>
            <a:spLocks noGrp="1"/>
          </p:cNvSpPr>
          <p:nvPr>
            <p:ph idx="1"/>
          </p:nvPr>
        </p:nvSpPr>
        <p:spPr>
          <a:xfrm>
            <a:off x="2194560" y="1393371"/>
            <a:ext cx="9605554" cy="5190309"/>
          </a:xfrm>
        </p:spPr>
        <p:txBody>
          <a:bodyPr>
            <a:normAutofit fontScale="92500" lnSpcReduction="10000"/>
          </a:bodyPr>
          <a:lstStyle/>
          <a:p>
            <a:pPr algn="just">
              <a:spcBef>
                <a:spcPts val="600"/>
              </a:spcBef>
            </a:pPr>
            <a:r>
              <a:rPr lang="cs-CZ" u="sng" dirty="0"/>
              <a:t>Veřejné zakázky budou realizovány i u nákladů, které nejsou uznatelným výdajem v rámci dotace</a:t>
            </a:r>
            <a:r>
              <a:rPr lang="cs-CZ" dirty="0"/>
              <a:t>.</a:t>
            </a:r>
          </a:p>
          <a:p>
            <a:pPr algn="just">
              <a:spcBef>
                <a:spcPts val="600"/>
              </a:spcBef>
            </a:pPr>
            <a:r>
              <a:rPr lang="cs-CZ" dirty="0"/>
              <a:t>Příjemce dotace nesmí zadat veřejnou zakázku malého rozsahu obchodní společnosti, ve které veřejný funkcionář uvedený v § 2 odst. 1 písm. c) zákona č. 159/2006 Sb., o střetu zájmů, ve znění pozdějších předpisů, nebo jím ovládaná osoba vlastní podíl představující alespoň 25 % účasti společníka v obchodní společnosti.</a:t>
            </a:r>
          </a:p>
          <a:p>
            <a:pPr algn="just">
              <a:spcBef>
                <a:spcPts val="600"/>
              </a:spcBef>
            </a:pPr>
            <a:r>
              <a:rPr lang="cs-CZ" dirty="0"/>
              <a:t>Má-li příjemce stanoveny interní pokyny pro realizaci zakázek malého rozsahu, budou zároveň dodrženy podmínky jeho interních pokynů</a:t>
            </a:r>
            <a:r>
              <a:rPr lang="cs-CZ" dirty="0">
                <a:solidFill>
                  <a:schemeClr val="tx1"/>
                </a:solidFill>
              </a:rPr>
              <a:t>. </a:t>
            </a:r>
            <a:r>
              <a:rPr lang="cs-CZ" dirty="0"/>
              <a:t>Pokud nelze z objektivních důvodů dodržet počet oslovených dodavatelů nebo druh výběrového řízení, může být v těchto výjimečných a řádně písemně odůvodněných a doložených případech postupováno odchylně. Řádné neprokázání a nedoložení výjimečnosti případu je však bráno jako porušení podmínek poskytnutí dotace a takovýto náklad bude považován za nezpůsobilý v rámci projektu</a:t>
            </a:r>
          </a:p>
          <a:p>
            <a:pPr algn="just">
              <a:spcBef>
                <a:spcPts val="600"/>
              </a:spcBef>
            </a:pPr>
            <a:r>
              <a:rPr lang="cs-CZ" dirty="0"/>
              <a:t>Uvedené podmínky </a:t>
            </a:r>
            <a:r>
              <a:rPr lang="cs-CZ" dirty="0" err="1"/>
              <a:t>MZe</a:t>
            </a:r>
            <a:r>
              <a:rPr lang="cs-CZ" dirty="0"/>
              <a:t> mají přednost před interními pokyny příjemce dotace pro realizaci zakázek malého rozsahu.</a:t>
            </a:r>
          </a:p>
          <a:p>
            <a:pPr algn="just">
              <a:spcBef>
                <a:spcPts val="600"/>
              </a:spcBef>
            </a:pPr>
            <a:r>
              <a:rPr lang="cs-CZ" b="1" dirty="0">
                <a:solidFill>
                  <a:schemeClr val="tx1"/>
                </a:solidFill>
              </a:rPr>
              <a:t>Je nutné mít vytvořenou interní směrnici o veřejných zakázkách a postupovat podle ní. Směrnice nesmí být v rozporu se stanovenými podmínkami. Je možné ve směrnici vymezit podmínky pouze pro projekt. </a:t>
            </a:r>
          </a:p>
          <a:p>
            <a:pPr algn="just">
              <a:spcBef>
                <a:spcPts val="600"/>
              </a:spcBef>
            </a:pPr>
            <a:r>
              <a:rPr lang="cs-CZ" b="1" dirty="0">
                <a:solidFill>
                  <a:schemeClr val="tx1"/>
                </a:solidFill>
              </a:rPr>
              <a:t>Veřejné zakázky nesmí být realizovány více než dva roky před datem vydání rozhodnutí</a:t>
            </a:r>
          </a:p>
          <a:p>
            <a:endParaRPr lang="cs-CZ" dirty="0"/>
          </a:p>
        </p:txBody>
      </p:sp>
    </p:spTree>
    <p:extLst>
      <p:ext uri="{BB962C8B-B14F-4D97-AF65-F5344CB8AC3E}">
        <p14:creationId xmlns:p14="http://schemas.microsoft.com/office/powerpoint/2010/main" val="2488158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DE57D95-BC98-485F-B538-054F2FDD9A43}"/>
              </a:ext>
            </a:extLst>
          </p:cNvPr>
          <p:cNvSpPr>
            <a:spLocks noGrp="1"/>
          </p:cNvSpPr>
          <p:nvPr>
            <p:ph type="title"/>
          </p:nvPr>
        </p:nvSpPr>
        <p:spPr>
          <a:xfrm>
            <a:off x="2589212" y="681789"/>
            <a:ext cx="8911687" cy="1280890"/>
          </a:xfrm>
        </p:spPr>
        <p:txBody>
          <a:bodyPr/>
          <a:lstStyle/>
          <a:p>
            <a:r>
              <a:rPr lang="cs-CZ" dirty="0"/>
              <a:t>Veřejná podpora</a:t>
            </a:r>
          </a:p>
        </p:txBody>
      </p:sp>
      <p:sp>
        <p:nvSpPr>
          <p:cNvPr id="3" name="Zástupný obsah 2">
            <a:extLst>
              <a:ext uri="{FF2B5EF4-FFF2-40B4-BE49-F238E27FC236}">
                <a16:creationId xmlns:a16="http://schemas.microsoft.com/office/drawing/2014/main" id="{37435520-EA0D-4C0A-8CDC-902908B31546}"/>
              </a:ext>
            </a:extLst>
          </p:cNvPr>
          <p:cNvSpPr>
            <a:spLocks noGrp="1"/>
          </p:cNvSpPr>
          <p:nvPr>
            <p:ph idx="1"/>
          </p:nvPr>
        </p:nvSpPr>
        <p:spPr>
          <a:xfrm>
            <a:off x="2589212" y="1515979"/>
            <a:ext cx="8915400" cy="4660232"/>
          </a:xfrm>
        </p:spPr>
        <p:txBody>
          <a:bodyPr>
            <a:normAutofit fontScale="85000" lnSpcReduction="20000"/>
          </a:bodyPr>
          <a:lstStyle/>
          <a:p>
            <a:pPr algn="just"/>
            <a:r>
              <a:rPr lang="cs-CZ" dirty="0"/>
              <a:t>Příručka pro žadatele o dotaci (příjemce dotace), kapitola VI. Veřejná podpora</a:t>
            </a:r>
          </a:p>
          <a:p>
            <a:pPr algn="just"/>
            <a:r>
              <a:rPr lang="cs-CZ" dirty="0"/>
              <a:t>Pokud projekt naplní definiční znaky veřejné podpory, musí být způsobilé náklady </a:t>
            </a:r>
            <a:br>
              <a:rPr lang="cs-CZ" dirty="0"/>
            </a:br>
            <a:r>
              <a:rPr lang="cs-CZ" dirty="0"/>
              <a:t>v souladu s příslušnými předpisy EU pro danou oblast. </a:t>
            </a:r>
          </a:p>
          <a:p>
            <a:pPr lvl="1" algn="just"/>
            <a:r>
              <a:rPr lang="cs-CZ" dirty="0">
                <a:solidFill>
                  <a:schemeClr val="tx1"/>
                </a:solidFill>
              </a:rPr>
              <a:t>Zejména pozor na nezpůsobilost nákladů </a:t>
            </a:r>
            <a:r>
              <a:rPr lang="cs-CZ" b="1" dirty="0">
                <a:solidFill>
                  <a:schemeClr val="tx1"/>
                </a:solidFill>
              </a:rPr>
              <a:t>na ochutnávky +</a:t>
            </a:r>
            <a:r>
              <a:rPr lang="cs-CZ" dirty="0">
                <a:solidFill>
                  <a:schemeClr val="tx1"/>
                </a:solidFill>
              </a:rPr>
              <a:t> </a:t>
            </a:r>
            <a:r>
              <a:rPr lang="cs-CZ" b="1" dirty="0">
                <a:solidFill>
                  <a:schemeClr val="tx1"/>
                </a:solidFill>
              </a:rPr>
              <a:t>propagační předměty organizace</a:t>
            </a:r>
            <a:endParaRPr lang="cs-CZ" dirty="0">
              <a:solidFill>
                <a:schemeClr val="tx1"/>
              </a:solidFill>
            </a:endParaRPr>
          </a:p>
          <a:p>
            <a:pPr algn="just"/>
            <a:r>
              <a:rPr lang="cs-CZ" dirty="0"/>
              <a:t>Poskytnutí dotace může být vyhodnoceno jako veřejná podpora, pokud dojde</a:t>
            </a:r>
            <a:br>
              <a:rPr lang="cs-CZ" dirty="0"/>
            </a:br>
            <a:r>
              <a:rPr lang="cs-CZ" dirty="0"/>
              <a:t>k naplnění všech níže uvedených definičních znaků:</a:t>
            </a:r>
          </a:p>
          <a:p>
            <a:pPr lvl="1" algn="just"/>
            <a:r>
              <a:rPr lang="cs-CZ" dirty="0"/>
              <a:t>Výhoda financovaná ze státních prostředků</a:t>
            </a:r>
          </a:p>
          <a:p>
            <a:pPr lvl="1" algn="just"/>
            <a:r>
              <a:rPr lang="cs-CZ" dirty="0"/>
              <a:t>Zvýhodnění určitého podniku, který vykonává ekonomickou činnost</a:t>
            </a:r>
          </a:p>
          <a:p>
            <a:pPr lvl="1" algn="just"/>
            <a:r>
              <a:rPr lang="cs-CZ" dirty="0"/>
              <a:t>Hrozba narušení soutěže nebo narušení soutěže</a:t>
            </a:r>
          </a:p>
          <a:p>
            <a:pPr lvl="1" algn="just"/>
            <a:r>
              <a:rPr lang="cs-CZ" dirty="0"/>
              <a:t>Ovlivnění obchodu mezi členskými státy EU</a:t>
            </a:r>
          </a:p>
          <a:p>
            <a:pPr lvl="1" algn="just"/>
            <a:r>
              <a:rPr lang="cs-CZ" dirty="0"/>
              <a:t>Podmínky poskytnutí jsou uvedeny v rozhodnutí o poskytnutí dotace (článek IV.) současně</a:t>
            </a:r>
            <a:br>
              <a:rPr lang="cs-CZ" dirty="0"/>
            </a:br>
            <a:r>
              <a:rPr lang="cs-CZ" dirty="0"/>
              <a:t>v článku I., bod 3 f) uloženo odlišit v účetnictví části projektu podle druhů veřejné podpory.</a:t>
            </a:r>
          </a:p>
          <a:p>
            <a:pPr algn="just"/>
            <a:r>
              <a:rPr lang="cs-CZ" dirty="0"/>
              <a:t>Splnění podmínek veřejné podpory příjemce dotace popíše v závěrečné zprávě</a:t>
            </a:r>
            <a:br>
              <a:rPr lang="cs-CZ" dirty="0"/>
            </a:br>
            <a:r>
              <a:rPr lang="cs-CZ" dirty="0"/>
              <a:t>v bodě č. 10</a:t>
            </a:r>
          </a:p>
          <a:p>
            <a:pPr algn="just"/>
            <a:r>
              <a:rPr lang="cs-CZ" dirty="0"/>
              <a:t>V průběhu realizace projektu může Ministerstvo zemědělství v návaznosti na změny právních předpisů pro poskytování veřejné podpory změnit podmínky, za kterých je veřejná podpora poskytnuta.</a:t>
            </a:r>
          </a:p>
        </p:txBody>
      </p:sp>
    </p:spTree>
    <p:extLst>
      <p:ext uri="{BB962C8B-B14F-4D97-AF65-F5344CB8AC3E}">
        <p14:creationId xmlns:p14="http://schemas.microsoft.com/office/powerpoint/2010/main" val="2197514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CD43D1-4639-4026-8DA5-902F02D7908D}"/>
              </a:ext>
            </a:extLst>
          </p:cNvPr>
          <p:cNvSpPr>
            <a:spLocks noGrp="1"/>
          </p:cNvSpPr>
          <p:nvPr>
            <p:ph type="title"/>
          </p:nvPr>
        </p:nvSpPr>
        <p:spPr>
          <a:xfrm>
            <a:off x="3373062" y="624110"/>
            <a:ext cx="8131550" cy="1280890"/>
          </a:xfrm>
        </p:spPr>
        <p:txBody>
          <a:bodyPr>
            <a:normAutofit/>
          </a:bodyPr>
          <a:lstStyle/>
          <a:p>
            <a:r>
              <a:rPr lang="cs-CZ"/>
              <a:t>Realizace projektů NNO v roce 2025</a:t>
            </a:r>
          </a:p>
        </p:txBody>
      </p:sp>
      <p:sp>
        <p:nvSpPr>
          <p:cNvPr id="68" name="Zástupný obsah 2">
            <a:extLst>
              <a:ext uri="{FF2B5EF4-FFF2-40B4-BE49-F238E27FC236}">
                <a16:creationId xmlns:a16="http://schemas.microsoft.com/office/drawing/2014/main" id="{9BE251C4-0B2B-4311-916A-CA632C0A6863}"/>
              </a:ext>
            </a:extLst>
          </p:cNvPr>
          <p:cNvSpPr>
            <a:spLocks noGrp="1"/>
          </p:cNvSpPr>
          <p:nvPr>
            <p:ph idx="1"/>
          </p:nvPr>
        </p:nvSpPr>
        <p:spPr>
          <a:xfrm>
            <a:off x="3373062" y="1759789"/>
            <a:ext cx="8131550" cy="4849241"/>
          </a:xfrm>
        </p:spPr>
        <p:txBody>
          <a:bodyPr>
            <a:normAutofit/>
          </a:bodyPr>
          <a:lstStyle/>
          <a:p>
            <a:pPr algn="just">
              <a:lnSpc>
                <a:spcPct val="90000"/>
              </a:lnSpc>
            </a:pPr>
            <a:r>
              <a:rPr lang="cs-CZ" sz="1000" b="1" dirty="0"/>
              <a:t>Změny projektu</a:t>
            </a:r>
            <a:r>
              <a:rPr lang="cs-CZ" sz="1000" dirty="0"/>
              <a:t> – kapitola VIII. Příručky rozlišuje dva druhy změn:</a:t>
            </a:r>
          </a:p>
          <a:p>
            <a:pPr lvl="1" algn="just">
              <a:lnSpc>
                <a:spcPct val="90000"/>
              </a:lnSpc>
            </a:pPr>
            <a:r>
              <a:rPr lang="cs-CZ" sz="1000" b="1" dirty="0"/>
              <a:t>Nepodstatné změny</a:t>
            </a:r>
            <a:r>
              <a:rPr lang="cs-CZ" sz="1000" dirty="0"/>
              <a:t>, které neovlivní realizaci projektu a není nutný předcházející souhlas </a:t>
            </a:r>
            <a:r>
              <a:rPr lang="cs-CZ" sz="1000" dirty="0" err="1"/>
              <a:t>MZe</a:t>
            </a:r>
            <a:r>
              <a:rPr lang="cs-CZ" sz="1000" dirty="0"/>
              <a:t> (např. změna identifikačních údajů, změna statutárního orgánu). Tyto změny je však nutné oznámit poskytovateli dotace včas</a:t>
            </a:r>
            <a:br>
              <a:rPr lang="cs-CZ" sz="1000" dirty="0"/>
            </a:br>
            <a:r>
              <a:rPr lang="cs-CZ" sz="1000" dirty="0"/>
              <a:t>(tj. do 14 dnů, viz Příloha č. 1 Rozhodnutí, podmínka č. 37).</a:t>
            </a:r>
          </a:p>
          <a:p>
            <a:pPr lvl="1" algn="just">
              <a:lnSpc>
                <a:spcPct val="90000"/>
              </a:lnSpc>
            </a:pPr>
            <a:r>
              <a:rPr lang="cs-CZ" sz="1000" b="1" dirty="0"/>
              <a:t>V </a:t>
            </a:r>
            <a:r>
              <a:rPr lang="cs-CZ" sz="1000" b="1" dirty="0">
                <a:solidFill>
                  <a:schemeClr val="tx1"/>
                </a:solidFill>
              </a:rPr>
              <a:t>rozhodnutí o poskytnutí dotace došlo k úpravě lhůt porušení rozpočtové kázně:</a:t>
            </a:r>
          </a:p>
          <a:p>
            <a:pPr lvl="2" algn="just">
              <a:lnSpc>
                <a:spcPct val="90000"/>
              </a:lnSpc>
              <a:spcBef>
                <a:spcPts val="0"/>
              </a:spcBef>
            </a:pPr>
            <a:r>
              <a:rPr lang="cs-CZ" sz="1000" b="1" dirty="0">
                <a:solidFill>
                  <a:schemeClr val="tx1"/>
                </a:solidFill>
              </a:rPr>
              <a:t>předložení změny identifikačních údajů do 100-ti dní po stanoveném termínu není neoprávněným použitím. Současně došlo k úpravě označení pochybení). </a:t>
            </a:r>
          </a:p>
          <a:p>
            <a:pPr lvl="2" algn="just">
              <a:lnSpc>
                <a:spcPct val="90000"/>
              </a:lnSpc>
              <a:spcBef>
                <a:spcPts val="0"/>
              </a:spcBef>
            </a:pPr>
            <a:r>
              <a:rPr lang="cs-CZ" sz="1000" b="1" dirty="0">
                <a:solidFill>
                  <a:schemeClr val="tx1"/>
                </a:solidFill>
              </a:rPr>
              <a:t>nenahlášení změn v podobě změny členů statutárních orgánů a jiných dozorčích orgánů, kteří nemají oprávnění podepisovat (jednat) za organizaci není neoprávněným použitím</a:t>
            </a:r>
          </a:p>
          <a:p>
            <a:pPr lvl="2" algn="just">
              <a:lnSpc>
                <a:spcPct val="90000"/>
              </a:lnSpc>
              <a:spcBef>
                <a:spcPts val="0"/>
              </a:spcBef>
            </a:pPr>
            <a:r>
              <a:rPr lang="cs-CZ" sz="1000" b="1" dirty="0">
                <a:solidFill>
                  <a:schemeClr val="tx1"/>
                </a:solidFill>
              </a:rPr>
              <a:t>nenahlášení změn spočívajících ve změnách adresy statutárních orgánů není neoprávněným použitím</a:t>
            </a:r>
          </a:p>
          <a:p>
            <a:pPr lvl="2" algn="just">
              <a:lnSpc>
                <a:spcPct val="90000"/>
              </a:lnSpc>
              <a:spcBef>
                <a:spcPts val="0"/>
              </a:spcBef>
            </a:pPr>
            <a:r>
              <a:rPr lang="cs-CZ" sz="1000" b="1" dirty="0">
                <a:solidFill>
                  <a:schemeClr val="tx1"/>
                </a:solidFill>
              </a:rPr>
              <a:t>nenahlášení změn identifikačních údajů a změny statutárního orgánu uvedených v žádosti do vydání rozhodnutí o poskytnutí dotace není neoprávněným použitím. Po </a:t>
            </a:r>
            <a:r>
              <a:rPr lang="cs-CZ" sz="1000" b="1" dirty="0"/>
              <a:t>vydání rozhodnutí o poskytnutí dotace bude postupováno podle podmínek pro změnu projektu.</a:t>
            </a:r>
          </a:p>
          <a:p>
            <a:pPr lvl="1">
              <a:lnSpc>
                <a:spcPct val="90000"/>
              </a:lnSpc>
            </a:pPr>
            <a:r>
              <a:rPr lang="cs-CZ" sz="1000" b="1" dirty="0"/>
              <a:t>Podstatné změny nelze realizovat bez souhlasu </a:t>
            </a:r>
            <a:r>
              <a:rPr lang="cs-CZ" sz="1000" b="1" dirty="0" err="1"/>
              <a:t>MZe</a:t>
            </a:r>
            <a:r>
              <a:rPr lang="cs-CZ" sz="1000" b="1" dirty="0"/>
              <a:t>:</a:t>
            </a:r>
          </a:p>
          <a:p>
            <a:pPr lvl="2">
              <a:lnSpc>
                <a:spcPct val="90000"/>
              </a:lnSpc>
            </a:pPr>
            <a:r>
              <a:rPr lang="cs-CZ" sz="1000" dirty="0"/>
              <a:t>Změna projektu, která ovlivní naplnění cíle projektu (změna aktivit nebo indikátorů)</a:t>
            </a:r>
          </a:p>
          <a:p>
            <a:pPr lvl="2">
              <a:lnSpc>
                <a:spcPct val="90000"/>
              </a:lnSpc>
            </a:pPr>
            <a:r>
              <a:rPr lang="cs-CZ" sz="1000" dirty="0"/>
              <a:t>Změna schváleného rozpočtu, který je součástí Rozhodnutí o poskytnutí dotace</a:t>
            </a:r>
          </a:p>
          <a:p>
            <a:pPr lvl="2">
              <a:lnSpc>
                <a:spcPct val="90000"/>
              </a:lnSpc>
            </a:pPr>
            <a:r>
              <a:rPr lang="cs-CZ" sz="1000" dirty="0"/>
              <a:t>Změna rozhodnutí (např. změna veřejné podpory)</a:t>
            </a:r>
          </a:p>
          <a:p>
            <a:pPr algn="just">
              <a:lnSpc>
                <a:spcPct val="90000"/>
              </a:lnSpc>
            </a:pPr>
            <a:r>
              <a:rPr lang="cs-CZ" sz="1000" dirty="0"/>
              <a:t>Žádost o podstatnou změnu je třeba podat nejpozději do 30 dnů před ukončením realizace projektu, tj. </a:t>
            </a:r>
            <a:r>
              <a:rPr lang="cs-CZ" sz="1000" b="1" dirty="0"/>
              <a:t>nejpozději</a:t>
            </a:r>
            <a:br>
              <a:rPr lang="cs-CZ" sz="1000" b="1" dirty="0"/>
            </a:br>
            <a:r>
              <a:rPr lang="cs-CZ" sz="1000" b="1" dirty="0"/>
              <a:t>do 30.11.2025</a:t>
            </a:r>
            <a:r>
              <a:rPr lang="cs-CZ" sz="1000" dirty="0"/>
              <a:t>. K žádosti o změnu projektu příjemce dotace předloží relevantní dokumentaci (odůvodnění změny, minimální strukturu projektu a rozpočet projektu s vyznačenými změnami a čistopisy těchto dokumentů). Veškerá dokumentace musí obsahovat elektronické podpisy statutárního zástupce. </a:t>
            </a:r>
            <a:r>
              <a:rPr lang="cs-CZ" sz="1000" dirty="0" err="1"/>
              <a:t>MZe</a:t>
            </a:r>
            <a:r>
              <a:rPr lang="cs-CZ" sz="1000" dirty="0"/>
              <a:t> žádost posoudí a v případě souhlasu vydá Rozhodnutí</a:t>
            </a:r>
            <a:br>
              <a:rPr lang="cs-CZ" sz="1000" dirty="0"/>
            </a:br>
            <a:r>
              <a:rPr lang="cs-CZ" sz="1000" dirty="0"/>
              <a:t>o změně. </a:t>
            </a:r>
          </a:p>
          <a:p>
            <a:pPr algn="just">
              <a:lnSpc>
                <a:spcPct val="90000"/>
              </a:lnSpc>
            </a:pPr>
            <a:r>
              <a:rPr lang="cs-CZ" sz="1000" b="1" u="sng" dirty="0"/>
              <a:t>V případě podstatné změny je možné změnu realizovat až po vydání příslušného Rozhodnutí o změně poskytovatelem dotace.</a:t>
            </a:r>
          </a:p>
        </p:txBody>
      </p:sp>
    </p:spTree>
    <p:extLst>
      <p:ext uri="{BB962C8B-B14F-4D97-AF65-F5344CB8AC3E}">
        <p14:creationId xmlns:p14="http://schemas.microsoft.com/office/powerpoint/2010/main" val="3594251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635E9C-5404-4135-9290-15DAC4BE514A}"/>
              </a:ext>
            </a:extLst>
          </p:cNvPr>
          <p:cNvSpPr>
            <a:spLocks noGrp="1"/>
          </p:cNvSpPr>
          <p:nvPr>
            <p:ph type="title"/>
          </p:nvPr>
        </p:nvSpPr>
        <p:spPr/>
        <p:txBody>
          <a:bodyPr/>
          <a:lstStyle/>
          <a:p>
            <a:r>
              <a:rPr lang="cs-CZ" dirty="0"/>
              <a:t>Realizace projektů NNO v roce 2025</a:t>
            </a:r>
          </a:p>
        </p:txBody>
      </p:sp>
      <p:sp>
        <p:nvSpPr>
          <p:cNvPr id="3" name="Zástupný obsah 2">
            <a:extLst>
              <a:ext uri="{FF2B5EF4-FFF2-40B4-BE49-F238E27FC236}">
                <a16:creationId xmlns:a16="http://schemas.microsoft.com/office/drawing/2014/main" id="{94ED4E0B-0A51-4580-8CD2-BB7DC34FC760}"/>
              </a:ext>
            </a:extLst>
          </p:cNvPr>
          <p:cNvSpPr>
            <a:spLocks noGrp="1"/>
          </p:cNvSpPr>
          <p:nvPr>
            <p:ph idx="1"/>
          </p:nvPr>
        </p:nvSpPr>
        <p:spPr>
          <a:xfrm>
            <a:off x="2209800" y="1635761"/>
            <a:ext cx="9433560" cy="4895668"/>
          </a:xfrm>
        </p:spPr>
        <p:txBody>
          <a:bodyPr>
            <a:normAutofit/>
          </a:bodyPr>
          <a:lstStyle/>
          <a:p>
            <a:pPr algn="just"/>
            <a:r>
              <a:rPr lang="cs-CZ" dirty="0"/>
              <a:t>Upřesnění dokladů k podání žádosti o změnu projektu, rozpočtu projektu nebo rozhodnutí.</a:t>
            </a:r>
          </a:p>
          <a:p>
            <a:pPr lvl="1" algn="just"/>
            <a:r>
              <a:rPr lang="cs-CZ" sz="1800" dirty="0">
                <a:solidFill>
                  <a:schemeClr val="tx1"/>
                </a:solidFill>
              </a:rPr>
              <a:t>Vždy se předává </a:t>
            </a:r>
            <a:r>
              <a:rPr lang="cs-CZ" sz="1800" b="1" dirty="0">
                <a:solidFill>
                  <a:schemeClr val="tx1"/>
                </a:solidFill>
              </a:rPr>
              <a:t>odůvodnění</a:t>
            </a:r>
            <a:r>
              <a:rPr lang="cs-CZ" sz="1800" dirty="0">
                <a:solidFill>
                  <a:schemeClr val="tx1"/>
                </a:solidFill>
              </a:rPr>
              <a:t> žádosti o změnu. Na odůvodnění není žádný formulář. </a:t>
            </a:r>
          </a:p>
          <a:p>
            <a:pPr lvl="1" algn="just"/>
            <a:r>
              <a:rPr lang="cs-CZ" sz="1800" dirty="0"/>
              <a:t>Při žádosti o změnu projektu příjemce dotace předloží </a:t>
            </a:r>
            <a:r>
              <a:rPr lang="cs-CZ" sz="1800" b="1" dirty="0"/>
              <a:t>čistopis projektu</a:t>
            </a:r>
            <a:br>
              <a:rPr lang="cs-CZ" sz="1800" b="1" dirty="0"/>
            </a:br>
            <a:r>
              <a:rPr lang="cs-CZ" sz="1800" b="1" dirty="0"/>
              <a:t>a projekt s vyznačenými změnami</a:t>
            </a:r>
            <a:r>
              <a:rPr lang="cs-CZ" sz="1800" dirty="0"/>
              <a:t>. </a:t>
            </a:r>
          </a:p>
          <a:p>
            <a:pPr lvl="1" algn="just"/>
            <a:r>
              <a:rPr lang="cs-CZ" sz="1800" dirty="0"/>
              <a:t>K žádosti o změnu rozpočtu projektu musí být připojen </a:t>
            </a:r>
            <a:r>
              <a:rPr lang="cs-CZ" sz="1800" b="1" dirty="0"/>
              <a:t>čistopis rozpočtu</a:t>
            </a:r>
            <a:br>
              <a:rPr lang="cs-CZ" sz="1800" b="1" dirty="0"/>
            </a:br>
            <a:r>
              <a:rPr lang="cs-CZ" sz="1800" b="1" dirty="0"/>
              <a:t>a rozpočet s vyznačenými změnami</a:t>
            </a:r>
            <a:r>
              <a:rPr lang="cs-CZ" sz="1800" dirty="0"/>
              <a:t>.</a:t>
            </a:r>
          </a:p>
          <a:p>
            <a:pPr lvl="1" algn="just"/>
            <a:r>
              <a:rPr lang="cs-CZ" sz="1800" dirty="0"/>
              <a:t>Veškerá dokumentace musí být elektronicky podepsána oprávněnou osobou příjemce dotace. </a:t>
            </a:r>
          </a:p>
          <a:p>
            <a:pPr lvl="1" algn="just"/>
            <a:r>
              <a:rPr lang="cs-CZ" sz="1800" dirty="0"/>
              <a:t>Příručka v kapitole VIII. Změny projektu a Rozhodnutí v části č. 1, bodě č. 3</a:t>
            </a:r>
            <a:br>
              <a:rPr lang="cs-CZ" sz="1800" dirty="0"/>
            </a:br>
            <a:r>
              <a:rPr lang="cs-CZ" sz="1800" dirty="0"/>
              <a:t>a písm. w)  </a:t>
            </a:r>
            <a:r>
              <a:rPr lang="cs-CZ" sz="1800" b="1" dirty="0"/>
              <a:t>zakazuje výstupy projektu rozšiřovat a současně umožňuje výstupy projektu nahrazovat pouze parametricky a cenově srovnatelným novým výstupem. </a:t>
            </a:r>
          </a:p>
          <a:p>
            <a:pPr lvl="1" algn="just"/>
            <a:endParaRPr lang="cs-CZ" dirty="0"/>
          </a:p>
        </p:txBody>
      </p:sp>
    </p:spTree>
    <p:extLst>
      <p:ext uri="{BB962C8B-B14F-4D97-AF65-F5344CB8AC3E}">
        <p14:creationId xmlns:p14="http://schemas.microsoft.com/office/powerpoint/2010/main" val="4079796499"/>
      </p:ext>
    </p:extLst>
  </p:cSld>
  <p:clrMapOvr>
    <a:masterClrMapping/>
  </p:clrMapOvr>
</p:sld>
</file>

<file path=ppt/theme/theme1.xml><?xml version="1.0" encoding="utf-8"?>
<a:theme xmlns:a="http://schemas.openxmlformats.org/drawingml/2006/main" name="Stébla">
  <a:themeElements>
    <a:clrScheme name="Stébla">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Stébl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tébl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
  <TotalTime>6546</TotalTime>
  <Words>7076</Words>
  <Application>Microsoft Office PowerPoint</Application>
  <PresentationFormat>Širokoúhlá obrazovka</PresentationFormat>
  <Paragraphs>561</Paragraphs>
  <Slides>41</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41</vt:i4>
      </vt:variant>
    </vt:vector>
  </HeadingPairs>
  <TitlesOfParts>
    <vt:vector size="48" baseType="lpstr">
      <vt:lpstr>Aptos Narrow</vt:lpstr>
      <vt:lpstr>Arial</vt:lpstr>
      <vt:lpstr>Calibri</vt:lpstr>
      <vt:lpstr>Century Gothic</vt:lpstr>
      <vt:lpstr>Wingdings</vt:lpstr>
      <vt:lpstr>Wingdings 3</vt:lpstr>
      <vt:lpstr>Stébla</vt:lpstr>
      <vt:lpstr>Realizace projektů NNO v roce 2025 a změny pro rok 2026</vt:lpstr>
      <vt:lpstr>Realizace projektů NNO</vt:lpstr>
      <vt:lpstr>Zásady Ministerstva zemědělství pro poskytování dotací ze státního rozpočtu ČR nestátním neziskovým organizacím</vt:lpstr>
      <vt:lpstr>Příručka pro žadatele o dotaci (příjemce dotace)</vt:lpstr>
      <vt:lpstr>Veřejné zakázky</vt:lpstr>
      <vt:lpstr>Veřejné zakázky</vt:lpstr>
      <vt:lpstr>Veřejná podpora</vt:lpstr>
      <vt:lpstr>Realizace projektů NNO v roce 2025</vt:lpstr>
      <vt:lpstr>Realizace projektů NNO v roce 2025</vt:lpstr>
      <vt:lpstr>Realizace projektů NNO v roce 2025</vt:lpstr>
      <vt:lpstr>Realizace projektů NNO v roce 2025</vt:lpstr>
      <vt:lpstr>Realizace projektů NNO v roce 2025</vt:lpstr>
      <vt:lpstr>Realizace projektů NNO v roce 2025</vt:lpstr>
      <vt:lpstr>Realizace projektů NNO v roce 2025</vt:lpstr>
      <vt:lpstr>Realizace projektů NNO v roce 2025</vt:lpstr>
      <vt:lpstr>Realizace projektů NNO v roce 2025</vt:lpstr>
      <vt:lpstr>Realizace projektů NNO v roce 2025</vt:lpstr>
      <vt:lpstr>Realizace 2025 – časté chyby (1)</vt:lpstr>
      <vt:lpstr>Realizace 2025 – časté chyby (2)</vt:lpstr>
      <vt:lpstr>Platné změny pro rok 2026</vt:lpstr>
      <vt:lpstr>Platné změny pro rok 2026 – dotační programy</vt:lpstr>
      <vt:lpstr>Změny platné pro rok 2026</vt:lpstr>
      <vt:lpstr>Změny platné pro rok 2026</vt:lpstr>
      <vt:lpstr>Změny platné pro rok 2026</vt:lpstr>
      <vt:lpstr>Změny platné pro rok 2026</vt:lpstr>
      <vt:lpstr>Změny platné pro rok 2026</vt:lpstr>
      <vt:lpstr>Změny platné pro rok 2026</vt:lpstr>
      <vt:lpstr>Změny platné pro rok 2026</vt:lpstr>
      <vt:lpstr>Žádosti pro rok 2026 – časté chyby</vt:lpstr>
      <vt:lpstr>Žádosti pro rok 2026 – časté chyby</vt:lpstr>
      <vt:lpstr>Žádosti pro rok 2026 – časté chyby</vt:lpstr>
      <vt:lpstr>Tvorba minimální struktury projektu</vt:lpstr>
      <vt:lpstr>Popis minimální struktury projektu</vt:lpstr>
      <vt:lpstr>Popis minimální struktury projektu</vt:lpstr>
      <vt:lpstr>Popis minimální struktury projektu</vt:lpstr>
      <vt:lpstr>Popis minimální struktury projektu</vt:lpstr>
      <vt:lpstr>Popis minimální struktury projektu</vt:lpstr>
      <vt:lpstr>Popis minimální struktury projektu</vt:lpstr>
      <vt:lpstr>Popis minimální struktury projektu</vt:lpstr>
      <vt:lpstr>Kontaktní osoby:</vt:lpstr>
      <vt:lpstr>Děkujeme za pozornost </vt:lpstr>
    </vt:vector>
  </TitlesOfParts>
  <Company>MZe CR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Realizace projektů NNO v roce 2022 a změny pro rok 2023</dc:title>
  <dc:creator>Plaček Jakub</dc:creator>
  <cp:lastModifiedBy>Plaček Jakub</cp:lastModifiedBy>
  <cp:revision>56</cp:revision>
  <dcterms:created xsi:type="dcterms:W3CDTF">2022-09-02T09:49:02Z</dcterms:created>
  <dcterms:modified xsi:type="dcterms:W3CDTF">2025-09-12T06:50:44Z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39d554d-d720-408f-a503-c83424d8e5d7_Enabled">
    <vt:lpwstr>true</vt:lpwstr>
  </property>
  <property fmtid="{D5CDD505-2E9C-101B-9397-08002B2CF9AE}" pid="3" name="MSIP_Label_239d554d-d720-408f-a503-c83424d8e5d7_SetDate">
    <vt:lpwstr>2024-09-06T09:17:46Z</vt:lpwstr>
  </property>
  <property fmtid="{D5CDD505-2E9C-101B-9397-08002B2CF9AE}" pid="4" name="MSIP_Label_239d554d-d720-408f-a503-c83424d8e5d7_Method">
    <vt:lpwstr>Privileged</vt:lpwstr>
  </property>
  <property fmtid="{D5CDD505-2E9C-101B-9397-08002B2CF9AE}" pid="5" name="MSIP_Label_239d554d-d720-408f-a503-c83424d8e5d7_Name">
    <vt:lpwstr>Interní</vt:lpwstr>
  </property>
  <property fmtid="{D5CDD505-2E9C-101B-9397-08002B2CF9AE}" pid="6" name="MSIP_Label_239d554d-d720-408f-a503-c83424d8e5d7_SiteId">
    <vt:lpwstr>e84ea0de-38e7-4864-b153-a909a7746ff0</vt:lpwstr>
  </property>
  <property fmtid="{D5CDD505-2E9C-101B-9397-08002B2CF9AE}" pid="7" name="MSIP_Label_239d554d-d720-408f-a503-c83424d8e5d7_ActionId">
    <vt:lpwstr>4e703b4d-23b0-40c6-85de-cbfae81a77b5</vt:lpwstr>
  </property>
  <property fmtid="{D5CDD505-2E9C-101B-9397-08002B2CF9AE}" pid="8" name="MSIP_Label_239d554d-d720-408f-a503-c83424d8e5d7_ContentBits">
    <vt:lpwstr>0</vt:lpwstr>
  </property>
</Properties>
</file>