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5" r:id="rId4"/>
    <p:sldId id="261" r:id="rId5"/>
    <p:sldId id="262" r:id="rId6"/>
    <p:sldId id="263" r:id="rId7"/>
    <p:sldId id="264" r:id="rId8"/>
    <p:sldId id="279" r:id="rId9"/>
    <p:sldId id="266" r:id="rId10"/>
    <p:sldId id="267" r:id="rId11"/>
    <p:sldId id="268" r:id="rId12"/>
    <p:sldId id="273" r:id="rId13"/>
    <p:sldId id="270" r:id="rId14"/>
    <p:sldId id="271" r:id="rId15"/>
    <p:sldId id="272" r:id="rId16"/>
    <p:sldId id="284" r:id="rId17"/>
    <p:sldId id="282" r:id="rId18"/>
    <p:sldId id="276" r:id="rId19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821D39-0E4F-3975-AC50-BF7F6CB32BC4}" name="Pangrác Jiří" initials="PJ" userId="S::Jiri.Pangrac@mze.cz::89e95af7-1e7b-4eef-a294-6525408bb320" providerId="AD"/>
  <p188:author id="{78B26252-B997-56FA-7011-366A922FDC33}" name="Šafaříková Edita" initials="EŠ" userId="S::Edita.Safarikova@mze.gov.cz::35b7be48-1ba8-4a10-9c6c-975f60cd6eb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grác Jiří" initials="PJ" lastIdx="16" clrIdx="0">
    <p:extLst>
      <p:ext uri="{19B8F6BF-5375-455C-9EA6-DF929625EA0E}">
        <p15:presenceInfo xmlns:p15="http://schemas.microsoft.com/office/powerpoint/2012/main" userId="S-1-5-21-4148595898-1066969861-3973425779-1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3B1CAC-822C-4E8D-A938-B0CF10C4BF79}" v="5" dt="2026-01-07T10:55:49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54" autoAdjust="0"/>
  </p:normalViewPr>
  <p:slideViewPr>
    <p:cSldViewPr snapToGrid="0">
      <p:cViewPr varScale="1">
        <p:scale>
          <a:sx n="152" d="100"/>
          <a:sy n="152" d="100"/>
        </p:scale>
        <p:origin x="420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grác Jiří" userId="89e95af7-1e7b-4eef-a294-6525408bb320" providerId="ADAL" clId="{4220EBF8-8F4B-4BA7-BD6E-6CD8E718DD46}"/>
    <pc:docChg chg="undo custSel delSld modSld">
      <pc:chgData name="Pangrác Jiří" userId="89e95af7-1e7b-4eef-a294-6525408bb320" providerId="ADAL" clId="{4220EBF8-8F4B-4BA7-BD6E-6CD8E718DD46}" dt="2026-01-07T11:07:02.776" v="780" actId="20577"/>
      <pc:docMkLst>
        <pc:docMk/>
      </pc:docMkLst>
      <pc:sldChg chg="delSp mod">
        <pc:chgData name="Pangrác Jiří" userId="89e95af7-1e7b-4eef-a294-6525408bb320" providerId="ADAL" clId="{4220EBF8-8F4B-4BA7-BD6E-6CD8E718DD46}" dt="2026-01-07T10:19:38.700" v="6" actId="478"/>
        <pc:sldMkLst>
          <pc:docMk/>
          <pc:sldMk cId="641407090" sldId="263"/>
        </pc:sldMkLst>
        <pc:picChg chg="del">
          <ac:chgData name="Pangrác Jiří" userId="89e95af7-1e7b-4eef-a294-6525408bb320" providerId="ADAL" clId="{4220EBF8-8F4B-4BA7-BD6E-6CD8E718DD46}" dt="2026-01-07T10:19:38.700" v="6" actId="478"/>
          <ac:picMkLst>
            <pc:docMk/>
            <pc:sldMk cId="641407090" sldId="263"/>
            <ac:picMk id="4" creationId="{00000000-0000-0000-0000-000000000000}"/>
          </ac:picMkLst>
        </pc:picChg>
      </pc:sldChg>
      <pc:sldChg chg="modSp del mod">
        <pc:chgData name="Pangrác Jiří" userId="89e95af7-1e7b-4eef-a294-6525408bb320" providerId="ADAL" clId="{4220EBF8-8F4B-4BA7-BD6E-6CD8E718DD46}" dt="2026-01-07T10:21:39.397" v="8" actId="2696"/>
        <pc:sldMkLst>
          <pc:docMk/>
          <pc:sldMk cId="2805692841" sldId="265"/>
        </pc:sldMkLst>
        <pc:spChg chg="mod">
          <ac:chgData name="Pangrác Jiří" userId="89e95af7-1e7b-4eef-a294-6525408bb320" providerId="ADAL" clId="{4220EBF8-8F4B-4BA7-BD6E-6CD8E718DD46}" dt="2026-01-07T10:18:24.079" v="1" actId="21"/>
          <ac:spMkLst>
            <pc:docMk/>
            <pc:sldMk cId="2805692841" sldId="265"/>
            <ac:spMk id="3" creationId="{00000000-0000-0000-0000-000000000000}"/>
          </ac:spMkLst>
        </pc:spChg>
      </pc:sldChg>
      <pc:sldChg chg="del">
        <pc:chgData name="Pangrác Jiří" userId="89e95af7-1e7b-4eef-a294-6525408bb320" providerId="ADAL" clId="{4220EBF8-8F4B-4BA7-BD6E-6CD8E718DD46}" dt="2026-01-07T10:41:18.383" v="9" actId="2696"/>
        <pc:sldMkLst>
          <pc:docMk/>
          <pc:sldMk cId="1501328199" sldId="269"/>
        </pc:sldMkLst>
      </pc:sldChg>
      <pc:sldChg chg="modSp mod">
        <pc:chgData name="Pangrác Jiří" userId="89e95af7-1e7b-4eef-a294-6525408bb320" providerId="ADAL" clId="{4220EBF8-8F4B-4BA7-BD6E-6CD8E718DD46}" dt="2026-01-07T10:44:03.304" v="185" actId="20577"/>
        <pc:sldMkLst>
          <pc:docMk/>
          <pc:sldMk cId="404413387" sldId="270"/>
        </pc:sldMkLst>
        <pc:spChg chg="mod">
          <ac:chgData name="Pangrác Jiří" userId="89e95af7-1e7b-4eef-a294-6525408bb320" providerId="ADAL" clId="{4220EBF8-8F4B-4BA7-BD6E-6CD8E718DD46}" dt="2026-01-07T10:44:03.304" v="185" actId="20577"/>
          <ac:spMkLst>
            <pc:docMk/>
            <pc:sldMk cId="404413387" sldId="270"/>
            <ac:spMk id="3" creationId="{00000000-0000-0000-0000-000000000000}"/>
          </ac:spMkLst>
        </pc:spChg>
      </pc:sldChg>
      <pc:sldChg chg="modSp mod">
        <pc:chgData name="Pangrác Jiří" userId="89e95af7-1e7b-4eef-a294-6525408bb320" providerId="ADAL" clId="{4220EBF8-8F4B-4BA7-BD6E-6CD8E718DD46}" dt="2026-01-07T10:53:13.766" v="224" actId="20577"/>
        <pc:sldMkLst>
          <pc:docMk/>
          <pc:sldMk cId="1408148743" sldId="271"/>
        </pc:sldMkLst>
        <pc:spChg chg="mod">
          <ac:chgData name="Pangrác Jiří" userId="89e95af7-1e7b-4eef-a294-6525408bb320" providerId="ADAL" clId="{4220EBF8-8F4B-4BA7-BD6E-6CD8E718DD46}" dt="2026-01-07T10:53:13.766" v="224" actId="20577"/>
          <ac:spMkLst>
            <pc:docMk/>
            <pc:sldMk cId="1408148743" sldId="271"/>
            <ac:spMk id="3" creationId="{00000000-0000-0000-0000-000000000000}"/>
          </ac:spMkLst>
        </pc:spChg>
      </pc:sldChg>
      <pc:sldChg chg="modSp mod">
        <pc:chgData name="Pangrác Jiří" userId="89e95af7-1e7b-4eef-a294-6525408bb320" providerId="ADAL" clId="{4220EBF8-8F4B-4BA7-BD6E-6CD8E718DD46}" dt="2026-01-07T10:59:55.356" v="625" actId="404"/>
        <pc:sldMkLst>
          <pc:docMk/>
          <pc:sldMk cId="3098629271" sldId="272"/>
        </pc:sldMkLst>
        <pc:spChg chg="mod">
          <ac:chgData name="Pangrác Jiří" userId="89e95af7-1e7b-4eef-a294-6525408bb320" providerId="ADAL" clId="{4220EBF8-8F4B-4BA7-BD6E-6CD8E718DD46}" dt="2026-01-07T10:59:55.356" v="625" actId="404"/>
          <ac:spMkLst>
            <pc:docMk/>
            <pc:sldMk cId="3098629271" sldId="272"/>
            <ac:spMk id="3" creationId="{00000000-0000-0000-0000-000000000000}"/>
          </ac:spMkLst>
        </pc:spChg>
      </pc:sldChg>
      <pc:sldChg chg="modSp mod">
        <pc:chgData name="Pangrác Jiří" userId="89e95af7-1e7b-4eef-a294-6525408bb320" providerId="ADAL" clId="{4220EBF8-8F4B-4BA7-BD6E-6CD8E718DD46}" dt="2026-01-07T11:07:02.776" v="780" actId="20577"/>
        <pc:sldMkLst>
          <pc:docMk/>
          <pc:sldMk cId="4077895834" sldId="276"/>
        </pc:sldMkLst>
        <pc:graphicFrameChg chg="modGraphic">
          <ac:chgData name="Pangrác Jiří" userId="89e95af7-1e7b-4eef-a294-6525408bb320" providerId="ADAL" clId="{4220EBF8-8F4B-4BA7-BD6E-6CD8E718DD46}" dt="2026-01-07T11:07:02.776" v="780" actId="20577"/>
          <ac:graphicFrameMkLst>
            <pc:docMk/>
            <pc:sldMk cId="4077895834" sldId="276"/>
            <ac:graphicFrameMk id="4" creationId="{00000000-0000-0000-0000-000000000000}"/>
          </ac:graphicFrameMkLst>
        </pc:graphicFrameChg>
      </pc:sldChg>
      <pc:sldChg chg="del">
        <pc:chgData name="Pangrác Jiří" userId="89e95af7-1e7b-4eef-a294-6525408bb320" providerId="ADAL" clId="{4220EBF8-8F4B-4BA7-BD6E-6CD8E718DD46}" dt="2026-01-07T10:17:59.778" v="0" actId="2696"/>
        <pc:sldMkLst>
          <pc:docMk/>
          <pc:sldMk cId="341245821" sldId="277"/>
        </pc:sldMkLst>
      </pc:sldChg>
      <pc:sldChg chg="del">
        <pc:chgData name="Pangrác Jiří" userId="89e95af7-1e7b-4eef-a294-6525408bb320" providerId="ADAL" clId="{4220EBF8-8F4B-4BA7-BD6E-6CD8E718DD46}" dt="2026-01-07T10:53:35.118" v="225" actId="2696"/>
        <pc:sldMkLst>
          <pc:docMk/>
          <pc:sldMk cId="3588100474" sldId="278"/>
        </pc:sldMkLst>
      </pc:sldChg>
      <pc:sldChg chg="modSp del mod">
        <pc:chgData name="Pangrác Jiří" userId="89e95af7-1e7b-4eef-a294-6525408bb320" providerId="ADAL" clId="{4220EBF8-8F4B-4BA7-BD6E-6CD8E718DD46}" dt="2026-01-07T10:21:36.010" v="7" actId="2696"/>
        <pc:sldMkLst>
          <pc:docMk/>
          <pc:sldMk cId="1344440122" sldId="280"/>
        </pc:sldMkLst>
        <pc:spChg chg="mod">
          <ac:chgData name="Pangrác Jiří" userId="89e95af7-1e7b-4eef-a294-6525408bb320" providerId="ADAL" clId="{4220EBF8-8F4B-4BA7-BD6E-6CD8E718DD46}" dt="2026-01-07T10:18:29.558" v="4" actId="27636"/>
          <ac:spMkLst>
            <pc:docMk/>
            <pc:sldMk cId="1344440122" sldId="280"/>
            <ac:spMk id="3" creationId="{00000000-0000-0000-0000-000000000000}"/>
          </ac:spMkLst>
        </pc:spChg>
        <pc:graphicFrameChg chg="mod">
          <ac:chgData name="Pangrác Jiří" userId="89e95af7-1e7b-4eef-a294-6525408bb320" providerId="ADAL" clId="{4220EBF8-8F4B-4BA7-BD6E-6CD8E718DD46}" dt="2026-01-07T10:19:13.882" v="5" actId="1076"/>
          <ac:graphicFrameMkLst>
            <pc:docMk/>
            <pc:sldMk cId="1344440122" sldId="280"/>
            <ac:graphicFrameMk id="4" creationId="{00000000-0000-0000-0000-000000000000}"/>
          </ac:graphicFrameMkLst>
        </pc:graphicFrameChg>
      </pc:sldChg>
      <pc:sldChg chg="modSp mod">
        <pc:chgData name="Pangrác Jiří" userId="89e95af7-1e7b-4eef-a294-6525408bb320" providerId="ADAL" clId="{4220EBF8-8F4B-4BA7-BD6E-6CD8E718DD46}" dt="2026-01-07T11:01:25.453" v="760" actId="20577"/>
        <pc:sldMkLst>
          <pc:docMk/>
          <pc:sldMk cId="4055236282" sldId="284"/>
        </pc:sldMkLst>
        <pc:spChg chg="mod">
          <ac:chgData name="Pangrác Jiří" userId="89e95af7-1e7b-4eef-a294-6525408bb320" providerId="ADAL" clId="{4220EBF8-8F4B-4BA7-BD6E-6CD8E718DD46}" dt="2026-01-07T11:01:25.453" v="760" actId="20577"/>
          <ac:spMkLst>
            <pc:docMk/>
            <pc:sldMk cId="4055236282" sldId="284"/>
            <ac:spMk id="3" creationId="{2BC5FA44-1D94-4A0C-8DCA-712A43D235B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8CFEE-4F8A-40CC-A43A-731A030A0E58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3FF1C-2A75-4AB1-9441-1FB01A7A2C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109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22FDA-A464-4D57-BD9D-290DDBAFD56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84B29-37CD-4AA0-87CF-B39D427E34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491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7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012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991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413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287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235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7939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97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61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691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788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117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910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3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6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84B29-37CD-4AA0-87CF-B39D427E34F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85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56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92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8909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121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567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626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830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7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35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1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32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65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50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40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87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42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DCE1-ECE1-4160-BBDD-D06D266FF440}" type="datetimeFigureOut">
              <a:rPr lang="cs-CZ" smtClean="0"/>
              <a:t>07.01.2026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328A1C-BE53-41C4-AA48-7F934903F9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40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ze.gov.cz/public/portal/mze/dotace/narodni-dotace/dotace-nestatnim-neziskovym-organizaci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Vyúčtování projektů NNO</a:t>
            </a:r>
            <a:br>
              <a:rPr lang="cs-CZ" dirty="0"/>
            </a:br>
            <a:r>
              <a:rPr lang="cs-CZ" dirty="0"/>
              <a:t>za rok 2025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11200</a:t>
            </a:r>
          </a:p>
          <a:p>
            <a:r>
              <a:rPr lang="cs-CZ" dirty="0"/>
              <a:t>Oddělení odvětvové ekonomiky – 11202</a:t>
            </a:r>
          </a:p>
          <a:p>
            <a:r>
              <a:rPr lang="cs-CZ" dirty="0"/>
              <a:t>Ministerstvo zemědělství ČR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4474291"/>
            <a:ext cx="1547734" cy="6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92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44286"/>
          </a:xfrm>
        </p:spPr>
        <p:txBody>
          <a:bodyPr>
            <a:normAutofit fontScale="90000"/>
          </a:bodyPr>
          <a:lstStyle/>
          <a:p>
            <a:r>
              <a:rPr lang="cs-CZ" dirty="0"/>
              <a:t>Příklad výpočtu vratky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1" y="1317171"/>
            <a:ext cx="9742714" cy="4724191"/>
          </a:xfrm>
        </p:spPr>
        <p:txBody>
          <a:bodyPr>
            <a:normAutofit/>
          </a:bodyPr>
          <a:lstStyle/>
          <a:p>
            <a:r>
              <a:rPr lang="cs-CZ" sz="1600" dirty="0"/>
              <a:t>Změna hlavní nákladové položky o více než 10 % (Rozhodnutí část II. Další ustanovení bod č. 10).</a:t>
            </a:r>
          </a:p>
          <a:p>
            <a:endParaRPr lang="cs-CZ" sz="1600" dirty="0"/>
          </a:p>
        </p:txBody>
      </p:sp>
      <p:pic>
        <p:nvPicPr>
          <p:cNvPr id="8" name="Obrázek 7" descr="Obsah obrázku text, snímek obrazovky, Písmo, číslo&#10;&#10;Popis byl vytvořen automaticky">
            <a:extLst>
              <a:ext uri="{FF2B5EF4-FFF2-40B4-BE49-F238E27FC236}">
                <a16:creationId xmlns:a16="http://schemas.microsoft.com/office/drawing/2014/main" id="{C4770577-A1A6-C85C-8321-574FD28583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721681"/>
            <a:ext cx="7492983" cy="513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79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 – účetní sestava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60715"/>
            <a:ext cx="8869438" cy="4680648"/>
          </a:xfrm>
        </p:spPr>
        <p:txBody>
          <a:bodyPr>
            <a:normAutofit/>
          </a:bodyPr>
          <a:lstStyle/>
          <a:p>
            <a:pPr algn="just"/>
            <a:r>
              <a:rPr lang="cs-CZ" sz="1600" dirty="0"/>
              <a:t>Označení střediska, kde jsou účtovány operace související s realizací projektu.</a:t>
            </a:r>
          </a:p>
          <a:p>
            <a:pPr algn="just"/>
            <a:r>
              <a:rPr lang="cs-CZ" sz="1600" dirty="0"/>
              <a:t>Označení čísla dokladu.</a:t>
            </a:r>
          </a:p>
          <a:p>
            <a:pPr algn="just"/>
            <a:r>
              <a:rPr lang="cs-CZ" sz="1600" dirty="0"/>
              <a:t>Výše uznatelných nákladů (v případě poměrného použití musí být v sestavě uvedena pouze poměrná část připadající na realizaci projektu).</a:t>
            </a:r>
          </a:p>
          <a:p>
            <a:pPr algn="just"/>
            <a:r>
              <a:rPr lang="cs-CZ" sz="1600" dirty="0"/>
              <a:t>Identifikace nakupovaného zboží nebo služeb.</a:t>
            </a:r>
          </a:p>
          <a:p>
            <a:pPr algn="just"/>
            <a:r>
              <a:rPr lang="cs-CZ" sz="1600" dirty="0"/>
              <a:t>Odděleně vést </a:t>
            </a:r>
            <a:r>
              <a:rPr lang="cs-CZ" sz="1600" dirty="0">
                <a:solidFill>
                  <a:schemeClr val="tx1"/>
                </a:solidFill>
              </a:rPr>
              <a:t>náklady na projekt v účetnictví pro dotační prostředky </a:t>
            </a:r>
            <a:r>
              <a:rPr lang="cs-CZ" sz="1600" dirty="0" err="1">
                <a:solidFill>
                  <a:schemeClr val="tx1"/>
                </a:solidFill>
              </a:rPr>
              <a:t>MZe</a:t>
            </a:r>
            <a:r>
              <a:rPr lang="cs-CZ" sz="1600" dirty="0">
                <a:solidFill>
                  <a:schemeClr val="tx1"/>
                </a:solidFill>
              </a:rPr>
              <a:t>, případné dotace z jiné kapitoly státního rozpočtu a jiné zdroje (vlastní zdroje NNO, vedlejší příjmy, dotace ÚSC apod.).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</a:rPr>
              <a:t>Pokud je dotace poskytována v režimu veřejné podpory, je příjemce dotace povinen odlišit v účetnictví způsobilé náklady podle jednotlivých druhů veřejné podpory (např. vést odděleně v účetnictví </a:t>
            </a:r>
            <a:r>
              <a:rPr lang="cs-CZ" sz="1600" dirty="0"/>
              <a:t>náklady pro článek 21 a 24 zvlášť).</a:t>
            </a:r>
          </a:p>
        </p:txBody>
      </p:sp>
    </p:spTree>
    <p:extLst>
      <p:ext uri="{BB962C8B-B14F-4D97-AF65-F5344CB8AC3E}">
        <p14:creationId xmlns:p14="http://schemas.microsoft.com/office/powerpoint/2010/main" val="46130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Vyúčtování projektu – závěrečná 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600" b="1" dirty="0"/>
              <a:t>V kapitole č. 8 „Kvantifikace výstupů projektu, splnění indikátorů“</a:t>
            </a:r>
            <a:br>
              <a:rPr lang="cs-CZ" sz="1600" b="1" dirty="0"/>
            </a:br>
            <a:r>
              <a:rPr lang="cs-CZ" sz="1600" b="1" dirty="0"/>
              <a:t>je nutné uvádět splnění indikátorů. Každý stanovený indikátor změřit, uvést jeho naplnění a následné splnění nebo nesplnění. Indikátory musí být uvedeny v souladu s žádostí o poskytnutí dotace (zvolenými indikátory v žádosti) a minimální strukturou </a:t>
            </a:r>
            <a:r>
              <a:rPr lang="cs-CZ" sz="1600" b="1" dirty="0">
                <a:solidFill>
                  <a:schemeClr val="tx1"/>
                </a:solidFill>
              </a:rPr>
              <a:t>projektu. 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</a:rPr>
              <a:t>V kapitole č. 9 „Splnění specifických podmínek realizace projektu </a:t>
            </a:r>
            <a:r>
              <a:rPr lang="cs-CZ" sz="1600" dirty="0"/>
              <a:t>dle části III. Rozhodnutí“ je nutné k Závěrečné zprávě doložit požadovanou dokumentaci stanovenou rozhodnutím. </a:t>
            </a:r>
          </a:p>
          <a:p>
            <a:pPr algn="just"/>
            <a:r>
              <a:rPr lang="cs-CZ" sz="1600" dirty="0"/>
              <a:t>V kapitole č. 10 „Splnění podmínek veřejné podpory“ je vyžadováno</a:t>
            </a:r>
            <a:br>
              <a:rPr lang="cs-CZ" sz="1600" dirty="0"/>
            </a:br>
            <a:r>
              <a:rPr lang="cs-CZ" sz="1600" dirty="0"/>
              <a:t>v případě, že nebyl projekt vyhodnocen jako veřejná podpora uvést text „projekt nebyl vyhodnocen jako veřejná podpora“ v případě vyhodnocení projektu jako veřejné podpory je nutné textově vyhodnotit projekt v souladu</a:t>
            </a:r>
            <a:br>
              <a:rPr lang="cs-CZ" sz="1600" dirty="0"/>
            </a:br>
            <a:r>
              <a:rPr lang="cs-CZ" sz="1600" dirty="0"/>
              <a:t>s typem veřejné podpory (de minimis, FBER, ABER – jednotlivých článků), rozlišit účetní střediska. </a:t>
            </a:r>
          </a:p>
        </p:txBody>
      </p:sp>
    </p:spTree>
    <p:extLst>
      <p:ext uri="{BB962C8B-B14F-4D97-AF65-F5344CB8AC3E}">
        <p14:creationId xmlns:p14="http://schemas.microsoft.com/office/powerpoint/2010/main" val="1390491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714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835" y="1349829"/>
            <a:ext cx="9556511" cy="4691533"/>
          </a:xfrm>
        </p:spPr>
        <p:txBody>
          <a:bodyPr>
            <a:normAutofit/>
          </a:bodyPr>
          <a:lstStyle/>
          <a:p>
            <a:pPr marL="354013" indent="0" algn="just">
              <a:buNone/>
            </a:pPr>
            <a:endParaRPr lang="cs-CZ" sz="1600" dirty="0"/>
          </a:p>
          <a:p>
            <a:pPr marL="639763" indent="-285750" algn="just"/>
            <a:r>
              <a:rPr lang="cs-CZ" sz="1600" dirty="0"/>
              <a:t>Všechny relevantní dokumenty (přílohy) k vyúčtování musí být podepsané statutárním zástupcem příjemce dotace. Pokud jsou oprávněni k podpisu dva a více, musí být podepsáni všechny oprávněné osoby. Měl by to být vždy el. podpis (pozor platný a ověřitelný).</a:t>
            </a:r>
          </a:p>
          <a:p>
            <a:pPr marL="628650" indent="-266700" algn="just"/>
            <a:r>
              <a:rPr lang="cs-CZ" sz="1600" b="1" dirty="0"/>
              <a:t>Nevyčerpané finanční prostředky (vratky části dotace v rámci vyúčtování) je příjemce povinen vrátit na účet </a:t>
            </a:r>
            <a:r>
              <a:rPr lang="cs-CZ" sz="1600" b="1" dirty="0" err="1"/>
              <a:t>MZe</a:t>
            </a:r>
            <a:r>
              <a:rPr lang="cs-CZ" sz="1600" b="1" dirty="0"/>
              <a:t>: 6015-1226001/0710, var. symbol IČ příjemce dotace. </a:t>
            </a:r>
          </a:p>
          <a:p>
            <a:pPr marL="628650" indent="-274638" algn="just"/>
            <a:r>
              <a:rPr lang="cs-CZ" sz="1600" dirty="0"/>
              <a:t>Pokud NNO nepředloží vyúčtování ve stanoveném termínu, vztahují se na ni sankce podle zákona č. 218/2000 Sb., o rozpočtových pravidlech, v platném znění (podmínky č. 39 obsažená v příloze č. 1 rozhodnutí o poskytnutí dotace, označení pochybení „K“).</a:t>
            </a:r>
          </a:p>
        </p:txBody>
      </p:sp>
    </p:spTree>
    <p:extLst>
      <p:ext uri="{BB962C8B-B14F-4D97-AF65-F5344CB8AC3E}">
        <p14:creationId xmlns:p14="http://schemas.microsoft.com/office/powerpoint/2010/main" val="404413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 – opakující se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28057"/>
            <a:ext cx="8596668" cy="5240168"/>
          </a:xfrm>
        </p:spPr>
        <p:txBody>
          <a:bodyPr>
            <a:normAutofit/>
          </a:bodyPr>
          <a:lstStyle/>
          <a:p>
            <a:pPr algn="just"/>
            <a:r>
              <a:rPr lang="cs-CZ" sz="1600" dirty="0"/>
              <a:t>Nesprávně vyplněná příloha č. 3 k vyhlášce č. 433/2024 Sb. (nesprávně uvedena kapitola; nesprávně uveden název projektu; vyplněn sloupec b, c; zpřeházené sloupce 1,2,3; neuvedeny součty v části A.1 - A.3; neuvedena osoba, která sestavila přílohu</a:t>
            </a:r>
            <a:br>
              <a:rPr lang="cs-CZ" sz="1600" dirty="0"/>
            </a:br>
            <a:r>
              <a:rPr lang="cs-CZ" sz="1600" dirty="0"/>
              <a:t>a kontrolor (vzor snímek č. 3 a 4). </a:t>
            </a:r>
          </a:p>
          <a:p>
            <a:pPr algn="just"/>
            <a:r>
              <a:rPr lang="cs-CZ" sz="1600" dirty="0"/>
              <a:t>Špatně vypočítána vratka.</a:t>
            </a:r>
          </a:p>
          <a:p>
            <a:pPr algn="just"/>
            <a:r>
              <a:rPr lang="cs-CZ" sz="1600" dirty="0"/>
              <a:t>V soupisce dokladů nesedí součty (využívejte vzorce k dopočtení zapsaných hodnot, </a:t>
            </a:r>
          </a:p>
          <a:p>
            <a:pPr marL="358775" indent="0" algn="just">
              <a:spcBef>
                <a:spcPts val="0"/>
              </a:spcBef>
              <a:buNone/>
            </a:pPr>
            <a:r>
              <a:rPr lang="cs-CZ" sz="1600" dirty="0"/>
              <a:t>tak aby Vám vycházel rozpočet s údaji v soupisce). </a:t>
            </a:r>
          </a:p>
          <a:p>
            <a:pPr algn="just"/>
            <a:r>
              <a:rPr lang="cs-CZ" sz="1600" dirty="0"/>
              <a:t>Soupiska dokladů obsahuje neuznatelné náklady (snímek č. 8) projektu rovněž nelze do soupisky nákladů uvádět náklady pozdě uhrazené (po 31. 12. 2025 u mzdových nákladů po 15. 1. 2026). </a:t>
            </a:r>
          </a:p>
          <a:p>
            <a:pPr algn="just"/>
            <a:r>
              <a:rPr lang="cs-CZ" sz="1600" dirty="0"/>
              <a:t>U programů 13.1. a 14.1. nedodržena hranice uznatelných 50 % osobních nákladů </a:t>
            </a:r>
          </a:p>
          <a:p>
            <a:pPr marL="358775" indent="0" algn="just">
              <a:spcBef>
                <a:spcPts val="0"/>
              </a:spcBef>
              <a:buNone/>
            </a:pPr>
            <a:r>
              <a:rPr lang="cs-CZ" sz="1600" dirty="0"/>
              <a:t>k celkovým nákladům projektu. </a:t>
            </a:r>
          </a:p>
          <a:p>
            <a:pPr algn="just"/>
            <a:r>
              <a:rPr lang="cs-CZ" sz="1600" dirty="0"/>
              <a:t>Nedostatečně popsány body v závěrečné zprávě.</a:t>
            </a:r>
          </a:p>
          <a:p>
            <a:pPr algn="just"/>
            <a:r>
              <a:rPr lang="cs-CZ" sz="1600" dirty="0"/>
              <a:t>V případě zjištěného pochybení v rámci kontroly zaslaného vyúčtování,</a:t>
            </a:r>
            <a:br>
              <a:rPr lang="cs-CZ" sz="1600" dirty="0"/>
            </a:br>
            <a:r>
              <a:rPr lang="cs-CZ" sz="1600" dirty="0"/>
              <a:t>které bude možné napravit, bude příjemci dotace zaslána výzva k nápravě </a:t>
            </a:r>
            <a:r>
              <a:rPr lang="cs-CZ" sz="1600" dirty="0">
                <a:solidFill>
                  <a:schemeClr val="tx1"/>
                </a:solidFill>
              </a:rPr>
              <a:t>(formální chyby bez vlivu na vratku dotace). </a:t>
            </a:r>
          </a:p>
          <a:p>
            <a:pPr algn="just"/>
            <a:r>
              <a:rPr lang="cs-CZ" sz="1600" dirty="0"/>
              <a:t>Opravené dokumenty je nutné podepsat statutárním zástupcem a upravit datum.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148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/>
              <a:t>Vyúčtování projektu - rekapitulace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52151"/>
            <a:ext cx="8596668" cy="478921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Povinné přílohy k odevzdanému vyúčtování</a:t>
            </a:r>
          </a:p>
          <a:p>
            <a:pPr lvl="1" algn="just"/>
            <a:r>
              <a:rPr lang="cs-CZ" dirty="0"/>
              <a:t>Příloha č. 3 vyhlášky č. 433/2024 Sb. (podepsané)</a:t>
            </a:r>
          </a:p>
          <a:p>
            <a:pPr lvl="1" algn="just"/>
            <a:r>
              <a:rPr lang="cs-CZ" dirty="0"/>
              <a:t>Vyúčtování projektu a soupiska dokladů (podepsaný soubor a excel)</a:t>
            </a:r>
          </a:p>
          <a:p>
            <a:pPr lvl="1" algn="just"/>
            <a:r>
              <a:rPr lang="cs-CZ" dirty="0"/>
              <a:t>Závěrečná zpráva (podepsané)</a:t>
            </a:r>
          </a:p>
          <a:p>
            <a:pPr lvl="1" algn="just"/>
            <a:r>
              <a:rPr lang="cs-CZ" dirty="0"/>
              <a:t>Přehledová tabulka osobních nákladů (podepsané) – </a:t>
            </a:r>
            <a:r>
              <a:rPr lang="cs-CZ" sz="1200" i="1" dirty="0"/>
              <a:t>vyplňuje se pouze v případě, že jsou Mzdy hrazeny z dotace.</a:t>
            </a:r>
            <a:endParaRPr lang="cs-CZ" i="1" dirty="0"/>
          </a:p>
          <a:p>
            <a:pPr lvl="1" algn="just"/>
            <a:r>
              <a:rPr lang="cs-CZ" dirty="0"/>
              <a:t>Kompletní podklady k největší realizované veřejné zakázce </a:t>
            </a:r>
            <a:r>
              <a:rPr lang="cs-CZ" dirty="0">
                <a:effectLst/>
                <a:ea typeface="Calibri" panose="020F0502020204030204" pitchFamily="34" charset="0"/>
              </a:rPr>
              <a:t>(např. průzkum trhu, výzvy k podání nabídek,</a:t>
            </a:r>
            <a:r>
              <a:rPr lang="cs-CZ" dirty="0">
                <a:ea typeface="Calibri" panose="020F0502020204030204" pitchFamily="34" charset="0"/>
              </a:rPr>
              <a:t> doklad o zveřejnění výzvy,</a:t>
            </a:r>
            <a:r>
              <a:rPr lang="cs-CZ" dirty="0">
                <a:effectLst/>
                <a:ea typeface="Calibri" panose="020F0502020204030204" pitchFamily="34" charset="0"/>
              </a:rPr>
              <a:t> nabídky, protokoly o výběru nejlepší nabídky a smlouvu s vítězným uchazečem). Veřejné zakázky nesmí být realizovány více než dva roky před datem vydání rozhodnutí.</a:t>
            </a:r>
            <a:endParaRPr lang="cs-CZ" dirty="0"/>
          </a:p>
          <a:p>
            <a:pPr lvl="1" algn="just"/>
            <a:r>
              <a:rPr lang="cs-CZ" dirty="0"/>
              <a:t>Další přílohy dle části III. Rozhodnutí</a:t>
            </a:r>
          </a:p>
          <a:p>
            <a:pPr algn="just"/>
            <a:r>
              <a:rPr lang="cs-CZ" sz="1600" b="1" dirty="0"/>
              <a:t>V přehledové tabulce osobních nákladů je nutné vykazovat osobní náklady (hrubé mzdy) měsíčně za každého pracovníka a </a:t>
            </a:r>
            <a:r>
              <a:rPr lang="cs-CZ" sz="1600" b="1" u="sng" dirty="0" err="1"/>
              <a:t>anonymizovaně</a:t>
            </a:r>
            <a:r>
              <a:rPr lang="cs-CZ" sz="1600" b="1" dirty="0"/>
              <a:t> – např. administrativní pracovník č. 1, liniový řídící pracovník č. 2, aby bylo možné posoudit plnění limitu osobních nákladů</a:t>
            </a:r>
            <a:r>
              <a:rPr lang="cs-CZ" sz="1600" dirty="0"/>
              <a:t>. </a:t>
            </a:r>
            <a:r>
              <a:rPr lang="cs-CZ" sz="1600" b="1" dirty="0"/>
              <a:t>Současně uvádějte i velikost úvazku a dosažené vzdělání.</a:t>
            </a:r>
          </a:p>
          <a:p>
            <a:pPr algn="just"/>
            <a:r>
              <a:rPr lang="cs-CZ" sz="1600" dirty="0">
                <a:solidFill>
                  <a:srgbClr val="FF0000"/>
                </a:solidFill>
              </a:rPr>
              <a:t>Osobní náklady se dokládají pracovními výkazy zaměstnance. </a:t>
            </a:r>
          </a:p>
          <a:p>
            <a:pPr marL="714375" indent="-261938" algn="just"/>
            <a:r>
              <a:rPr lang="cs-CZ" sz="1600" dirty="0">
                <a:solidFill>
                  <a:srgbClr val="FF0000"/>
                </a:solidFill>
              </a:rPr>
              <a:t>Ve výkazu práce musí příjemce dotace prokázat počet hodin odpracovaných na konkrétní aktivitě vztahující se k projektu. Výkaz práce proto musí obsahovat identifikaci osoby, popis odvedené práce, délku odvedené práce a den ve kterém byla práce odvedena. Výkazy práce jsou požadovány pro mzdové náklady i pro režim DPP nebo DPČ</a:t>
            </a:r>
            <a:r>
              <a:rPr lang="cs-CZ" sz="1600" b="1" dirty="0">
                <a:solidFill>
                  <a:srgbClr val="FF0000"/>
                </a:solidFill>
              </a:rPr>
              <a:t>. </a:t>
            </a:r>
            <a:r>
              <a:rPr lang="cs-CZ" sz="1500" b="1" dirty="0">
                <a:solidFill>
                  <a:srgbClr val="FF0000"/>
                </a:solidFill>
              </a:rPr>
              <a:t>Výkazy práce se nepředkládají v rámci vyúčtování, je to pro kontrolu na místě!!!!!!! </a:t>
            </a:r>
            <a:endParaRPr lang="cs-CZ" sz="1600" b="1" dirty="0">
              <a:solidFill>
                <a:srgbClr val="FF0000"/>
              </a:solidFill>
            </a:endParaRPr>
          </a:p>
          <a:p>
            <a:pPr algn="just"/>
            <a:r>
              <a:rPr lang="cs-CZ" sz="1600" dirty="0"/>
              <a:t>Pozor na neuznatelné náklady projektu a neuznatelné náklady z hlediska čerpání dotace.</a:t>
            </a:r>
          </a:p>
        </p:txBody>
      </p:sp>
    </p:spTree>
    <p:extLst>
      <p:ext uri="{BB962C8B-B14F-4D97-AF65-F5344CB8AC3E}">
        <p14:creationId xmlns:p14="http://schemas.microsoft.com/office/powerpoint/2010/main" val="3098629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4C75C-553A-45A9-8E6F-80780E88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Přehledová tabulka osobních nákladů</a:t>
            </a:r>
            <a:br>
              <a:rPr lang="cs-CZ" dirty="0"/>
            </a:b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C5FA44-1D94-4A0C-8DCA-712A43D23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95663"/>
            <a:ext cx="8980014" cy="464569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dirty="0"/>
              <a:t>Nová verze přehledové tabulky osobních nákladů. Zvýšená automatizace, lze ji však měnit!!!</a:t>
            </a:r>
          </a:p>
          <a:p>
            <a:pPr algn="just"/>
            <a:r>
              <a:rPr lang="cs-CZ" dirty="0"/>
              <a:t>Alternativně (v případě, že nevyhovuje jednotlivé vykazování) lze sloučit více zaměstnanců</a:t>
            </a:r>
            <a:br>
              <a:rPr lang="cs-CZ" dirty="0"/>
            </a:br>
            <a:r>
              <a:rPr lang="cs-CZ" dirty="0"/>
              <a:t>do přehledové tabulky, pokud zaměstnanci mají stejnou kategorii práce dle národní soustavy povolání, ale je nutné doplnit počet zaměstnanců a velikost jejich úvazku ve vztahu k projektu.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Veškeré náklady nad výše stanovené limity je nutné hradit z vlastních zdrojů.</a:t>
            </a:r>
          </a:p>
          <a:p>
            <a:pPr algn="just"/>
            <a:r>
              <a:rPr lang="cs-CZ" dirty="0"/>
              <a:t>Limity je nutné dodržovat i v případě DPP a DPČ. Limit je 250 Kč / hod pro pracovníky zajišťující projekt a pro odborníky např. lektory je limitní částka 500 Kč / hod.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BCE3CDB-D3C7-4928-8C63-1C8E9EED4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08249"/>
              </p:ext>
            </p:extLst>
          </p:nvPr>
        </p:nvGraphicFramePr>
        <p:xfrm>
          <a:off x="1116010" y="2410379"/>
          <a:ext cx="5247005" cy="1575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6365">
                  <a:extLst>
                    <a:ext uri="{9D8B030D-6E8A-4147-A177-3AD203B41FA5}">
                      <a16:colId xmlns:a16="http://schemas.microsoft.com/office/drawing/2014/main" val="160534828"/>
                    </a:ext>
                  </a:extLst>
                </a:gridCol>
                <a:gridCol w="1930640">
                  <a:extLst>
                    <a:ext uri="{9D8B030D-6E8A-4147-A177-3AD203B41FA5}">
                      <a16:colId xmlns:a16="http://schemas.microsoft.com/office/drawing/2014/main" val="27298891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národní soustavy povolání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Max. hrubá měsíční odměna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60066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administrativní pracovník - úředníci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34 370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9146574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techničtí a odborní pracovníci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40 120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1820566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specialisté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46 910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925259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liniový řídící pracovník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50 770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95694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řídící pracovník v pozici ředitele – statutárního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zástupce organizace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54 920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037039"/>
                  </a:ext>
                </a:extLst>
              </a:tr>
              <a:tr h="45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ostatní pracovníci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29 520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6088801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78276C7-B060-4ED9-8129-5421AA659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23989"/>
              </p:ext>
            </p:extLst>
          </p:nvPr>
        </p:nvGraphicFramePr>
        <p:xfrm>
          <a:off x="1116009" y="4180815"/>
          <a:ext cx="5247005" cy="832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8500">
                  <a:extLst>
                    <a:ext uri="{9D8B030D-6E8A-4147-A177-3AD203B41FA5}">
                      <a16:colId xmlns:a16="http://schemas.microsoft.com/office/drawing/2014/main" val="49945354"/>
                    </a:ext>
                  </a:extLst>
                </a:gridCol>
                <a:gridCol w="2008505">
                  <a:extLst>
                    <a:ext uri="{9D8B030D-6E8A-4147-A177-3AD203B41FA5}">
                      <a16:colId xmlns:a16="http://schemas.microsoft.com/office/drawing/2014/main" val="38050327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Kategorie práce dle dosaženého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Max. hrubá měsíční odměna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7267849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střední vzdělání s maturitní zkouškou a nižší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31 820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411065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vyšší odborné vzdělání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34 370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8245511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bakalářský studijní program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40 120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6258183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>
                          <a:effectLst/>
                        </a:rPr>
                        <a:t>magisterský studijní program a vyšší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cs-CZ" sz="1100" dirty="0">
                          <a:effectLst/>
                        </a:rPr>
                        <a:t>54 920 Kč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238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236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A8532-CBCF-4815-B698-B90600EE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Vyúčtování – časté chyby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123BD2-69E6-42E9-B2D0-80C818A58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53911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Nezaslané všechny požadované dokumenty.</a:t>
            </a:r>
          </a:p>
          <a:p>
            <a:pPr algn="just"/>
            <a:r>
              <a:rPr lang="cs-CZ" dirty="0"/>
              <a:t>Nepodepsané všechny požadované dokumenty.</a:t>
            </a:r>
          </a:p>
          <a:p>
            <a:pPr algn="just"/>
            <a:r>
              <a:rPr lang="cs-CZ" dirty="0"/>
              <a:t>Správně identifikovat označení posledních rozhodnutí (změnových) do dokumentace.</a:t>
            </a:r>
          </a:p>
          <a:p>
            <a:pPr algn="just"/>
            <a:r>
              <a:rPr lang="cs-CZ" dirty="0"/>
              <a:t>Dodržovat strukturu závěrečné zprávy (kapitoly nevynechávat).</a:t>
            </a:r>
          </a:p>
          <a:p>
            <a:pPr algn="just"/>
            <a:r>
              <a:rPr lang="cs-CZ" dirty="0"/>
              <a:t>Dávat pozor na kapitolu 8 v Závěrečné zprávě a vkládat číselné vyjádření plnění indikátorů (vzájemně kontrolovat s bodem č. 6 minimální struktury).</a:t>
            </a:r>
          </a:p>
          <a:p>
            <a:pPr algn="just"/>
            <a:r>
              <a:rPr lang="cs-CZ" dirty="0"/>
              <a:t>Dávat pozor na úhrady faktur v roce 2025 (bez osobních nákladů uhrazených do 15. 1. 2026).</a:t>
            </a:r>
          </a:p>
          <a:p>
            <a:pPr algn="just"/>
            <a:r>
              <a:rPr lang="cs-CZ" dirty="0"/>
              <a:t>Dávat pozor na vytváření nových nákladových položek (</a:t>
            </a:r>
            <a:r>
              <a:rPr lang="cs-CZ" b="1" dirty="0"/>
              <a:t>nelze vytvářet</a:t>
            </a:r>
            <a:r>
              <a:rPr lang="cs-CZ" dirty="0"/>
              <a:t>).</a:t>
            </a:r>
          </a:p>
          <a:p>
            <a:pPr algn="just"/>
            <a:r>
              <a:rPr lang="cs-CZ" dirty="0"/>
              <a:t>Dávat pozor, že u programů 13.1. a 14.1. osobní náklady převyšující 50 % celkových nákladů projektu jsou nezpůsobilé náklady z hlediska čerpání dotace. Uznatelné náklady jsou součtem hlavních nákladových položek (1. Spotřebované nákupy celkem a 2. Nemateriální náklady a služby celkem). </a:t>
            </a:r>
          </a:p>
          <a:p>
            <a:pPr algn="just"/>
            <a:r>
              <a:rPr lang="cs-CZ" dirty="0"/>
              <a:t>Mzdové náklady uvádět buď do soupisu dokladů a nebo do přehledové tabulky osobních nákladů, která musí navazovat na soupis dokladů. Mzdové náklady musí odpovídat úhradám v soupisu.</a:t>
            </a:r>
          </a:p>
          <a:p>
            <a:pPr algn="just"/>
            <a:r>
              <a:rPr lang="cs-CZ" dirty="0"/>
              <a:t>Je nezbytné uvádět do mzdových nákladů (soupis dokladů nebo přehledová tabulka osobních nákladů) kategorii práce dle Příručky a dosažené vzdělání těchto pracovníků k ověření finančních limitů. Zaměstnanci, kteří nesplní limit stanovený Příručkou mohou být do částky limitu uhrazeny</a:t>
            </a:r>
            <a:br>
              <a:rPr lang="cs-CZ" dirty="0"/>
            </a:br>
            <a:r>
              <a:rPr lang="cs-CZ" dirty="0"/>
              <a:t>z dotačních prostředků. Částky nad limit jsou nezpůsobilé z hlediska čerpání dotačních prostředků</a:t>
            </a:r>
            <a:br>
              <a:rPr lang="cs-CZ" dirty="0"/>
            </a:br>
            <a:r>
              <a:rPr lang="cs-CZ" dirty="0"/>
              <a:t>a musí být hrazeny z vlastních zdrojů.</a:t>
            </a:r>
          </a:p>
          <a:p>
            <a:pPr algn="just"/>
            <a:r>
              <a:rPr lang="cs-CZ" dirty="0"/>
              <a:t>Dávat pozor na správné uvedení popisu nákladu do účelu použití v soupisu dokladů (např. veřejná zakázka je na snídaně/obědy/večeře, ale soupis dokladů uvádí občerstvení.</a:t>
            </a:r>
          </a:p>
        </p:txBody>
      </p:sp>
    </p:spTree>
    <p:extLst>
      <p:ext uri="{BB962C8B-B14F-4D97-AF65-F5344CB8AC3E}">
        <p14:creationId xmlns:p14="http://schemas.microsoft.com/office/powerpoint/2010/main" val="3447308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00225"/>
            <a:ext cx="8596668" cy="4241137"/>
          </a:xfrm>
        </p:spPr>
        <p:txBody>
          <a:bodyPr>
            <a:normAutofit/>
          </a:bodyPr>
          <a:lstStyle/>
          <a:p>
            <a:r>
              <a:rPr lang="cs-CZ" sz="2800" dirty="0"/>
              <a:t>S případnými dotazy se můžete obrátit na:</a:t>
            </a: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Děkujeme za pozornost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613502"/>
              </p:ext>
            </p:extLst>
          </p:nvPr>
        </p:nvGraphicFramePr>
        <p:xfrm>
          <a:off x="808196" y="2439287"/>
          <a:ext cx="8596668" cy="1780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0758">
                  <a:extLst>
                    <a:ext uri="{9D8B030D-6E8A-4147-A177-3AD203B41FA5}">
                      <a16:colId xmlns:a16="http://schemas.microsoft.com/office/drawing/2014/main" val="2964567133"/>
                    </a:ext>
                  </a:extLst>
                </a:gridCol>
                <a:gridCol w="1252283">
                  <a:extLst>
                    <a:ext uri="{9D8B030D-6E8A-4147-A177-3AD203B41FA5}">
                      <a16:colId xmlns:a16="http://schemas.microsoft.com/office/drawing/2014/main" val="2717728426"/>
                    </a:ext>
                  </a:extLst>
                </a:gridCol>
                <a:gridCol w="1521735">
                  <a:extLst>
                    <a:ext uri="{9D8B030D-6E8A-4147-A177-3AD203B41FA5}">
                      <a16:colId xmlns:a16="http://schemas.microsoft.com/office/drawing/2014/main" val="3837345431"/>
                    </a:ext>
                  </a:extLst>
                </a:gridCol>
                <a:gridCol w="2801892">
                  <a:extLst>
                    <a:ext uri="{9D8B030D-6E8A-4147-A177-3AD203B41FA5}">
                      <a16:colId xmlns:a16="http://schemas.microsoft.com/office/drawing/2014/main" val="1364517217"/>
                    </a:ext>
                  </a:extLst>
                </a:gridCol>
              </a:tblGrid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Jméno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Odbor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telefon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e-mail:</a:t>
                      </a:r>
                      <a:endParaRPr lang="cs-CZ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6315663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Jakub Plaček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221 814 620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jakub.placek@mze.gov.cz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8316601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Edita Šafaříková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221 813 093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edita.safarikova@mze.gov.cz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12199646"/>
                  </a:ext>
                </a:extLst>
              </a:tr>
              <a:tr h="445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Ing. Jiří Pangrác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12202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221 812 614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u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jiri.pangrac@mze.gov.cz</a:t>
                      </a:r>
                      <a:endParaRPr lang="cs-CZ" sz="1600" u="non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1135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89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5275"/>
            <a:ext cx="8596668" cy="590550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19175"/>
            <a:ext cx="8596668" cy="50221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NNO je povinna </a:t>
            </a:r>
            <a:r>
              <a:rPr lang="cs-CZ" b="1" dirty="0"/>
              <a:t>předložit vyúčtování dotace do 31. 1. 2026 </a:t>
            </a:r>
          </a:p>
          <a:p>
            <a:pPr algn="just"/>
            <a:r>
              <a:rPr lang="cs-CZ" dirty="0"/>
              <a:t>Způsob vyúčtování poskytnuté dotace je uveden v Rozhodnutí o poskytnutí dotace</a:t>
            </a:r>
            <a:br>
              <a:rPr lang="cs-CZ" dirty="0"/>
            </a:br>
            <a:r>
              <a:rPr lang="cs-CZ" dirty="0"/>
              <a:t>v části I. Podmínky použití dotace, bod 3 i).</a:t>
            </a:r>
          </a:p>
          <a:p>
            <a:pPr lvl="1" algn="just"/>
            <a:r>
              <a:rPr lang="cs-CZ" b="1" dirty="0"/>
              <a:t>Příjemce dotace překládá:</a:t>
            </a:r>
          </a:p>
          <a:p>
            <a:pPr marL="857250" lvl="2" indent="0" algn="just">
              <a:buNone/>
            </a:pPr>
            <a:r>
              <a:rPr lang="cs-CZ" sz="1600" dirty="0"/>
              <a:t>1. Podklady pro finanční vypořádání dotace (podle vyhlášky č. 433/2024 Sb., v platném znění, přílohu č. 3 dle vzoru „A“ pro neinvestiční projekty).</a:t>
            </a:r>
          </a:p>
          <a:p>
            <a:pPr marL="857250" lvl="2" indent="0" algn="just">
              <a:buNone/>
            </a:pPr>
            <a:r>
              <a:rPr lang="cs-CZ" sz="1600" dirty="0"/>
              <a:t>2. Vyúčtování dotace včetně soupisu dokladů</a:t>
            </a:r>
          </a:p>
          <a:p>
            <a:pPr marL="857250" lvl="2" indent="0" algn="just">
              <a:buNone/>
            </a:pPr>
            <a:r>
              <a:rPr lang="cs-CZ" sz="1600" dirty="0"/>
              <a:t>3. Závěrečnou zprávu o realizaci projektu</a:t>
            </a:r>
          </a:p>
          <a:p>
            <a:pPr marL="857250" lvl="2" indent="0" algn="just">
              <a:buNone/>
            </a:pPr>
            <a:r>
              <a:rPr lang="cs-CZ" sz="1600" dirty="0"/>
              <a:t>4. Přehledová tabulka osobních nákladů</a:t>
            </a:r>
          </a:p>
          <a:p>
            <a:pPr marL="857250" lvl="2" indent="0" algn="just">
              <a:buNone/>
            </a:pPr>
            <a:r>
              <a:rPr lang="cs-CZ" sz="1600" dirty="0"/>
              <a:t>5. Kompletní podklady k největší realizované veřejné zakázce </a:t>
            </a:r>
            <a:r>
              <a:rPr lang="cs-CZ" sz="1600" dirty="0">
                <a:effectLst/>
                <a:ea typeface="Calibri" panose="020F0502020204030204" pitchFamily="34" charset="0"/>
              </a:rPr>
              <a:t>(např. průzkum trhu, výzvy k podání nabídek, nabídky, protokoly a smlouvu s vítězným uchazečem) – </a:t>
            </a:r>
            <a:r>
              <a:rPr lang="cs-CZ" sz="16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Veřejné zakázky nesmí být realizovány více než dva roky před datem vydání rozhodnutí.</a:t>
            </a:r>
            <a:endParaRPr lang="cs-CZ" sz="1600" dirty="0">
              <a:solidFill>
                <a:srgbClr val="FF0000"/>
              </a:solidFill>
            </a:endParaRPr>
          </a:p>
          <a:p>
            <a:pPr marL="857250" lvl="2" indent="0" algn="just">
              <a:buNone/>
            </a:pPr>
            <a:r>
              <a:rPr lang="cs-CZ" sz="1600" dirty="0"/>
              <a:t>6. Další relevantní přílohy, zejména dle část III. Rozhodnutí (např. prezentační listiny)</a:t>
            </a:r>
          </a:p>
          <a:p>
            <a:pPr indent="-285750" algn="just"/>
            <a:r>
              <a:rPr lang="cs-CZ" sz="1600" b="1" dirty="0"/>
              <a:t>Všechny součásti vyúčtování (body 1 až 4) musí být podepsány statutárním zástupcem. Soupis dokladů a přehledovou tabulku osobních nákladů je nutné doložit i v excelu. </a:t>
            </a:r>
          </a:p>
          <a:p>
            <a:pPr indent="-285750" algn="just"/>
            <a:r>
              <a:rPr lang="cs-CZ" sz="1600" b="1" dirty="0"/>
              <a:t>Veškeré vzory budou umístěny na webových stránkách </a:t>
            </a:r>
            <a:r>
              <a:rPr lang="cs-CZ" sz="1600" b="1" dirty="0">
                <a:solidFill>
                  <a:schemeClr val="tx1"/>
                </a:solidFill>
              </a:rPr>
              <a:t>společně s touto prezentací </a:t>
            </a:r>
            <a:r>
              <a:rPr lang="cs-CZ" sz="1600" dirty="0"/>
              <a:t>(</a:t>
            </a:r>
            <a:r>
              <a:rPr lang="cs-CZ" sz="1600" dirty="0">
                <a:hlinkClick r:id="rId3"/>
              </a:rPr>
              <a:t>https://mze.gov.cz/public/portal/mze/dotace/narodni-dotace/dotace-nestatnim-neziskovym-organizacim</a:t>
            </a:r>
            <a:r>
              <a:rPr lang="cs-CZ" sz="1600" dirty="0"/>
              <a:t> )</a:t>
            </a:r>
          </a:p>
          <a:p>
            <a:pPr indent="-285750" algn="just"/>
            <a:r>
              <a:rPr lang="cs-CZ" sz="1700" dirty="0"/>
              <a:t>Příjemce dotace zašle kompletní vyúčtování prostřednictvím datové zprávy. </a:t>
            </a:r>
          </a:p>
        </p:txBody>
      </p:sp>
    </p:spTree>
    <p:extLst>
      <p:ext uri="{BB962C8B-B14F-4D97-AF65-F5344CB8AC3E}">
        <p14:creationId xmlns:p14="http://schemas.microsoft.com/office/powerpoint/2010/main" val="273714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52926"/>
            <a:ext cx="8596668" cy="1320800"/>
          </a:xfrm>
        </p:spPr>
        <p:txBody>
          <a:bodyPr>
            <a:normAutofit/>
          </a:bodyPr>
          <a:lstStyle/>
          <a:p>
            <a:r>
              <a:rPr lang="cs-CZ" sz="2800" dirty="0"/>
              <a:t>Příloha č. 3 k vyhlášce č. 433 Sb. - MODEL</a:t>
            </a:r>
          </a:p>
        </p:txBody>
      </p:sp>
      <p:pic>
        <p:nvPicPr>
          <p:cNvPr id="6" name="Zástupný obsah 5" descr="Obsah obrázku text, snímek obrazovky, číslo, Paralelní&#10;&#10;Obsah generovaný pomocí AI může být nesprávný.">
            <a:extLst>
              <a:ext uri="{FF2B5EF4-FFF2-40B4-BE49-F238E27FC236}">
                <a16:creationId xmlns:a16="http://schemas.microsoft.com/office/drawing/2014/main" id="{8A35E012-134A-27CD-9B51-5F5CFEA505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7334" y="1159899"/>
            <a:ext cx="8591069" cy="529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1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90525"/>
          </a:xfrm>
        </p:spPr>
        <p:txBody>
          <a:bodyPr>
            <a:no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7284" y="1333501"/>
            <a:ext cx="6166987" cy="466976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1700" dirty="0"/>
              <a:t>Do jednotlivých sloupců je nutné vyplnit správné údaje</a:t>
            </a:r>
            <a:br>
              <a:rPr lang="cs-CZ" sz="1700" dirty="0"/>
            </a:br>
            <a:r>
              <a:rPr lang="cs-CZ" sz="1700" dirty="0"/>
              <a:t>a hodnoty.</a:t>
            </a:r>
          </a:p>
          <a:p>
            <a:pPr algn="just"/>
            <a:r>
              <a:rPr lang="cs-CZ" sz="1700" dirty="0">
                <a:solidFill>
                  <a:schemeClr val="tx1"/>
                </a:solidFill>
              </a:rPr>
              <a:t>Schválený rozpočet – údaje z posledního rozpočtu uvedeného v rozhodnutí (změnovém rozhodnutí).</a:t>
            </a:r>
          </a:p>
          <a:p>
            <a:pPr algn="just"/>
            <a:r>
              <a:rPr lang="cs-CZ" sz="1700" dirty="0"/>
              <a:t>Skutečnost – skutečnost vynaložených prostředků.</a:t>
            </a:r>
          </a:p>
          <a:p>
            <a:pPr algn="just"/>
            <a:r>
              <a:rPr lang="cs-CZ" sz="1700" dirty="0"/>
              <a:t>Odchylka od rozpočtu – rozdíl mezi schváleným rozpočtem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cs-CZ" sz="1700" dirty="0"/>
              <a:t>a skutečností.</a:t>
            </a:r>
          </a:p>
          <a:p>
            <a:pPr algn="just"/>
            <a:r>
              <a:rPr lang="cs-CZ" sz="1700" dirty="0"/>
              <a:t>Účel vynaložených prostředků – z rozhodnutí nebo lze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cs-CZ" sz="1700" dirty="0"/>
              <a:t>využít text „viz soupiska dokladů“ (kde bude uveden účel).</a:t>
            </a:r>
          </a:p>
          <a:p>
            <a:pPr algn="just"/>
            <a:r>
              <a:rPr lang="cs-CZ" sz="1700" dirty="0"/>
              <a:t>Číslo dokladu – lze využít text „viz soupiska dokladů“.</a:t>
            </a:r>
          </a:p>
          <a:p>
            <a:pPr algn="just"/>
            <a:r>
              <a:rPr lang="cs-CZ" sz="1700" dirty="0"/>
              <a:t>Uhrazeno dne – lze využít text „viz soupiska dokladů“.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1700" dirty="0">
                <a:solidFill>
                  <a:schemeClr val="tx1"/>
                </a:solidFill>
              </a:rPr>
              <a:t>Není vyloučeno, že organizace může v případě malého počtu dokladů účely, čísla dokladů a data úhrad rozepsat již do této tabulky. </a:t>
            </a:r>
          </a:p>
        </p:txBody>
      </p:sp>
      <p:pic>
        <p:nvPicPr>
          <p:cNvPr id="5" name="Obrázek 4" descr="Obsah obrázku text, snímek obrazovky, Paralelní, číslo&#10;&#10;Obsah generovaný pomocí AI může být nesprávný.">
            <a:extLst>
              <a:ext uri="{FF2B5EF4-FFF2-40B4-BE49-F238E27FC236}">
                <a16:creationId xmlns:a16="http://schemas.microsoft.com/office/drawing/2014/main" id="{353A45F1-3082-B8DF-535C-5782B6F62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71" y="304800"/>
            <a:ext cx="5537199" cy="624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1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6943" y="1400175"/>
            <a:ext cx="9243332" cy="4641187"/>
          </a:xfrm>
        </p:spPr>
        <p:txBody>
          <a:bodyPr/>
          <a:lstStyle/>
          <a:p>
            <a:pPr algn="just"/>
            <a:r>
              <a:rPr lang="cs-CZ" dirty="0"/>
              <a:t>Do tabulky příjmů vyplnit původní předpoklad (rozpočet z rozhodnutí a skutečnost). </a:t>
            </a:r>
          </a:p>
          <a:p>
            <a:pPr algn="just"/>
            <a:r>
              <a:rPr lang="cs-CZ" dirty="0"/>
              <a:t>Příjmy se rovnají vynaloženým nákladům. </a:t>
            </a:r>
            <a:r>
              <a:rPr lang="cs-CZ" b="1" dirty="0">
                <a:solidFill>
                  <a:srgbClr val="FF0000"/>
                </a:solidFill>
              </a:rPr>
              <a:t>Nesmí být dosažen ZISK!!!!!</a:t>
            </a:r>
          </a:p>
          <a:p>
            <a:endParaRPr lang="cs-CZ" dirty="0"/>
          </a:p>
        </p:txBody>
      </p:sp>
      <p:pic>
        <p:nvPicPr>
          <p:cNvPr id="6" name="Obrázek 5" descr="Obsah obrázku text, elektronika, snímek obrazovky, displej&#10;&#10;Obsah generovaný pomocí AI může být nesprávný.">
            <a:extLst>
              <a:ext uri="{FF2B5EF4-FFF2-40B4-BE49-F238E27FC236}">
                <a16:creationId xmlns:a16="http://schemas.microsoft.com/office/drawing/2014/main" id="{89275E0E-41C5-E74D-86BB-4CA012E00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2289374"/>
            <a:ext cx="7207620" cy="358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55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 – soupis dokladů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333501"/>
            <a:ext cx="8733367" cy="4707862"/>
          </a:xfrm>
        </p:spPr>
        <p:txBody>
          <a:bodyPr/>
          <a:lstStyle/>
          <a:p>
            <a:pPr algn="just"/>
            <a:r>
              <a:rPr lang="cs-CZ" sz="1600" dirty="0"/>
              <a:t>Každá nákladová položka (1.1. Materiál, 1.2. Spotřeba PHM, 1.3. Energie,</a:t>
            </a:r>
            <a:br>
              <a:rPr lang="cs-CZ" sz="1600" dirty="0"/>
            </a:br>
            <a:r>
              <a:rPr lang="cs-CZ" sz="1600" dirty="0"/>
              <a:t>1.4. Materiál ostatní atd.) může mít vlastní soupisku dokladů z důvodu vyšší přehlednosti.</a:t>
            </a:r>
          </a:p>
          <a:p>
            <a:pPr algn="just"/>
            <a:r>
              <a:rPr lang="cs-CZ" sz="1600" b="1" dirty="0">
                <a:solidFill>
                  <a:schemeClr val="tx1"/>
                </a:solidFill>
              </a:rPr>
              <a:t>Užití vzorců k zjištění součtů zapsaných hodnot sníží riziko chybovosti.</a:t>
            </a:r>
          </a:p>
          <a:p>
            <a:pPr algn="just"/>
            <a:r>
              <a:rPr lang="cs-CZ" sz="1600" dirty="0"/>
              <a:t>Organizace může na výdaje projektu aplikovat </a:t>
            </a:r>
            <a:r>
              <a:rPr lang="cs-CZ" sz="1600" b="1" dirty="0"/>
              <a:t>různé míry spolufinancování.</a:t>
            </a:r>
          </a:p>
          <a:p>
            <a:pPr marL="361950" indent="0" algn="just">
              <a:buNone/>
            </a:pPr>
            <a:r>
              <a:rPr lang="cs-CZ" sz="1600" dirty="0"/>
              <a:t>Není nutné aplikovat míru intenzity rozhodnutí do financování účetních dokladů (tj. některé náklady mohou být uhrazeny kompletně dotačními finančními prostředky, některé podílem spolufinancováním organizace v poměru 0 – 100 %).</a:t>
            </a:r>
          </a:p>
          <a:p>
            <a:pPr algn="just"/>
            <a:r>
              <a:rPr lang="cs-CZ" sz="1600" b="1" dirty="0"/>
              <a:t>Účel použití je nutný podrobně rozepsat </a:t>
            </a:r>
            <a:r>
              <a:rPr lang="cs-CZ" sz="1600" dirty="0"/>
              <a:t>(nelze uvádět pouze v položce</a:t>
            </a:r>
            <a:br>
              <a:rPr lang="cs-CZ" sz="1600" dirty="0"/>
            </a:br>
            <a:r>
              <a:rPr lang="cs-CZ" sz="1600" dirty="0"/>
              <a:t>1.1 Materiál jen materiál, ale napsat o jaký materiál se jednalo tj. tužky, papír, tonery, atd.)</a:t>
            </a:r>
          </a:p>
          <a:p>
            <a:pPr algn="just"/>
            <a:r>
              <a:rPr lang="cs-CZ" sz="1600" dirty="0"/>
              <a:t>Datum úhrady - (datum úhrady vystavené faktury nebo účetního dokladu).</a:t>
            </a:r>
          </a:p>
          <a:p>
            <a:pPr algn="just"/>
            <a:r>
              <a:rPr lang="cs-CZ" sz="1600" dirty="0"/>
              <a:t>Částka celkem – (celkově zaplacená částka)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140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3984" y="333376"/>
            <a:ext cx="8596668" cy="619125"/>
          </a:xfrm>
        </p:spPr>
        <p:txBody>
          <a:bodyPr>
            <a:normAutofit fontScale="90000"/>
          </a:bodyPr>
          <a:lstStyle/>
          <a:p>
            <a:r>
              <a:rPr lang="cs-CZ" sz="3100" dirty="0"/>
              <a:t>Vyúčtování</a:t>
            </a:r>
            <a:r>
              <a:rPr lang="cs-CZ" dirty="0"/>
              <a:t>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952501"/>
            <a:ext cx="6479096" cy="55530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Dotace MZE / jiné dotace st. rozpočtu / </a:t>
            </a:r>
            <a:r>
              <a:rPr lang="cs-CZ" dirty="0">
                <a:solidFill>
                  <a:schemeClr val="tx1"/>
                </a:solidFill>
              </a:rPr>
              <a:t>jiné zdroje,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do těchto sloupců se zapisují částky (podíly) na základě, kterých došlo ke kompletní úhradě účetního dokladu (vystavené faktury) zahrnutého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cs-CZ" dirty="0">
                <a:solidFill>
                  <a:schemeClr val="tx1"/>
                </a:solidFill>
              </a:rPr>
              <a:t>do projektu. </a:t>
            </a:r>
          </a:p>
          <a:p>
            <a:pPr algn="just"/>
            <a:r>
              <a:rPr lang="cs-CZ" dirty="0"/>
              <a:t>Je nutné, aby se součet hodnot zapsaných ve „sloupcích“ rovnal celkové částce na účetním dokladu </a:t>
            </a:r>
            <a:r>
              <a:rPr lang="cs-CZ" dirty="0">
                <a:solidFill>
                  <a:schemeClr val="tx1"/>
                </a:solidFill>
              </a:rPr>
              <a:t>zahrnutého do projektu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V soupisce dokladů není nutné dodržovat míru intenzitu stanovenou</a:t>
            </a:r>
            <a:br>
              <a:rPr lang="cs-CZ" dirty="0"/>
            </a:br>
            <a:r>
              <a:rPr lang="cs-CZ" dirty="0"/>
              <a:t>v rozhodnutí (míra spolufinancování vlastních zdrojů a dotačních zdrojů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cs-CZ" dirty="0"/>
              <a:t>k celkovým nákladům projektu.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Ve vyúčtování </a:t>
            </a:r>
            <a:r>
              <a:rPr lang="cs-CZ" b="1" dirty="0"/>
              <a:t>projektu je nutné dodržovat míru intenzity podpory stanovenou v rozhodnutí o poskytnutí dotace. </a:t>
            </a:r>
            <a:r>
              <a:rPr lang="cs-CZ" dirty="0"/>
              <a:t>Stanovená intenzita musí být dodržena i v případě nevyužití dotačních prostředků</a:t>
            </a:r>
            <a:br>
              <a:rPr lang="cs-CZ" dirty="0"/>
            </a:br>
            <a:r>
              <a:rPr lang="cs-CZ" dirty="0"/>
              <a:t>a následného výpočtu vratky (snímek č. 16). Intenzitu podpory nelze změnit bez schválení ze strany </a:t>
            </a:r>
            <a:r>
              <a:rPr lang="cs-CZ" dirty="0" err="1"/>
              <a:t>MZe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>
                <a:solidFill>
                  <a:schemeClr val="tx1"/>
                </a:solidFill>
              </a:rPr>
              <a:t>V soupisce dokladů není </a:t>
            </a:r>
            <a:r>
              <a:rPr lang="cs-CZ" dirty="0"/>
              <a:t>nutné dodržovat míru intenzitu podpory</a:t>
            </a:r>
            <a:br>
              <a:rPr lang="cs-CZ" dirty="0"/>
            </a:br>
            <a:r>
              <a:rPr lang="cs-CZ" dirty="0"/>
              <a:t>pro hrazení nákladů projektu. Příjemce dotace může financování nákladů projektu určit dle uznatelnosti těchto nákladů a míru si zvolit. Lze využít různé míry (spolu) financování (100 % - MZE a 0 % podíl organizace nebo 50 % MZE a 50 % podíl organizace).</a:t>
            </a:r>
          </a:p>
          <a:p>
            <a:pPr algn="just"/>
            <a:r>
              <a:rPr lang="cs-CZ" dirty="0"/>
              <a:t>Pří rozhodování o výběru způsobu financování dávejte pozor</a:t>
            </a:r>
            <a:br>
              <a:rPr lang="cs-CZ" dirty="0"/>
            </a:br>
            <a:r>
              <a:rPr lang="cs-CZ" dirty="0"/>
              <a:t>na neuznatelné náklady stanovené Příručkou (kapitola V., bod C1)</a:t>
            </a:r>
            <a:br>
              <a:rPr lang="cs-CZ" dirty="0"/>
            </a:br>
            <a:r>
              <a:rPr lang="cs-CZ" dirty="0"/>
              <a:t>a rozhodnutím. Tyto náklady není možné zahrnovat do vyúčtování.</a:t>
            </a:r>
          </a:p>
          <a:p>
            <a:pPr algn="just"/>
            <a:r>
              <a:rPr lang="cs-CZ" dirty="0"/>
              <a:t>Nezapomenout na podpis statutárního zástupce.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934EE4E-C661-8CAD-61D8-378324E98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195258"/>
              </p:ext>
            </p:extLst>
          </p:nvPr>
        </p:nvGraphicFramePr>
        <p:xfrm>
          <a:off x="742918" y="3761874"/>
          <a:ext cx="5970703" cy="65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536">
                  <a:extLst>
                    <a:ext uri="{9D8B030D-6E8A-4147-A177-3AD203B41FA5}">
                      <a16:colId xmlns:a16="http://schemas.microsoft.com/office/drawing/2014/main" val="2525536168"/>
                    </a:ext>
                  </a:extLst>
                </a:gridCol>
                <a:gridCol w="1881065">
                  <a:extLst>
                    <a:ext uri="{9D8B030D-6E8A-4147-A177-3AD203B41FA5}">
                      <a16:colId xmlns:a16="http://schemas.microsoft.com/office/drawing/2014/main" val="746394293"/>
                    </a:ext>
                  </a:extLst>
                </a:gridCol>
                <a:gridCol w="1755102">
                  <a:extLst>
                    <a:ext uri="{9D8B030D-6E8A-4147-A177-3AD203B41FA5}">
                      <a16:colId xmlns:a16="http://schemas.microsoft.com/office/drawing/2014/main" val="960550650"/>
                    </a:ext>
                  </a:extLst>
                </a:gridCol>
              </a:tblGrid>
              <a:tr h="379587">
                <a:tc>
                  <a:txBody>
                    <a:bodyPr/>
                    <a:lstStyle/>
                    <a:p>
                      <a:r>
                        <a:rPr lang="cs-CZ" sz="1200" dirty="0"/>
                        <a:t>Celkové náklady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Výše přidělené dotace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Intenzita podpory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508440"/>
                  </a:ext>
                </a:extLst>
              </a:tr>
              <a:tr h="229999">
                <a:tc>
                  <a:txBody>
                    <a:bodyPr/>
                    <a:lstStyle/>
                    <a:p>
                      <a:r>
                        <a:rPr lang="cs-CZ" sz="1200" dirty="0"/>
                        <a:t>1 000 000,00 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600 000,00 Kč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0,600000000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695766"/>
                  </a:ext>
                </a:extLst>
              </a:tr>
            </a:tbl>
          </a:graphicData>
        </a:graphic>
      </p:graphicFrame>
      <p:pic>
        <p:nvPicPr>
          <p:cNvPr id="9" name="Obrázek 8" descr="Obsah obrázku text, snímek obrazovky, řada/pruh, Paralelní&#10;&#10;Obsah generovaný pomocí AI může být nesprávný.">
            <a:extLst>
              <a:ext uri="{FF2B5EF4-FFF2-40B4-BE49-F238E27FC236}">
                <a16:creationId xmlns:a16="http://schemas.microsoft.com/office/drawing/2014/main" id="{5018EF01-BFD1-A102-4003-BAC80EFD5F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079" y="952501"/>
            <a:ext cx="5111255" cy="435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49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225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 – neuznatelné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66825"/>
            <a:ext cx="8942916" cy="5315207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cs-CZ" sz="2500" b="1" dirty="0"/>
              <a:t>Příklady neuznatelných nákladů, které jsou nezpůsobilé z hlediska čerpání dotace:</a:t>
            </a:r>
          </a:p>
          <a:p>
            <a:pPr lvl="1" algn="just"/>
            <a:r>
              <a:rPr lang="cs-CZ" sz="2500" dirty="0"/>
              <a:t>Trofeje, ceny </a:t>
            </a:r>
          </a:p>
          <a:p>
            <a:pPr lvl="1" algn="just"/>
            <a:r>
              <a:rPr lang="cs-CZ" sz="2500" dirty="0"/>
              <a:t>Dary </a:t>
            </a:r>
          </a:p>
          <a:p>
            <a:pPr lvl="1" algn="just"/>
            <a:r>
              <a:rPr lang="cs-CZ" sz="2500" dirty="0"/>
              <a:t>Občerstvení, pohoštění, catering </a:t>
            </a:r>
          </a:p>
          <a:p>
            <a:pPr lvl="1" algn="just"/>
            <a:r>
              <a:rPr lang="cs-CZ" sz="2500" dirty="0"/>
              <a:t>Autorské a umělecké honoráře a licence </a:t>
            </a:r>
          </a:p>
          <a:p>
            <a:pPr lvl="1" algn="just"/>
            <a:r>
              <a:rPr lang="cs-CZ" sz="2500" dirty="0"/>
              <a:t>Drobný hmotný majetek (audiovizuální technika, počítače, tiskárny, mobilní telefony, fotoaparáty apod.), jehož použití nelze jednoznačně přiřadit k projektu</a:t>
            </a:r>
          </a:p>
          <a:p>
            <a:pPr lvl="1" algn="just"/>
            <a:r>
              <a:rPr lang="cs-CZ" sz="2500" dirty="0"/>
              <a:t>Odměny zaměstnanců a odborníků, se kterými příjemce dotace uzavře dohodu nad limit </a:t>
            </a:r>
          </a:p>
          <a:p>
            <a:pPr lvl="1" algn="just"/>
            <a:r>
              <a:rPr lang="cs-CZ" sz="2500" dirty="0"/>
              <a:t>Mzdové náklady nad stanovený limit (limity jsou uvedeny v Příručce na straně 36 a na snímku č.25)</a:t>
            </a:r>
          </a:p>
          <a:p>
            <a:pPr lvl="1" algn="just"/>
            <a:r>
              <a:rPr lang="cs-CZ" sz="2500" dirty="0"/>
              <a:t>U programů 13.1. a 14.1. osobní náklady převyšující 50 % celkových nákladů </a:t>
            </a:r>
          </a:p>
          <a:p>
            <a:pPr lvl="1" algn="just"/>
            <a:r>
              <a:rPr lang="cs-CZ" sz="2500" dirty="0"/>
              <a:t>U veřejné podpory úhrada propagačních </a:t>
            </a:r>
            <a:r>
              <a:rPr lang="cs-CZ" sz="2500" dirty="0">
                <a:solidFill>
                  <a:schemeClr val="tx1"/>
                </a:solidFill>
              </a:rPr>
              <a:t>materiálů</a:t>
            </a:r>
          </a:p>
          <a:p>
            <a:pPr lvl="1" algn="just"/>
            <a:r>
              <a:rPr lang="cs-CZ" sz="2500" dirty="0">
                <a:solidFill>
                  <a:schemeClr val="tx1"/>
                </a:solidFill>
              </a:rPr>
              <a:t>Pojištění (mimo zdravotní a důchodové pojištění)</a:t>
            </a:r>
          </a:p>
          <a:p>
            <a:pPr lvl="1" algn="just"/>
            <a:r>
              <a:rPr lang="cs-CZ" sz="2500" b="1" dirty="0">
                <a:solidFill>
                  <a:schemeClr val="tx1"/>
                </a:solidFill>
              </a:rPr>
              <a:t>Nájemné na dobu delší než 3 měsíce</a:t>
            </a:r>
          </a:p>
          <a:p>
            <a:pPr lvl="1" algn="just"/>
            <a:r>
              <a:rPr lang="cs-CZ" sz="2500" b="1" dirty="0">
                <a:solidFill>
                  <a:schemeClr val="tx1"/>
                </a:solidFill>
              </a:rPr>
              <a:t>Náklady na semináře v případě projektů podpořených na základě článku 24 ABER</a:t>
            </a:r>
          </a:p>
          <a:p>
            <a:pPr lvl="1" algn="just"/>
            <a:r>
              <a:rPr lang="cs-CZ" sz="2500" b="1" dirty="0">
                <a:solidFill>
                  <a:schemeClr val="tx1"/>
                </a:solidFill>
              </a:rPr>
              <a:t>Mzdové náklady v případě projektů podpořených na základě článku 24 ABER</a:t>
            </a:r>
          </a:p>
          <a:p>
            <a:pPr lvl="1" algn="just"/>
            <a:r>
              <a:rPr lang="cs-CZ" sz="2500" b="1" dirty="0">
                <a:solidFill>
                  <a:schemeClr val="tx1"/>
                </a:solidFill>
              </a:rPr>
              <a:t>Náklady na zástup v zemědělském podniku během nepřítomnosti účastníků</a:t>
            </a:r>
          </a:p>
          <a:p>
            <a:pPr lvl="1" algn="just"/>
            <a:r>
              <a:rPr lang="cs-CZ" sz="2500" b="1" dirty="0">
                <a:solidFill>
                  <a:schemeClr val="tx1"/>
                </a:solidFill>
              </a:rPr>
              <a:t>Zákonné odvody hrazené zaměstnavatelem (zdravotní a sociální) u mezd překračující stanovené limity</a:t>
            </a:r>
          </a:p>
          <a:p>
            <a:pPr marL="457200" lvl="1" indent="0" algn="just">
              <a:buNone/>
            </a:pPr>
            <a:endParaRPr lang="cs-CZ" sz="2500" dirty="0"/>
          </a:p>
          <a:p>
            <a:pPr lvl="1" algn="just"/>
            <a:r>
              <a:rPr lang="cs-CZ" sz="2500" b="1" dirty="0"/>
              <a:t>Příklady neuznatelných nákladů projektu</a:t>
            </a:r>
          </a:p>
          <a:p>
            <a:pPr lvl="1" algn="just"/>
            <a:r>
              <a:rPr lang="cs-CZ" sz="2500" dirty="0"/>
              <a:t>Dlouhodobý hmotný majetek (nezpůsobilé náklady projektu) </a:t>
            </a:r>
          </a:p>
          <a:p>
            <a:pPr lvl="1" algn="just"/>
            <a:r>
              <a:rPr lang="cs-CZ" sz="2500" dirty="0"/>
              <a:t>Dlouhodobý nehmotný majetek od 80 000 Kč</a:t>
            </a:r>
          </a:p>
          <a:p>
            <a:pPr lvl="1" algn="just"/>
            <a:r>
              <a:rPr lang="cs-CZ" sz="2500" b="1" dirty="0"/>
              <a:t>Prémie a odměny ze mzdy (nezpůsobilé náklady projektu)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05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2514"/>
          </a:xfrm>
        </p:spPr>
        <p:txBody>
          <a:bodyPr>
            <a:normAutofit/>
          </a:bodyPr>
          <a:lstStyle/>
          <a:p>
            <a:r>
              <a:rPr lang="cs-CZ" sz="2800" dirty="0"/>
              <a:t>Vyúčtování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240971"/>
            <a:ext cx="8793237" cy="4800391"/>
          </a:xfrm>
        </p:spPr>
        <p:txBody>
          <a:bodyPr/>
          <a:lstStyle/>
          <a:p>
            <a:pPr algn="just"/>
            <a:r>
              <a:rPr lang="cs-CZ" sz="1600" dirty="0"/>
              <a:t>Při nevyčerpání schváleného rozpočtu (nedodržení celkových nákladů projektu) je příjemce dotace povinen vrátit nevyčerpané prostředky na účet </a:t>
            </a:r>
            <a:r>
              <a:rPr lang="cs-CZ" sz="1600" dirty="0" err="1"/>
              <a:t>MZe</a:t>
            </a:r>
            <a:r>
              <a:rPr lang="cs-CZ" sz="1600" dirty="0"/>
              <a:t>. </a:t>
            </a:r>
          </a:p>
          <a:p>
            <a:pPr algn="just"/>
            <a:r>
              <a:rPr lang="cs-CZ" sz="1600" dirty="0"/>
              <a:t>Příjemce dotace je povinen písemně oznámit výši vratky a tuto částku uvést</a:t>
            </a:r>
            <a:br>
              <a:rPr lang="cs-CZ" sz="1600" dirty="0"/>
            </a:br>
            <a:r>
              <a:rPr lang="cs-CZ" sz="1600" dirty="0"/>
              <a:t>do tabulky „Finanční vypořádání se státním rozpočtem“, příloha č. 3A</a:t>
            </a:r>
            <a:br>
              <a:rPr lang="cs-CZ" sz="1600" dirty="0"/>
            </a:br>
            <a:r>
              <a:rPr lang="cs-CZ" sz="1600" dirty="0"/>
              <a:t>dle vyhlášky č. 433/2024 Sb. do sloupce č. 3. Tato povinnost je zakotvena v Rozhodnutí </a:t>
            </a:r>
          </a:p>
          <a:p>
            <a:pPr marL="358775" indent="0" algn="just">
              <a:spcBef>
                <a:spcPts val="0"/>
              </a:spcBef>
              <a:buNone/>
            </a:pPr>
            <a:r>
              <a:rPr lang="cs-CZ" sz="1600" dirty="0"/>
              <a:t>o poskytnutí dotace se sankcí odvodu. </a:t>
            </a:r>
          </a:p>
          <a:p>
            <a:pPr algn="just"/>
            <a:r>
              <a:rPr lang="cs-CZ" sz="1600" b="1" dirty="0"/>
              <a:t>Pro výpočet vratky je nutné použít hodnotu intenzity podpory stanovenou rozhodnutím o poskytnutí dotace. </a:t>
            </a:r>
          </a:p>
          <a:p>
            <a:pPr algn="just"/>
            <a:r>
              <a:rPr lang="cs-CZ" sz="1600" dirty="0"/>
              <a:t>Finanční vypořádání dotace (zaslání přílohy č. 3A) je nezbytné i v případě,</a:t>
            </a:r>
            <a:br>
              <a:rPr lang="cs-CZ" sz="1600" dirty="0"/>
            </a:br>
            <a:r>
              <a:rPr lang="cs-CZ" sz="1600" dirty="0"/>
              <a:t>že příjemce dotace projekt nezrealizoval a v průběhu roku finanční prostředky vrátil. Je nezbytné vracet finanční prostředky bez zbytečného odkladu</a:t>
            </a:r>
            <a:br>
              <a:rPr lang="cs-CZ" sz="1600" dirty="0"/>
            </a:br>
            <a:r>
              <a:rPr lang="cs-CZ" sz="1600" dirty="0"/>
              <a:t>na účet poskytovatele dotace. </a:t>
            </a:r>
          </a:p>
          <a:p>
            <a:pPr algn="just"/>
            <a:r>
              <a:rPr lang="cs-CZ" sz="1600" b="1" dirty="0">
                <a:solidFill>
                  <a:srgbClr val="FF0000"/>
                </a:solidFill>
              </a:rPr>
              <a:t>Vratku nezaokrouhlovat (viz následující příklad).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4335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7036</TotalTime>
  <Words>2587</Words>
  <Application>Microsoft Office PowerPoint</Application>
  <PresentationFormat>Širokoúhlá obrazovka</PresentationFormat>
  <Paragraphs>219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Fazeta</vt:lpstr>
      <vt:lpstr>Vyúčtování projektů NNO za rok 2025</vt:lpstr>
      <vt:lpstr>Vyúčtování projektu</vt:lpstr>
      <vt:lpstr>Příloha č. 3 k vyhlášce č. 433 Sb. - MODEL</vt:lpstr>
      <vt:lpstr>Vyúčtování projektu</vt:lpstr>
      <vt:lpstr>Vyúčtování projektu</vt:lpstr>
      <vt:lpstr>Vyúčtování projektu – soupis dokladů </vt:lpstr>
      <vt:lpstr>Vyúčtování projektu</vt:lpstr>
      <vt:lpstr>Vyúčtování projektu – neuznatelné náklady</vt:lpstr>
      <vt:lpstr>Vyúčtování projektu</vt:lpstr>
      <vt:lpstr>Příklad výpočtu vratky</vt:lpstr>
      <vt:lpstr>Vyúčtování projektu – účetní sestava</vt:lpstr>
      <vt:lpstr>Vyúčtování projektu – závěrečná zpráva o realizaci projektu</vt:lpstr>
      <vt:lpstr>Vyúčtování projektu</vt:lpstr>
      <vt:lpstr>Vyúčtování projektu – opakující se chyby</vt:lpstr>
      <vt:lpstr>Vyúčtování projektu - rekapitulace</vt:lpstr>
      <vt:lpstr>Přehledová tabulka osobních nákladů   </vt:lpstr>
      <vt:lpstr>Vyúčtování – časté chyby</vt:lpstr>
      <vt:lpstr>Vyúčtování projektu</vt:lpstr>
    </vt:vector>
  </TitlesOfParts>
  <Company>MZe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Vyúčtování projektů NNO za rok 2021</dc:title>
  <dc:creator>Plaček Jakub</dc:creator>
  <cp:lastModifiedBy>Pangrác Jiří</cp:lastModifiedBy>
  <cp:revision>150</cp:revision>
  <cp:lastPrinted>2026-01-06T07:01:44Z</cp:lastPrinted>
  <dcterms:created xsi:type="dcterms:W3CDTF">2021-05-05T10:20:11Z</dcterms:created>
  <dcterms:modified xsi:type="dcterms:W3CDTF">2026-01-07T11:07:06Z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39d554d-d720-408f-a503-c83424d8e5d7_Enabled">
    <vt:lpwstr>true</vt:lpwstr>
  </property>
  <property fmtid="{D5CDD505-2E9C-101B-9397-08002B2CF9AE}" pid="3" name="MSIP_Label_239d554d-d720-408f-a503-c83424d8e5d7_SetDate">
    <vt:lpwstr>2025-01-20T08:43:38Z</vt:lpwstr>
  </property>
  <property fmtid="{D5CDD505-2E9C-101B-9397-08002B2CF9AE}" pid="4" name="MSIP_Label_239d554d-d720-408f-a503-c83424d8e5d7_Method">
    <vt:lpwstr>Privileged</vt:lpwstr>
  </property>
  <property fmtid="{D5CDD505-2E9C-101B-9397-08002B2CF9AE}" pid="5" name="MSIP_Label_239d554d-d720-408f-a503-c83424d8e5d7_Name">
    <vt:lpwstr>Interní</vt:lpwstr>
  </property>
  <property fmtid="{D5CDD505-2E9C-101B-9397-08002B2CF9AE}" pid="6" name="MSIP_Label_239d554d-d720-408f-a503-c83424d8e5d7_SiteId">
    <vt:lpwstr>e84ea0de-38e7-4864-b153-a909a7746ff0</vt:lpwstr>
  </property>
  <property fmtid="{D5CDD505-2E9C-101B-9397-08002B2CF9AE}" pid="7" name="MSIP_Label_239d554d-d720-408f-a503-c83424d8e5d7_ActionId">
    <vt:lpwstr>1a2d5049-4a28-41dd-bbce-386e328e541a</vt:lpwstr>
  </property>
  <property fmtid="{D5CDD505-2E9C-101B-9397-08002B2CF9AE}" pid="8" name="MSIP_Label_239d554d-d720-408f-a503-c83424d8e5d7_ContentBits">
    <vt:lpwstr>0</vt:lpwstr>
  </property>
</Properties>
</file>