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0" r:id="rId3"/>
    <p:sldId id="281" r:id="rId4"/>
    <p:sldId id="282" r:id="rId5"/>
    <p:sldId id="283" r:id="rId6"/>
    <p:sldId id="258" r:id="rId7"/>
    <p:sldId id="259" r:id="rId8"/>
    <p:sldId id="284" r:id="rId9"/>
    <p:sldId id="300" r:id="rId10"/>
    <p:sldId id="260" r:id="rId11"/>
    <p:sldId id="285" r:id="rId12"/>
    <p:sldId id="286" r:id="rId13"/>
    <p:sldId id="287" r:id="rId14"/>
    <p:sldId id="288" r:id="rId15"/>
    <p:sldId id="290" r:id="rId16"/>
    <p:sldId id="289" r:id="rId17"/>
    <p:sldId id="291" r:id="rId18"/>
    <p:sldId id="292" r:id="rId19"/>
    <p:sldId id="293" r:id="rId20"/>
    <p:sldId id="295" r:id="rId21"/>
    <p:sldId id="294" r:id="rId22"/>
    <p:sldId id="296" r:id="rId23"/>
    <p:sldId id="297" r:id="rId24"/>
    <p:sldId id="298" r:id="rId25"/>
    <p:sldId id="265" r:id="rId26"/>
    <p:sldId id="277" r:id="rId27"/>
    <p:sldId id="279" r:id="rId28"/>
    <p:sldId id="299" r:id="rId29"/>
    <p:sldId id="278" r:id="rId30"/>
    <p:sldId id="275" r:id="rId3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A3C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794645-2D8A-6B92-F06A-CFAB383AB369}" v="60" dt="2026-01-27T07:51:28.968"/>
    <p1510:client id="{6720D095-1447-4CEE-BAE5-87A9A5E89674}" v="496" dt="2026-01-27T07:59:45.1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jnalová Soňa" userId="6352a6e1-0b6e-4b71-8d38-f36c71ca7310" providerId="ADAL" clId="{D979304F-CD5C-43B9-908F-4E3E946ABF28}"/>
    <pc:docChg chg="undo custSel addSld delSld modSld">
      <pc:chgData name="Hejnalová Soňa" userId="6352a6e1-0b6e-4b71-8d38-f36c71ca7310" providerId="ADAL" clId="{D979304F-CD5C-43B9-908F-4E3E946ABF28}" dt="2026-01-27T07:59:45.127" v="509" actId="20577"/>
      <pc:docMkLst>
        <pc:docMk/>
      </pc:docMkLst>
      <pc:sldChg chg="modSp mod">
        <pc:chgData name="Hejnalová Soňa" userId="6352a6e1-0b6e-4b71-8d38-f36c71ca7310" providerId="ADAL" clId="{D979304F-CD5C-43B9-908F-4E3E946ABF28}" dt="2026-01-26T16:01:07.559" v="11" actId="27636"/>
        <pc:sldMkLst>
          <pc:docMk/>
          <pc:sldMk cId="1027545241" sldId="256"/>
        </pc:sldMkLst>
        <pc:spChg chg="mod">
          <ac:chgData name="Hejnalová Soňa" userId="6352a6e1-0b6e-4b71-8d38-f36c71ca7310" providerId="ADAL" clId="{D979304F-CD5C-43B9-908F-4E3E946ABF28}" dt="2026-01-26T16:01:07.559" v="11" actId="27636"/>
          <ac:spMkLst>
            <pc:docMk/>
            <pc:sldMk cId="1027545241" sldId="256"/>
            <ac:spMk id="3" creationId="{00000000-0000-0000-0000-000000000000}"/>
          </ac:spMkLst>
        </pc:spChg>
      </pc:sldChg>
      <pc:sldChg chg="modSp mod">
        <pc:chgData name="Hejnalová Soňa" userId="6352a6e1-0b6e-4b71-8d38-f36c71ca7310" providerId="ADAL" clId="{D979304F-CD5C-43B9-908F-4E3E946ABF28}" dt="2026-01-27T07:21:22.211" v="38" actId="20577"/>
        <pc:sldMkLst>
          <pc:docMk/>
          <pc:sldMk cId="12730475" sldId="258"/>
        </pc:sldMkLst>
        <pc:spChg chg="mod">
          <ac:chgData name="Hejnalová Soňa" userId="6352a6e1-0b6e-4b71-8d38-f36c71ca7310" providerId="ADAL" clId="{D979304F-CD5C-43B9-908F-4E3E946ABF28}" dt="2026-01-27T07:21:22.211" v="38" actId="20577"/>
          <ac:spMkLst>
            <pc:docMk/>
            <pc:sldMk cId="12730475" sldId="258"/>
            <ac:spMk id="3" creationId="{00000000-0000-0000-0000-000000000000}"/>
          </ac:spMkLst>
        </pc:spChg>
      </pc:sldChg>
      <pc:sldChg chg="modSp mod">
        <pc:chgData name="Hejnalová Soňa" userId="6352a6e1-0b6e-4b71-8d38-f36c71ca7310" providerId="ADAL" clId="{D979304F-CD5C-43B9-908F-4E3E946ABF28}" dt="2026-01-27T07:34:23.976" v="148" actId="20577"/>
        <pc:sldMkLst>
          <pc:docMk/>
          <pc:sldMk cId="2519457448" sldId="265"/>
        </pc:sldMkLst>
        <pc:spChg chg="mod">
          <ac:chgData name="Hejnalová Soňa" userId="6352a6e1-0b6e-4b71-8d38-f36c71ca7310" providerId="ADAL" clId="{D979304F-CD5C-43B9-908F-4E3E946ABF28}" dt="2026-01-27T07:34:23.976" v="148" actId="20577"/>
          <ac:spMkLst>
            <pc:docMk/>
            <pc:sldMk cId="2519457448" sldId="265"/>
            <ac:spMk id="3" creationId="{00000000-0000-0000-0000-000000000000}"/>
          </ac:spMkLst>
        </pc:spChg>
      </pc:sldChg>
      <pc:sldChg chg="modSp mod">
        <pc:chgData name="Hejnalová Soňa" userId="6352a6e1-0b6e-4b71-8d38-f36c71ca7310" providerId="ADAL" clId="{D979304F-CD5C-43B9-908F-4E3E946ABF28}" dt="2026-01-27T07:46:12.007" v="151" actId="20577"/>
        <pc:sldMkLst>
          <pc:docMk/>
          <pc:sldMk cId="3676078173" sldId="284"/>
        </pc:sldMkLst>
        <pc:spChg chg="mod">
          <ac:chgData name="Hejnalová Soňa" userId="6352a6e1-0b6e-4b71-8d38-f36c71ca7310" providerId="ADAL" clId="{D979304F-CD5C-43B9-908F-4E3E946ABF28}" dt="2026-01-27T07:46:12.007" v="151" actId="20577"/>
          <ac:spMkLst>
            <pc:docMk/>
            <pc:sldMk cId="3676078173" sldId="284"/>
            <ac:spMk id="3" creationId="{165CF452-2BFE-4F45-4483-005D49BA92EC}"/>
          </ac:spMkLst>
        </pc:spChg>
      </pc:sldChg>
      <pc:sldChg chg="modSp mod">
        <pc:chgData name="Hejnalová Soňa" userId="6352a6e1-0b6e-4b71-8d38-f36c71ca7310" providerId="ADAL" clId="{D979304F-CD5C-43B9-908F-4E3E946ABF28}" dt="2026-01-27T07:27:17.145" v="40" actId="14100"/>
        <pc:sldMkLst>
          <pc:docMk/>
          <pc:sldMk cId="4273753586" sldId="287"/>
        </pc:sldMkLst>
        <pc:cxnChg chg="mod">
          <ac:chgData name="Hejnalová Soňa" userId="6352a6e1-0b6e-4b71-8d38-f36c71ca7310" providerId="ADAL" clId="{D979304F-CD5C-43B9-908F-4E3E946ABF28}" dt="2026-01-27T07:27:17.145" v="40" actId="14100"/>
          <ac:cxnSpMkLst>
            <pc:docMk/>
            <pc:sldMk cId="4273753586" sldId="287"/>
            <ac:cxnSpMk id="23" creationId="{1761D81C-BF85-1F43-2DA6-8400AD5E5954}"/>
          </ac:cxnSpMkLst>
        </pc:cxnChg>
        <pc:cxnChg chg="mod">
          <ac:chgData name="Hejnalová Soňa" userId="6352a6e1-0b6e-4b71-8d38-f36c71ca7310" providerId="ADAL" clId="{D979304F-CD5C-43B9-908F-4E3E946ABF28}" dt="2026-01-27T07:27:14.043" v="39" actId="14100"/>
          <ac:cxnSpMkLst>
            <pc:docMk/>
            <pc:sldMk cId="4273753586" sldId="287"/>
            <ac:cxnSpMk id="25" creationId="{0FAD28E4-7B45-45BC-2FAD-6224681F50D2}"/>
          </ac:cxnSpMkLst>
        </pc:cxnChg>
      </pc:sldChg>
      <pc:sldChg chg="new del">
        <pc:chgData name="Hejnalová Soňa" userId="6352a6e1-0b6e-4b71-8d38-f36c71ca7310" providerId="ADAL" clId="{D979304F-CD5C-43B9-908F-4E3E946ABF28}" dt="2026-01-27T07:45:59.400" v="150" actId="680"/>
        <pc:sldMkLst>
          <pc:docMk/>
          <pc:sldMk cId="2265158979" sldId="300"/>
        </pc:sldMkLst>
      </pc:sldChg>
      <pc:sldChg chg="modSp new mod">
        <pc:chgData name="Hejnalová Soňa" userId="6352a6e1-0b6e-4b71-8d38-f36c71ca7310" providerId="ADAL" clId="{D979304F-CD5C-43B9-908F-4E3E946ABF28}" dt="2026-01-27T07:59:45.127" v="509" actId="20577"/>
        <pc:sldMkLst>
          <pc:docMk/>
          <pc:sldMk cId="3103307548" sldId="300"/>
        </pc:sldMkLst>
        <pc:spChg chg="mod">
          <ac:chgData name="Hejnalová Soňa" userId="6352a6e1-0b6e-4b71-8d38-f36c71ca7310" providerId="ADAL" clId="{D979304F-CD5C-43B9-908F-4E3E946ABF28}" dt="2026-01-27T07:46:22.001" v="154" actId="122"/>
          <ac:spMkLst>
            <pc:docMk/>
            <pc:sldMk cId="3103307548" sldId="300"/>
            <ac:spMk id="2" creationId="{B7748D1D-B8E0-8E86-0353-0B495EB803A9}"/>
          </ac:spMkLst>
        </pc:spChg>
        <pc:spChg chg="mod">
          <ac:chgData name="Hejnalová Soňa" userId="6352a6e1-0b6e-4b71-8d38-f36c71ca7310" providerId="ADAL" clId="{D979304F-CD5C-43B9-908F-4E3E946ABF28}" dt="2026-01-27T07:59:45.127" v="509" actId="20577"/>
          <ac:spMkLst>
            <pc:docMk/>
            <pc:sldMk cId="3103307548" sldId="300"/>
            <ac:spMk id="3" creationId="{E65BD77B-BFAC-E248-8B9A-4E1BD62FAC71}"/>
          </ac:spMkLst>
        </pc:spChg>
      </pc:sldChg>
    </pc:docChg>
  </pc:docChgLst>
  <pc:docChgLst>
    <pc:chgData name="Strážnická Iveta" userId="S::70826@ukzuz.cz::70b9d010-d0f2-4d82-b3ac-9a636d7883eb" providerId="AD" clId="Web-{12794645-2D8A-6B92-F06A-CFAB383AB369}"/>
    <pc:docChg chg="modSld">
      <pc:chgData name="Strážnická Iveta" userId="S::70826@ukzuz.cz::70b9d010-d0f2-4d82-b3ac-9a636d7883eb" providerId="AD" clId="Web-{12794645-2D8A-6B92-F06A-CFAB383AB369}" dt="2026-01-27T07:51:28.968" v="59" actId="20577"/>
      <pc:docMkLst>
        <pc:docMk/>
      </pc:docMkLst>
      <pc:sldChg chg="modSp">
        <pc:chgData name="Strážnická Iveta" userId="S::70826@ukzuz.cz::70b9d010-d0f2-4d82-b3ac-9a636d7883eb" providerId="AD" clId="Web-{12794645-2D8A-6B92-F06A-CFAB383AB369}" dt="2026-01-27T07:51:28.968" v="59" actId="20577"/>
        <pc:sldMkLst>
          <pc:docMk/>
          <pc:sldMk cId="1176649783" sldId="299"/>
        </pc:sldMkLst>
        <pc:spChg chg="mod">
          <ac:chgData name="Strážnická Iveta" userId="S::70826@ukzuz.cz::70b9d010-d0f2-4d82-b3ac-9a636d7883eb" providerId="AD" clId="Web-{12794645-2D8A-6B92-F06A-CFAB383AB369}" dt="2026-01-27T07:51:28.968" v="59" actId="20577"/>
          <ac:spMkLst>
            <pc:docMk/>
            <pc:sldMk cId="1176649783" sldId="299"/>
            <ac:spMk id="3" creationId="{199BFCCB-B723-BBB8-45BB-9E627D34F0C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F494F-8AA7-42FC-A010-935CBCF694A5}" type="datetimeFigureOut">
              <a:rPr lang="cs-CZ" smtClean="0"/>
              <a:t>26.01.2026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5A15C-BE12-40C3-8F36-DD85FFDEEA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1264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F494F-8AA7-42FC-A010-935CBCF694A5}" type="datetimeFigureOut">
              <a:rPr lang="cs-CZ" smtClean="0"/>
              <a:t>26.01.2026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5A15C-BE12-40C3-8F36-DD85FFDEEA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485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F494F-8AA7-42FC-A010-935CBCF694A5}" type="datetimeFigureOut">
              <a:rPr lang="cs-CZ" smtClean="0"/>
              <a:t>26.01.2026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5A15C-BE12-40C3-8F36-DD85FFDEEA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4638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F494F-8AA7-42FC-A010-935CBCF694A5}" type="datetimeFigureOut">
              <a:rPr lang="cs-CZ" smtClean="0"/>
              <a:t>26.01.2026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5A15C-BE12-40C3-8F36-DD85FFDEEA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9519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F494F-8AA7-42FC-A010-935CBCF694A5}" type="datetimeFigureOut">
              <a:rPr lang="cs-CZ" smtClean="0"/>
              <a:t>26.01.2026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5A15C-BE12-40C3-8F36-DD85FFDEEA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8001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F494F-8AA7-42FC-A010-935CBCF694A5}" type="datetimeFigureOut">
              <a:rPr lang="cs-CZ" smtClean="0"/>
              <a:t>26.01.2026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5A15C-BE12-40C3-8F36-DD85FFDEEA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2000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F494F-8AA7-42FC-A010-935CBCF694A5}" type="datetimeFigureOut">
              <a:rPr lang="cs-CZ" smtClean="0"/>
              <a:t>26.01.2026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5A15C-BE12-40C3-8F36-DD85FFDEEA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3597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F494F-8AA7-42FC-A010-935CBCF694A5}" type="datetimeFigureOut">
              <a:rPr lang="cs-CZ" smtClean="0"/>
              <a:t>26.01.2026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5A15C-BE12-40C3-8F36-DD85FFDEEA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3461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F494F-8AA7-42FC-A010-935CBCF694A5}" type="datetimeFigureOut">
              <a:rPr lang="cs-CZ" smtClean="0"/>
              <a:t>26.01.2026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5A15C-BE12-40C3-8F36-DD85FFDEEA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9665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F494F-8AA7-42FC-A010-935CBCF694A5}" type="datetimeFigureOut">
              <a:rPr lang="cs-CZ" smtClean="0"/>
              <a:t>26.01.2026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5A15C-BE12-40C3-8F36-DD85FFDEEA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0708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F494F-8AA7-42FC-A010-935CBCF694A5}" type="datetimeFigureOut">
              <a:rPr lang="cs-CZ" smtClean="0"/>
              <a:t>26.01.2026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5A15C-BE12-40C3-8F36-DD85FFDEEA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5116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F494F-8AA7-42FC-A010-935CBCF694A5}" type="datetimeFigureOut">
              <a:rPr lang="cs-CZ" smtClean="0"/>
              <a:t>26.01.2026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5A15C-BE12-40C3-8F36-DD85FFDEEA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2216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968843"/>
            <a:ext cx="9144000" cy="1541120"/>
          </a:xfrm>
        </p:spPr>
        <p:txBody>
          <a:bodyPr>
            <a:normAutofit fontScale="90000"/>
          </a:bodyPr>
          <a:lstStyle/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Uznávání osiva – správné vyplnění UL</a:t>
            </a:r>
            <a:b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cs-CZ"/>
          </a:p>
          <a:p>
            <a:endParaRPr lang="cs-CZ"/>
          </a:p>
          <a:p>
            <a:pPr algn="r"/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Ing. Soňa Hejnalová					27. ledna 2026</a:t>
            </a:r>
          </a:p>
        </p:txBody>
      </p:sp>
    </p:spTree>
    <p:extLst>
      <p:ext uri="{BB962C8B-B14F-4D97-AF65-F5344CB8AC3E}">
        <p14:creationId xmlns:p14="http://schemas.microsoft.com/office/powerpoint/2010/main" val="1027545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897811" y="483079"/>
            <a:ext cx="97392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>
                <a:solidFill>
                  <a:srgbClr val="156A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Uznávací list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1009291" y="1725283"/>
            <a:ext cx="106881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Po vydání uznávacího listu jsou zadaná data odeslána elektronicky pomocí webových služeb do ISOOS.</a:t>
            </a:r>
          </a:p>
          <a:p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Současně je přikládán PDF soubor s vydaným uznávacím listem.</a:t>
            </a:r>
          </a:p>
          <a:p>
            <a:endParaRPr lang="cs-CZ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800" b="1">
                <a:solidFill>
                  <a:srgbClr val="156A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Důležité</a:t>
            </a:r>
          </a:p>
          <a:p>
            <a:r>
              <a:rPr lang="cs-CZ" sz="2800" b="1">
                <a:solidFill>
                  <a:srgbClr val="156A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Datum ukončení rozborové karty a vydání Uznávacího listu je totožné pouze v případě, že byl Uznávací list vydán ve stejný den jako byla uzavřena rozborová karta.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800"/>
          </a:p>
        </p:txBody>
      </p:sp>
    </p:spTree>
    <p:extLst>
      <p:ext uri="{BB962C8B-B14F-4D97-AF65-F5344CB8AC3E}">
        <p14:creationId xmlns:p14="http://schemas.microsoft.com/office/powerpoint/2010/main" val="3843629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9DF8A9-F923-95E9-5CDD-E93C28CC6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2650"/>
          </a:xfrm>
        </p:spPr>
        <p:txBody>
          <a:bodyPr/>
          <a:lstStyle/>
          <a:p>
            <a:pPr algn="ctr"/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Uznávací list - vyplnění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C17A116-6969-245C-D5E6-625B30C26F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2550"/>
            <a:ext cx="10515600" cy="4824413"/>
          </a:xfrm>
        </p:spPr>
        <p:txBody>
          <a:bodyPr/>
          <a:lstStyle/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Informace na žádosti musí odpovídat informacím na UL:</a:t>
            </a: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2885F40-F4E8-FB8E-2808-4551EFCA98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4677" y="2730645"/>
            <a:ext cx="6926368" cy="2445511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39A65C2E-6BED-8036-0B58-2B9C9518B3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73" y="2730646"/>
            <a:ext cx="5136182" cy="2649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2756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4C5F8F-FC77-44AA-339F-E109A7316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Uznávací list - vyplnění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1E11B3-7AC3-CC7B-3318-2336137BF9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Zápisy laboratorních zkoušek musí odpovídat rozborové kartě.</a:t>
            </a:r>
          </a:p>
          <a:p>
            <a:pPr marL="0" indent="0">
              <a:buNone/>
            </a:pPr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CA69EC2-0ACB-48EE-2C03-97A10B5A4B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225" y="1349375"/>
            <a:ext cx="2991545" cy="4351338"/>
          </a:xfrm>
          <a:prstGeom prst="rect">
            <a:avLst/>
          </a:prstGeom>
          <a:noFill/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DE8630B0-BFF7-8769-F665-EC9EAE7FC1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6195" y="1741487"/>
            <a:ext cx="3075805" cy="3375025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5D98B152-20D3-3FB6-5DBB-12442DACC8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117" y="3053832"/>
            <a:ext cx="5082192" cy="233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488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1E6DE1-CDA5-7B8A-448A-5F9EB9B75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Uznávací list - vyplnění</a:t>
            </a:r>
            <a:endParaRPr lang="cs-CZ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209177-CAE6-884C-E5DE-3AAF8C60D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9092"/>
            <a:ext cx="10515600" cy="5253925"/>
          </a:xfrm>
        </p:spPr>
        <p:txBody>
          <a:bodyPr>
            <a:normAutofit fontScale="92500" lnSpcReduction="10000"/>
          </a:bodyPr>
          <a:lstStyle/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Pšenice a ječmeny v kategorii C/C1 a C2 musí mít vyplněno stanovení zadiny:</a:t>
            </a: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Ječmen má stanovení osinkatosti</a:t>
            </a:r>
          </a:p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U pšenic se stanovují zrna v pluchách a na uznávacím listu se uvádí v tomto formátu.</a:t>
            </a: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Tritikale, oves a žito nemají povinnou zkoušku zadiny.</a:t>
            </a: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EEBE8FCF-9088-93EE-3413-E8A00E4B5B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309075"/>
            <a:ext cx="11008307" cy="580078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484F2987-0C87-989E-A4CF-B2278088B7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277" y="2882282"/>
            <a:ext cx="11085230" cy="587650"/>
          </a:xfrm>
          <a:prstGeom prst="rect">
            <a:avLst/>
          </a:prstGeom>
        </p:spPr>
      </p:pic>
      <p:cxnSp>
        <p:nvCxnSpPr>
          <p:cNvPr id="23" name="Přímá spojnice se šipkou 22">
            <a:extLst>
              <a:ext uri="{FF2B5EF4-FFF2-40B4-BE49-F238E27FC236}">
                <a16:creationId xmlns:a16="http://schemas.microsoft.com/office/drawing/2014/main" id="{1761D81C-BF85-1F43-2DA6-8400AD5E5954}"/>
              </a:ext>
            </a:extLst>
          </p:cNvPr>
          <p:cNvCxnSpPr>
            <a:cxnSpLocks/>
          </p:cNvCxnSpPr>
          <p:nvPr/>
        </p:nvCxnSpPr>
        <p:spPr>
          <a:xfrm flipV="1">
            <a:off x="5525146" y="2599114"/>
            <a:ext cx="1340603" cy="11204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5" name="Přímá spojnice se šipkou 24">
            <a:extLst>
              <a:ext uri="{FF2B5EF4-FFF2-40B4-BE49-F238E27FC236}">
                <a16:creationId xmlns:a16="http://schemas.microsoft.com/office/drawing/2014/main" id="{0FAD28E4-7B45-45BC-2FAD-6224681F50D2}"/>
              </a:ext>
            </a:extLst>
          </p:cNvPr>
          <p:cNvCxnSpPr>
            <a:cxnSpLocks/>
          </p:cNvCxnSpPr>
          <p:nvPr/>
        </p:nvCxnSpPr>
        <p:spPr>
          <a:xfrm flipV="1">
            <a:off x="5525146" y="3176107"/>
            <a:ext cx="5395348" cy="54348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32" name="Obrázek 31">
            <a:extLst>
              <a:ext uri="{FF2B5EF4-FFF2-40B4-BE49-F238E27FC236}">
                <a16:creationId xmlns:a16="http://schemas.microsoft.com/office/drawing/2014/main" id="{7E061373-BF58-DFF2-DC82-1DD0A5EF6A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760" y="4661526"/>
            <a:ext cx="11085230" cy="712179"/>
          </a:xfrm>
          <a:prstGeom prst="rect">
            <a:avLst/>
          </a:prstGeom>
        </p:spPr>
      </p:pic>
      <p:pic>
        <p:nvPicPr>
          <p:cNvPr id="34" name="Obrázek 33">
            <a:extLst>
              <a:ext uri="{FF2B5EF4-FFF2-40B4-BE49-F238E27FC236}">
                <a16:creationId xmlns:a16="http://schemas.microsoft.com/office/drawing/2014/main" id="{0B0A3415-5454-B94D-FF85-BF2AB6CE13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0760" y="5373705"/>
            <a:ext cx="11085230" cy="54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7535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CAA66D-6068-93B7-6874-338C8235E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Uznávací list - vyplnění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E9E8566-D198-09C1-A33B-FE64543E3F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Zápis jiných rostlinných druhů:</a:t>
            </a: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Anglicky</a:t>
            </a: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Zápis neškodných nečistot a typu zkoušky: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94A4920-1263-C2A1-936C-8A5C3A97E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349" y="2421826"/>
            <a:ext cx="10051909" cy="600344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DC11B42-FEE0-FE89-3E88-F98E5D1947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0133" y="3404028"/>
            <a:ext cx="9433158" cy="51704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00B1E85E-766E-926F-5295-55E5385776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9777" y="5154220"/>
            <a:ext cx="5208464" cy="843624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EE0A68C8-7B66-4512-611C-496AD66AD5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5154220"/>
            <a:ext cx="5717677" cy="91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6875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36DA3F-E5C8-6D64-A899-482004F0F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Uznávací list - vyplnění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52834B-A4A8-7E0C-AF51-9CFCD4CADA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Oves nahý – stanovení </a:t>
            </a:r>
            <a:r>
              <a:rPr lang="cs-CZ" err="1">
                <a:latin typeface="Times New Roman" panose="02020603050405020304" pitchFamily="18" charset="0"/>
                <a:cs typeface="Times New Roman" panose="02020603050405020304" pitchFamily="18" charset="0"/>
              </a:rPr>
              <a:t>pluchatosti</a:t>
            </a:r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Oves setý – stanovení </a:t>
            </a:r>
            <a:r>
              <a:rPr lang="cs-CZ" err="1">
                <a:latin typeface="Times New Roman" panose="02020603050405020304" pitchFamily="18" charset="0"/>
                <a:cs typeface="Times New Roman" panose="02020603050405020304" pitchFamily="18" charset="0"/>
              </a:rPr>
              <a:t>jinobarevnosti</a:t>
            </a: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 a fluorescence</a:t>
            </a: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BC08314-AE4F-63E6-4721-8A9413BEEB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676" y="2217453"/>
            <a:ext cx="5103485" cy="556744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B6A8C8B-052E-2FD7-293D-2A9D889FFD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1162" y="2341440"/>
            <a:ext cx="5838066" cy="380108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59D96C82-569C-3FCC-3399-D6961E0E72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210" y="3335833"/>
            <a:ext cx="10874018" cy="573827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15569BDA-B256-63C9-ADB2-AA65E117FF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210" y="4031702"/>
            <a:ext cx="10874018" cy="608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166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338A2F-4C8C-744E-7A69-80FDD1BAE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Uznávací list - vyplnění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21F5D2-BB5B-7030-0F87-CCDBA0657B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Zápis zdravotního stavu v případě nemořeného osiva (příklad tritikale)</a:t>
            </a: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V případě prohlášení o moření se na UL uvádí věta</a:t>
            </a: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252E501-473A-277C-AD1A-8105D1E152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231" y="2936929"/>
            <a:ext cx="10984414" cy="836908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C6F0716B-0F43-DED2-AA76-17746AA11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231" y="2327975"/>
            <a:ext cx="10928256" cy="725191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23AAE746-33B6-58C9-81AC-77C01DBE6C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522" y="4883011"/>
            <a:ext cx="11357832" cy="95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018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8C41D6-4CF8-0FF2-D77E-74DAA43D8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Uznávací list - vyplnění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A08849-512B-7BBF-EA7D-6AF8F71BC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7580"/>
            <a:ext cx="10515600" cy="4642630"/>
          </a:xfrm>
        </p:spPr>
        <p:txBody>
          <a:bodyPr/>
          <a:lstStyle/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Zápis sklerocií u hořčice a neúplná zkouška</a:t>
            </a: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Zápis kyseliny erukové a glukosinolátů u první partie řepky</a:t>
            </a: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E8442298-D959-873D-E252-299EED993C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261" y="3428997"/>
            <a:ext cx="10777719" cy="113525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86AE8D11-D069-ED48-9234-73FCFE637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261" y="2357287"/>
            <a:ext cx="10761153" cy="1071711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E2740675-4DD9-86A1-3FD6-EC14F5B34F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533" y="5205993"/>
            <a:ext cx="9546057" cy="616412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BE4AEF7F-8FDE-CA0E-4D35-8BE8E98AF4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2533" y="5918471"/>
            <a:ext cx="9546056" cy="483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3148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3BADEF-AEF6-F41C-35E0-AC3A6B789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Uznávací list - vyplnění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03BC1E-1CDB-9DFD-B152-C04B26DDE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7580"/>
            <a:ext cx="10515600" cy="4619383"/>
          </a:xfrm>
        </p:spPr>
        <p:txBody>
          <a:bodyPr/>
          <a:lstStyle/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Zápis jiných rostlinných druhů u řepky ozimé v případě, že je nalezen normovaný druh</a:t>
            </a: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Pokud není nalezen, zápis vypadá takto</a:t>
            </a: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3DB13E8-DCC3-97F0-B9F8-4E090358B1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378" y="2957208"/>
            <a:ext cx="11059599" cy="80888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8794F18-62C5-07AF-1F8B-5F21DB572C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379" y="2362103"/>
            <a:ext cx="11098059" cy="582575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542D8E8E-8EA4-2DDE-5708-83DEC2F023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378" y="4558436"/>
            <a:ext cx="11168084" cy="617997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D9A56DCF-DA9B-D3C7-A743-9B9841EF58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378" y="5176433"/>
            <a:ext cx="11059598" cy="651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5152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CF547B-139C-31B8-CD1D-5CEC95175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Uznávací list - vyplnění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F8289E-2C4D-0F88-AEB2-BF47CF985E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Pokud jsou glukosinoláty a kyselina eruková vyšší než je požadavek vyhlášky, do uznávacího listu píšeme větu:</a:t>
            </a: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4E847CA-A850-A4B2-D8DC-643362B777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406" y="2650225"/>
            <a:ext cx="9891149" cy="209260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FAD91474-9E67-51D1-B28A-169908CD6A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406" y="4860997"/>
            <a:ext cx="9829401" cy="199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482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C3D7BC-C0B8-3915-1602-210C195EA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Obsah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DACE289-30F3-64B5-3F76-394D7DAFE8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Legislativa</a:t>
            </a:r>
          </a:p>
          <a:p>
            <a:pPr marL="514350" indent="-514350">
              <a:buFont typeface="+mj-lt"/>
              <a:buAutoNum type="arabicPeriod"/>
            </a:pP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Uznávací řízení obecně</a:t>
            </a:r>
          </a:p>
          <a:p>
            <a:pPr marL="514350" indent="-514350">
              <a:buFont typeface="+mj-lt"/>
              <a:buAutoNum type="arabicPeriod"/>
            </a:pP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Podání žádosti</a:t>
            </a:r>
          </a:p>
          <a:p>
            <a:pPr marL="514350" indent="-514350">
              <a:buFont typeface="+mj-lt"/>
              <a:buAutoNum type="arabicPeriod"/>
            </a:pP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Zpracování žádosti</a:t>
            </a:r>
          </a:p>
          <a:p>
            <a:pPr marL="514350" indent="-514350">
              <a:buFont typeface="+mj-lt"/>
              <a:buAutoNum type="arabicPeriod"/>
            </a:pP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Uznávací list</a:t>
            </a:r>
          </a:p>
          <a:p>
            <a:pPr marL="514350" indent="-514350">
              <a:buFont typeface="+mj-lt"/>
              <a:buAutoNum type="arabicPeriod"/>
            </a:pP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Vyplnění uznávacího listu</a:t>
            </a:r>
          </a:p>
          <a:p>
            <a:pPr marL="514350" indent="-514350">
              <a:buFont typeface="+mj-lt"/>
              <a:buAutoNum type="arabicPeriod"/>
            </a:pP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Nejčastější chyby</a:t>
            </a:r>
          </a:p>
          <a:p>
            <a:pPr marL="514350" indent="-514350">
              <a:buFont typeface="+mj-lt"/>
              <a:buAutoNum type="arabicPeriod"/>
            </a:pP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Závěr</a:t>
            </a:r>
          </a:p>
          <a:p>
            <a:pPr marL="514350" indent="-514350">
              <a:buFont typeface="+mj-lt"/>
              <a:buAutoNum type="arabicPeriod"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88437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825176-EF9F-35C0-7723-364EB0360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Uznávací list - vyplnění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0CA2EE-BA4E-3C2A-3B76-C7367547D8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Zápis zdravotního stavu a škůdce u luskovin</a:t>
            </a: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Zápis jiných rostlinných druhů u bobu</a:t>
            </a: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38A847C-CCA9-BCA7-46B4-ECCF1CED0A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787" y="2359264"/>
            <a:ext cx="10899125" cy="74814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ADA27B1-58D6-4E4C-97D3-244F8E62AD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787" y="3142281"/>
            <a:ext cx="10899125" cy="798996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0CCD9FCA-40A6-2602-E73B-9409788613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361" y="4878119"/>
            <a:ext cx="8486454" cy="600532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F593A704-7FFE-D0FE-7790-084AE2AEFC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3787" y="5513521"/>
            <a:ext cx="8603313" cy="49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1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63A3F7-F2E9-03E1-0982-8116E0A1D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Uznávací list - vyplnění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EDC4D43-B27B-AD70-AAAF-2E2A36D07B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Zápis hořkých semen, zdravotního stavu a JRD u lupiny</a:t>
            </a:r>
          </a:p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F466AA7-935C-7E5E-00F2-8A269F49F3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236" y="2381104"/>
            <a:ext cx="10515600" cy="179335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95C7479-D07A-7A0C-E46B-DD3593612A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389" y="4378891"/>
            <a:ext cx="10485929" cy="173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1594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FA47DB-DD63-6D6C-E2B5-CAABAAA99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Uznávací list - vyplnění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F35A94-300E-2585-8CAE-4C145964DD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Zápis JRD u trav</a:t>
            </a: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Zápis MSU u kostřav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C8DF75E-0793-97EE-D3E4-CACC64379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190" y="2393815"/>
            <a:ext cx="10770950" cy="61285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033CA18-2D76-5056-93D2-D38C4954E3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190" y="3141608"/>
            <a:ext cx="10760616" cy="612856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C227385A-E8A9-F940-BAFA-F6DFF0EE33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190" y="5269641"/>
            <a:ext cx="6605012" cy="642383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E8BA536F-5751-B4FD-0A1E-ABD85838C1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190" y="4527503"/>
            <a:ext cx="6605012" cy="711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7937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5F0EFC-ED07-A0F3-AB7A-81024D153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Uznávací list - vyplnění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762104-E751-7B83-AE8B-2E9E512FFD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Zápis JRD u jetelů s nalezeným normovaným JRD</a:t>
            </a: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Zápis JRD bez nalezeného normovaného JRD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1FC3F14-1959-2569-D132-B63E58692C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661" y="2388483"/>
            <a:ext cx="11109749" cy="672432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DFB13DE-0CD0-CDDD-7020-75B71E2154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660" y="3195851"/>
            <a:ext cx="11109749" cy="622841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082AF7AC-E39C-B0D3-2EA0-A6AD398671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659" y="5310154"/>
            <a:ext cx="10432515" cy="56275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C1EA6EA8-C2AD-C5E9-86C9-36E69D0053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793" y="4474199"/>
            <a:ext cx="10292388" cy="56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4973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B866BB-9068-82B4-FB6E-A35912E3A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Uznávací list - vyplnění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514B63-2192-AC98-0123-92C64DA6A8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Vojtěška JRD a háďátko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03A0375-7D3E-967F-440A-13D5876D8F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930" y="2430431"/>
            <a:ext cx="10625307" cy="120392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265FCD9-6EB6-4050-6BD6-52F4A382ED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614" y="3853341"/>
            <a:ext cx="10784312" cy="114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3408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897811" y="483079"/>
            <a:ext cx="97392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Uznávací list – nejčastější chyby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1009291" y="1725283"/>
            <a:ext cx="1068812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Není správně uvedeno datum vydání Uznávacího listu.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Procentický součet zkoušky čistoty nebo klíčivosti není 100%.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Nejsou uvedeny neškodné nečistoty. Mrtvý zrnokaz, námel a sklerocia nalezená v základním zkušebním vzorku patří do neškodných nečistot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Špatná formulace jiných rostlinných druhů a překlepy.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Špatně uvedené podmínky klíčivosti.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Nesprávně uvedený Uznávací list porostu.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Není vyplněn počet obalů.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Chybí vyplněn počet opakování zkoušky klíčivosti.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Nesprávně uvedená čísla návěsek.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Procento vlhkosti není na jedno desetinné místo.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8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800"/>
          </a:p>
        </p:txBody>
      </p:sp>
    </p:spTree>
    <p:extLst>
      <p:ext uri="{BB962C8B-B14F-4D97-AF65-F5344CB8AC3E}">
        <p14:creationId xmlns:p14="http://schemas.microsoft.com/office/powerpoint/2010/main" val="25194574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847935" y="491392"/>
            <a:ext cx="97392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Výstupy – Rozhodnutí o neuznání osiva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1009291" y="1725283"/>
            <a:ext cx="1068812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V případě, že je rozborová karta ukončena s negativním výsledkem je nutné kartu odeslat do DS Ústavu. Již není nutné kartu dávat do obálky a zasílat na ÚKZÚZ. </a:t>
            </a:r>
          </a:p>
          <a:p>
            <a:endParaRPr lang="cs-CZ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Výsledky rozboru je také nutné odeslat elektronicky do systému ISOOS – v případě, že se nepodaří nahrát výsledky rozboru s /N/rok, tak lze použít /U/ rok a pracovnice OdSp toto rozhodnutí opraví na správný tvar.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8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800"/>
          </a:p>
        </p:txBody>
      </p:sp>
    </p:spTree>
    <p:extLst>
      <p:ext uri="{BB962C8B-B14F-4D97-AF65-F5344CB8AC3E}">
        <p14:creationId xmlns:p14="http://schemas.microsoft.com/office/powerpoint/2010/main" val="38835033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847935" y="491392"/>
            <a:ext cx="97392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Zastupitelnost</a:t>
            </a:r>
            <a:r>
              <a:rPr lang="cs-CZ" sz="3600" b="1">
                <a:solidFill>
                  <a:srgbClr val="156A3C"/>
                </a:solidFill>
              </a:rPr>
              <a:t> 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1009291" y="1725283"/>
            <a:ext cx="106881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Je vhodné, co nejčastější střídání při vydávání Uznávacích listů – právě z hlediska osvojení znalostí a dovedností pro tuto činnost důležitých.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Pro zajištění plnohodnotné zastupitelnosti je pověření pro laboratoře vždy vydáváno pro vedoucího a jeho zástupce.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Pokud zástupce vydává UL jen sporadicky může to být zdrojem chyb a nejasností v UL.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8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8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800"/>
          </a:p>
        </p:txBody>
      </p:sp>
    </p:spTree>
    <p:extLst>
      <p:ext uri="{BB962C8B-B14F-4D97-AF65-F5344CB8AC3E}">
        <p14:creationId xmlns:p14="http://schemas.microsoft.com/office/powerpoint/2010/main" val="31587186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D130C0-5170-0569-175B-8E5DE40A9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Informativní rozbory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9BFCCB-B723-BBB8-45BB-9E627D34F0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>
                <a:latin typeface="Times New Roman"/>
                <a:cs typeface="Times New Roman"/>
              </a:rPr>
              <a:t>Pro informativní rozbory vydává Ústav posudek, pověřené laboratoře však vydávají </a:t>
            </a:r>
            <a:r>
              <a:rPr lang="cs-CZ" b="1">
                <a:solidFill>
                  <a:srgbClr val="FF0000"/>
                </a:solidFill>
                <a:latin typeface="Times New Roman"/>
                <a:cs typeface="Times New Roman"/>
              </a:rPr>
              <a:t>Protokol</a:t>
            </a:r>
            <a:r>
              <a:rPr lang="cs-CZ">
                <a:latin typeface="Times New Roman"/>
                <a:cs typeface="Times New Roman"/>
              </a:rPr>
              <a:t>, který je lomen /I/ rok vydání.</a:t>
            </a:r>
          </a:p>
          <a:p>
            <a:r>
              <a:rPr lang="cs-CZ">
                <a:latin typeface="Times New Roman"/>
                <a:cs typeface="Times New Roman"/>
              </a:rPr>
              <a:t>Pokud je vydán informativní protokol, do hodnocení se neuvádí, zda vyhovuje nebo nevyhovuje vyhlášce. Pole hodnocení zůstává prázdné.</a:t>
            </a:r>
          </a:p>
          <a:p>
            <a:r>
              <a:rPr lang="cs-CZ">
                <a:latin typeface="Times New Roman"/>
                <a:cs typeface="Times New Roman"/>
              </a:rPr>
              <a:t>Informativní rozbory jsou pro druhy mimo druhový seznam, které nemají registrovanou odrůdu, dovezené osivo nebo na žádost dodavatele.</a:t>
            </a:r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Lničky, pohanky, béry atp.</a:t>
            </a:r>
          </a:p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Výsledky těchto rozborů se také zasílají přes WS k ÚKZÚZ.</a:t>
            </a: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6497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847935" y="491392"/>
            <a:ext cx="97392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Závěr</a:t>
            </a:r>
            <a:r>
              <a:rPr lang="cs-CZ" sz="3600" b="1">
                <a:solidFill>
                  <a:srgbClr val="156A3C"/>
                </a:solidFill>
              </a:rPr>
              <a:t> 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1009291" y="1725283"/>
            <a:ext cx="1068812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Důsledná kontrola ověření žádosti.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Je třeba věnovat velkou pozornost nejen prováděným rozborům a stanovením v laboratoři, ale také jejich presentaci prostřednictvím Uznávacích listů.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Záznamy musí být srozumitelné, správné a přesné.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Předání prostřednictvím softwaru, co nejčasnější.</a:t>
            </a:r>
          </a:p>
          <a:p>
            <a:endParaRPr lang="cs-CZ" sz="2800"/>
          </a:p>
        </p:txBody>
      </p:sp>
    </p:spTree>
    <p:extLst>
      <p:ext uri="{BB962C8B-B14F-4D97-AF65-F5344CB8AC3E}">
        <p14:creationId xmlns:p14="http://schemas.microsoft.com/office/powerpoint/2010/main" val="2949012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2FEA25-F9C6-4D27-E439-48153FCC8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Legislativa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D64DAD0-BCCB-4C34-8E20-77470F10D2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Zákon č. 219/2003 Sb. o uvádění do oběhu osiva a sadby pěstovaných rostlin a o změně některých zákonů, ve znění pozdějších předpisů.</a:t>
            </a:r>
          </a:p>
          <a:p>
            <a:pPr marL="0" indent="0">
              <a:buNone/>
            </a:pPr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Vyhláška č. 129/2012 Sb. o podrobnostech uvádění osiva a sadby pěstovaných rostlin do oběhu, ve znění pozdějších předpisů.</a:t>
            </a:r>
          </a:p>
          <a:p>
            <a:endParaRPr lang="cs-CZ"/>
          </a:p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Vyhláška č. 61/2011 Sb. o požadavcích na odběr vzorků, postupy a metody zkoušení osiva a sadby.</a:t>
            </a:r>
          </a:p>
        </p:txBody>
      </p:sp>
    </p:spTree>
    <p:extLst>
      <p:ext uri="{BB962C8B-B14F-4D97-AF65-F5344CB8AC3E}">
        <p14:creationId xmlns:p14="http://schemas.microsoft.com/office/powerpoint/2010/main" val="21460312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53861" y="2858159"/>
            <a:ext cx="10515600" cy="1325563"/>
          </a:xfrm>
        </p:spPr>
        <p:txBody>
          <a:bodyPr/>
          <a:lstStyle/>
          <a:p>
            <a:pPr algn="ctr"/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Děkuji za pozornost.</a:t>
            </a:r>
          </a:p>
        </p:txBody>
      </p:sp>
    </p:spTree>
    <p:extLst>
      <p:ext uri="{BB962C8B-B14F-4D97-AF65-F5344CB8AC3E}">
        <p14:creationId xmlns:p14="http://schemas.microsoft.com/office/powerpoint/2010/main" val="3471033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1B27EA-5E87-F725-9675-4BBC6063F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Uznávací řízení obecně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F44B41-113B-1002-26B3-E2B7D9B391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Ústav nebo pověřená osoba odebere vzorek rozmnožovacího materiálu z partie vyrobené z uznaného porostu.</a:t>
            </a:r>
          </a:p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Provede zkoušky předepsané vyhláškou č. 129/2012 Sb. potřebné k vydání uznávacího listu.</a:t>
            </a:r>
          </a:p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Uznávací list vydá, co nejdříve po ukončení předepsaných zkoušek a jestliže má potvrzeno Ústavem ověření příslušné žádosti o uznání osiva.</a:t>
            </a:r>
          </a:p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Z výsledku provedených zkoušek  u odebraného vzorku je zřejmé, že rozmnožovací materiál má ke dni uznání vlastnosti stanovené pro jednotlivé druhy vyhláškou č. 129/2012 Sb.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7182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1F05BE-164F-7BE8-60BE-6780A66E7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Uznávací řízení obecně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118E95-E370-D5D7-7F07-7BC2DAF054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Ústav nebo pověřená osoba materiál </a:t>
            </a:r>
            <a:r>
              <a:rPr lang="cs-CZ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neuzná</a:t>
            </a: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 obsahuje-li škodlivé organismy, které je zakázáno zavlékat a rozšiřovat na území EU,</a:t>
            </a:r>
          </a:p>
          <a:p>
            <a:pPr marL="0" indent="0">
              <a:buNone/>
            </a:pPr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nemá vlastnosti stanovené vyhláškou pro jednotlivé druhy.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588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897811" y="483079"/>
            <a:ext cx="97392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Podání žádosti </a:t>
            </a:r>
            <a:endParaRPr lang="cs-CZ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1009291" y="1725283"/>
            <a:ext cx="1068812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Dodavatel může žádost podat: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DS,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poštou,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s digitálním podpisem.</a:t>
            </a:r>
          </a:p>
          <a:p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Navíc zasílá elektronicky data pomocí webových služeb nebo přes portál farmáře do ISOOS.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2800" b="1">
              <a:solidFill>
                <a:srgbClr val="156A3C"/>
              </a:solidFill>
            </a:endParaRPr>
          </a:p>
          <a:p>
            <a:r>
              <a:rPr lang="cs-CZ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Důležité  </a:t>
            </a:r>
          </a:p>
          <a:p>
            <a:r>
              <a:rPr lang="cs-CZ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Posílání žádostí ihned. Odeslání nejdéle do 1 týdne po zaevidování.</a:t>
            </a:r>
            <a:r>
              <a:rPr lang="cs-CZ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730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897811" y="483079"/>
            <a:ext cx="97392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Zpracování žádosti</a:t>
            </a:r>
            <a:r>
              <a:rPr lang="cs-CZ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1009291" y="1725283"/>
            <a:ext cx="1074610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Pracovník správního oddělení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Přijme doručenou žádost z DS nebo zaslanou papírově.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Zaeviduje přijaté žádosti, zkontroluje jejich věcnou správnost a provede počítačovou kontrolu údajů oproti Uznávacímu listu na porost.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Pokud shledá závady, neprodleně informuje příslušnou laboratoř a do vyřešení nesrovnalostí pozastaví vydání uznávacího listu.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Pokud nejsou závady shledány, žádost ověří, založí a laboratoř může vydal uznávací list.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Přerušení řízení – dodavatel nereaguje na první e-mailovou výzvu.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Pokud nemám potvrzené ověření žádosti nesmím vydat Uznávací list !</a:t>
            </a:r>
          </a:p>
        </p:txBody>
      </p:sp>
    </p:spTree>
    <p:extLst>
      <p:ext uri="{BB962C8B-B14F-4D97-AF65-F5344CB8AC3E}">
        <p14:creationId xmlns:p14="http://schemas.microsoft.com/office/powerpoint/2010/main" val="2405715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B09040-02BD-C027-23BD-4EBE5BC12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>
                <a:latin typeface="Times New Roman" panose="02020603050405020304" pitchFamily="18" charset="0"/>
                <a:cs typeface="Times New Roman" panose="02020603050405020304" pitchFamily="18" charset="0"/>
              </a:rPr>
              <a:t>Zpracování žádosti</a:t>
            </a:r>
            <a:r>
              <a:rPr lang="cs-CZ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5CF452-2BFE-4F45-4483-005D49BA92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Pověřená osoba před vydáním Uznávacího listu provede kontrolu všech podkladů tj. ověření žádosti a zda nemá informaci z Ústavu o pozastavení vydání uznávacího listu a kontrolu rozborové karty.</a:t>
            </a:r>
          </a:p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Pokud jsou výsledky vyhovující, vydá Uznávací list a opatří ho podpisem a razítkem.</a:t>
            </a:r>
          </a:p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Originál obdrží dodavatel, kopii zakládá ve své evidenci k následné kontrole při auditu laboratoře. Rozborová karta je uložena společně s kopií Uznávacího listu v pověřené laboratoři.</a:t>
            </a:r>
          </a:p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Pokud výsledky nevyhovují zašle RK do DS Ústavu, který provede vydání rozhodnutí o neuznání.</a:t>
            </a: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6078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748D1D-B8E0-8E86-0353-0B495EB80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>
                <a:latin typeface="Times New Roman" panose="02020603050405020304" pitchFamily="18" charset="0"/>
                <a:cs typeface="Times New Roman" panose="02020603050405020304" pitchFamily="18" charset="0"/>
              </a:rPr>
              <a:t>Zpracování žádosti</a:t>
            </a:r>
            <a:r>
              <a:rPr lang="cs-CZ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65BD77B-BFAC-E248-8B9A-4E1BD62FAC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Uznávání osiva dovezeného na šedé návěsky a egalizace osiva provádí pouze ÚKZÚZ.</a:t>
            </a: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Prolongace dovezeného osiva není možná, nelze ověřit. </a:t>
            </a: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Dovezené osivo lze zkoušet pouze na informativní rozbory.</a:t>
            </a:r>
          </a:p>
          <a:p>
            <a:endParaRPr 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Prolongace je možná až po 30.6. následujícího roku po roce sklizně.</a:t>
            </a:r>
          </a:p>
        </p:txBody>
      </p:sp>
    </p:spTree>
    <p:extLst>
      <p:ext uri="{BB962C8B-B14F-4D97-AF65-F5344CB8AC3E}">
        <p14:creationId xmlns:p14="http://schemas.microsoft.com/office/powerpoint/2010/main" val="310330754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1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UKZUZ.potx" id="{536BCD9A-4285-4806-8CB0-A927A2643CB8}" vid="{AA89073D-6C6D-41A7-8474-1D9F1F5F0B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PrezentaceUKZUZ</Template>
  <Application>Microsoft Office PowerPoint</Application>
  <PresentationFormat>Widescreen</PresentationFormat>
  <Slides>30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Motiv1</vt:lpstr>
      <vt:lpstr>Uznávání osiva – správné vyplnění UL 2026</vt:lpstr>
      <vt:lpstr>Obsah</vt:lpstr>
      <vt:lpstr>Legislativa</vt:lpstr>
      <vt:lpstr>Uznávací řízení obecně</vt:lpstr>
      <vt:lpstr>Uznávací řízení obecně</vt:lpstr>
      <vt:lpstr>PowerPoint Presentation</vt:lpstr>
      <vt:lpstr>PowerPoint Presentation</vt:lpstr>
      <vt:lpstr>Zpracování žádosti </vt:lpstr>
      <vt:lpstr>Zpracování žádosti </vt:lpstr>
      <vt:lpstr>PowerPoint Presentation</vt:lpstr>
      <vt:lpstr>Uznávací list - vyplnění</vt:lpstr>
      <vt:lpstr>Uznávací list - vyplnění</vt:lpstr>
      <vt:lpstr>Uznávací list - vyplnění</vt:lpstr>
      <vt:lpstr>Uznávací list - vyplnění</vt:lpstr>
      <vt:lpstr>Uznávací list - vyplnění</vt:lpstr>
      <vt:lpstr>Uznávací list - vyplnění</vt:lpstr>
      <vt:lpstr>Uznávací list - vyplnění</vt:lpstr>
      <vt:lpstr>Uznávací list - vyplnění</vt:lpstr>
      <vt:lpstr>Uznávací list - vyplnění</vt:lpstr>
      <vt:lpstr>Uznávací list - vyplnění</vt:lpstr>
      <vt:lpstr>Uznávací list - vyplnění</vt:lpstr>
      <vt:lpstr>Uznávací list - vyplnění</vt:lpstr>
      <vt:lpstr>Uznávací list - vyplnění</vt:lpstr>
      <vt:lpstr>Uznávací list - vyplnění</vt:lpstr>
      <vt:lpstr>PowerPoint Presentation</vt:lpstr>
      <vt:lpstr>PowerPoint Presentation</vt:lpstr>
      <vt:lpstr>PowerPoint Presentation</vt:lpstr>
      <vt:lpstr>Informativní rozbory</vt:lpstr>
      <vt:lpstr>PowerPoint Presentation</vt:lpstr>
      <vt:lpstr>Děkuji za pozornost.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Přehlídky množitelských porostů 2018</dc:title>
  <dc:creator>Dobiášová Barbora</dc:creator>
  <cp:revision>1</cp:revision>
  <dcterms:created xsi:type="dcterms:W3CDTF">2018-03-17T04:49:30Z</dcterms:created>
  <dcterms:modified xsi:type="dcterms:W3CDTF">2026-01-27T07:59:46Z</dcterms:modified>
</cp:coreProperties>
</file>