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0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4" r:id="rId15"/>
  </p:sldIdLst>
  <p:sldSz cx="9144000" cy="6858000" type="screen4x3"/>
  <p:notesSz cx="6797675" cy="9928225"/>
  <p:defaultTextStyle>
    <a:defPPr>
      <a:defRPr lang="cs-CZ"/>
    </a:defPPr>
    <a:lvl1pPr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2BC00"/>
    <a:srgbClr val="FF7300"/>
    <a:srgbClr val="42B4E6"/>
    <a:srgbClr val="66CCFF"/>
    <a:srgbClr val="FF3300"/>
    <a:srgbClr val="CC3300"/>
    <a:srgbClr val="6F3014"/>
    <a:srgbClr val="996633"/>
    <a:srgbClr val="FF9933"/>
    <a:srgbClr val="00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77" autoAdjust="0"/>
    <p:restoredTop sz="89762" autoAdjust="0"/>
  </p:normalViewPr>
  <p:slideViewPr>
    <p:cSldViewPr>
      <p:cViewPr>
        <p:scale>
          <a:sx n="75" d="100"/>
          <a:sy n="75" d="100"/>
        </p:scale>
        <p:origin x="-14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560" y="-9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B89AA-4957-4A16-AC53-051DB020A4FD}" type="datetimeFigureOut">
              <a:rPr lang="cs-CZ" smtClean="0"/>
              <a:pPr/>
              <a:t>1.6.2012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AEFF0-F5B3-437F-99DC-BF999B67D2C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428844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cs-CZ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cs-CZ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D5D2EBB0-2644-46D4-9849-FFAB0976E0A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220852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29D578-D38F-4ADF-AE5A-27948C6E456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138EA49-D54E-461E-9DB3-31356073E51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90D1D87-B607-40DA-BC83-2A27DF7C998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smtClean="0"/>
              <a:t>Klepnutím na ikonu přidáte tabulku.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48449C4-041D-42FB-B0C3-DAAFD7F4514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smtClean="0"/>
              <a:t>Klepnutím na ikonu přidáte graf.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33D27B-0384-47A8-BED6-F29026D7302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1268760"/>
            <a:ext cx="7704856" cy="648072"/>
          </a:xfrm>
        </p:spPr>
        <p:txBody>
          <a:bodyPr/>
          <a:lstStyle>
            <a:lvl1pPr>
              <a:defRPr sz="2800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49263" indent="-342900">
              <a:buFont typeface="Arial" pitchFamily="34" charset="0"/>
              <a:buChar char="•"/>
              <a:defRPr/>
            </a:lvl1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AB2E7D0-52A9-446A-963B-8896B5DEE8B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388FFB-4A3E-409E-B2C2-3BFED059BA6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7E18B41-6D1B-4324-80F9-AA712E33A9B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D3F2AC-C6D0-49B5-96D3-7572F76CE9F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CD4BEB-6777-41E6-B74B-F9A9FE7C1AE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3C8E08C-D578-4D34-82C3-BC6BCE959CE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7D55EEA-439D-4B31-914C-48939FE2E14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0D2EC18-740E-46C0-ADB7-2682C0FFCD1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 r="-13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1268760"/>
            <a:ext cx="77048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600" y="2132856"/>
            <a:ext cx="7715200" cy="399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542925" indent="-342900" algn="l" rtl="0" eaLnBrk="1" fontAlgn="base" hangingPunct="1">
        <a:spcBef>
          <a:spcPct val="20000"/>
        </a:spcBef>
        <a:spcAft>
          <a:spcPct val="0"/>
        </a:spcAft>
        <a:buNone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jpeg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331913" y="4508500"/>
            <a:ext cx="3960812" cy="9551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70000"/>
              </a:lnSpc>
            </a:pPr>
            <a:endParaRPr lang="cs-CZ" b="1" dirty="0" smtClean="0"/>
          </a:p>
          <a:p>
            <a:pPr marL="342900" indent="-342900">
              <a:lnSpc>
                <a:spcPct val="70000"/>
              </a:lnSpc>
            </a:pPr>
            <a:r>
              <a:rPr lang="cs-CZ" b="1" dirty="0" smtClean="0"/>
              <a:t>Praha, 1. června 2012</a:t>
            </a:r>
          </a:p>
          <a:p>
            <a:pPr marL="342900" indent="-342900">
              <a:lnSpc>
                <a:spcPct val="70000"/>
              </a:lnSpc>
            </a:pPr>
            <a:r>
              <a:rPr lang="cs-CZ" b="1" dirty="0" smtClean="0"/>
              <a:t>Ministerstvo zemědělství</a:t>
            </a:r>
            <a:endParaRPr lang="cs-CZ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1916113"/>
            <a:ext cx="914400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3600" b="1" kern="0" dirty="0" smtClean="0">
                <a:solidFill>
                  <a:srgbClr val="B2BC00"/>
                </a:solidFill>
                <a:latin typeface="+mj-lt"/>
                <a:ea typeface="+mj-ea"/>
                <a:cs typeface="+mj-cs"/>
              </a:rPr>
              <a:t>Regionální potravina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B2BC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B2BC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tisková konference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49848"/>
            <a:ext cx="1080120" cy="873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2204864"/>
            <a:ext cx="7048872" cy="3456384"/>
          </a:xfrm>
        </p:spPr>
        <p:txBody>
          <a:bodyPr numCol="1">
            <a:normAutofit/>
          </a:bodyPr>
          <a:lstStyle/>
          <a:p>
            <a:pPr marL="285750" lvl="0" indent="-285750" algn="l">
              <a:lnSpc>
                <a:spcPct val="150000"/>
              </a:lnSpc>
              <a:buFont typeface="Arial" pitchFamily="34" charset="0"/>
              <a:buChar char="•"/>
            </a:pPr>
            <a:r>
              <a:rPr lang="cs-CZ" b="0" dirty="0" smtClean="0">
                <a:solidFill>
                  <a:schemeClr val="tx1"/>
                </a:solidFill>
                <a:latin typeface="+mn-lt"/>
              </a:rPr>
              <a:t>24 dílů</a:t>
            </a:r>
          </a:p>
          <a:p>
            <a:pPr marL="285750" lvl="0" indent="-285750" algn="l">
              <a:lnSpc>
                <a:spcPct val="150000"/>
              </a:lnSpc>
              <a:buFont typeface="Arial" pitchFamily="34" charset="0"/>
              <a:buChar char="•"/>
            </a:pPr>
            <a:r>
              <a:rPr lang="cs-CZ" b="0" dirty="0" smtClean="0">
                <a:latin typeface="+mn-lt"/>
              </a:rPr>
              <a:t>ve vysílání České televize</a:t>
            </a:r>
          </a:p>
          <a:p>
            <a:pPr marL="285750" lvl="0" indent="-285750" algn="l">
              <a:lnSpc>
                <a:spcPct val="150000"/>
              </a:lnSpc>
              <a:buFont typeface="Arial" pitchFamily="34" charset="0"/>
              <a:buChar char="•"/>
            </a:pPr>
            <a:r>
              <a:rPr lang="cs-CZ" b="0" dirty="0" smtClean="0">
                <a:solidFill>
                  <a:schemeClr val="tx1"/>
                </a:solidFill>
                <a:latin typeface="+mn-lt"/>
              </a:rPr>
              <a:t>představí se „To nejlepší z našeho kraje“</a:t>
            </a:r>
          </a:p>
          <a:p>
            <a:pPr marL="285750" lvl="0" indent="-285750" algn="l">
              <a:lnSpc>
                <a:spcPct val="150000"/>
              </a:lnSpc>
              <a:buFont typeface="Arial" pitchFamily="34" charset="0"/>
              <a:buChar char="•"/>
            </a:pPr>
            <a:r>
              <a:rPr lang="cs-CZ" b="0" dirty="0" smtClean="0">
                <a:latin typeface="+mn-lt"/>
              </a:rPr>
              <a:t>průvodcem pořadu Otakar Brousek ml.</a:t>
            </a:r>
          </a:p>
          <a:p>
            <a:pPr marL="285750" lvl="0" indent="-285750" algn="l">
              <a:lnSpc>
                <a:spcPct val="150000"/>
              </a:lnSpc>
              <a:buFont typeface="Arial" pitchFamily="34" charset="0"/>
              <a:buChar char="•"/>
            </a:pPr>
            <a:r>
              <a:rPr lang="cs-CZ" b="0" dirty="0" smtClean="0">
                <a:solidFill>
                  <a:schemeClr val="tx1"/>
                </a:solidFill>
                <a:latin typeface="+mn-lt"/>
              </a:rPr>
              <a:t>v každém díle speciální host</a:t>
            </a:r>
            <a:endParaRPr lang="cs-CZ" b="1" dirty="0" smtClean="0">
              <a:solidFill>
                <a:schemeClr val="tx1"/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 bwMode="auto">
          <a:xfrm>
            <a:off x="395536" y="836712"/>
            <a:ext cx="77724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461D"/>
                </a:solidFill>
                <a:latin typeface="Textile CE" pitchFamily="2" charset="-18"/>
                <a:ea typeface="Textile CE" pitchFamily="2" charset="-18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cs-CZ" dirty="0" smtClean="0">
                <a:latin typeface="+mj-lt"/>
              </a:rPr>
              <a:t>TV seriál</a:t>
            </a:r>
            <a:endParaRPr lang="cs-CZ" dirty="0">
              <a:latin typeface="+mj-lt"/>
            </a:endParaRPr>
          </a:p>
        </p:txBody>
      </p:sp>
      <p:pic>
        <p:nvPicPr>
          <p:cNvPr id="13314" name="Picture 2" descr="http://static.prozeny.cz/images/imgcache/images/stories/novefotky/Ulice_13--485x323-82-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12776"/>
            <a:ext cx="3129114" cy="20882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2656"/>
            <a:ext cx="1080120" cy="8733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507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980728"/>
            <a:ext cx="7772400" cy="1008112"/>
          </a:xfrm>
        </p:spPr>
        <p:txBody>
          <a:bodyPr>
            <a:normAutofit/>
          </a:bodyPr>
          <a:lstStyle/>
          <a:p>
            <a:pPr algn="l"/>
            <a:r>
              <a:rPr lang="cs-CZ" b="1" dirty="0" smtClean="0"/>
              <a:t>Podpora prodeje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1916832"/>
            <a:ext cx="7048872" cy="1296144"/>
          </a:xfrm>
        </p:spPr>
        <p:txBody>
          <a:bodyPr>
            <a:normAutofit/>
          </a:bodyPr>
          <a:lstStyle/>
          <a:p>
            <a:pPr marL="285750" lvl="0" indent="-285750" algn="l">
              <a:lnSpc>
                <a:spcPct val="150000"/>
              </a:lnSpc>
              <a:buFont typeface="Arial" pitchFamily="34" charset="0"/>
              <a:buChar char="•"/>
            </a:pPr>
            <a:r>
              <a:rPr lang="cs-CZ" b="0" dirty="0" smtClean="0">
                <a:solidFill>
                  <a:schemeClr val="tx1"/>
                </a:solidFill>
                <a:latin typeface="+mn-lt"/>
              </a:rPr>
              <a:t>DL letáky, plakáty, podlahové samolepky, polepy dveří, regálové označení, stojany</a:t>
            </a:r>
          </a:p>
          <a:p>
            <a:pPr marL="342900" indent="-342900" algn="l">
              <a:lnSpc>
                <a:spcPct val="170000"/>
              </a:lnSpc>
              <a:buFont typeface="Arial" pitchFamily="34" charset="0"/>
              <a:buChar char="•"/>
            </a:pPr>
            <a:endParaRPr lang="cs-CZ" sz="1600" b="1" dirty="0" smtClean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70000"/>
              </a:lnSpc>
              <a:buFont typeface="Arial" pitchFamily="34" charset="0"/>
              <a:buChar char="•"/>
            </a:pPr>
            <a:endParaRPr lang="cs-CZ" sz="1600" b="1" dirty="0">
              <a:solidFill>
                <a:schemeClr val="tx1"/>
              </a:solidFill>
            </a:endParaRPr>
          </a:p>
          <a:p>
            <a:pPr algn="l">
              <a:lnSpc>
                <a:spcPct val="170000"/>
              </a:lnSpc>
            </a:pPr>
            <a:endParaRPr lang="cs-CZ" sz="1600" b="1" dirty="0" smtClean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70000"/>
              </a:lnSpc>
              <a:buFont typeface="Arial" pitchFamily="34" charset="0"/>
              <a:buChar char="•"/>
            </a:pPr>
            <a:endParaRPr lang="cs-CZ" sz="1600" b="1" dirty="0">
              <a:solidFill>
                <a:schemeClr val="tx1"/>
              </a:solidFill>
            </a:endParaRPr>
          </a:p>
          <a:p>
            <a:pPr algn="l">
              <a:lnSpc>
                <a:spcPct val="170000"/>
              </a:lnSpc>
            </a:pPr>
            <a:endParaRPr lang="cs-CZ" sz="4900" b="1" dirty="0" smtClean="0">
              <a:solidFill>
                <a:schemeClr val="tx1"/>
              </a:solidFill>
            </a:endParaRPr>
          </a:p>
          <a:p>
            <a:pPr algn="l"/>
            <a:endParaRPr lang="cs-CZ" sz="2400" b="1" dirty="0" smtClean="0">
              <a:solidFill>
                <a:schemeClr val="tx1"/>
              </a:solidFill>
            </a:endParaRPr>
          </a:p>
          <a:p>
            <a:pPr algn="l"/>
            <a:endParaRPr lang="cs-CZ" sz="2400" b="1" dirty="0">
              <a:solidFill>
                <a:schemeClr val="tx1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2656"/>
            <a:ext cx="1080120" cy="873328"/>
          </a:xfrm>
          <a:prstGeom prst="rect">
            <a:avLst/>
          </a:prstGeom>
        </p:spPr>
      </p:pic>
      <p:grpSp>
        <p:nvGrpSpPr>
          <p:cNvPr id="12" name="Skupina 11"/>
          <p:cNvGrpSpPr/>
          <p:nvPr/>
        </p:nvGrpSpPr>
        <p:grpSpPr>
          <a:xfrm>
            <a:off x="797295" y="3267259"/>
            <a:ext cx="7914124" cy="1781755"/>
            <a:chOff x="797295" y="3267259"/>
            <a:chExt cx="7914124" cy="1781755"/>
          </a:xfrm>
        </p:grpSpPr>
        <p:pic>
          <p:nvPicPr>
            <p:cNvPr id="13" name="Picture 7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295" y="3284984"/>
              <a:ext cx="1875155" cy="1764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"/>
            <p:cNvPicPr/>
            <p:nvPr/>
          </p:nvPicPr>
          <p:blipFill rotWithShape="1"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l="-86"/>
            <a:stretch/>
          </p:blipFill>
          <p:spPr bwMode="auto">
            <a:xfrm>
              <a:off x="2806356" y="3272675"/>
              <a:ext cx="1893673" cy="1762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2580" y="3272040"/>
              <a:ext cx="1894205" cy="1763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5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8804" y="3267259"/>
              <a:ext cx="1872615" cy="1763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195292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908720"/>
            <a:ext cx="7772400" cy="1008112"/>
          </a:xfrm>
        </p:spPr>
        <p:txBody>
          <a:bodyPr>
            <a:normAutofit/>
          </a:bodyPr>
          <a:lstStyle/>
          <a:p>
            <a:pPr algn="l"/>
            <a:r>
              <a:rPr lang="cs-CZ" b="1" dirty="0" smtClean="0"/>
              <a:t>Pojízdná prodejna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1844824"/>
            <a:ext cx="4680520" cy="3744416"/>
          </a:xfrm>
        </p:spPr>
        <p:txBody>
          <a:bodyPr>
            <a:normAutofit fontScale="92500" lnSpcReduction="10000"/>
          </a:bodyPr>
          <a:lstStyle/>
          <a:p>
            <a:pPr marL="285750" lvl="0" indent="-285750" algn="l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600" b="0" dirty="0" smtClean="0">
                <a:solidFill>
                  <a:schemeClr val="tx1"/>
                </a:solidFill>
                <a:latin typeface="+mn-lt"/>
              </a:rPr>
              <a:t>Prodej Regionálních potravin ve speciálně upraveném autě</a:t>
            </a:r>
          </a:p>
          <a:p>
            <a:pPr marL="742950" lvl="1" indent="-285750" algn="l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/>
              <a:t>p</a:t>
            </a:r>
            <a:r>
              <a:rPr lang="cs-CZ" b="0" dirty="0" smtClean="0">
                <a:solidFill>
                  <a:schemeClr val="tx1"/>
                </a:solidFill>
                <a:latin typeface="+mn-lt"/>
              </a:rPr>
              <a:t>rovoz o víkendech v letních měsících</a:t>
            </a:r>
          </a:p>
          <a:p>
            <a:pPr marL="742950" lvl="1" indent="-285750" algn="l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/>
              <a:t>n</a:t>
            </a:r>
            <a:r>
              <a:rPr lang="cs-CZ" b="0" dirty="0" smtClean="0">
                <a:solidFill>
                  <a:schemeClr val="tx1"/>
                </a:solidFill>
                <a:latin typeface="+mn-lt"/>
              </a:rPr>
              <a:t>ávštěva až 4 obcí denně</a:t>
            </a:r>
          </a:p>
          <a:p>
            <a:pPr marL="742950" lvl="1" indent="-285750" algn="l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/>
              <a:t>i</a:t>
            </a:r>
            <a:r>
              <a:rPr lang="cs-CZ" b="0" dirty="0" smtClean="0">
                <a:solidFill>
                  <a:schemeClr val="tx1"/>
                </a:solidFill>
                <a:latin typeface="+mn-lt"/>
              </a:rPr>
              <a:t>nformace o prodejně bude vyvěšena na plakátech a hlášena obecním rozhlasem</a:t>
            </a:r>
          </a:p>
          <a:p>
            <a:pPr marL="342900" indent="-342900" algn="l">
              <a:lnSpc>
                <a:spcPct val="170000"/>
              </a:lnSpc>
              <a:buFont typeface="Arial" pitchFamily="34" charset="0"/>
              <a:buChar char="•"/>
            </a:pPr>
            <a:endParaRPr lang="cs-CZ" sz="1600" b="1" dirty="0" smtClean="0">
              <a:solidFill>
                <a:schemeClr val="tx1"/>
              </a:solidFill>
            </a:endParaRPr>
          </a:p>
          <a:p>
            <a:pPr algn="l">
              <a:lnSpc>
                <a:spcPct val="170000"/>
              </a:lnSpc>
            </a:pPr>
            <a:endParaRPr lang="cs-CZ" sz="1600" b="1" dirty="0">
              <a:solidFill>
                <a:schemeClr val="tx1"/>
              </a:solidFill>
            </a:endParaRPr>
          </a:p>
          <a:p>
            <a:pPr algn="l">
              <a:lnSpc>
                <a:spcPct val="170000"/>
              </a:lnSpc>
            </a:pPr>
            <a:endParaRPr lang="cs-CZ" sz="1600" b="1" dirty="0" smtClean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70000"/>
              </a:lnSpc>
              <a:buFont typeface="Arial" pitchFamily="34" charset="0"/>
              <a:buChar char="•"/>
            </a:pPr>
            <a:endParaRPr lang="cs-CZ" sz="1600" b="1" dirty="0">
              <a:solidFill>
                <a:schemeClr val="tx1"/>
              </a:solidFill>
            </a:endParaRPr>
          </a:p>
          <a:p>
            <a:pPr algn="l">
              <a:lnSpc>
                <a:spcPct val="170000"/>
              </a:lnSpc>
            </a:pPr>
            <a:endParaRPr lang="cs-CZ" sz="4900" b="1" dirty="0" smtClean="0">
              <a:solidFill>
                <a:schemeClr val="tx1"/>
              </a:solidFill>
            </a:endParaRPr>
          </a:p>
          <a:p>
            <a:pPr algn="l"/>
            <a:endParaRPr lang="cs-CZ" sz="2400" b="1" dirty="0" smtClean="0">
              <a:solidFill>
                <a:schemeClr val="tx1"/>
              </a:solidFill>
            </a:endParaRPr>
          </a:p>
          <a:p>
            <a:pPr algn="l"/>
            <a:endParaRPr lang="cs-CZ" sz="2400" b="1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2656"/>
            <a:ext cx="1080120" cy="87332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3843" y="3140968"/>
            <a:ext cx="3830157" cy="22476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12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9680" y="1988840"/>
            <a:ext cx="5614320" cy="33140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836712"/>
            <a:ext cx="7772400" cy="1008112"/>
          </a:xfrm>
        </p:spPr>
        <p:txBody>
          <a:bodyPr>
            <a:normAutofit/>
          </a:bodyPr>
          <a:lstStyle/>
          <a:p>
            <a:pPr algn="l"/>
            <a:r>
              <a:rPr lang="cs-CZ" b="1" dirty="0" smtClean="0"/>
              <a:t>Další propagační aktivity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1988840"/>
            <a:ext cx="7048872" cy="4536504"/>
          </a:xfrm>
        </p:spPr>
        <p:txBody>
          <a:bodyPr>
            <a:normAutofit/>
          </a:bodyPr>
          <a:lstStyle/>
          <a:p>
            <a:pPr marL="285750" indent="-285750" algn="l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800" dirty="0"/>
              <a:t>veletrhy a výstavy </a:t>
            </a:r>
          </a:p>
          <a:p>
            <a:pPr marL="285750" lvl="0" indent="-285750" algn="l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800" b="0" dirty="0" smtClean="0">
                <a:solidFill>
                  <a:schemeClr val="tx1"/>
                </a:solidFill>
                <a:latin typeface="+mn-lt"/>
              </a:rPr>
              <a:t>ochutnávky</a:t>
            </a:r>
          </a:p>
          <a:p>
            <a:pPr marL="285750" lvl="0" indent="-285750" algn="l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800" b="0" dirty="0" smtClean="0">
                <a:solidFill>
                  <a:schemeClr val="tx1"/>
                </a:solidFill>
                <a:latin typeface="+mn-lt"/>
              </a:rPr>
              <a:t>spotřebitelská soutěž</a:t>
            </a:r>
          </a:p>
          <a:p>
            <a:pPr lvl="0" algn="l">
              <a:lnSpc>
                <a:spcPct val="150000"/>
              </a:lnSpc>
            </a:pPr>
            <a:endParaRPr lang="cs-CZ" sz="1800" b="1" dirty="0" smtClean="0">
              <a:solidFill>
                <a:schemeClr val="tx1"/>
              </a:solidFill>
            </a:endParaRPr>
          </a:p>
          <a:p>
            <a:pPr lvl="1" algn="l">
              <a:lnSpc>
                <a:spcPct val="150000"/>
              </a:lnSpc>
            </a:pPr>
            <a:endParaRPr lang="cs-CZ" sz="1400" b="1" dirty="0" smtClean="0">
              <a:solidFill>
                <a:schemeClr val="tx1"/>
              </a:solidFill>
            </a:endParaRPr>
          </a:p>
          <a:p>
            <a:pPr algn="l">
              <a:lnSpc>
                <a:spcPct val="170000"/>
              </a:lnSpc>
            </a:pPr>
            <a:endParaRPr lang="cs-CZ" sz="1600" b="1" dirty="0" smtClean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70000"/>
              </a:lnSpc>
              <a:buFont typeface="Arial" pitchFamily="34" charset="0"/>
              <a:buChar char="•"/>
            </a:pPr>
            <a:endParaRPr lang="cs-CZ" sz="1600" b="1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70000"/>
              </a:lnSpc>
              <a:buFont typeface="Arial" pitchFamily="34" charset="0"/>
              <a:buChar char="•"/>
            </a:pPr>
            <a:endParaRPr lang="cs-CZ" sz="1600" b="1" dirty="0" smtClean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70000"/>
              </a:lnSpc>
              <a:buFont typeface="Arial" pitchFamily="34" charset="0"/>
              <a:buChar char="•"/>
            </a:pPr>
            <a:endParaRPr lang="cs-CZ" sz="1600" b="1" dirty="0">
              <a:solidFill>
                <a:schemeClr val="tx1"/>
              </a:solidFill>
            </a:endParaRPr>
          </a:p>
          <a:p>
            <a:pPr algn="l">
              <a:lnSpc>
                <a:spcPct val="170000"/>
              </a:lnSpc>
            </a:pPr>
            <a:endParaRPr lang="cs-CZ" sz="4900" b="1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l"/>
            <a:endParaRPr lang="cs-CZ" sz="2400" b="1" dirty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2656"/>
            <a:ext cx="1080120" cy="8733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6687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9592" y="1196752"/>
            <a:ext cx="7772400" cy="1008112"/>
          </a:xfrm>
        </p:spPr>
        <p:txBody>
          <a:bodyPr>
            <a:normAutofit/>
          </a:bodyPr>
          <a:lstStyle/>
          <a:p>
            <a:r>
              <a:rPr lang="cs-CZ" sz="3600" dirty="0" smtClean="0"/>
              <a:t>Děkujeme za pozornost</a:t>
            </a:r>
            <a:endParaRPr lang="cs-CZ" sz="36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1196752"/>
            <a:ext cx="7048872" cy="3384376"/>
          </a:xfrm>
        </p:spPr>
        <p:txBody>
          <a:bodyPr>
            <a:normAutofit/>
          </a:bodyPr>
          <a:lstStyle/>
          <a:p>
            <a:pPr algn="l">
              <a:lnSpc>
                <a:spcPct val="170000"/>
              </a:lnSpc>
            </a:pPr>
            <a:endParaRPr lang="cs-CZ" sz="2800" b="1" dirty="0" smtClean="0">
              <a:solidFill>
                <a:schemeClr val="tx1"/>
              </a:solidFill>
              <a:latin typeface="Textile CE"/>
            </a:endParaRPr>
          </a:p>
          <a:p>
            <a:pPr marL="342900" indent="-342900" algn="l">
              <a:lnSpc>
                <a:spcPct val="170000"/>
              </a:lnSpc>
              <a:buFont typeface="Arial" pitchFamily="34" charset="0"/>
              <a:buChar char="•"/>
            </a:pPr>
            <a:endParaRPr lang="cs-CZ" sz="2800" b="1" dirty="0">
              <a:solidFill>
                <a:schemeClr val="tx1"/>
              </a:solidFill>
              <a:latin typeface="Textile CE"/>
            </a:endParaRPr>
          </a:p>
          <a:p>
            <a:pPr algn="l">
              <a:lnSpc>
                <a:spcPct val="170000"/>
              </a:lnSpc>
            </a:pPr>
            <a:endParaRPr lang="cs-CZ" sz="2800" b="1" dirty="0" smtClean="0">
              <a:solidFill>
                <a:schemeClr val="tx1"/>
              </a:solidFill>
              <a:latin typeface="Textile CE"/>
            </a:endParaRPr>
          </a:p>
          <a:p>
            <a:pPr algn="l"/>
            <a:endParaRPr lang="cs-CZ" sz="2800" b="1" dirty="0" smtClean="0">
              <a:solidFill>
                <a:schemeClr val="tx1"/>
              </a:solidFill>
              <a:latin typeface="Textile CE"/>
            </a:endParaRPr>
          </a:p>
          <a:p>
            <a:pPr algn="l"/>
            <a:endParaRPr lang="cs-CZ" sz="2800" b="1" dirty="0">
              <a:solidFill>
                <a:schemeClr val="tx1"/>
              </a:solidFill>
              <a:latin typeface="Textile CE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789" y="2420888"/>
            <a:ext cx="4805507" cy="38854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692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836712"/>
            <a:ext cx="7772400" cy="1008112"/>
          </a:xfrm>
        </p:spPr>
        <p:txBody>
          <a:bodyPr>
            <a:normAutofit/>
          </a:bodyPr>
          <a:lstStyle/>
          <a:p>
            <a:pPr algn="l"/>
            <a:r>
              <a:rPr lang="cs-CZ" b="1" dirty="0" smtClean="0"/>
              <a:t>Projekt Regionální potravina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1628800"/>
            <a:ext cx="7048872" cy="4896544"/>
          </a:xfrm>
        </p:spPr>
        <p:txBody>
          <a:bodyPr>
            <a:normAutofit fontScale="92500" lnSpcReduction="10000"/>
          </a:bodyPr>
          <a:lstStyle/>
          <a:p>
            <a:pPr lvl="0" algn="l">
              <a:lnSpc>
                <a:spcPct val="150000"/>
              </a:lnSpc>
            </a:pPr>
            <a:r>
              <a:rPr lang="cs-CZ" sz="2100" b="1" dirty="0" smtClean="0">
                <a:solidFill>
                  <a:srgbClr val="17461D"/>
                </a:solidFill>
              </a:rPr>
              <a:t>Cíle: </a:t>
            </a:r>
          </a:p>
          <a:p>
            <a:pPr marL="742950" lvl="1" indent="-285750" algn="l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900" dirty="0" smtClean="0"/>
              <a:t>u</a:t>
            </a:r>
            <a:r>
              <a:rPr lang="cs-CZ" sz="1900" b="0" dirty="0" smtClean="0">
                <a:solidFill>
                  <a:schemeClr val="tx1"/>
                </a:solidFill>
                <a:latin typeface="+mn-lt"/>
              </a:rPr>
              <a:t>pozornit spotřebitele na kvalitní</a:t>
            </a:r>
            <a:r>
              <a:rPr lang="cs-CZ" sz="1900" b="0" dirty="0">
                <a:solidFill>
                  <a:schemeClr val="tx1"/>
                </a:solidFill>
                <a:latin typeface="+mn-lt"/>
              </a:rPr>
              <a:t>, chutné, </a:t>
            </a:r>
            <a:r>
              <a:rPr lang="cs-CZ" sz="1900" b="0" dirty="0" smtClean="0">
                <a:solidFill>
                  <a:schemeClr val="tx1"/>
                </a:solidFill>
                <a:latin typeface="+mn-lt"/>
              </a:rPr>
              <a:t>tradiční</a:t>
            </a:r>
            <a:br>
              <a:rPr lang="cs-CZ" sz="1900" b="0" dirty="0" smtClean="0">
                <a:solidFill>
                  <a:schemeClr val="tx1"/>
                </a:solidFill>
                <a:latin typeface="+mn-lt"/>
              </a:rPr>
            </a:br>
            <a:r>
              <a:rPr lang="cs-CZ" sz="1900" b="0" dirty="0" smtClean="0">
                <a:solidFill>
                  <a:schemeClr val="tx1"/>
                </a:solidFill>
                <a:latin typeface="+mn-lt"/>
              </a:rPr>
              <a:t>či </a:t>
            </a:r>
            <a:r>
              <a:rPr lang="cs-CZ" sz="1900" b="0" dirty="0">
                <a:solidFill>
                  <a:schemeClr val="tx1"/>
                </a:solidFill>
                <a:latin typeface="+mn-lt"/>
              </a:rPr>
              <a:t>speciální </a:t>
            </a:r>
            <a:r>
              <a:rPr lang="cs-CZ" sz="1900" b="0" dirty="0" smtClean="0">
                <a:solidFill>
                  <a:schemeClr val="tx1"/>
                </a:solidFill>
                <a:latin typeface="+mn-lt"/>
              </a:rPr>
              <a:t>potraviny z regionů České republiky</a:t>
            </a:r>
          </a:p>
          <a:p>
            <a:pPr marL="742950" lvl="1" indent="-285750" algn="l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900" dirty="0" smtClean="0"/>
              <a:t>u</a:t>
            </a:r>
            <a:r>
              <a:rPr lang="cs-CZ" sz="1900" b="0" dirty="0" smtClean="0">
                <a:solidFill>
                  <a:schemeClr val="tx1"/>
                </a:solidFill>
                <a:latin typeface="+mn-lt"/>
              </a:rPr>
              <a:t>držovat vysokou úroveň domácí potravinářské produkce</a:t>
            </a:r>
          </a:p>
          <a:p>
            <a:pPr marL="742950" lvl="1" indent="-285750" algn="l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900" dirty="0" smtClean="0"/>
              <a:t>p</a:t>
            </a:r>
            <a:r>
              <a:rPr lang="cs-CZ" sz="1900" b="0" dirty="0" smtClean="0">
                <a:solidFill>
                  <a:schemeClr val="tx1"/>
                </a:solidFill>
                <a:latin typeface="+mn-lt"/>
              </a:rPr>
              <a:t>odpořit prodej potravin z regionů</a:t>
            </a:r>
          </a:p>
          <a:p>
            <a:pPr marL="742950" lvl="1" indent="-285750" algn="l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900" dirty="0" smtClean="0"/>
              <a:t>podpořit malé a střední výrobce</a:t>
            </a:r>
            <a:endParaRPr lang="cs-CZ" sz="1900" b="0" dirty="0" smtClean="0">
              <a:solidFill>
                <a:schemeClr val="tx1"/>
              </a:solidFill>
              <a:latin typeface="+mn-lt"/>
            </a:endParaRPr>
          </a:p>
          <a:p>
            <a:pPr lvl="1" algn="l">
              <a:lnSpc>
                <a:spcPct val="150000"/>
              </a:lnSpc>
            </a:pPr>
            <a:endParaRPr lang="cs-CZ" sz="1400" b="1" dirty="0" smtClean="0">
              <a:solidFill>
                <a:schemeClr val="tx1"/>
              </a:solidFill>
            </a:endParaRPr>
          </a:p>
          <a:p>
            <a:pPr lvl="0" algn="l">
              <a:lnSpc>
                <a:spcPct val="150000"/>
              </a:lnSpc>
            </a:pPr>
            <a:r>
              <a:rPr lang="cs-CZ" sz="2100" b="1" dirty="0" smtClean="0">
                <a:solidFill>
                  <a:srgbClr val="17461D"/>
                </a:solidFill>
              </a:rPr>
              <a:t>Výhody:</a:t>
            </a:r>
            <a:endParaRPr lang="cs-CZ" sz="2100" b="1" dirty="0">
              <a:solidFill>
                <a:srgbClr val="17461D"/>
              </a:solidFill>
            </a:endParaRPr>
          </a:p>
          <a:p>
            <a:pPr marL="742950" lvl="1" indent="-285750" algn="l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900" b="0" dirty="0" smtClean="0">
                <a:solidFill>
                  <a:schemeClr val="tx1"/>
                </a:solidFill>
                <a:latin typeface="+mn-lt"/>
              </a:rPr>
              <a:t>Kvalita		Čerstvost</a:t>
            </a:r>
          </a:p>
          <a:p>
            <a:pPr marL="742950" lvl="1" indent="-285750" algn="l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900" b="0" dirty="0" smtClean="0">
                <a:solidFill>
                  <a:schemeClr val="tx1"/>
                </a:solidFill>
                <a:latin typeface="+mn-lt"/>
              </a:rPr>
              <a:t>Chuť		Menší dopady na životní prostředí	</a:t>
            </a:r>
          </a:p>
          <a:p>
            <a:pPr marL="742950" lvl="1" indent="-285750" algn="l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900" b="0" dirty="0" smtClean="0">
                <a:solidFill>
                  <a:schemeClr val="tx1"/>
                </a:solidFill>
                <a:latin typeface="+mn-lt"/>
              </a:rPr>
              <a:t>Tradice		Rozvoj regionů</a:t>
            </a:r>
          </a:p>
          <a:p>
            <a:pPr marL="342900" indent="-342900" algn="l">
              <a:lnSpc>
                <a:spcPct val="170000"/>
              </a:lnSpc>
              <a:buFont typeface="Arial" pitchFamily="34" charset="0"/>
              <a:buChar char="•"/>
            </a:pPr>
            <a:endParaRPr lang="cs-CZ" sz="1600" b="1" dirty="0" smtClean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70000"/>
              </a:lnSpc>
              <a:buFont typeface="Arial" pitchFamily="34" charset="0"/>
              <a:buChar char="•"/>
            </a:pPr>
            <a:endParaRPr lang="cs-CZ" sz="1600" b="1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70000"/>
              </a:lnSpc>
              <a:buFont typeface="Arial" pitchFamily="34" charset="0"/>
              <a:buChar char="•"/>
            </a:pPr>
            <a:endParaRPr lang="cs-CZ" sz="1600" b="1" dirty="0" smtClean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70000"/>
              </a:lnSpc>
              <a:buFont typeface="Arial" pitchFamily="34" charset="0"/>
              <a:buChar char="•"/>
            </a:pPr>
            <a:endParaRPr lang="cs-CZ" sz="1600" b="1" dirty="0">
              <a:solidFill>
                <a:schemeClr val="tx1"/>
              </a:solidFill>
            </a:endParaRPr>
          </a:p>
          <a:p>
            <a:pPr algn="l">
              <a:lnSpc>
                <a:spcPct val="170000"/>
              </a:lnSpc>
            </a:pPr>
            <a:endParaRPr lang="cs-CZ" sz="4900" b="1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l"/>
            <a:endParaRPr lang="cs-CZ" sz="2400" b="1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2656"/>
            <a:ext cx="1080120" cy="8733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0901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836712"/>
            <a:ext cx="7772400" cy="1008112"/>
          </a:xfrm>
        </p:spPr>
        <p:txBody>
          <a:bodyPr>
            <a:normAutofit/>
          </a:bodyPr>
          <a:lstStyle/>
          <a:p>
            <a:pPr algn="l"/>
            <a:r>
              <a:rPr lang="cs-CZ" b="1" dirty="0" smtClean="0">
                <a:latin typeface="Arial" pitchFamily="34" charset="0"/>
                <a:cs typeface="Arial" pitchFamily="34" charset="0"/>
              </a:rPr>
              <a:t>Pravidla pro udělení značky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1628800"/>
            <a:ext cx="7920880" cy="4896544"/>
          </a:xfrm>
        </p:spPr>
        <p:txBody>
          <a:bodyPr>
            <a:normAutofit fontScale="77500" lnSpcReduction="20000"/>
          </a:bodyPr>
          <a:lstStyle/>
          <a:p>
            <a:pPr marL="285750" lvl="0" indent="-285750" algn="l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/>
              <a:t>u</a:t>
            </a:r>
            <a:r>
              <a:rPr lang="cs-CZ" b="0" dirty="0" smtClean="0">
                <a:solidFill>
                  <a:schemeClr val="tx1"/>
                </a:solidFill>
                <a:latin typeface="+mn-lt"/>
              </a:rPr>
              <a:t>rčena malým a středním potravinářským a zemědělským výrobcům</a:t>
            </a:r>
          </a:p>
          <a:p>
            <a:pPr marL="285750" lvl="0" indent="-285750" algn="l">
              <a:lnSpc>
                <a:spcPct val="150000"/>
              </a:lnSpc>
              <a:buFont typeface="Arial" pitchFamily="34" charset="0"/>
              <a:buChar char="•"/>
            </a:pPr>
            <a:r>
              <a:rPr lang="cs-CZ" b="0" dirty="0" smtClean="0">
                <a:solidFill>
                  <a:schemeClr val="tx1"/>
                </a:solidFill>
                <a:latin typeface="+mn-lt"/>
              </a:rPr>
              <a:t>soutěž probíhá ve 13 krajích</a:t>
            </a:r>
          </a:p>
          <a:p>
            <a:pPr marL="285750" lvl="0" indent="-285750" algn="l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/>
              <a:t>o</a:t>
            </a:r>
            <a:r>
              <a:rPr lang="cs-CZ" b="0" dirty="0" smtClean="0">
                <a:solidFill>
                  <a:schemeClr val="tx1"/>
                </a:solidFill>
                <a:latin typeface="+mn-lt"/>
              </a:rPr>
              <a:t>cenění se udílí v 9 kategoriích</a:t>
            </a:r>
          </a:p>
          <a:p>
            <a:pPr lvl="0" algn="l">
              <a:lnSpc>
                <a:spcPct val="150000"/>
              </a:lnSpc>
            </a:pPr>
            <a:endParaRPr lang="cs-CZ" b="0" dirty="0" smtClean="0">
              <a:solidFill>
                <a:schemeClr val="tx1"/>
              </a:solidFill>
              <a:latin typeface="+mn-lt"/>
            </a:endParaRPr>
          </a:p>
          <a:p>
            <a:pPr marL="285750" lvl="0" indent="-285750" algn="l">
              <a:lnSpc>
                <a:spcPct val="150000"/>
              </a:lnSpc>
              <a:buFont typeface="Arial" pitchFamily="34" charset="0"/>
              <a:buChar char="•"/>
            </a:pPr>
            <a:r>
              <a:rPr lang="cs-CZ" b="0" dirty="0" smtClean="0">
                <a:solidFill>
                  <a:schemeClr val="tx1"/>
                </a:solidFill>
                <a:latin typeface="+mn-lt"/>
              </a:rPr>
              <a:t>70 % surovin oceněného výrobku musí pocházet z regionu</a:t>
            </a:r>
          </a:p>
          <a:p>
            <a:pPr marL="285750" lvl="0" indent="-285750" algn="l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/>
              <a:t>h</a:t>
            </a:r>
            <a:r>
              <a:rPr lang="cs-CZ" b="0" dirty="0" smtClean="0">
                <a:solidFill>
                  <a:schemeClr val="tx1"/>
                </a:solidFill>
                <a:latin typeface="+mn-lt"/>
              </a:rPr>
              <a:t>lavní surovina musí mít 100% tuzemský původ</a:t>
            </a:r>
          </a:p>
          <a:p>
            <a:pPr lvl="0" algn="l">
              <a:lnSpc>
                <a:spcPct val="150000"/>
              </a:lnSpc>
            </a:pPr>
            <a:endParaRPr lang="cs-CZ" b="0" dirty="0" smtClean="0">
              <a:solidFill>
                <a:schemeClr val="tx1"/>
              </a:solidFill>
              <a:latin typeface="+mn-lt"/>
            </a:endParaRPr>
          </a:p>
          <a:p>
            <a:pPr marL="285750" lvl="0" indent="-285750" algn="l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/>
              <a:t>v</a:t>
            </a:r>
            <a:r>
              <a:rPr lang="cs-CZ" b="0" dirty="0" smtClean="0">
                <a:solidFill>
                  <a:schemeClr val="tx1"/>
                </a:solidFill>
                <a:latin typeface="+mn-lt"/>
              </a:rPr>
              <a:t> každém kraji jsou navíc další, specifické podmínky pro získání ocenění</a:t>
            </a:r>
          </a:p>
          <a:p>
            <a:pPr marL="285750" lvl="0" indent="-285750" algn="l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/>
              <a:t>u</a:t>
            </a:r>
            <a:r>
              <a:rPr lang="cs-CZ" b="0" dirty="0" smtClean="0">
                <a:solidFill>
                  <a:schemeClr val="tx1"/>
                </a:solidFill>
                <a:latin typeface="+mn-lt"/>
              </a:rPr>
              <a:t>děluje se na dobu 4 let</a:t>
            </a:r>
          </a:p>
          <a:p>
            <a:pPr lvl="1" algn="l">
              <a:lnSpc>
                <a:spcPct val="150000"/>
              </a:lnSpc>
            </a:pPr>
            <a:endParaRPr lang="cs-CZ" sz="1400" b="1" dirty="0" smtClean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70000"/>
              </a:lnSpc>
              <a:buFont typeface="Arial" pitchFamily="34" charset="0"/>
              <a:buChar char="•"/>
            </a:pPr>
            <a:endParaRPr lang="cs-CZ" sz="1600" b="1" dirty="0" smtClean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70000"/>
              </a:lnSpc>
              <a:buFont typeface="Arial" pitchFamily="34" charset="0"/>
              <a:buChar char="•"/>
            </a:pPr>
            <a:endParaRPr lang="cs-CZ" sz="1600" b="1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70000"/>
              </a:lnSpc>
              <a:buFont typeface="Arial" pitchFamily="34" charset="0"/>
              <a:buChar char="•"/>
            </a:pPr>
            <a:endParaRPr lang="cs-CZ" sz="1600" b="1" dirty="0" smtClean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70000"/>
              </a:lnSpc>
              <a:buFont typeface="Arial" pitchFamily="34" charset="0"/>
              <a:buChar char="•"/>
            </a:pPr>
            <a:endParaRPr lang="cs-CZ" sz="1600" b="1" dirty="0">
              <a:solidFill>
                <a:schemeClr val="tx1"/>
              </a:solidFill>
            </a:endParaRPr>
          </a:p>
          <a:p>
            <a:pPr algn="l">
              <a:lnSpc>
                <a:spcPct val="170000"/>
              </a:lnSpc>
            </a:pPr>
            <a:endParaRPr lang="cs-CZ" sz="4900" b="1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l"/>
            <a:endParaRPr lang="cs-CZ" sz="2400" b="1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2656"/>
            <a:ext cx="1080120" cy="8733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8304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836712"/>
            <a:ext cx="7772400" cy="1008112"/>
          </a:xfrm>
        </p:spPr>
        <p:txBody>
          <a:bodyPr>
            <a:normAutofit/>
          </a:bodyPr>
          <a:lstStyle/>
          <a:p>
            <a:pPr algn="l"/>
            <a:r>
              <a:rPr lang="cs-CZ" b="1" dirty="0" smtClean="0"/>
              <a:t>Kampaň pro Regionální potravinu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1916832"/>
            <a:ext cx="7048872" cy="4104456"/>
          </a:xfrm>
        </p:spPr>
        <p:txBody>
          <a:bodyPr>
            <a:normAutofit lnSpcReduction="10000"/>
          </a:bodyPr>
          <a:lstStyle/>
          <a:p>
            <a:pPr lvl="0" algn="l">
              <a:lnSpc>
                <a:spcPct val="150000"/>
              </a:lnSpc>
            </a:pPr>
            <a:r>
              <a:rPr lang="cs-CZ" sz="1800" b="0" dirty="0" smtClean="0"/>
              <a:t>Cíle:</a:t>
            </a:r>
          </a:p>
          <a:p>
            <a:pPr marL="285750" lvl="0" indent="-285750" algn="l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800" b="0" dirty="0" smtClean="0">
                <a:solidFill>
                  <a:schemeClr val="tx1"/>
                </a:solidFill>
                <a:latin typeface="+mn-lt"/>
              </a:rPr>
              <a:t>zvýšit povědomí o značce Regionální potravina mezi spotřebiteli</a:t>
            </a:r>
          </a:p>
          <a:p>
            <a:pPr marL="285750" lvl="0" indent="-285750" algn="l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800" b="0" dirty="0" smtClean="0">
                <a:solidFill>
                  <a:schemeClr val="tx1"/>
                </a:solidFill>
                <a:latin typeface="+mn-lt"/>
              </a:rPr>
              <a:t>zvýšit povědomí o oceněných výrobcích</a:t>
            </a:r>
          </a:p>
          <a:p>
            <a:pPr marL="285750" lvl="0" indent="-285750" algn="l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800" b="0" dirty="0" smtClean="0">
                <a:solidFill>
                  <a:schemeClr val="tx1"/>
                </a:solidFill>
                <a:latin typeface="+mn-lt"/>
              </a:rPr>
              <a:t>podpora prodeje potravin oceněných značkou Regionální potravina</a:t>
            </a:r>
          </a:p>
          <a:p>
            <a:pPr marL="285750" lvl="0" indent="-285750" algn="l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800" dirty="0" smtClean="0"/>
              <a:t>podpora malých a středních výrobců</a:t>
            </a:r>
            <a:endParaRPr lang="cs-CZ" sz="1800" b="0" dirty="0" smtClean="0">
              <a:solidFill>
                <a:schemeClr val="tx1"/>
              </a:solidFill>
              <a:latin typeface="+mn-lt"/>
            </a:endParaRPr>
          </a:p>
          <a:p>
            <a:pPr lvl="0" algn="l">
              <a:lnSpc>
                <a:spcPct val="150000"/>
              </a:lnSpc>
            </a:pPr>
            <a:endParaRPr lang="cs-CZ" sz="1800" b="0" dirty="0" smtClean="0">
              <a:solidFill>
                <a:schemeClr val="tx1"/>
              </a:solidFill>
              <a:latin typeface="+mn-lt"/>
            </a:endParaRPr>
          </a:p>
          <a:p>
            <a:pPr marL="285750" lvl="0" indent="-285750" algn="l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800" dirty="0" smtClean="0"/>
              <a:t>k</a:t>
            </a:r>
            <a:r>
              <a:rPr lang="cs-CZ" sz="1800" b="0" dirty="0" smtClean="0">
                <a:solidFill>
                  <a:schemeClr val="tx1"/>
                </a:solidFill>
                <a:latin typeface="+mn-lt"/>
              </a:rPr>
              <a:t>ampaň je pro období 06/2012 – 2013</a:t>
            </a:r>
          </a:p>
          <a:p>
            <a:pPr marL="285750" lvl="0" indent="-285750" algn="l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800" dirty="0" smtClean="0"/>
              <a:t>vyčleněné prostředky: téměř 70 milionů Kč</a:t>
            </a:r>
            <a:endParaRPr lang="cs-CZ" sz="1800" b="1" dirty="0" smtClean="0">
              <a:solidFill>
                <a:schemeClr val="tx1"/>
              </a:solidFill>
            </a:endParaRPr>
          </a:p>
          <a:p>
            <a:pPr lvl="1" algn="l">
              <a:lnSpc>
                <a:spcPct val="150000"/>
              </a:lnSpc>
            </a:pPr>
            <a:endParaRPr lang="cs-CZ" sz="1400" b="1" dirty="0" smtClean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70000"/>
              </a:lnSpc>
              <a:buFont typeface="Arial" pitchFamily="34" charset="0"/>
              <a:buChar char="•"/>
            </a:pPr>
            <a:endParaRPr lang="cs-CZ" sz="1600" b="1" dirty="0" smtClean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70000"/>
              </a:lnSpc>
              <a:buFont typeface="Arial" pitchFamily="34" charset="0"/>
              <a:buChar char="•"/>
            </a:pPr>
            <a:endParaRPr lang="cs-CZ" sz="1600" b="1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70000"/>
              </a:lnSpc>
              <a:buFont typeface="Arial" pitchFamily="34" charset="0"/>
              <a:buChar char="•"/>
            </a:pPr>
            <a:endParaRPr lang="cs-CZ" sz="1600" b="1" dirty="0" smtClean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70000"/>
              </a:lnSpc>
              <a:buFont typeface="Arial" pitchFamily="34" charset="0"/>
              <a:buChar char="•"/>
            </a:pPr>
            <a:endParaRPr lang="cs-CZ" sz="1600" b="1" dirty="0">
              <a:solidFill>
                <a:schemeClr val="tx1"/>
              </a:solidFill>
            </a:endParaRPr>
          </a:p>
          <a:p>
            <a:pPr algn="l">
              <a:lnSpc>
                <a:spcPct val="170000"/>
              </a:lnSpc>
            </a:pPr>
            <a:endParaRPr lang="cs-CZ" sz="4900" b="1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l"/>
            <a:endParaRPr lang="cs-CZ" sz="2400" b="1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2656"/>
            <a:ext cx="1080120" cy="8733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497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2204864"/>
            <a:ext cx="7048872" cy="3456384"/>
          </a:xfrm>
        </p:spPr>
        <p:txBody>
          <a:bodyPr numCol="2">
            <a:normAutofit fontScale="92500" lnSpcReduction="20000"/>
          </a:bodyPr>
          <a:lstStyle/>
          <a:p>
            <a:pPr lvl="0" algn="l">
              <a:lnSpc>
                <a:spcPct val="150000"/>
              </a:lnSpc>
            </a:pPr>
            <a:r>
              <a:rPr lang="cs-CZ" sz="1800" b="1" dirty="0" smtClean="0">
                <a:solidFill>
                  <a:srgbClr val="17461D"/>
                </a:solidFill>
              </a:rPr>
              <a:t>Nástroje:</a:t>
            </a:r>
          </a:p>
          <a:p>
            <a:pPr marL="285750" lvl="0" indent="-285750" algn="l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900" b="0" dirty="0" smtClean="0">
                <a:solidFill>
                  <a:schemeClr val="tx1"/>
                </a:solidFill>
                <a:latin typeface="+mn-lt"/>
              </a:rPr>
              <a:t>venkovní reklama</a:t>
            </a:r>
          </a:p>
          <a:p>
            <a:pPr marL="285750" lvl="0" indent="-285750" algn="l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900" b="0" dirty="0" smtClean="0">
                <a:solidFill>
                  <a:schemeClr val="tx1"/>
                </a:solidFill>
                <a:latin typeface="+mn-lt"/>
              </a:rPr>
              <a:t>tištěná reklama</a:t>
            </a:r>
          </a:p>
          <a:p>
            <a:pPr marL="285750" lvl="0" indent="-285750" algn="l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900" b="0" dirty="0" smtClean="0">
                <a:solidFill>
                  <a:schemeClr val="tx1"/>
                </a:solidFill>
                <a:latin typeface="+mn-lt"/>
              </a:rPr>
              <a:t>rozhlasové spoty</a:t>
            </a:r>
          </a:p>
          <a:p>
            <a:pPr marL="285750" lvl="0" indent="-285750" algn="l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900" b="0" dirty="0" smtClean="0">
                <a:solidFill>
                  <a:schemeClr val="tx1"/>
                </a:solidFill>
                <a:latin typeface="+mn-lt"/>
              </a:rPr>
              <a:t>sponzorské vzkazy</a:t>
            </a:r>
          </a:p>
          <a:p>
            <a:pPr marL="285750" lvl="0" indent="-285750" algn="l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900" b="0" dirty="0" smtClean="0">
                <a:solidFill>
                  <a:schemeClr val="tx1"/>
                </a:solidFill>
                <a:latin typeface="+mn-lt"/>
              </a:rPr>
              <a:t>audiovizuální spot</a:t>
            </a:r>
          </a:p>
          <a:p>
            <a:pPr marL="285750" lvl="0" indent="-285750" algn="l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900" b="0" dirty="0" smtClean="0">
                <a:solidFill>
                  <a:schemeClr val="tx1"/>
                </a:solidFill>
                <a:latin typeface="+mn-lt"/>
              </a:rPr>
              <a:t>speciální TV seriál</a:t>
            </a:r>
          </a:p>
          <a:p>
            <a:pPr marL="285750" lvl="0" indent="-285750" algn="l">
              <a:lnSpc>
                <a:spcPct val="150000"/>
              </a:lnSpc>
              <a:buFont typeface="Arial" pitchFamily="34" charset="0"/>
              <a:buChar char="•"/>
            </a:pPr>
            <a:endParaRPr lang="cs-CZ" sz="1900" b="0" dirty="0" smtClean="0">
              <a:solidFill>
                <a:schemeClr val="tx1"/>
              </a:solidFill>
              <a:latin typeface="+mn-lt"/>
            </a:endParaRPr>
          </a:p>
          <a:p>
            <a:pPr marL="285750" lvl="0" indent="-285750" algn="l">
              <a:lnSpc>
                <a:spcPct val="150000"/>
              </a:lnSpc>
              <a:buFont typeface="Arial" pitchFamily="34" charset="0"/>
              <a:buChar char="•"/>
            </a:pPr>
            <a:endParaRPr lang="cs-CZ" sz="1900" b="0" dirty="0">
              <a:solidFill>
                <a:schemeClr val="tx1"/>
              </a:solidFill>
              <a:latin typeface="+mn-lt"/>
            </a:endParaRPr>
          </a:p>
          <a:p>
            <a:pPr marL="285750" lvl="0" indent="-285750" algn="l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900" b="0" dirty="0" smtClean="0">
                <a:solidFill>
                  <a:schemeClr val="tx1"/>
                </a:solidFill>
                <a:latin typeface="+mn-lt"/>
              </a:rPr>
              <a:t>podpora prodeje v prodejnách</a:t>
            </a:r>
          </a:p>
          <a:p>
            <a:pPr marL="285750" lvl="0" indent="-285750" algn="l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900" b="0" dirty="0" smtClean="0">
                <a:solidFill>
                  <a:schemeClr val="tx1"/>
                </a:solidFill>
                <a:latin typeface="+mn-lt"/>
              </a:rPr>
              <a:t>podpora prodeje v regionech</a:t>
            </a:r>
          </a:p>
          <a:p>
            <a:pPr marL="285750" lvl="0" indent="-285750" algn="l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900" b="0" dirty="0" smtClean="0">
                <a:solidFill>
                  <a:schemeClr val="tx1"/>
                </a:solidFill>
                <a:latin typeface="+mn-lt"/>
              </a:rPr>
              <a:t>spotřebitelské soutěže</a:t>
            </a:r>
          </a:p>
          <a:p>
            <a:pPr marL="285750" lvl="0" indent="-285750" algn="l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900" b="0" dirty="0" smtClean="0">
                <a:solidFill>
                  <a:schemeClr val="tx1"/>
                </a:solidFill>
                <a:latin typeface="+mn-lt"/>
              </a:rPr>
              <a:t>výstavy a veletrhy </a:t>
            </a:r>
          </a:p>
          <a:p>
            <a:pPr marL="285750" lvl="0" indent="-285750" algn="l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900" b="0" dirty="0" smtClean="0">
                <a:solidFill>
                  <a:schemeClr val="tx1"/>
                </a:solidFill>
                <a:latin typeface="+mn-lt"/>
              </a:rPr>
              <a:t>web</a:t>
            </a:r>
          </a:p>
          <a:p>
            <a:pPr marL="285750" lvl="0" indent="-285750" algn="l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900" b="0" dirty="0" smtClean="0">
                <a:solidFill>
                  <a:schemeClr val="tx1"/>
                </a:solidFill>
                <a:latin typeface="+mn-lt"/>
              </a:rPr>
              <a:t>public relations</a:t>
            </a:r>
          </a:p>
          <a:p>
            <a:pPr lvl="0" algn="l">
              <a:lnSpc>
                <a:spcPct val="150000"/>
              </a:lnSpc>
            </a:pPr>
            <a:endParaRPr lang="cs-CZ" sz="1800" b="1" dirty="0" smtClean="0">
              <a:solidFill>
                <a:schemeClr val="tx1"/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 bwMode="auto">
          <a:xfrm>
            <a:off x="395536" y="836712"/>
            <a:ext cx="77724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461D"/>
                </a:solidFill>
                <a:latin typeface="Textile CE" pitchFamily="2" charset="-18"/>
                <a:ea typeface="Textile CE" pitchFamily="2" charset="-18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cs-CZ" dirty="0" smtClean="0">
                <a:latin typeface="Arial" pitchFamily="34" charset="0"/>
                <a:cs typeface="Arial" pitchFamily="34" charset="0"/>
              </a:rPr>
              <a:t>Kampaň pro Regionální potravinu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2656"/>
            <a:ext cx="1080120" cy="8733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768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764704"/>
            <a:ext cx="7772400" cy="1008112"/>
          </a:xfrm>
        </p:spPr>
        <p:txBody>
          <a:bodyPr>
            <a:normAutofit/>
          </a:bodyPr>
          <a:lstStyle/>
          <a:p>
            <a:pPr algn="l"/>
            <a:r>
              <a:rPr lang="cs-CZ" b="1" dirty="0" smtClean="0"/>
              <a:t>Hlavní vizuální styl kampaně</a:t>
            </a: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2656"/>
            <a:ext cx="1080120" cy="87332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1628800"/>
            <a:ext cx="3600400" cy="50913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7160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908720"/>
            <a:ext cx="7772400" cy="1008112"/>
          </a:xfrm>
        </p:spPr>
        <p:txBody>
          <a:bodyPr>
            <a:normAutofit/>
          </a:bodyPr>
          <a:lstStyle/>
          <a:p>
            <a:pPr algn="l"/>
            <a:r>
              <a:rPr lang="cs-CZ" b="1" dirty="0" smtClean="0">
                <a:latin typeface="Arial" pitchFamily="34" charset="0"/>
                <a:cs typeface="Arial" pitchFamily="34" charset="0"/>
              </a:rPr>
              <a:t>Nový slogan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 bwMode="auto">
          <a:xfrm>
            <a:off x="0" y="2852936"/>
            <a:ext cx="91440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461D"/>
                </a:solidFill>
                <a:latin typeface="Textile CE" pitchFamily="2" charset="-18"/>
                <a:ea typeface="Textile CE" pitchFamily="2" charset="-18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s-CZ" sz="4800" dirty="0" smtClean="0">
                <a:solidFill>
                  <a:srgbClr val="595E00"/>
                </a:solidFill>
                <a:latin typeface="+mn-lt"/>
              </a:rPr>
              <a:t>„To nejlepší z našeho kraje“</a:t>
            </a:r>
            <a:endParaRPr lang="cs-CZ" sz="4800" dirty="0">
              <a:solidFill>
                <a:srgbClr val="595E00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42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908720"/>
            <a:ext cx="7772400" cy="1008112"/>
          </a:xfrm>
        </p:spPr>
        <p:txBody>
          <a:bodyPr>
            <a:normAutofit/>
          </a:bodyPr>
          <a:lstStyle/>
          <a:p>
            <a:pPr algn="l"/>
            <a:r>
              <a:rPr lang="cs-CZ" b="1" dirty="0" smtClean="0"/>
              <a:t>Audiovizuální spot</a:t>
            </a:r>
            <a:endParaRPr lang="cs-CZ" b="1" dirty="0"/>
          </a:p>
        </p:txBody>
      </p:sp>
      <p:pic>
        <p:nvPicPr>
          <p:cNvPr id="8" name="Obrázek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443" t="19299" r="30629" b="67368"/>
          <a:stretch/>
        </p:blipFill>
        <p:spPr bwMode="auto">
          <a:xfrm>
            <a:off x="341053" y="1929397"/>
            <a:ext cx="3222835" cy="18596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" name="Obrázek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940" t="51279" r="30960" b="34884"/>
          <a:stretch/>
        </p:blipFill>
        <p:spPr bwMode="auto">
          <a:xfrm>
            <a:off x="331312" y="4261750"/>
            <a:ext cx="3312368" cy="16561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Obrázek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892" t="33914" r="30413" b="51452"/>
          <a:stretch/>
        </p:blipFill>
        <p:spPr bwMode="auto">
          <a:xfrm>
            <a:off x="4644008" y="4261750"/>
            <a:ext cx="3725400" cy="18722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2656"/>
            <a:ext cx="1080120" cy="873328"/>
          </a:xfrm>
          <a:prstGeom prst="rect">
            <a:avLst/>
          </a:prstGeom>
        </p:spPr>
      </p:pic>
      <p:pic>
        <p:nvPicPr>
          <p:cNvPr id="11" name="Obrázek 10"/>
          <p:cNvPicPr/>
          <p:nvPr/>
        </p:nvPicPr>
        <p:blipFill rotWithShape="1">
          <a:blip r:embed="rId6" cstate="print"/>
          <a:srcRect l="42480" t="53513" r="33552" b="29751"/>
          <a:stretch/>
        </p:blipFill>
        <p:spPr bwMode="auto">
          <a:xfrm>
            <a:off x="4724510" y="1929397"/>
            <a:ext cx="3564396" cy="19699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403161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908720"/>
            <a:ext cx="7772400" cy="1008112"/>
          </a:xfrm>
        </p:spPr>
        <p:txBody>
          <a:bodyPr>
            <a:normAutofit/>
          </a:bodyPr>
          <a:lstStyle/>
          <a:p>
            <a:pPr algn="l"/>
            <a:r>
              <a:rPr lang="cs-CZ" b="1" dirty="0" smtClean="0"/>
              <a:t>Sponzorský vzkaz</a:t>
            </a:r>
            <a:endParaRPr lang="cs-CZ" b="1" dirty="0"/>
          </a:p>
        </p:txBody>
      </p:sp>
      <p:pic>
        <p:nvPicPr>
          <p:cNvPr id="6" name="Obrázek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215" t="22925" r="30413" b="59634"/>
          <a:stretch/>
        </p:blipFill>
        <p:spPr bwMode="auto">
          <a:xfrm>
            <a:off x="1043608" y="2132856"/>
            <a:ext cx="3168352" cy="19442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Obrázek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391" t="42475" r="29912" b="40084"/>
          <a:stretch/>
        </p:blipFill>
        <p:spPr bwMode="auto">
          <a:xfrm>
            <a:off x="4572000" y="2132856"/>
            <a:ext cx="3312368" cy="19442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9" name="Obrázek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719" t="61463" r="30248" b="20957"/>
          <a:stretch/>
        </p:blipFill>
        <p:spPr bwMode="auto">
          <a:xfrm>
            <a:off x="2843808" y="4221088"/>
            <a:ext cx="3114675" cy="19054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2656"/>
            <a:ext cx="1080120" cy="8733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521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kazka_prezentace_v_MS_PowerPoint_">
  <a:themeElements>
    <a:clrScheme name="Šablona prezenta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Šablona prezenta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Šablona prezenta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prezenta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prezenta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Ukazka_prezentace_v_MS_PowerPoint_</Template>
  <TotalTime>1844</TotalTime>
  <Words>266</Words>
  <Application>Microsoft Office PowerPoint</Application>
  <PresentationFormat>Předvádění na obrazovce (4:3)</PresentationFormat>
  <Paragraphs>111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Ukazka_prezentace_v_MS_PowerPoint_</vt:lpstr>
      <vt:lpstr>Snímek 1</vt:lpstr>
      <vt:lpstr>Projekt Regionální potravina</vt:lpstr>
      <vt:lpstr>Pravidla pro udělení značky</vt:lpstr>
      <vt:lpstr>Kampaň pro Regionální potravinu</vt:lpstr>
      <vt:lpstr>Snímek 5</vt:lpstr>
      <vt:lpstr>Hlavní vizuální styl kampaně</vt:lpstr>
      <vt:lpstr>Nový slogan</vt:lpstr>
      <vt:lpstr>Audiovizuální spot</vt:lpstr>
      <vt:lpstr>Sponzorský vzkaz</vt:lpstr>
      <vt:lpstr>Snímek 10</vt:lpstr>
      <vt:lpstr>Podpora prodeje</vt:lpstr>
      <vt:lpstr>Pojízdná prodejna</vt:lpstr>
      <vt:lpstr>Další propagační aktivity</vt:lpstr>
      <vt:lpstr>Děkujeme za pozornost</vt:lpstr>
    </vt:vector>
  </TitlesOfParts>
  <Company>MZe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Bilance dotační politiky Ministerstva zemědělství za rok 2011</dc:title>
  <dc:creator>Jan Žáček</dc:creator>
  <cp:lastModifiedBy>10003459</cp:lastModifiedBy>
  <cp:revision>115</cp:revision>
  <dcterms:created xsi:type="dcterms:W3CDTF">2011-11-24T12:11:34Z</dcterms:created>
  <dcterms:modified xsi:type="dcterms:W3CDTF">2012-06-01T05:39:32Z</dcterms:modified>
  <cp:contentStatus/>
</cp:coreProperties>
</file>