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69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31E342D-A4DD-1F81-4818-3F1F291C17CF}" name="Uživatel typu Host" initials="UH" userId="S::urn:spo:anon#dee0adf4728b974894fb7b80f78d3acbe7712c7fd2199ddf598f3c8747902bd3::" providerId="AD"/>
  <p188:author id="{104A112F-80F0-FAC5-3225-AAD621C91479}" name="Hejnalová Soňa" initials="HS" userId="S::10811@ukzuz.cz::6352a6e1-0b6e-4b71-8d38-f36c71ca731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638EE8-F352-FA22-9B32-E84E4E5B76CD}" v="41" dt="2022-05-16T07:37:39.029"/>
    <p1510:client id="{AC2B7235-87A0-ABDC-57DB-37C8EB07D222}" v="16" dt="2022-05-16T07:41:20.0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82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8/10/relationships/authors" Target="author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cs-CZ"/>
              <a:t>Kliknutím lze upravit styl.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6E1FE7-241E-424F-B731-7ADA327C40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řízení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CF8A560-1D37-47F6-9BC8-6FC7855A27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cap="none">
                <a:latin typeface="Times New Roman" panose="02020603050405020304" pitchFamily="18" charset="0"/>
                <a:cs typeface="Times New Roman" panose="02020603050405020304" pitchFamily="18" charset="0"/>
              </a:rPr>
              <a:t>Ing. Soňa Hejnalová</a:t>
            </a:r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, Hradec králové 2022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20076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EA420D-A2CD-45B6-BD93-E1F80B0FF0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řízení - laboratoř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FE6651-52CC-4C0E-8086-F6EB2B88F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Při převodu osiva na jiného majitele zůstává číslo partie nezměněné.</a:t>
            </a:r>
          </a:p>
          <a:p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Při podání žádosti o uznání osiva je nutné doložit k žádosti plnou moc dodavatele, který přihlásil množitelský porost jinak nebude žádost ověřena a nemůže být vydán uznávací list.</a:t>
            </a:r>
          </a:p>
          <a:p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Na žádosti, uznávacím listu i návěsce bude uveden jiný dodavatel.</a:t>
            </a:r>
          </a:p>
          <a:p>
            <a:endParaRPr lang="cs-CZ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31243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755477-7491-45E8-B94C-E80CC6650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řízení - laboratoř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D8DD01-5897-4AC4-A7D3-D44717483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828801"/>
            <a:ext cx="10639337" cy="46391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>
                <a:latin typeface="Times New Roman"/>
                <a:cs typeface="Times New Roman"/>
              </a:rPr>
              <a:t>Egalizace osiva</a:t>
            </a:r>
          </a:p>
          <a:p>
            <a:r>
              <a:rPr lang="cs-CZ" sz="2400">
                <a:latin typeface="Times New Roman"/>
                <a:cs typeface="Times New Roman"/>
              </a:rPr>
              <a:t>Egalizovat je možné pouze partie osiv stejného druhu a odrůdy, které prošly uznávacím řízením, a to včetně partií osiv zahraničního původu.</a:t>
            </a:r>
          </a:p>
          <a:p>
            <a:r>
              <a:rPr lang="cs-CZ" sz="2400">
                <a:latin typeface="Times New Roman"/>
                <a:cs typeface="Times New Roman"/>
              </a:rPr>
              <a:t>Egalizovat lze celé partie nebo jejich části, které prošli uznávacím řízením.</a:t>
            </a:r>
          </a:p>
          <a:p>
            <a:r>
              <a:rPr lang="cs-CZ" sz="2400">
                <a:latin typeface="Times New Roman"/>
                <a:cs typeface="Times New Roman"/>
              </a:rPr>
              <a:t>Pokud je egalizováno osivo různých kategorií nebo generací, bude výsledná kategorie a generace nejnižší z použité řady.</a:t>
            </a:r>
          </a:p>
          <a:p>
            <a:r>
              <a:rPr lang="cs-CZ" sz="2400">
                <a:latin typeface="Times New Roman"/>
                <a:cs typeface="Times New Roman"/>
              </a:rPr>
              <a:t>Nová egalizovaná partie bude označena: </a:t>
            </a:r>
            <a:endParaRPr lang="cs-CZ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sz="2400">
                <a:latin typeface="Times New Roman"/>
                <a:cs typeface="Times New Roman"/>
              </a:rPr>
              <a:t>2-0011-59801/01</a:t>
            </a:r>
          </a:p>
          <a:p>
            <a:pPr marL="0" indent="0">
              <a:buNone/>
            </a:pPr>
            <a:r>
              <a:rPr lang="cs-CZ" sz="2400">
                <a:latin typeface="Times New Roman"/>
                <a:cs typeface="Times New Roman"/>
              </a:rPr>
              <a:t>Rok uznávacího							region 		číselná řada	pořadí</a:t>
            </a:r>
          </a:p>
          <a:p>
            <a:pPr marL="0" indent="0">
              <a:buNone/>
            </a:pPr>
            <a:r>
              <a:rPr lang="cs-CZ" sz="2400">
                <a:latin typeface="Times New Roman"/>
                <a:cs typeface="Times New Roman"/>
              </a:rPr>
              <a:t>Řízení					Dodavatel			výroby		pro egalizaci	vyrobené partie</a:t>
            </a:r>
          </a:p>
        </p:txBody>
      </p: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A002123A-B2B8-41FD-8440-F81792D9A7C1}"/>
              </a:ext>
            </a:extLst>
          </p:cNvPr>
          <p:cNvCxnSpPr/>
          <p:nvPr/>
        </p:nvCxnSpPr>
        <p:spPr>
          <a:xfrm flipV="1">
            <a:off x="2634143" y="5285064"/>
            <a:ext cx="2323751" cy="385894"/>
          </a:xfrm>
          <a:prstGeom prst="straightConnector1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385EF969-95E8-4BB9-84BF-6A014D1870F8}"/>
              </a:ext>
            </a:extLst>
          </p:cNvPr>
          <p:cNvCxnSpPr/>
          <p:nvPr/>
        </p:nvCxnSpPr>
        <p:spPr>
          <a:xfrm flipV="1">
            <a:off x="4546833" y="5410899"/>
            <a:ext cx="788565" cy="704675"/>
          </a:xfrm>
          <a:prstGeom prst="straightConnector1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8C16B799-A8DD-4C94-A3C5-FD6C6FB3D3F0}"/>
              </a:ext>
            </a:extLst>
          </p:cNvPr>
          <p:cNvCxnSpPr/>
          <p:nvPr/>
        </p:nvCxnSpPr>
        <p:spPr>
          <a:xfrm flipV="1">
            <a:off x="5956183" y="5394121"/>
            <a:ext cx="0" cy="276837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se šipkou 13">
            <a:extLst>
              <a:ext uri="{FF2B5EF4-FFF2-40B4-BE49-F238E27FC236}">
                <a16:creationId xmlns:a16="http://schemas.microsoft.com/office/drawing/2014/main" id="{7C44C22F-0AB1-449D-A928-0EAE0A864A24}"/>
              </a:ext>
            </a:extLst>
          </p:cNvPr>
          <p:cNvCxnSpPr>
            <a:cxnSpLocks/>
          </p:cNvCxnSpPr>
          <p:nvPr/>
        </p:nvCxnSpPr>
        <p:spPr>
          <a:xfrm flipH="1" flipV="1">
            <a:off x="6560187" y="5444457"/>
            <a:ext cx="578844" cy="281030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4343CF05-F936-4FB8-9817-F5B7EBD97A49}"/>
              </a:ext>
            </a:extLst>
          </p:cNvPr>
          <p:cNvCxnSpPr/>
          <p:nvPr/>
        </p:nvCxnSpPr>
        <p:spPr>
          <a:xfrm flipH="1" flipV="1">
            <a:off x="7021585" y="5285064"/>
            <a:ext cx="2390863" cy="385894"/>
          </a:xfrm>
          <a:prstGeom prst="straightConnector1">
            <a:avLst/>
          </a:prstGeom>
          <a:ln w="5715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ál 16">
            <a:extLst>
              <a:ext uri="{FF2B5EF4-FFF2-40B4-BE49-F238E27FC236}">
                <a16:creationId xmlns:a16="http://schemas.microsoft.com/office/drawing/2014/main" id="{7887572A-C4EE-4133-B15E-E7C725228B83}"/>
              </a:ext>
            </a:extLst>
          </p:cNvPr>
          <p:cNvSpPr/>
          <p:nvPr/>
        </p:nvSpPr>
        <p:spPr>
          <a:xfrm>
            <a:off x="6031684" y="5092117"/>
            <a:ext cx="612392" cy="385894"/>
          </a:xfrm>
          <a:prstGeom prst="ellipse">
            <a:avLst/>
          </a:prstGeom>
          <a:noFill/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1762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3378C7-9B8B-45EE-B707-7D168145DB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řízení - laboratoř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AB2B28-4788-40B1-A764-EE9CA9FA8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42083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Egalizace osiva</a:t>
            </a:r>
          </a:p>
          <a:p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Egalizace musí proběhnout smícháním všech částí a výsledná partie musí být homogenní.</a:t>
            </a:r>
          </a:p>
          <a:p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Dodavatel současně se žádostí předkládá „Protokol o egalizaci osiva“, kde je detailně rozepsáno čerpání jednotlivých egalizovaných partií.</a:t>
            </a:r>
          </a:p>
          <a:p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Egalizovaná partie podléhá novému uznávacímu řízení.</a:t>
            </a:r>
          </a:p>
          <a:p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Pokud je osivo před novým vzorkováním ze dvou a více partií vysypáno z obalů a upravováno společně (např. dosoušení, přečištění), jedná se též o egalizaci a postupuje se podle zásad pro egalizaci.</a:t>
            </a:r>
          </a:p>
        </p:txBody>
      </p:sp>
    </p:spTree>
    <p:extLst>
      <p:ext uri="{BB962C8B-B14F-4D97-AF65-F5344CB8AC3E}">
        <p14:creationId xmlns:p14="http://schemas.microsoft.com/office/powerpoint/2010/main" val="35300422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753B00-4E50-48D7-B6D1-3F0DD04D7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řízení - laboratoř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C7CB4B7-E450-4B5C-A842-24632100E6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6"/>
            <a:ext cx="10131425" cy="41063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Po přijetí vzorku laboratoří se provedou potřebné zkoušky pro uznání osiva dle vyhlášky č. 129/2012 Sb.</a:t>
            </a:r>
          </a:p>
          <a:p>
            <a:pPr marL="0" indent="0">
              <a:buNone/>
            </a:pPr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Ústav nebo pověřená osoba materiál </a:t>
            </a:r>
            <a:r>
              <a:rPr lang="cs-CZ" sz="2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neuzná</a:t>
            </a:r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obsahuje-li škodlivé organismy, které je zakázáno zavlékat a rozšiřovat na území EU,</a:t>
            </a:r>
          </a:p>
          <a:p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nemá vlastnosti stanovené vyhláškou č. 129/2012 Sb. pro jednotlivé druhy.</a:t>
            </a:r>
          </a:p>
          <a:p>
            <a:pPr marL="0" indent="0">
              <a:buNone/>
            </a:pPr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Dokladem o uznání rozmnožovacího materiálu je uznávací list vydaný Ústavem nebo pověřenou osobou.</a:t>
            </a:r>
          </a:p>
          <a:p>
            <a:pPr marL="0" indent="0">
              <a:buNone/>
            </a:pPr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Dokladem o neuznání je rozhodnutí o neuznání vydané Ústavem.</a:t>
            </a:r>
          </a:p>
          <a:p>
            <a:endParaRPr lang="cs-CZ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977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7893E3-0EAB-4BCF-9968-5D4082501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list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743D8F-71C9-4E02-A4EF-8FFE70C8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UL může pověřená osoba vydat pouze za předpokladu, že:</a:t>
            </a:r>
          </a:p>
          <a:p>
            <a:pPr marL="0" indent="0">
              <a:buNone/>
            </a:pPr>
            <a:endParaRPr lang="cs-CZ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Osivo má vlastnosti stanovené zákonem a platnou vyhláškou.</a:t>
            </a:r>
          </a:p>
          <a:p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Vzorek byl odebrán v souladu s vyhláškou o vzorkování.</a:t>
            </a:r>
          </a:p>
          <a:p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Zkoušení proběhlo dle platných metod.</a:t>
            </a:r>
          </a:p>
          <a:p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Má potvrzeno ověření žádosti Ústavem.</a:t>
            </a:r>
          </a:p>
          <a:p>
            <a:pPr marL="0" indent="0">
              <a:buNone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44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592460-3374-420E-AB46-367A8520C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list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4AD349-4F31-4155-999D-FC34D561B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778467"/>
            <a:ext cx="10131425" cy="401273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 vydání uznávacího listu: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Zadaná data odeslána elektronicky do ISOOS.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Karta uložena společně s kopií Uznávacího listu v pověřené laboratoři.</a:t>
            </a:r>
          </a:p>
          <a:p>
            <a:endParaRPr lang="cs-CZ" sz="2800" dirty="0"/>
          </a:p>
          <a:p>
            <a:pPr marL="0" indent="0">
              <a:buNone/>
            </a:pPr>
            <a:r>
              <a:rPr lang="cs-CZ" sz="30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Důležité</a:t>
            </a:r>
          </a:p>
          <a:p>
            <a:r>
              <a:rPr lang="cs-CZ" sz="30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Datum ukončení rozborové karty a vydání Uznávacího listu je totožné pouze v případě, že byl Uznávací list vydán ve stejný den jako byla uzavřena rozborová karta.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875093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A89D9B-F5B5-4240-A701-C031AE5C9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list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B87537-70E9-4B0D-9C42-8B0440709A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686187"/>
            <a:ext cx="10131425" cy="46307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Uznávací list vydaný pověřenou osobou:</a:t>
            </a:r>
          </a:p>
          <a:p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Je vydáván na formuláři zveřejněném a schváleném Ústavem.</a:t>
            </a:r>
          </a:p>
          <a:p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Je vyplněn na počítači, každý opatřen razítkem a podpisem pověřené osoby nebo je opatřen autorizovaným digitálním podpisem.</a:t>
            </a:r>
          </a:p>
          <a:p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Je číslován stejným způsobem jako v Ústavu tj. 0 – číslo rozboru dle přidělené číselné řady / U / rok zpracování.</a:t>
            </a:r>
          </a:p>
          <a:p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Např. 0-10001/U/1.</a:t>
            </a:r>
          </a:p>
          <a:p>
            <a:r>
              <a:rPr lang="cs-CZ" sz="2400">
                <a:latin typeface="Times New Roman"/>
                <a:cs typeface="Times New Roman"/>
              </a:rPr>
              <a:t>Je vhodné zapojit i zástupce VL do vydávání Uznávacích listů – právě z hlediska osvojení znalostí a dovedností pro tuto činnost důležitých.</a:t>
            </a:r>
          </a:p>
          <a:p>
            <a:pPr marL="0" indent="0">
              <a:buNone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6693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76C765-5C69-4148-9669-397427347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list - chyby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DD3EE66-B492-41B3-A912-AAD5E7A5E2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Není správně uvedeno datum vydání Uznávacího listu.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Procentický součet zkoušky čistoty nebo klíčivosti není 100%.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Nejsou uvedeny neškodné nečistoty.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Špatná formulace jiných rostlinných druhů a překlepy.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Špatně uvedené podmínky klíčivosti.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Nesprávně uvedený Uznávací list porostu.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Není vyplněn počet obalů.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Chybí vyplněn počet opakování zkoušky klíčivosti.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Nesprávně uvedená čísla návěsek.</a:t>
            </a:r>
          </a:p>
        </p:txBody>
      </p:sp>
    </p:spTree>
    <p:extLst>
      <p:ext uri="{BB962C8B-B14F-4D97-AF65-F5344CB8AC3E}">
        <p14:creationId xmlns:p14="http://schemas.microsoft.com/office/powerpoint/2010/main" val="4109622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103">
            <a:extLst>
              <a:ext uri="{FF2B5EF4-FFF2-40B4-BE49-F238E27FC236}">
                <a16:creationId xmlns:a16="http://schemas.microsoft.com/office/drawing/2014/main" id="{0381A0DC-616E-415E-88D0-FD0695FEA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B1069A8-E7C2-4A9C-A69B-76E3C134B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2933" y="4534958"/>
            <a:ext cx="10127192" cy="9313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000"/>
              <a:t>Uznávací list - vzor</a:t>
            </a:r>
          </a:p>
        </p:txBody>
      </p:sp>
      <p:pic>
        <p:nvPicPr>
          <p:cNvPr id="94" name="Obrázek 93">
            <a:extLst>
              <a:ext uri="{FF2B5EF4-FFF2-40B4-BE49-F238E27FC236}">
                <a16:creationId xmlns:a16="http://schemas.microsoft.com/office/drawing/2014/main" id="{3D894A58-FDC7-44C2-B2A8-2CFED19CC2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5926" y="645517"/>
            <a:ext cx="2897206" cy="4090380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Zástupný symbol pro obrázek 6">
            <a:extLst>
              <a:ext uri="{FF2B5EF4-FFF2-40B4-BE49-F238E27FC236}">
                <a16:creationId xmlns:a16="http://schemas.microsoft.com/office/drawing/2014/main" id="{B716C63E-140B-4359-9B7C-F50E4C4A3CB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4" t="5840" r="12588" b="10782"/>
          <a:stretch/>
        </p:blipFill>
        <p:spPr>
          <a:xfrm>
            <a:off x="7902501" y="645517"/>
            <a:ext cx="3002205" cy="4045078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908781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268A2A-49D5-4D1F-A1C5-DACFF14DE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Rozhodnutí o neuznání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C4C4300-45E4-468B-8A44-1C563C79C7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4023841"/>
          </a:xfrm>
        </p:spPr>
        <p:txBody>
          <a:bodyPr>
            <a:normAutofit fontScale="55000" lnSpcReduction="20000"/>
          </a:bodyPr>
          <a:lstStyle/>
          <a:p>
            <a:r>
              <a:rPr lang="cs-CZ" sz="4400">
                <a:latin typeface="Times New Roman" panose="02020603050405020304" pitchFamily="18" charset="0"/>
                <a:cs typeface="Times New Roman" panose="02020603050405020304" pitchFamily="18" charset="0"/>
              </a:rPr>
              <a:t>Doklady na osivo, které nemá vlastnosti stanovené zákonem a prováděcím předpisem, vydává </a:t>
            </a:r>
            <a:r>
              <a:rPr lang="cs-CZ" sz="44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vždy</a:t>
            </a:r>
            <a:r>
              <a:rPr lang="cs-CZ" sz="4400">
                <a:latin typeface="Times New Roman" panose="02020603050405020304" pitchFamily="18" charset="0"/>
                <a:cs typeface="Times New Roman" panose="02020603050405020304" pitchFamily="18" charset="0"/>
              </a:rPr>
              <a:t> pouze Ústav (rozhodnutí o neuznání).</a:t>
            </a:r>
          </a:p>
          <a:p>
            <a:r>
              <a:rPr lang="cs-CZ" sz="4400">
                <a:latin typeface="Times New Roman" panose="02020603050405020304" pitchFamily="18" charset="0"/>
                <a:cs typeface="Times New Roman" panose="02020603050405020304" pitchFamily="18" charset="0"/>
              </a:rPr>
              <a:t>Pověřená osoba předá Ústavu veškeré podklady k vydání rozhodnutí o neuznání neprodleně po ukončení zkoušek – jedná se zejména o originál rozborové karty s vyplněným závěrečným hodnocením.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4400">
                <a:latin typeface="Times New Roman" panose="02020603050405020304" pitchFamily="18" charset="0"/>
                <a:cs typeface="Times New Roman" panose="02020603050405020304" pitchFamily="18" charset="0"/>
              </a:rPr>
              <a:t>V případě, že je rozborová karta ukončena s negativním výsledkem je nutné kartu odeslat na adresu:</a:t>
            </a:r>
          </a:p>
          <a:p>
            <a:pPr marL="457200" lvl="1" indent="0">
              <a:buNone/>
            </a:pPr>
            <a:r>
              <a:rPr lang="cs-CZ" sz="4400">
                <a:latin typeface="Times New Roman" panose="02020603050405020304" pitchFamily="18" charset="0"/>
                <a:cs typeface="Times New Roman" panose="02020603050405020304" pitchFamily="18" charset="0"/>
              </a:rPr>
              <a:t>ÚKZÚZ, Za opravnou 4, Praha 5 Motol, 150 06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4400">
                <a:latin typeface="Times New Roman" panose="02020603050405020304" pitchFamily="18" charset="0"/>
                <a:cs typeface="Times New Roman" panose="02020603050405020304" pitchFamily="18" charset="0"/>
              </a:rPr>
              <a:t>Výsledky rozboru je také nutné odeslat elektronicky do systému ISOOS – v případě, že se nepodaří nahrát výsledky rozboru s /N/rok, tak lze použít /U/ rok a pracovnice administrativy Ústavu toto rozhodnutí opraví na správný tvar.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8788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209B2-C992-4E45-A035-2322AEDEE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Obsah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49714E-5C80-4CBE-9A44-61D886682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Legislativa</a:t>
            </a:r>
          </a:p>
          <a:p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Uznávací řízení obecně</a:t>
            </a:r>
          </a:p>
          <a:p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Uznávací řízení - laboratoř	</a:t>
            </a:r>
          </a:p>
          <a:p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Náležitosti UL</a:t>
            </a:r>
          </a:p>
          <a:p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Nejčastější chyby</a:t>
            </a:r>
          </a:p>
          <a:p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Rozhodnutí o neuznání</a:t>
            </a:r>
          </a:p>
          <a:p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Elektronický přenos dat</a:t>
            </a:r>
          </a:p>
        </p:txBody>
      </p:sp>
    </p:spTree>
    <p:extLst>
      <p:ext uri="{BB962C8B-B14F-4D97-AF65-F5344CB8AC3E}">
        <p14:creationId xmlns:p14="http://schemas.microsoft.com/office/powerpoint/2010/main" val="15681183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432DA31-8308-4F44-87C4-068169AA4D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58C1FBCD-A845-474F-B6EA-AEA476684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4" y="639097"/>
            <a:ext cx="4789678" cy="374663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/>
              <a:t>Rozhodnutí o neuznání - vzor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6FEDD45-530C-45E8-8194-52CC860813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8034" y="639097"/>
            <a:ext cx="3949070" cy="5575439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030687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4FA11D-FF1C-4660-A8C2-52A2AB696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>
                <a:latin typeface="Times New Roman" panose="02020603050405020304" pitchFamily="18" charset="0"/>
                <a:cs typeface="Times New Roman" panose="02020603050405020304" pitchFamily="18" charset="0"/>
              </a:rPr>
              <a:t>Elektronický přenos dat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D63AB1B-3071-4E9A-984E-4C13A96A8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400">
                <a:latin typeface="Times New Roman"/>
                <a:cs typeface="Times New Roman"/>
              </a:rPr>
              <a:t>Ihned po zaevidování žádosti v počítačovém systému tyto žádosti odeslat elektronicky do Ústavu.</a:t>
            </a:r>
          </a:p>
          <a:p>
            <a:r>
              <a:rPr lang="cs-CZ" sz="2400">
                <a:latin typeface="Times New Roman"/>
                <a:cs typeface="Times New Roman"/>
              </a:rPr>
              <a:t>V případě, že se žádost nepovede odeslat neprodleně kontaktovat Ing. </a:t>
            </a:r>
            <a:r>
              <a:rPr lang="cs-CZ" sz="2400" err="1">
                <a:latin typeface="Times New Roman"/>
                <a:cs typeface="Times New Roman"/>
              </a:rPr>
              <a:t>Hejnalovou</a:t>
            </a:r>
            <a:r>
              <a:rPr lang="cs-CZ" sz="2400">
                <a:latin typeface="Times New Roman"/>
                <a:cs typeface="Times New Roman"/>
              </a:rPr>
              <a:t> nebo Ing. Strážnickou k zjištění příčiny neodeslání žádosti.</a:t>
            </a:r>
          </a:p>
          <a:p>
            <a:r>
              <a:rPr lang="cs-CZ" sz="2400">
                <a:latin typeface="Times New Roman"/>
                <a:cs typeface="Times New Roman"/>
              </a:rPr>
              <a:t>Ověřovat u Ústavu, že je žádost ověřena a může být vystaven UL. Některé systémy umí zobrazit.</a:t>
            </a:r>
          </a:p>
          <a:p>
            <a:r>
              <a:rPr lang="cs-CZ" sz="2400">
                <a:latin typeface="Times New Roman"/>
                <a:cs typeface="Times New Roman"/>
              </a:rPr>
              <a:t>Po ukončení všech zkoušek a vydání UL neprodleně odesílat data do Ústavu.</a:t>
            </a:r>
          </a:p>
          <a:p>
            <a:r>
              <a:rPr lang="cs-CZ" sz="2400">
                <a:latin typeface="Times New Roman"/>
                <a:cs typeface="Times New Roman"/>
              </a:rPr>
              <a:t>Při neuznání, co nejdříve odeslat originál RK a data do Ústavu k vydání rozhodnutí o neuznání osiva.</a:t>
            </a:r>
          </a:p>
          <a:p>
            <a:r>
              <a:rPr lang="cs-CZ" sz="2400">
                <a:latin typeface="Times New Roman"/>
                <a:cs typeface="Times New Roman"/>
              </a:rPr>
              <a:t>Není přípustné odeslání výsledků zkoušek s několikaměsíčním zpožděním!!!</a:t>
            </a:r>
          </a:p>
        </p:txBody>
      </p:sp>
    </p:spTree>
    <p:extLst>
      <p:ext uri="{BB962C8B-B14F-4D97-AF65-F5344CB8AC3E}">
        <p14:creationId xmlns:p14="http://schemas.microsoft.com/office/powerpoint/2010/main" val="18737159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620DAF-7D1B-4F75-9EAD-BD939E7C9B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5909" y="808055"/>
            <a:ext cx="3979205" cy="1453363"/>
          </a:xfrm>
        </p:spPr>
        <p:txBody>
          <a:bodyPr>
            <a:normAutofit/>
          </a:bodyPr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Diskuse a dotazy</a:t>
            </a:r>
          </a:p>
        </p:txBody>
      </p:sp>
      <p:pic>
        <p:nvPicPr>
          <p:cNvPr id="4" name="Zástupný symbol pro obsah 3" descr="Meeting 2 Clip Art at Clker.com - vector clip art online, royalty free ...">
            <a:extLst>
              <a:ext uri="{FF2B5EF4-FFF2-40B4-BE49-F238E27FC236}">
                <a16:creationId xmlns:a16="http://schemas.microsoft.com/office/drawing/2014/main" id="{9CBEA26F-13B3-4E68-9ACF-C6673C6BD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974" y="1100135"/>
            <a:ext cx="7455371" cy="5498335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69078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432DA31-8308-4F44-87C4-068169AA4D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82DD4FE3-67C8-42C2-8FEA-2FF9C08BD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876" y="2032000"/>
            <a:ext cx="4513792" cy="281939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/>
              <a:t>Děkuji za pozornost.</a:t>
            </a:r>
          </a:p>
        </p:txBody>
      </p:sp>
      <p:sp>
        <p:nvSpPr>
          <p:cNvPr id="10" name="Freeform 5">
            <a:extLst>
              <a:ext uri="{FF2B5EF4-FFF2-40B4-BE49-F238E27FC236}">
                <a16:creationId xmlns:a16="http://schemas.microsoft.com/office/drawing/2014/main" id="{20BF13BF-F822-4E8D-8CD1-D9FA00EDA8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5827529" y="660400"/>
            <a:ext cx="6381405" cy="6214533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tx1"/>
          </a:solidFill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12" name="Freeform 14">
            <a:extLst>
              <a:ext uri="{FF2B5EF4-FFF2-40B4-BE49-F238E27FC236}">
                <a16:creationId xmlns:a16="http://schemas.microsoft.com/office/drawing/2014/main" id="{F0251C95-A8B8-482B-9B2C-15BA87ED88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1603" y="104899"/>
            <a:ext cx="6896713" cy="6005491"/>
          </a:xfrm>
          <a:custGeom>
            <a:avLst/>
            <a:gdLst>
              <a:gd name="connsiteX0" fmla="*/ 3912717 w 6896713"/>
              <a:gd name="connsiteY0" fmla="*/ 0 h 6005491"/>
              <a:gd name="connsiteX1" fmla="*/ 6679426 w 6896713"/>
              <a:gd name="connsiteY1" fmla="*/ 1146008 h 6005491"/>
              <a:gd name="connsiteX2" fmla="*/ 6896713 w 6896713"/>
              <a:gd name="connsiteY2" fmla="*/ 1385085 h 6005491"/>
              <a:gd name="connsiteX3" fmla="*/ 6896713 w 6896713"/>
              <a:gd name="connsiteY3" fmla="*/ 1431256 h 6005491"/>
              <a:gd name="connsiteX4" fmla="*/ 6657442 w 6896713"/>
              <a:gd name="connsiteY4" fmla="*/ 1167992 h 6005491"/>
              <a:gd name="connsiteX5" fmla="*/ 3912717 w 6896713"/>
              <a:gd name="connsiteY5" fmla="*/ 31089 h 6005491"/>
              <a:gd name="connsiteX6" fmla="*/ 31089 w 6896713"/>
              <a:gd name="connsiteY6" fmla="*/ 3912717 h 6005491"/>
              <a:gd name="connsiteX7" fmla="*/ 593046 w 6896713"/>
              <a:gd name="connsiteY7" fmla="*/ 5925483 h 6005491"/>
              <a:gd name="connsiteX8" fmla="*/ 633874 w 6896713"/>
              <a:gd name="connsiteY8" fmla="*/ 5989169 h 6005491"/>
              <a:gd name="connsiteX9" fmla="*/ 607415 w 6896713"/>
              <a:gd name="connsiteY9" fmla="*/ 6005491 h 6005491"/>
              <a:gd name="connsiteX10" fmla="*/ 566458 w 6896713"/>
              <a:gd name="connsiteY10" fmla="*/ 5941603 h 6005491"/>
              <a:gd name="connsiteX11" fmla="*/ 0 w 6896713"/>
              <a:gd name="connsiteY11" fmla="*/ 3912717 h 6005491"/>
              <a:gd name="connsiteX12" fmla="*/ 3912717 w 6896713"/>
              <a:gd name="connsiteY12" fmla="*/ 0 h 600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896713" h="6005491">
                <a:moveTo>
                  <a:pt x="3912717" y="0"/>
                </a:moveTo>
                <a:cubicBezTo>
                  <a:pt x="4993184" y="0"/>
                  <a:pt x="5971363" y="437946"/>
                  <a:pt x="6679426" y="1146008"/>
                </a:cubicBezTo>
                <a:lnTo>
                  <a:pt x="6896713" y="1385085"/>
                </a:lnTo>
                <a:lnTo>
                  <a:pt x="6896713" y="1431256"/>
                </a:lnTo>
                <a:lnTo>
                  <a:pt x="6657442" y="1167992"/>
                </a:lnTo>
                <a:cubicBezTo>
                  <a:pt x="5955006" y="465555"/>
                  <a:pt x="4984599" y="31089"/>
                  <a:pt x="3912717" y="31089"/>
                </a:cubicBezTo>
                <a:cubicBezTo>
                  <a:pt x="1768953" y="31089"/>
                  <a:pt x="31089" y="1768953"/>
                  <a:pt x="31089" y="3912717"/>
                </a:cubicBezTo>
                <a:cubicBezTo>
                  <a:pt x="31089" y="4649636"/>
                  <a:pt x="236442" y="5338592"/>
                  <a:pt x="593046" y="5925483"/>
                </a:cubicBezTo>
                <a:lnTo>
                  <a:pt x="633874" y="5989169"/>
                </a:lnTo>
                <a:lnTo>
                  <a:pt x="607415" y="6005491"/>
                </a:lnTo>
                <a:lnTo>
                  <a:pt x="566458" y="5941603"/>
                </a:lnTo>
                <a:cubicBezTo>
                  <a:pt x="206998" y="5350013"/>
                  <a:pt x="0" y="4655538"/>
                  <a:pt x="0" y="3912717"/>
                </a:cubicBezTo>
                <a:cubicBezTo>
                  <a:pt x="0" y="1751783"/>
                  <a:pt x="1751783" y="0"/>
                  <a:pt x="3912717" y="0"/>
                </a:cubicBezTo>
                <a:close/>
              </a:path>
            </a:pathLst>
          </a:custGeom>
          <a:solidFill>
            <a:srgbClr val="FFFFFF">
              <a:alpha val="4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E08F711-8969-43E3-A7DF-953262312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516018" y="331504"/>
            <a:ext cx="6675982" cy="5235326"/>
            <a:chOff x="5516018" y="331504"/>
            <a:chExt cx="6675982" cy="5235326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B4AA45A-0483-48B1-BE0F-62C21218B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66830" y="3315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9D619E5-5ED0-44A1-85EB-93BDA7C081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" flipH="1">
              <a:off x="9408861" y="3383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149A985-B350-42AE-AD3B-6B74E179F0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" flipH="1">
              <a:off x="9551700" y="34763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03D50328-EE7A-4297-A048-B92873811C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60000" flipH="1">
              <a:off x="9688748" y="36808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9543775-45E6-4680-A778-64E3D435F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540000" flipH="1">
              <a:off x="9824866" y="38922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EDA04AC-E63A-4A42-A85F-9E32FB82FA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660000" flipH="1">
              <a:off x="9966867" y="41754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3A2EC67-B472-4AA9-A112-DDD0BB6831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780000" flipH="1">
              <a:off x="10104425" y="4458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308C28F3-3683-44FB-94F6-24B173AB31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900000" flipH="1">
              <a:off x="10240513" y="47948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747062B7-7717-4098-B038-3489B9844D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080000" flipH="1">
              <a:off x="10373882" y="52435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0EFF800C-B1D9-4F5E-8DB5-B63CD51316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200000" flipH="1">
              <a:off x="10505632" y="570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7204135A-581A-43F4-B9E6-345123091C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320000" flipH="1">
              <a:off x="10637382" y="62134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239DC20-1B3B-4C35-BC75-1FE8598703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440000" flipH="1">
              <a:off x="10760965" y="69043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0B93B30A-9114-42FA-B3AC-D95615CB62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620000" flipH="1">
              <a:off x="10888991" y="755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87BEA997-F65B-413C-A8D0-97FF19691C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740000" flipH="1">
              <a:off x="11010193" y="81974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8777B325-2E99-4295-8C82-7341EBE92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860000" flipH="1">
              <a:off x="11129014" y="89566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8FC0746-F10A-41A2-8015-0DE3587439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1980000" flipH="1">
              <a:off x="11249872" y="9680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4DF3BF9C-DDA0-4F81-9547-053EB45973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160000" flipH="1">
              <a:off x="11366875" y="10480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59AD751D-9941-4C79-90CD-55AFED717D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280000" flipH="1">
              <a:off x="11474058" y="11315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10520504-AD44-4048-A6B5-A460A7C1A2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400000" flipH="1">
              <a:off x="11583303" y="122179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A1A07A8-3795-408D-AF47-1EBE603A7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520000" flipH="1">
              <a:off x="11685344" y="132177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4C6E6FD0-27DC-45B8-A52F-8D80AA0EF1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700000" flipH="1">
              <a:off x="11787704" y="14176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7C247530-4581-48B7-9DA4-24D2C4B1CC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820000" flipH="1">
              <a:off x="11880859" y="15179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ED2D15A-2B43-4D93-9713-505D3A1D2E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2940000" flipH="1">
              <a:off x="11969252" y="162743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F2F3F4C-A78A-4B39-A26A-CFC1CC51A4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3060000" flipH="1">
              <a:off x="12062016" y="173601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94A919E5-1314-40E6-983B-DE1029256B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074680" y="1910249"/>
              <a:ext cx="117320" cy="82912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46E43EFF-48D1-4057-BF1D-F1F9EFFD64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2149943" y="2083594"/>
              <a:ext cx="39676" cy="21436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E25CA8CF-55E2-4D52-9960-692004D66B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" flipH="1">
              <a:off x="9127990" y="33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08AC9705-BCBF-47AE-8F3E-F1618BA84F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" flipH="1">
              <a:off x="8987576" y="33663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E0ABA541-10C4-4CE7-BF26-11A4717112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" flipH="1">
              <a:off x="8844859" y="35117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04CB43F2-D3A1-4D9E-971D-2C38DC6C47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" flipH="1">
              <a:off x="8706904" y="3657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BBC2AFB1-810D-4D65-8F47-6054F4E7D7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20000" flipH="1">
              <a:off x="8568008" y="38789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1911D1EC-8652-4DC7-8461-37B9F81949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840000" flipH="1">
              <a:off x="8429112" y="4100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90B9897-7135-4E39-BDEA-096D9B5A7D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960000" flipH="1">
              <a:off x="8294968" y="4462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4D5DF99B-C4B7-46D7-BB05-F8A5C462AF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080000" flipH="1">
              <a:off x="8160824" y="48237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5EC5F9B7-C665-4891-8FBF-6AC2C2E7DD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260000" flipH="1">
              <a:off x="8027689" y="53184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FFFF8610-952D-4501-9929-65D96EAC3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380000" flipH="1">
              <a:off x="7894554" y="58132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0C152BA7-E5B1-4059-AD50-2875A19FA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500000" flipH="1">
              <a:off x="7761419" y="63079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A7223687-03EA-46EF-858E-409004945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620000" flipH="1">
              <a:off x="7636645" y="68980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D2BEE5EB-7AE2-4314-9C60-075C60EED1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800000" flipH="1">
              <a:off x="7511871" y="75119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E42951DA-C087-49F1-B9C4-55C3730717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1920000" flipH="1">
              <a:off x="7387899" y="81977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E106FCB-4E57-4512-9AB7-7C33201CFB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040000" flipH="1">
              <a:off x="7268530" y="89316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1AB2A71-2971-4072-8B43-1A01313554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160000" flipH="1">
              <a:off x="7152030" y="97658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74BEE56B-94E5-4731-AEA3-6653B5D657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340000" flipH="1">
              <a:off x="7041695" y="106002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2FCE729D-5308-4590-97A6-FA7683FF2E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460000" flipH="1">
              <a:off x="6931360" y="114346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DCBBA487-12EF-4D5A-AE64-C3580927BA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580000" flipH="1">
              <a:off x="6819070" y="123586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3913B03B-F03F-418B-974F-F89474717C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700000" flipH="1">
              <a:off x="6721359" y="133274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538F4019-64F7-4B7A-8BD8-01A7846E73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2880000" flipH="1">
              <a:off x="6617467" y="1429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1B29259-D209-4BF9-8F09-AC9BF73FC9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000000" flipH="1">
              <a:off x="6520032" y="15272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84855B33-C412-4D05-B44E-F9EB1B15E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120000" flipH="1">
              <a:off x="6429579" y="16416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0295E82-7856-435C-8EA8-028F5A60E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240000" flipH="1">
              <a:off x="6340532" y="17504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8A3FC20A-AF01-4DD2-BED6-C85633DA4E6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420000" flipH="1">
              <a:off x="6261757" y="18601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B2AFD455-5DBA-4CD7-8F24-DDF1F82682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540000" flipH="1">
              <a:off x="6184144" y="197961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86276F84-B235-4C15-BEAB-71AC53ACC2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660000" flipH="1">
              <a:off x="6106531" y="20990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BA865E87-F6E6-4262-8F94-027EA315FD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780000" flipH="1">
              <a:off x="6043206" y="222255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63791DB5-AB84-4DFE-86A5-2F80CC7352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3960000" flipH="1">
              <a:off x="5978913" y="234430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0E243680-2222-4CC7-89AA-CD153AB539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080000" flipH="1">
              <a:off x="5912438" y="24706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1EC878B1-01D4-4B20-9B01-79F7CE531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200000" flipH="1">
              <a:off x="5858875" y="2600922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9F979239-9574-4078-8CD8-8C70FC0B5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320000" flipH="1">
              <a:off x="5808182" y="273404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88536134-D798-4DF8-9305-83B44C05AA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500000" flipH="1">
              <a:off x="5773263" y="286686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DFB281E6-202A-4F53-B0BE-23582E607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620000" flipH="1">
              <a:off x="5735963" y="300206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1D1C2ED7-7EA3-4D86-B354-505FBFD151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740000" flipH="1">
              <a:off x="5700105" y="313891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3633E295-D486-4BAC-B3B2-480F1BB683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4860000" flipH="1">
              <a:off x="5665939" y="3275489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5F7AE55B-5021-46F3-BE33-D459A7BA39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040000" flipH="1">
              <a:off x="5644476" y="341425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7021F9FF-37CF-4039-9BD4-904D1AAD8E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160000" flipH="1">
              <a:off x="5626530" y="355462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28AD4F60-3B7F-4F2A-AC11-E9DADA9DB3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280000" flipH="1">
              <a:off x="5616429" y="3691831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D399B806-3165-4D8C-8187-C69D6F7BDD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400000" flipH="1">
              <a:off x="5611319" y="38353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A3CE12A4-8443-49D7-ADC5-B776A05C56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580000" flipH="1">
              <a:off x="5608540" y="3975726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0FC2DBDA-6BEA-4292-9A1E-978A7073F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700000" flipH="1">
              <a:off x="5605761" y="411607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8A5AC3DF-CE18-40B2-9B4B-89EC41106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820000" flipH="1">
              <a:off x="5624195" y="425421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FF9DF227-D845-4082-BF39-E7AF0DFD02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5940000" flipH="1">
              <a:off x="5642629" y="43923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59BBD464-360A-4551-A3F9-A86B790998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120000" flipH="1">
              <a:off x="5654818" y="4536385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F50D3EE5-E711-48C3-873C-3486332474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240000" flipH="1">
              <a:off x="5684446" y="467136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7FB1C1CF-DC7D-456D-B80A-52A8487EA2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360000" flipH="1">
              <a:off x="5714074" y="4808730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F5639E1F-60B9-4E6C-B4A2-FA4F3E31BF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480000" flipH="1">
              <a:off x="5748464" y="4948474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6BDB4041-9A97-4D91-A192-44B9A5FAC1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660000" flipH="1">
              <a:off x="5792091" y="5077607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31F6921C-1389-43C0-9876-EA3DC3B345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780000" flipH="1">
              <a:off x="5847441" y="521122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65D90A0A-A0BC-41FA-84A9-A0D004F5C4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6900000" flipH="1">
              <a:off x="5900410" y="5342458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44A0E5CE-A1EC-4BB6-AC4C-A88975191F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rot="-7020000" flipH="1">
              <a:off x="5955760" y="5473693"/>
              <a:ext cx="3394" cy="182880"/>
            </a:xfrm>
            <a:prstGeom prst="line">
              <a:avLst/>
            </a:prstGeom>
            <a:ln>
              <a:solidFill>
                <a:srgbClr val="FFFFFF">
                  <a:alpha val="30196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Obrázek 2" descr="Begin with the End in Mind » ActivityOwner.Com – Getting Things ...">
            <a:extLst>
              <a:ext uri="{FF2B5EF4-FFF2-40B4-BE49-F238E27FC236}">
                <a16:creationId xmlns:a16="http://schemas.microsoft.com/office/drawing/2014/main" id="{7645C1C9-A577-4BEA-8375-BDBBE3F100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5001" y="2826744"/>
            <a:ext cx="3686910" cy="241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83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A42016-3768-48CF-A982-C0881779C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Legislativa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2C3180-1A1B-4AB6-8861-50DCEB005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Zákon č. 219/2003 Sb. o uvádění do oběhu osiva a sadby pěstovaných rostlin a o změně některých zákonů, ve znění pozdějších předpisů.</a:t>
            </a:r>
          </a:p>
          <a:p>
            <a:pPr marL="0" indent="0">
              <a:buNone/>
            </a:pPr>
            <a:endParaRPr lang="cs-CZ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Vyhláška č. 129/2012 Sb. o podrobnostech uvádění osiva a sadby pěstovaných rostlin do oběhu, ve znění pozdějších předpisů.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1134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6EF7C0-53EB-4824-B396-C09C90AB3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řízení obecně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DE4B04-2918-414C-8CF1-8844C5F14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4106333"/>
          </a:xfrm>
        </p:spPr>
        <p:txBody>
          <a:bodyPr>
            <a:normAutofit lnSpcReduction="10000"/>
          </a:bodyPr>
          <a:lstStyle/>
          <a:p>
            <a:pPr algn="just"/>
            <a:r>
              <a:rPr lang="cs-CZ" sz="2600">
                <a:latin typeface="Times New Roman" panose="02020603050405020304" pitchFamily="18" charset="0"/>
                <a:cs typeface="Times New Roman" panose="02020603050405020304" pitchFamily="18" charset="0"/>
              </a:rPr>
              <a:t>Uznávacímu řízení osiva předchází uznávání množitelských porostů.</a:t>
            </a:r>
          </a:p>
          <a:p>
            <a:pPr algn="just"/>
            <a:r>
              <a:rPr lang="cs-CZ" sz="2600">
                <a:latin typeface="Times New Roman" panose="02020603050405020304" pitchFamily="18" charset="0"/>
                <a:cs typeface="Times New Roman" panose="02020603050405020304" pitchFamily="18" charset="0"/>
              </a:rPr>
              <a:t>Dodavatel podává žádost o uznání množitelského porostu vždy u Ústavu a v tiskopise zřetelně označí, kdo provede uznávací řízení.</a:t>
            </a:r>
          </a:p>
          <a:p>
            <a:pPr algn="just"/>
            <a:r>
              <a:rPr lang="cs-CZ" sz="2600">
                <a:latin typeface="Times New Roman" panose="02020603050405020304" pitchFamily="18" charset="0"/>
                <a:cs typeface="Times New Roman" panose="02020603050405020304" pitchFamily="18" charset="0"/>
              </a:rPr>
              <a:t>Po kontrole a zaevidování žádosti se ověří doklady o původu osiva a proces uznávání pokračuje přehlídkami porostů.</a:t>
            </a:r>
          </a:p>
          <a:p>
            <a:pPr algn="just"/>
            <a:r>
              <a:rPr lang="cs-CZ" sz="2600">
                <a:latin typeface="Times New Roman" panose="02020603050405020304" pitchFamily="18" charset="0"/>
                <a:cs typeface="Times New Roman" panose="02020603050405020304" pitchFamily="18" charset="0"/>
              </a:rPr>
              <a:t>Po jejich ukončení a popř. po ukončení i dalších navazujících zkoušek je vydán doklad o uznání nebo neuznání porostu.</a:t>
            </a:r>
          </a:p>
          <a:p>
            <a:pPr algn="just"/>
            <a:r>
              <a:rPr lang="cs-CZ" sz="2600">
                <a:latin typeface="Times New Roman" panose="02020603050405020304" pitchFamily="18" charset="0"/>
                <a:cs typeface="Times New Roman" panose="02020603050405020304" pitchFamily="18" charset="0"/>
              </a:rPr>
              <a:t>Po ukončení vegetačního období porostů je dodavatel sklidí a osivo připraví na čistících stanicích k další certifikaci.</a:t>
            </a:r>
          </a:p>
          <a:p>
            <a:pPr marL="0" indent="0" algn="just">
              <a:buNone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71866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E5A338-4140-493F-8207-1B533D01A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řízení obecně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FCF2DE-01FE-487A-A36D-15A425A01F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4200010"/>
          </a:xfrm>
        </p:spPr>
        <p:txBody>
          <a:bodyPr/>
          <a:lstStyle/>
          <a:p>
            <a:r>
              <a:rPr lang="cs-CZ" sz="2400">
                <a:latin typeface="Times New Roman"/>
                <a:cs typeface="Times New Roman"/>
              </a:rPr>
              <a:t>Dodavatel připraví žádost o uznání osiva a v tiskopise zřetelně vyznačí, kdo provede uznávací řízení.</a:t>
            </a:r>
          </a:p>
          <a:p>
            <a:r>
              <a:rPr lang="cs-CZ" sz="2400">
                <a:latin typeface="Times New Roman"/>
                <a:cs typeface="Times New Roman"/>
              </a:rPr>
              <a:t>Připraví podklady ke kontrole při vzorkování včetně uznávacího listu porostu, evidence návěsek atd.</a:t>
            </a:r>
          </a:p>
          <a:p>
            <a:r>
              <a:rPr lang="cs-CZ" sz="2400">
                <a:latin typeface="Times New Roman"/>
                <a:cs typeface="Times New Roman"/>
              </a:rPr>
              <a:t>Povinností vzorkovatele je vždy na žádosti vyznačit číslo bodcového vzorkovadla nebo AV, podepsat žádost a orazit ji přiděleným razítkem.</a:t>
            </a:r>
          </a:p>
          <a:p>
            <a:r>
              <a:rPr lang="cs-CZ" sz="2400">
                <a:latin typeface="Times New Roman"/>
                <a:cs typeface="Times New Roman"/>
              </a:rPr>
              <a:t>Ústav nebo pověřená osoba odebere vzorek rozmnožovacího materiálu z partie vyrobené z uznaného porostu.</a:t>
            </a:r>
          </a:p>
          <a:p>
            <a:r>
              <a:rPr lang="cs-CZ" sz="2400">
                <a:latin typeface="Times New Roman"/>
                <a:cs typeface="Times New Roman"/>
              </a:rPr>
              <a:t>Uznávací řízení provádí buď Ústav nebo pověřená laboratoř.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8811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3902C6-ACC8-4AC1-BFB6-8989AEE67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řízení obecně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83F8AB-38B8-4C8D-ADC9-A8AE3288C9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669409"/>
            <a:ext cx="10131425" cy="4731391"/>
          </a:xfrm>
        </p:spPr>
        <p:txBody>
          <a:bodyPr>
            <a:normAutofit fontScale="85000" lnSpcReduction="10000"/>
          </a:bodyPr>
          <a:lstStyle/>
          <a:p>
            <a:r>
              <a:rPr lang="cs-CZ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Všechny žádosti o uznání osiva se podávají u Ústavu.</a:t>
            </a:r>
          </a:p>
          <a:p>
            <a:r>
              <a:rPr lang="cs-CZ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Dodavatel může žádost podat: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DS – datovou schránkou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100" dirty="0">
                <a:latin typeface="Times New Roman"/>
                <a:cs typeface="Times New Roman"/>
              </a:rPr>
              <a:t>poštou </a:t>
            </a:r>
            <a:endParaRPr lang="cs-CZ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Všechny žádosti, které zpracovávají pověřené osoby se nahrají elektronicky do ISOOS.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cs-CZ" sz="3100" b="1" dirty="0">
              <a:solidFill>
                <a:srgbClr val="156A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1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Důležité  </a:t>
            </a:r>
          </a:p>
          <a:p>
            <a:r>
              <a:rPr lang="cs-CZ" sz="31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Posílání žádostí ihned. Odeslání nejdéle do 1 týdne po zaevidování.</a:t>
            </a:r>
            <a:endParaRPr lang="cs-CZ" sz="3100" b="1" dirty="0">
              <a:solidFill>
                <a:srgbClr val="156A3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642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535AD4-F1E8-4E7E-813D-310F6A8FD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>
                <a:latin typeface="Times New Roman" panose="02020603050405020304" pitchFamily="18" charset="0"/>
                <a:cs typeface="Times New Roman" panose="02020603050405020304" pitchFamily="18" charset="0"/>
              </a:rPr>
              <a:t>Zpracování žádosti</a:t>
            </a:r>
            <a:r>
              <a:rPr lang="cs-CZ" sz="32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cs-CZ" sz="3200" b="1">
                <a:solidFill>
                  <a:srgbClr val="156A3C"/>
                </a:solidFill>
              </a:rPr>
            </a:b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8E54D0-2984-4BB2-ABF0-A3E4D04B0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426128"/>
            <a:ext cx="10131425" cy="489078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Pracovník administrativy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Přijme doručenou žádost poštou nebo z 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Následně proběhne kontrola správnosti žádosti s nahranými daty v ISOOS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Ověření v ISOOS na původ osiva.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V případě nesrovnalostí informuje pracovník administrativy pověřenou osobu – dokud chyba není odstraněna není možné vydat Uznávací list a s osivem manipulovat.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Přerušení řízení – dodavatel nereaguje na první e-mailovou výzvu.</a:t>
            </a:r>
          </a:p>
          <a:p>
            <a:pPr marL="0" indent="0">
              <a:buNone/>
            </a:pPr>
            <a:r>
              <a:rPr lang="cs-CZ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Pokud nemám potvrzené ověření žádosti nesmím vydat Uznávací list !</a:t>
            </a:r>
          </a:p>
          <a:p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Pokud nejsou závady shledány, žádost ověří, založí a laboratoř může vydal uznávací list.</a:t>
            </a:r>
          </a:p>
        </p:txBody>
      </p:sp>
    </p:spTree>
    <p:extLst>
      <p:ext uri="{BB962C8B-B14F-4D97-AF65-F5344CB8AC3E}">
        <p14:creationId xmlns:p14="http://schemas.microsoft.com/office/powerpoint/2010/main" val="15204866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2ED1F0-FFFB-4B6C-95DE-06BADD7F9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řízení - laboratoř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33567BD-A41A-4285-B3C3-47D5A67C3B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4376179"/>
          </a:xfrm>
        </p:spPr>
        <p:txBody>
          <a:bodyPr>
            <a:normAutofit/>
          </a:bodyPr>
          <a:lstStyle/>
          <a:p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Provede zkoušky předepsané vyhláškou č. 129/2012 Sb. potřebné k vydání uznávacího listu.</a:t>
            </a:r>
          </a:p>
          <a:p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Uznávací list vydá co nejdříve po ukončení předepsaných zkoušek a jestliže má potvrzeno Ústavem ověření příslušné žádosti o uznání osiva.</a:t>
            </a:r>
          </a:p>
          <a:p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Z výsledku provedených zkoušek  u odebraného vzorku je zřejmé, že rozmnožovací materiál má ke dni uznání vlastnosti stanovené pro jednotlivé druhy vyhláškou 129/2012 Sb. ve znění pozdějších předpisů.</a:t>
            </a:r>
          </a:p>
          <a:p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Žádost o uznání osiva se podává v té generaci, ve které byl uznán množitelský porost. Na žádost dodavatele lze osivo uznat v některé kategorii nebo generaci po ní následující.</a:t>
            </a:r>
          </a:p>
        </p:txBody>
      </p:sp>
    </p:spTree>
    <p:extLst>
      <p:ext uri="{BB962C8B-B14F-4D97-AF65-F5344CB8AC3E}">
        <p14:creationId xmlns:p14="http://schemas.microsoft.com/office/powerpoint/2010/main" val="4162931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B691D1-F5EE-4666-993E-EF43F416F4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>
                <a:latin typeface="Times New Roman" panose="02020603050405020304" pitchFamily="18" charset="0"/>
                <a:cs typeface="Times New Roman" panose="02020603050405020304" pitchFamily="18" charset="0"/>
              </a:rPr>
              <a:t>Uznávací řízení - laboratoř</a:t>
            </a:r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CBBCED-DCCA-4995-A176-F765C0B9C1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142067"/>
            <a:ext cx="10131425" cy="43090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Možnosti pro podání žádostí:</a:t>
            </a:r>
          </a:p>
          <a:p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První uznání osiva pocházejícího z uznaného porostu nebo více uznaných porostů sloučených dohromady. Je nutné věnovat pozornost uvedení všech použitých porostů k výrobě osiva.</a:t>
            </a:r>
          </a:p>
          <a:p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Uznání po úpravě osiva nebo nové uznání osiva bez manipulace s osivem provádí vždy Ústav.</a:t>
            </a:r>
          </a:p>
          <a:p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Ověření jakosti přeskladněného osiva (prolongace) – pozor do původu osiva se píše uznávací list osiva.</a:t>
            </a:r>
          </a:p>
          <a:p>
            <a:r>
              <a:rPr lang="cs-CZ" sz="2400">
                <a:latin typeface="Times New Roman" panose="02020603050405020304" pitchFamily="18" charset="0"/>
                <a:cs typeface="Times New Roman" panose="02020603050405020304" pitchFamily="18" charset="0"/>
              </a:rPr>
              <a:t>O prolongaci lze požádat po 30.6. následujícího roku.</a:t>
            </a:r>
          </a:p>
        </p:txBody>
      </p:sp>
    </p:spTree>
    <p:extLst>
      <p:ext uri="{BB962C8B-B14F-4D97-AF65-F5344CB8AC3E}">
        <p14:creationId xmlns:p14="http://schemas.microsoft.com/office/powerpoint/2010/main" val="9816963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be">
  <a:themeElements>
    <a:clrScheme name="Celestial">
      <a:dk1>
        <a:sysClr val="windowText" lastClr="000000"/>
      </a:dk1>
      <a:lt1>
        <a:sysClr val="window" lastClr="FFFFFF"/>
      </a:lt1>
      <a:dk2>
        <a:srgbClr val="16476F"/>
      </a:dk2>
      <a:lt2>
        <a:srgbClr val="EBEBEB"/>
      </a:lt2>
      <a:accent1>
        <a:srgbClr val="E5B458"/>
      </a:accent1>
      <a:accent2>
        <a:srgbClr val="F77754"/>
      </a:accent2>
      <a:accent3>
        <a:srgbClr val="D8507E"/>
      </a:accent3>
      <a:accent4>
        <a:srgbClr val="BC70EE"/>
      </a:accent4>
      <a:accent5>
        <a:srgbClr val="3CA2E2"/>
      </a:accent5>
      <a:accent6>
        <a:srgbClr val="91BF77"/>
      </a:accent6>
      <a:hlink>
        <a:srgbClr val="71DDAB"/>
      </a:hlink>
      <a:folHlink>
        <a:srgbClr val="A6E4C7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B36E0D05-787B-4C61-8268-2D6C1FBEDA3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TM03457452[[fn=Nebe]]</Template>
  <TotalTime>0</TotalTime>
  <Words>1385</Words>
  <Application>Microsoft Office PowerPoint</Application>
  <PresentationFormat>Širokoúhlá obrazovka</PresentationFormat>
  <Paragraphs>130</Paragraphs>
  <Slides>23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Times New Roman</vt:lpstr>
      <vt:lpstr>Nebe</vt:lpstr>
      <vt:lpstr>Uznávací řízení</vt:lpstr>
      <vt:lpstr>Obsah</vt:lpstr>
      <vt:lpstr>Legislativa</vt:lpstr>
      <vt:lpstr>Uznávací řízení obecně</vt:lpstr>
      <vt:lpstr>Uznávací řízení obecně</vt:lpstr>
      <vt:lpstr>Uznávací řízení obecně</vt:lpstr>
      <vt:lpstr>Zpracování žádosti  </vt:lpstr>
      <vt:lpstr>Uznávací řízení - laboratoř</vt:lpstr>
      <vt:lpstr>Uznávací řízení - laboratoř</vt:lpstr>
      <vt:lpstr>Uznávací řízení - laboratoř</vt:lpstr>
      <vt:lpstr>Uznávací řízení - laboratoř</vt:lpstr>
      <vt:lpstr>Uznávací řízení - laboratoř</vt:lpstr>
      <vt:lpstr>Uznávací řízení - laboratoř</vt:lpstr>
      <vt:lpstr>Uznávací list</vt:lpstr>
      <vt:lpstr>Uznávací list</vt:lpstr>
      <vt:lpstr>Uznávací list</vt:lpstr>
      <vt:lpstr>Uznávací list - chyby</vt:lpstr>
      <vt:lpstr>Uznávací list - vzor</vt:lpstr>
      <vt:lpstr>Rozhodnutí o neuznání</vt:lpstr>
      <vt:lpstr>Rozhodnutí o neuznání - vzor</vt:lpstr>
      <vt:lpstr>Elektronický přenos dat</vt:lpstr>
      <vt:lpstr>Diskuse a dotazy</vt:lpstr>
      <vt:lpstr>Děkuji za pozornost.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Uznávací řízení</dc:title>
  <dc:creator>Hejnalová Soňa</dc:creator>
  <cp:lastModifiedBy>Hejnalová Soňa</cp:lastModifiedBy>
  <cp:revision>2</cp:revision>
  <dcterms:created xsi:type="dcterms:W3CDTF">2022-05-15T17:16:59Z</dcterms:created>
  <dcterms:modified xsi:type="dcterms:W3CDTF">2022-05-17T11:35:21Z</dcterms:modified>
</cp:coreProperties>
</file>