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72" r:id="rId3"/>
    <p:sldId id="439" r:id="rId4"/>
    <p:sldId id="308" r:id="rId5"/>
    <p:sldId id="391" r:id="rId6"/>
    <p:sldId id="310" r:id="rId7"/>
    <p:sldId id="449" r:id="rId8"/>
    <p:sldId id="450" r:id="rId9"/>
    <p:sldId id="453" r:id="rId10"/>
    <p:sldId id="451" r:id="rId11"/>
    <p:sldId id="455" r:id="rId12"/>
    <p:sldId id="456" r:id="rId13"/>
    <p:sldId id="457" r:id="rId14"/>
    <p:sldId id="459" r:id="rId15"/>
    <p:sldId id="460" r:id="rId16"/>
    <p:sldId id="461" r:id="rId17"/>
    <p:sldId id="463" r:id="rId18"/>
    <p:sldId id="458" r:id="rId19"/>
    <p:sldId id="462" r:id="rId20"/>
    <p:sldId id="464" r:id="rId21"/>
    <p:sldId id="454" r:id="rId22"/>
    <p:sldId id="465" r:id="rId23"/>
    <p:sldId id="466" r:id="rId24"/>
    <p:sldId id="452" r:id="rId25"/>
    <p:sldId id="469" r:id="rId26"/>
    <p:sldId id="467" r:id="rId27"/>
    <p:sldId id="440" r:id="rId28"/>
    <p:sldId id="470" r:id="rId29"/>
    <p:sldId id="426" r:id="rId30"/>
    <p:sldId id="425" r:id="rId31"/>
    <p:sldId id="423" r:id="rId32"/>
    <p:sldId id="417" r:id="rId33"/>
    <p:sldId id="422" r:id="rId34"/>
    <p:sldId id="424" r:id="rId35"/>
    <p:sldId id="427" r:id="rId36"/>
    <p:sldId id="428" r:id="rId37"/>
    <p:sldId id="393" r:id="rId38"/>
    <p:sldId id="429" r:id="rId39"/>
    <p:sldId id="395" r:id="rId40"/>
    <p:sldId id="394" r:id="rId41"/>
    <p:sldId id="471" r:id="rId42"/>
    <p:sldId id="421" r:id="rId43"/>
    <p:sldId id="420" r:id="rId44"/>
    <p:sldId id="445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72" r:id="rId55"/>
    <p:sldId id="473" r:id="rId56"/>
    <p:sldId id="446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3" r:id="rId77"/>
    <p:sldId id="494" r:id="rId78"/>
    <p:sldId id="495" r:id="rId79"/>
    <p:sldId id="496" r:id="rId80"/>
    <p:sldId id="497" r:id="rId81"/>
    <p:sldId id="498" r:id="rId82"/>
    <p:sldId id="499" r:id="rId83"/>
    <p:sldId id="500" r:id="rId84"/>
    <p:sldId id="501" r:id="rId85"/>
    <p:sldId id="502" r:id="rId86"/>
    <p:sldId id="503" r:id="rId87"/>
    <p:sldId id="504" r:id="rId88"/>
    <p:sldId id="505" r:id="rId89"/>
    <p:sldId id="506" r:id="rId90"/>
    <p:sldId id="507" r:id="rId91"/>
    <p:sldId id="508" r:id="rId92"/>
    <p:sldId id="509" r:id="rId93"/>
    <p:sldId id="510" r:id="rId94"/>
    <p:sldId id="511" r:id="rId95"/>
    <p:sldId id="512" r:id="rId96"/>
    <p:sldId id="513" r:id="rId97"/>
    <p:sldId id="515" r:id="rId98"/>
    <p:sldId id="514" r:id="rId9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498"/>
    <a:srgbClr val="BC320C"/>
    <a:srgbClr val="EAEAE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4914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orient="horz" pos="8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47484-2C69-4B77-A028-F003192D49B6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B0603F-C904-46B3-97FE-C565C052E680}">
      <dgm:prSet phldrT="[Text]" custT="1"/>
      <dgm:spPr>
        <a:solidFill>
          <a:srgbClr val="BC320C"/>
        </a:solidFill>
      </dgm:spPr>
      <dgm:t>
        <a:bodyPr/>
        <a:lstStyle/>
        <a:p>
          <a:r>
            <a:rPr lang="cs-CZ" sz="3600" b="1" dirty="0" smtClean="0">
              <a:solidFill>
                <a:sysClr val="windowText" lastClr="000000"/>
              </a:solidFill>
            </a:rPr>
            <a:t>P</a:t>
          </a:r>
          <a:r>
            <a:rPr lang="cs-CZ" sz="2400" dirty="0" smtClean="0"/>
            <a:t>lan - návrh</a:t>
          </a:r>
          <a:endParaRPr lang="en-GB" sz="2400" dirty="0"/>
        </a:p>
      </dgm:t>
    </dgm:pt>
    <dgm:pt modelId="{AFDA3A46-C399-43CB-A0D1-1E79B6BE70A6}" type="parTrans" cxnId="{650EDFE4-7333-4F92-8703-D66E16DD38BE}">
      <dgm:prSet/>
      <dgm:spPr/>
      <dgm:t>
        <a:bodyPr/>
        <a:lstStyle/>
        <a:p>
          <a:endParaRPr lang="en-GB"/>
        </a:p>
      </dgm:t>
    </dgm:pt>
    <dgm:pt modelId="{383D43C6-1442-4886-8EF7-766B25A7ECCC}" type="sibTrans" cxnId="{650EDFE4-7333-4F92-8703-D66E16DD38B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GB"/>
        </a:p>
      </dgm:t>
    </dgm:pt>
    <dgm:pt modelId="{CCADDE4E-57ED-4425-9D5B-8E0763E9E16D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3600" b="1" dirty="0" smtClean="0">
              <a:solidFill>
                <a:sysClr val="windowText" lastClr="000000"/>
              </a:solidFill>
            </a:rPr>
            <a:t>D</a:t>
          </a:r>
          <a:r>
            <a:rPr lang="cs-CZ" sz="2600" dirty="0" smtClean="0"/>
            <a:t>o </a:t>
          </a:r>
          <a:r>
            <a:rPr lang="cs-CZ" sz="2400" dirty="0" smtClean="0"/>
            <a:t>– vykonávání</a:t>
          </a:r>
          <a:endParaRPr lang="en-GB" sz="2400" dirty="0"/>
        </a:p>
      </dgm:t>
    </dgm:pt>
    <dgm:pt modelId="{45E0E0CD-1D6D-4707-9D85-821D3EEF972F}" type="parTrans" cxnId="{629560CF-C390-4052-AA81-8313A084548E}">
      <dgm:prSet/>
      <dgm:spPr/>
      <dgm:t>
        <a:bodyPr/>
        <a:lstStyle/>
        <a:p>
          <a:endParaRPr lang="en-GB"/>
        </a:p>
      </dgm:t>
    </dgm:pt>
    <dgm:pt modelId="{FEFC20D4-0E98-43DE-86EB-DB253F33E694}" type="sibTrans" cxnId="{629560CF-C390-4052-AA81-8313A084548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GB"/>
        </a:p>
      </dgm:t>
    </dgm:pt>
    <dgm:pt modelId="{BFA1EBAA-2C78-4F0A-994D-AC030E2508A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sz="3600" b="1" dirty="0" smtClean="0">
              <a:solidFill>
                <a:sysClr val="windowText" lastClr="000000"/>
              </a:solidFill>
            </a:rPr>
            <a:t>C</a:t>
          </a:r>
          <a:r>
            <a:rPr lang="cs-CZ" sz="2600" dirty="0" smtClean="0"/>
            <a:t>h</a:t>
          </a:r>
          <a:r>
            <a:rPr lang="cs-CZ" sz="2400" dirty="0" smtClean="0"/>
            <a:t>eck  - měření</a:t>
          </a:r>
          <a:endParaRPr lang="en-GB" sz="2400" dirty="0"/>
        </a:p>
      </dgm:t>
    </dgm:pt>
    <dgm:pt modelId="{D75059C7-843B-4F2E-8413-8F84337BA6F2}" type="parTrans" cxnId="{3B06210E-194A-40BD-B9B2-B67C32D8D81E}">
      <dgm:prSet/>
      <dgm:spPr/>
      <dgm:t>
        <a:bodyPr/>
        <a:lstStyle/>
        <a:p>
          <a:endParaRPr lang="en-GB"/>
        </a:p>
      </dgm:t>
    </dgm:pt>
    <dgm:pt modelId="{83DC3474-CDB2-4C1B-9593-C08AF452DA82}" type="sibTrans" cxnId="{3B06210E-194A-40BD-B9B2-B67C32D8D81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GB"/>
        </a:p>
      </dgm:t>
    </dgm:pt>
    <dgm:pt modelId="{391A3E24-E5A1-48EB-8DAD-B978AC76AD5B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600" b="1" dirty="0" smtClean="0">
              <a:solidFill>
                <a:sysClr val="windowText" lastClr="000000"/>
              </a:solidFill>
            </a:rPr>
            <a:t>A</a:t>
          </a:r>
          <a:r>
            <a:rPr lang="cs-CZ" sz="2600" dirty="0" smtClean="0"/>
            <a:t>ct - </a:t>
          </a:r>
          <a:r>
            <a:rPr lang="cs-CZ" sz="2400" dirty="0" smtClean="0"/>
            <a:t>změna</a:t>
          </a:r>
          <a:endParaRPr lang="en-GB" sz="2400" dirty="0"/>
        </a:p>
      </dgm:t>
    </dgm:pt>
    <dgm:pt modelId="{9646480D-5638-4C10-8408-3CEA9B2637DE}" type="parTrans" cxnId="{240B5421-F178-43A9-9EF9-0F790D08F0CF}">
      <dgm:prSet/>
      <dgm:spPr/>
      <dgm:t>
        <a:bodyPr/>
        <a:lstStyle/>
        <a:p>
          <a:endParaRPr lang="en-GB"/>
        </a:p>
      </dgm:t>
    </dgm:pt>
    <dgm:pt modelId="{C08DBAF7-B976-43C5-9D27-AD19C771220F}" type="sibTrans" cxnId="{240B5421-F178-43A9-9EF9-0F790D08F0CF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GB"/>
        </a:p>
      </dgm:t>
    </dgm:pt>
    <dgm:pt modelId="{E19DB111-22DB-41FC-AB23-69919C6A8EB3}" type="pres">
      <dgm:prSet presAssocID="{85847484-2C69-4B77-A028-F003192D49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A39E84-F9F9-4966-A260-357BF7C013D0}" type="pres">
      <dgm:prSet presAssocID="{9EB0603F-C904-46B3-97FE-C565C052E680}" presName="node" presStyleLbl="node1" presStyleIdx="0" presStyleCnt="4" custScaleX="1357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6D505D-1D0D-42C8-AD22-998819A4EE59}" type="pres">
      <dgm:prSet presAssocID="{9EB0603F-C904-46B3-97FE-C565C052E680}" presName="spNode" presStyleCnt="0"/>
      <dgm:spPr/>
      <dgm:t>
        <a:bodyPr/>
        <a:lstStyle/>
        <a:p>
          <a:endParaRPr lang="cs-CZ"/>
        </a:p>
      </dgm:t>
    </dgm:pt>
    <dgm:pt modelId="{F5482EF4-4CBF-409C-BF01-19EE5DC30EF8}" type="pres">
      <dgm:prSet presAssocID="{383D43C6-1442-4886-8EF7-766B25A7ECCC}" presName="sibTrans" presStyleLbl="sibTrans1D1" presStyleIdx="0" presStyleCnt="4"/>
      <dgm:spPr/>
      <dgm:t>
        <a:bodyPr/>
        <a:lstStyle/>
        <a:p>
          <a:endParaRPr lang="cs-CZ"/>
        </a:p>
      </dgm:t>
    </dgm:pt>
    <dgm:pt modelId="{C09DE33E-4548-4FDB-9859-FF06F2094513}" type="pres">
      <dgm:prSet presAssocID="{CCADDE4E-57ED-4425-9D5B-8E0763E9E16D}" presName="node" presStyleLbl="node1" presStyleIdx="1" presStyleCnt="4" custScaleX="1361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7E83E7-0CBA-4F39-90AC-AF82F8C29787}" type="pres">
      <dgm:prSet presAssocID="{CCADDE4E-57ED-4425-9D5B-8E0763E9E16D}" presName="spNode" presStyleCnt="0"/>
      <dgm:spPr/>
      <dgm:t>
        <a:bodyPr/>
        <a:lstStyle/>
        <a:p>
          <a:endParaRPr lang="cs-CZ"/>
        </a:p>
      </dgm:t>
    </dgm:pt>
    <dgm:pt modelId="{B8675F37-2ED6-4DE0-B1BE-758D0E778C95}" type="pres">
      <dgm:prSet presAssocID="{FEFC20D4-0E98-43DE-86EB-DB253F33E694}" presName="sibTrans" presStyleLbl="sibTrans1D1" presStyleIdx="1" presStyleCnt="4"/>
      <dgm:spPr/>
      <dgm:t>
        <a:bodyPr/>
        <a:lstStyle/>
        <a:p>
          <a:endParaRPr lang="cs-CZ"/>
        </a:p>
      </dgm:t>
    </dgm:pt>
    <dgm:pt modelId="{BB80D8D3-72CB-470B-8C5A-E5E27C86A17D}" type="pres">
      <dgm:prSet presAssocID="{BFA1EBAA-2C78-4F0A-994D-AC030E2508A1}" presName="node" presStyleLbl="node1" presStyleIdx="2" presStyleCnt="4" custScaleX="1390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DEB686-9484-4BAF-8CBF-306F27366C8E}" type="pres">
      <dgm:prSet presAssocID="{BFA1EBAA-2C78-4F0A-994D-AC030E2508A1}" presName="spNode" presStyleCnt="0"/>
      <dgm:spPr/>
      <dgm:t>
        <a:bodyPr/>
        <a:lstStyle/>
        <a:p>
          <a:endParaRPr lang="cs-CZ"/>
        </a:p>
      </dgm:t>
    </dgm:pt>
    <dgm:pt modelId="{3F954559-FC1B-4660-B44A-3EAEF405F6FA}" type="pres">
      <dgm:prSet presAssocID="{83DC3474-CDB2-4C1B-9593-C08AF452DA82}" presName="sibTrans" presStyleLbl="sibTrans1D1" presStyleIdx="2" presStyleCnt="4"/>
      <dgm:spPr/>
      <dgm:t>
        <a:bodyPr/>
        <a:lstStyle/>
        <a:p>
          <a:endParaRPr lang="cs-CZ"/>
        </a:p>
      </dgm:t>
    </dgm:pt>
    <dgm:pt modelId="{400CF311-0AA0-48DC-81D5-DAF541FE8140}" type="pres">
      <dgm:prSet presAssocID="{391A3E24-E5A1-48EB-8DAD-B978AC76AD5B}" presName="node" presStyleLbl="node1" presStyleIdx="3" presStyleCnt="4" custScaleX="1389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7D8BB7-8528-4508-9E1E-EF4FEEAC75F2}" type="pres">
      <dgm:prSet presAssocID="{391A3E24-E5A1-48EB-8DAD-B978AC76AD5B}" presName="spNode" presStyleCnt="0"/>
      <dgm:spPr/>
      <dgm:t>
        <a:bodyPr/>
        <a:lstStyle/>
        <a:p>
          <a:endParaRPr lang="cs-CZ"/>
        </a:p>
      </dgm:t>
    </dgm:pt>
    <dgm:pt modelId="{235D9A56-6FE3-4719-86BC-E80E60D1646D}" type="pres">
      <dgm:prSet presAssocID="{C08DBAF7-B976-43C5-9D27-AD19C771220F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17C7E8CA-4025-4B75-9E67-9D22E7CA51F9}" type="presOf" srcId="{383D43C6-1442-4886-8EF7-766B25A7ECCC}" destId="{F5482EF4-4CBF-409C-BF01-19EE5DC30EF8}" srcOrd="0" destOrd="0" presId="urn:microsoft.com/office/officeart/2005/8/layout/cycle5"/>
    <dgm:cxn modelId="{240B5421-F178-43A9-9EF9-0F790D08F0CF}" srcId="{85847484-2C69-4B77-A028-F003192D49B6}" destId="{391A3E24-E5A1-48EB-8DAD-B978AC76AD5B}" srcOrd="3" destOrd="0" parTransId="{9646480D-5638-4C10-8408-3CEA9B2637DE}" sibTransId="{C08DBAF7-B976-43C5-9D27-AD19C771220F}"/>
    <dgm:cxn modelId="{DFEB59B1-AA32-489A-9FA6-50B7CAF6B5CC}" type="presOf" srcId="{85847484-2C69-4B77-A028-F003192D49B6}" destId="{E19DB111-22DB-41FC-AB23-69919C6A8EB3}" srcOrd="0" destOrd="0" presId="urn:microsoft.com/office/officeart/2005/8/layout/cycle5"/>
    <dgm:cxn modelId="{3B06210E-194A-40BD-B9B2-B67C32D8D81E}" srcId="{85847484-2C69-4B77-A028-F003192D49B6}" destId="{BFA1EBAA-2C78-4F0A-994D-AC030E2508A1}" srcOrd="2" destOrd="0" parTransId="{D75059C7-843B-4F2E-8413-8F84337BA6F2}" sibTransId="{83DC3474-CDB2-4C1B-9593-C08AF452DA82}"/>
    <dgm:cxn modelId="{650EDFE4-7333-4F92-8703-D66E16DD38BE}" srcId="{85847484-2C69-4B77-A028-F003192D49B6}" destId="{9EB0603F-C904-46B3-97FE-C565C052E680}" srcOrd="0" destOrd="0" parTransId="{AFDA3A46-C399-43CB-A0D1-1E79B6BE70A6}" sibTransId="{383D43C6-1442-4886-8EF7-766B25A7ECCC}"/>
    <dgm:cxn modelId="{3D47201D-F428-4DD1-9A26-C85DEB8A212A}" type="presOf" srcId="{391A3E24-E5A1-48EB-8DAD-B978AC76AD5B}" destId="{400CF311-0AA0-48DC-81D5-DAF541FE8140}" srcOrd="0" destOrd="0" presId="urn:microsoft.com/office/officeart/2005/8/layout/cycle5"/>
    <dgm:cxn modelId="{6928416A-88C6-4321-B3C4-F264C1D3D84F}" type="presOf" srcId="{83DC3474-CDB2-4C1B-9593-C08AF452DA82}" destId="{3F954559-FC1B-4660-B44A-3EAEF405F6FA}" srcOrd="0" destOrd="0" presId="urn:microsoft.com/office/officeart/2005/8/layout/cycle5"/>
    <dgm:cxn modelId="{378F4DDF-A08E-4C7E-A8EC-5794073166C1}" type="presOf" srcId="{9EB0603F-C904-46B3-97FE-C565C052E680}" destId="{FCA39E84-F9F9-4966-A260-357BF7C013D0}" srcOrd="0" destOrd="0" presId="urn:microsoft.com/office/officeart/2005/8/layout/cycle5"/>
    <dgm:cxn modelId="{2095FA16-529D-4858-882D-C026240A480F}" type="presOf" srcId="{C08DBAF7-B976-43C5-9D27-AD19C771220F}" destId="{235D9A56-6FE3-4719-86BC-E80E60D1646D}" srcOrd="0" destOrd="0" presId="urn:microsoft.com/office/officeart/2005/8/layout/cycle5"/>
    <dgm:cxn modelId="{6A3A0B9E-B5A2-4EF7-AFC7-7BA44CD1EE0E}" type="presOf" srcId="{BFA1EBAA-2C78-4F0A-994D-AC030E2508A1}" destId="{BB80D8D3-72CB-470B-8C5A-E5E27C86A17D}" srcOrd="0" destOrd="0" presId="urn:microsoft.com/office/officeart/2005/8/layout/cycle5"/>
    <dgm:cxn modelId="{728F48B2-DDCE-4DE8-B8E4-47BBD063F28D}" type="presOf" srcId="{CCADDE4E-57ED-4425-9D5B-8E0763E9E16D}" destId="{C09DE33E-4548-4FDB-9859-FF06F2094513}" srcOrd="0" destOrd="0" presId="urn:microsoft.com/office/officeart/2005/8/layout/cycle5"/>
    <dgm:cxn modelId="{AE1373A8-97AF-47D8-B96A-EE42211254F9}" type="presOf" srcId="{FEFC20D4-0E98-43DE-86EB-DB253F33E694}" destId="{B8675F37-2ED6-4DE0-B1BE-758D0E778C95}" srcOrd="0" destOrd="0" presId="urn:microsoft.com/office/officeart/2005/8/layout/cycle5"/>
    <dgm:cxn modelId="{629560CF-C390-4052-AA81-8313A084548E}" srcId="{85847484-2C69-4B77-A028-F003192D49B6}" destId="{CCADDE4E-57ED-4425-9D5B-8E0763E9E16D}" srcOrd="1" destOrd="0" parTransId="{45E0E0CD-1D6D-4707-9D85-821D3EEF972F}" sibTransId="{FEFC20D4-0E98-43DE-86EB-DB253F33E694}"/>
    <dgm:cxn modelId="{AF01ADC4-FE3F-4226-AB13-7A50B2B55830}" type="presParOf" srcId="{E19DB111-22DB-41FC-AB23-69919C6A8EB3}" destId="{FCA39E84-F9F9-4966-A260-357BF7C013D0}" srcOrd="0" destOrd="0" presId="urn:microsoft.com/office/officeart/2005/8/layout/cycle5"/>
    <dgm:cxn modelId="{F67BCA5A-B946-41A4-B416-4CD06763F4C7}" type="presParOf" srcId="{E19DB111-22DB-41FC-AB23-69919C6A8EB3}" destId="{026D505D-1D0D-42C8-AD22-998819A4EE59}" srcOrd="1" destOrd="0" presId="urn:microsoft.com/office/officeart/2005/8/layout/cycle5"/>
    <dgm:cxn modelId="{2AB3E7D9-E2A8-4B1C-B25A-2B49D832BD91}" type="presParOf" srcId="{E19DB111-22DB-41FC-AB23-69919C6A8EB3}" destId="{F5482EF4-4CBF-409C-BF01-19EE5DC30EF8}" srcOrd="2" destOrd="0" presId="urn:microsoft.com/office/officeart/2005/8/layout/cycle5"/>
    <dgm:cxn modelId="{20A6B193-B9E4-4DEC-ABF4-92A627FF17F3}" type="presParOf" srcId="{E19DB111-22DB-41FC-AB23-69919C6A8EB3}" destId="{C09DE33E-4548-4FDB-9859-FF06F2094513}" srcOrd="3" destOrd="0" presId="urn:microsoft.com/office/officeart/2005/8/layout/cycle5"/>
    <dgm:cxn modelId="{53988686-1C47-4AFB-8220-0BB9F49F85EA}" type="presParOf" srcId="{E19DB111-22DB-41FC-AB23-69919C6A8EB3}" destId="{847E83E7-0CBA-4F39-90AC-AF82F8C29787}" srcOrd="4" destOrd="0" presId="urn:microsoft.com/office/officeart/2005/8/layout/cycle5"/>
    <dgm:cxn modelId="{1E2020DC-C484-448E-8E1D-20DD58B163F6}" type="presParOf" srcId="{E19DB111-22DB-41FC-AB23-69919C6A8EB3}" destId="{B8675F37-2ED6-4DE0-B1BE-758D0E778C95}" srcOrd="5" destOrd="0" presId="urn:microsoft.com/office/officeart/2005/8/layout/cycle5"/>
    <dgm:cxn modelId="{C5185CDB-E91A-4B19-905D-8871B0E8CBF1}" type="presParOf" srcId="{E19DB111-22DB-41FC-AB23-69919C6A8EB3}" destId="{BB80D8D3-72CB-470B-8C5A-E5E27C86A17D}" srcOrd="6" destOrd="0" presId="urn:microsoft.com/office/officeart/2005/8/layout/cycle5"/>
    <dgm:cxn modelId="{9D9AF851-512F-49CF-9279-88E20E1608E4}" type="presParOf" srcId="{E19DB111-22DB-41FC-AB23-69919C6A8EB3}" destId="{33DEB686-9484-4BAF-8CBF-306F27366C8E}" srcOrd="7" destOrd="0" presId="urn:microsoft.com/office/officeart/2005/8/layout/cycle5"/>
    <dgm:cxn modelId="{8CA22949-0652-4F86-855D-2F533842211B}" type="presParOf" srcId="{E19DB111-22DB-41FC-AB23-69919C6A8EB3}" destId="{3F954559-FC1B-4660-B44A-3EAEF405F6FA}" srcOrd="8" destOrd="0" presId="urn:microsoft.com/office/officeart/2005/8/layout/cycle5"/>
    <dgm:cxn modelId="{C869FA0A-762A-432F-9730-FDD639FC0B64}" type="presParOf" srcId="{E19DB111-22DB-41FC-AB23-69919C6A8EB3}" destId="{400CF311-0AA0-48DC-81D5-DAF541FE8140}" srcOrd="9" destOrd="0" presId="urn:microsoft.com/office/officeart/2005/8/layout/cycle5"/>
    <dgm:cxn modelId="{DA6C6F0E-9C4F-43A5-B014-510FA1890842}" type="presParOf" srcId="{E19DB111-22DB-41FC-AB23-69919C6A8EB3}" destId="{487D8BB7-8528-4508-9E1E-EF4FEEAC75F2}" srcOrd="10" destOrd="0" presId="urn:microsoft.com/office/officeart/2005/8/layout/cycle5"/>
    <dgm:cxn modelId="{FF3E5C12-F070-4FC8-BBC2-DEB0FA3E7F57}" type="presParOf" srcId="{E19DB111-22DB-41FC-AB23-69919C6A8EB3}" destId="{235D9A56-6FE3-4719-86BC-E80E60D1646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39E84-F9F9-4966-A260-357BF7C013D0}">
      <dsp:nvSpPr>
        <dsp:cNvPr id="0" name=""/>
        <dsp:cNvSpPr/>
      </dsp:nvSpPr>
      <dsp:spPr>
        <a:xfrm>
          <a:off x="1785584" y="1305"/>
          <a:ext cx="2077798" cy="994747"/>
        </a:xfrm>
        <a:prstGeom prst="roundRect">
          <a:avLst/>
        </a:prstGeom>
        <a:solidFill>
          <a:srgbClr val="BC32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ysClr val="windowText" lastClr="000000"/>
              </a:solidFill>
            </a:rPr>
            <a:t>P</a:t>
          </a:r>
          <a:r>
            <a:rPr lang="cs-CZ" sz="2400" kern="1200" dirty="0" smtClean="0"/>
            <a:t>lan - návrh</a:t>
          </a:r>
          <a:endParaRPr lang="en-GB" sz="2400" kern="1200" dirty="0"/>
        </a:p>
      </dsp:txBody>
      <dsp:txXfrm>
        <a:off x="1834144" y="49865"/>
        <a:ext cx="1980678" cy="897627"/>
      </dsp:txXfrm>
    </dsp:sp>
    <dsp:sp modelId="{F5482EF4-4CBF-409C-BF01-19EE5DC30EF8}">
      <dsp:nvSpPr>
        <dsp:cNvPr id="0" name=""/>
        <dsp:cNvSpPr/>
      </dsp:nvSpPr>
      <dsp:spPr>
        <a:xfrm>
          <a:off x="1182494" y="498679"/>
          <a:ext cx="3283979" cy="3283979"/>
        </a:xfrm>
        <a:custGeom>
          <a:avLst/>
          <a:gdLst/>
          <a:ahLst/>
          <a:cxnLst/>
          <a:rect l="0" t="0" r="0" b="0"/>
          <a:pathLst>
            <a:path>
              <a:moveTo>
                <a:pt x="2818786" y="496878"/>
              </a:moveTo>
              <a:arcTo wR="1641989" hR="1641989" stAng="18946910" swAng="1203244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C09DE33E-4548-4FDB-9859-FF06F2094513}">
      <dsp:nvSpPr>
        <dsp:cNvPr id="0" name=""/>
        <dsp:cNvSpPr/>
      </dsp:nvSpPr>
      <dsp:spPr>
        <a:xfrm>
          <a:off x="3424949" y="1643295"/>
          <a:ext cx="2083048" cy="99474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ysClr val="windowText" lastClr="000000"/>
              </a:solidFill>
            </a:rPr>
            <a:t>D</a:t>
          </a:r>
          <a:r>
            <a:rPr lang="cs-CZ" sz="2600" kern="1200" dirty="0" smtClean="0"/>
            <a:t>o </a:t>
          </a:r>
          <a:r>
            <a:rPr lang="cs-CZ" sz="2400" kern="1200" dirty="0" smtClean="0"/>
            <a:t>– vykonávání</a:t>
          </a:r>
          <a:endParaRPr lang="en-GB" sz="2400" kern="1200" dirty="0"/>
        </a:p>
      </dsp:txBody>
      <dsp:txXfrm>
        <a:off x="3473509" y="1691855"/>
        <a:ext cx="1985928" cy="897627"/>
      </dsp:txXfrm>
    </dsp:sp>
    <dsp:sp modelId="{B8675F37-2ED6-4DE0-B1BE-758D0E778C95}">
      <dsp:nvSpPr>
        <dsp:cNvPr id="0" name=""/>
        <dsp:cNvSpPr/>
      </dsp:nvSpPr>
      <dsp:spPr>
        <a:xfrm>
          <a:off x="1182494" y="498679"/>
          <a:ext cx="3283979" cy="3283979"/>
        </a:xfrm>
        <a:custGeom>
          <a:avLst/>
          <a:gdLst/>
          <a:ahLst/>
          <a:cxnLst/>
          <a:rect l="0" t="0" r="0" b="0"/>
          <a:pathLst>
            <a:path>
              <a:moveTo>
                <a:pt x="3142655" y="2308421"/>
              </a:moveTo>
              <a:arcTo wR="1641989" hR="1641989" stAng="1436735" swAng="1161176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BB80D8D3-72CB-470B-8C5A-E5E27C86A17D}">
      <dsp:nvSpPr>
        <dsp:cNvPr id="0" name=""/>
        <dsp:cNvSpPr/>
      </dsp:nvSpPr>
      <dsp:spPr>
        <a:xfrm>
          <a:off x="1760531" y="3285285"/>
          <a:ext cx="2127903" cy="99474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ysClr val="windowText" lastClr="000000"/>
              </a:solidFill>
            </a:rPr>
            <a:t>C</a:t>
          </a:r>
          <a:r>
            <a:rPr lang="cs-CZ" sz="2600" kern="1200" dirty="0" smtClean="0"/>
            <a:t>h</a:t>
          </a:r>
          <a:r>
            <a:rPr lang="cs-CZ" sz="2400" kern="1200" dirty="0" smtClean="0"/>
            <a:t>eck  - měření</a:t>
          </a:r>
          <a:endParaRPr lang="en-GB" sz="2400" kern="1200" dirty="0"/>
        </a:p>
      </dsp:txBody>
      <dsp:txXfrm>
        <a:off x="1809091" y="3333845"/>
        <a:ext cx="2030783" cy="897627"/>
      </dsp:txXfrm>
    </dsp:sp>
    <dsp:sp modelId="{3F954559-FC1B-4660-B44A-3EAEF405F6FA}">
      <dsp:nvSpPr>
        <dsp:cNvPr id="0" name=""/>
        <dsp:cNvSpPr/>
      </dsp:nvSpPr>
      <dsp:spPr>
        <a:xfrm>
          <a:off x="1182494" y="498679"/>
          <a:ext cx="3283979" cy="3283979"/>
        </a:xfrm>
        <a:custGeom>
          <a:avLst/>
          <a:gdLst/>
          <a:ahLst/>
          <a:cxnLst/>
          <a:rect l="0" t="0" r="0" b="0"/>
          <a:pathLst>
            <a:path>
              <a:moveTo>
                <a:pt x="446964" y="2768065"/>
              </a:moveTo>
              <a:arcTo wR="1641989" hR="1641989" stAng="8202090" swAng="1161176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400CF311-0AA0-48DC-81D5-DAF541FE8140}">
      <dsp:nvSpPr>
        <dsp:cNvPr id="0" name=""/>
        <dsp:cNvSpPr/>
      </dsp:nvSpPr>
      <dsp:spPr>
        <a:xfrm>
          <a:off x="118970" y="1643295"/>
          <a:ext cx="2127046" cy="99474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ysClr val="windowText" lastClr="000000"/>
              </a:solidFill>
            </a:rPr>
            <a:t>A</a:t>
          </a:r>
          <a:r>
            <a:rPr lang="cs-CZ" sz="2600" kern="1200" dirty="0" smtClean="0"/>
            <a:t>ct - </a:t>
          </a:r>
          <a:r>
            <a:rPr lang="cs-CZ" sz="2400" kern="1200" dirty="0" smtClean="0"/>
            <a:t>změna</a:t>
          </a:r>
          <a:endParaRPr lang="en-GB" sz="2400" kern="1200" dirty="0"/>
        </a:p>
      </dsp:txBody>
      <dsp:txXfrm>
        <a:off x="167530" y="1691855"/>
        <a:ext cx="2029926" cy="897627"/>
      </dsp:txXfrm>
    </dsp:sp>
    <dsp:sp modelId="{235D9A56-6FE3-4719-86BC-E80E60D1646D}">
      <dsp:nvSpPr>
        <dsp:cNvPr id="0" name=""/>
        <dsp:cNvSpPr/>
      </dsp:nvSpPr>
      <dsp:spPr>
        <a:xfrm>
          <a:off x="1182494" y="498679"/>
          <a:ext cx="3283979" cy="3283979"/>
        </a:xfrm>
        <a:custGeom>
          <a:avLst/>
          <a:gdLst/>
          <a:ahLst/>
          <a:cxnLst/>
          <a:rect l="0" t="0" r="0" b="0"/>
          <a:pathLst>
            <a:path>
              <a:moveTo>
                <a:pt x="143876" y="969839"/>
              </a:moveTo>
              <a:arcTo wR="1641989" hR="1641989" stAng="12249845" swAng="1203244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3E0C88-F7B1-4A60-B075-41F6BE4F2662}" type="datetimeFigureOut">
              <a:rPr lang="cs-CZ"/>
              <a:pPr>
                <a:defRPr/>
              </a:pPr>
              <a:t>4.9.2012</a:t>
            </a:fld>
            <a:endParaRPr lang="cs-CZ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F26C51-A336-452B-94CB-A5D80DC553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83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D70B0A-A901-444D-BA7A-CAED7FF6BC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45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D84276-9BB3-43BC-9894-CDBE4F1436B3}" type="slidenum">
              <a:rPr lang="cs-CZ" b="0" smtClean="0"/>
              <a:pPr eaLnBrk="1" hangingPunct="1"/>
              <a:t>1</a:t>
            </a:fld>
            <a:endParaRPr lang="cs-CZ" b="0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Základními východisky této části návrhu byla zjištění formulovaná ve výše uvedených dokumentech, zejména:</a:t>
            </a:r>
            <a:endParaRPr lang="cs-CZ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za hlavní nedostatek současné úpravy je považována zcela jednoznačně vícekolejnost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státní správy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kde vedle obecné státní správy lesů, tvořené obecními úřady obcí s rozšířenou působností, krajskými úřady a Ministerstvem zemědělství, paralelně existuje státní správa lesů, představovaná Ministerstvem životního prostředí a ČIŽP a odlišná státní správa ve vojenských lesích. MŽP vykonává dle zákona o lesích vrchní státní dozor v lesním hospodářství, dále na území národních parků vykonává kompetence krajských úřadů a Ministerstva zemědělství. Jak obecná, tak environmentální státní správa lesů přitom aplikují tytéž předpisy, zejména lesní zákon a prováděcí vyhlášky k němu vydané; obě však často rozdílným způsobem. 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Státní správu lesů ve vojenských lesích, které jsou v působnosti Ministerstva obrany, vykonává v rozsahu působnosti obecního úřadu obce s rozšířenou působností a krajského úřadu Vojenský lesní úřad;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 zákonu o lesích č. 289/1995 Sb. se jeví nesoulad působnosti Ministerstva životního prostředí v § 50 odst. 1 (citace: „Ministerstvo životního prostředí v rámci výkonu vrchního státního dozoru dozírá, jak orgány státní správy, právnické a fyzické osoby dodržují ustanovení tohoto zákona - myšleno lesního….“ konec citace) s působností vrchního státního dozoru uvedenou pro Ministerstvo životního prostředí v zákoně č. 2/1969 Sb., kde v § 19 odst. 1 je uvedeno citace: „Ministerstvo životního prostředí je orgánem vrchního státního dozoru ve věcech životního prostředí “.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MŽP dle § 50 zákona vykonává vrchní státní dozor v lesním hospodářství s odkazem na §19 zák. č. 2/1969 Sb., o zřízení ministerstev…., který ovšem nedává MŽP kompetenci na vrchní státní dozor ve věci lesního hospodářství – nad dodržováním zákona o lesích, ale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zákon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dle našeho názoru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svěřil MŽP působnost vrchního státního dozoru ve věcech ochrany životního prostředí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! To jsou v podstatě neidentické problematiky, které se mohou prolínat, podmiňovat, spolu souviset, ale jedná se o odlišné předměty dozoru i výkonu státní správy. Legislativa přenesla obsahově na MŽP v zákoně o lesích větší rozsah působnosti, než mu přísluší ze zákona č. 2/1969 Sb. Působnost MZE vykonávat dozor, jak orgány státní správy, fyzické a právnické osoby dodržují ustanovení tohoto zákona, s odkazem na bližší rozvedení v § 51 odst. 1 zákona, je obsahově i formálním popisem podobná s kompetencí uvedenou v § 50 zákona pro Ministerstvo životního prostředí. Takováto duplicita je v zákoně nežádoucí. Ministerstvo zemědělství jakožto ústřední orgán státní správy lesů by měl rovněž v lesích provádět vrchní státní dozor na dodržování zákona č. 289/1995 Sb., o lesích, na výkon státní správy a nad činnostmi prováděnými dle tohoto zákona!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Vzhledem k absenci zákona o státní službě se doporučuje v zákoně o lesích (byť z pohledu legislativní techniky nesystémově) stanovit odborné, vzdělanostní, dovednostní předpoklady pro 1) pro výkon funkce úředníka vč. nutné určité délky praxe v oblasti lesního hospodářství a veřejné správy; 2) pro výkon funkce vedoucího úředníka provádějícího státní správu lesů ! 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Vzhledem k tomu, že ani zákon o obcích, ani zákon o lesích ani žádný jiný zákon neřeší konkrétně organizační uspořádání pracoviště, na ÚORP vykonávající státní správu dochází z hlediska organizace k nejednotnosti tohoto výkonu, což velice ztěžuje možné řízení, sjednocování a vyhodnocování výkonu státní správy v této oblasti.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 Doporučuje se řešit speciálním ustanovením v zákoně o lesích, který by inicioval vytvoření lesních úřadů (analogie např. stavebních, živnostenských úřadů) v rámci struktury ÚORP. Provést systémově revizi organizační struktury orgánů veřejné moci, včetně jasné  institucionalizace ve vztahu ke správě lesa, např.: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2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lesní úřad – správní orgán 1. stupně (v rámci ÚORP; změnit dislokaci;  regionální rozsah – provést přílohou zákona, nařízením vlády);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2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krajský lesní úřad – správní orgán 2. stupně (začleněný do struktury krajských úřadů);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2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Ministerstvo zemědělství – ústřední orgán státní správy lesů, mj.: vykonávající i vrchní státní dozor v lesích zaměřený na dodržování zákona o lesích a na výkon státní správy lesů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 návaznosti na revizi organizační struktury provést revizi správních obvodů úřadů zabývajících se státní správou na úseku lesů (územní reorganizace)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– viz text výše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Relativně vysoký počet ÚORP  (205) vykonávající státní správu na úseku lesního hospodářství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se jeví jako neúměrně velký. Na základě analýzy výkonu státní správy prováděného ÚORP na úseku správy lesů a porovnáním mj. s hranicemi lesních hospodářských celků a prostorovým rozložením lesních majetků by mělo dojít k revizi správních obvodů úřadů s provázáním na územní skladebnost se spravovanými celky s následnou územní reorganizací těchto úřadů. 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Na základě sumarizace kompetencí jednotlivých orgánů veřejné moci – viz Katalog služeb – včetně všech kompetencí náležejících těmto orgánům vyplývá, že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v dané oblasti náleží rozhodovací pravomoci celkem osmnácti orgánům veřejné moci (terminologicky odlišným).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Již z této skutečnosti je zřejmé, že je velmi obtížné zajistit kontinuitu a analogii při rozhodování jednotlivých orgánů v obdobných v praxi řešených případech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Proto se doporučuje především snížit počet orgánů veřejné moci a zjednodušit teritoriální rozvržení rozhodovacích pravomocí jednotlivých orgánů veřejné moci. </a:t>
            </a:r>
            <a:endParaRPr lang="cs-CZ" sz="14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Je též patrná roztříštěnost právní úpravy předmětné problematiky ve více právních předpisech.  Bylo by žádoucí sjednotit tuto právní úpravu s přesným vymezením rozhodovacích kompetencí orgánů prvního stupně, orgánů druhého stupně a v mimořádných případech orgánů rozhodujících na základě mimořádného opravného prostředku. Za zvážení též stojí celková právní úprava postavení a kompetence České inspekce životního prostředí.</a:t>
            </a:r>
            <a:endParaRPr lang="cs-CZ" dirty="0" smtClean="0">
              <a:effectLst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 rámci navrhované úpravy zákona řešit i další problematiku, zejména omezit administrativu ÚORP. Za tím účelem provést věcně odbornou systematickou revizi vedených správních řízení, vč. vydávaných rozhodnutí z hlediska obsahového. Rozhodnout, která řízení lze nahradit pro všechny účastníky transparentními podmínkami obsaženými v prováděcích předpisech. Opačně z hlediska obsahového rozhodnout, které prováděcí předpisy nejsou pro praktickou aplikaci nezbytné.</a:t>
            </a:r>
            <a:endParaRPr lang="cs-CZ" dirty="0" smtClean="0">
              <a:effectLst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Průměrně vykonává činnost spojenou s lesním hospodářstvím 1,3 zaměstnance na jedno ORP a přepočtený stav dle úvazků činí pouze 0,4 zaměstnance na 1 ORP. Pouze 28 ORP má zaměstnance který se věnuje výlučně lesnímu hospodářství.  Z celkového množství 126 zaměstnanců věnujících se na ORP lesnímu hospodářství jich 66 (52,3%) má VŠ lesnickou, 26 (20,6%) SŠ lesnickou a 2 (1,5%) absolvovali SOU lesnické. Zbývajících 32 (25,6%) zaměstnanců nemá vzdělání lesnického směru.</a:t>
            </a:r>
            <a:endParaRPr lang="cs-CZ" dirty="0" smtClean="0">
              <a:effectLst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útvary, do nichž spadají pracovníci vykonávající státní správu lesů: u ORP pracovníci vykonávající státní správu lesů spadají pod odbor životního prostředí společně v kombinaci s jiným odborem, nebo jenom pod OŽP. Zaměstnanci pouze dvou ORP spadají jinam než pod OŽP, a to pod Odbor městské zeleně, nebo pod odbor vodního a lesního hospodářství a zemědělství. Pod OŽP spadají zaměstnanci 92 ORP. Z nich jenom pod OŽP spadá 72 a další jsou v kombinaci s jiným odborem, nejčastěji s odborem zemědělství (7). Pracovníci KÚ vykonávající státní správu lesů jsou nejčastěji z OŽP (7), ve 2 případech jsou jenom pod OŽP, ve 4 jsou v kombinaci OŽP a odboru zemědělství. Některé kraje uvedly i oddělení, do nichž spadají tito pracovníci. Jedná se o oddělení vodního a lesního hospodářství (2), oddělení hodnocení vlivů na životní prostředí a lesního hospodářství (1), oddělení zemědělství (1) a oddělení zemědělství a lesnictví. Pracovníci zbývajících 3 KÚ spadají ve 2 případech pod odbor zemědělství a v 1 případě pod odbor vodního a lesního hospodářství.</a:t>
            </a:r>
            <a:endParaRPr lang="cs-CZ" dirty="0" smtClean="0">
              <a:effectLst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 pohledu ekonomického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není přehled na žádném stupni řízení, jaké konkrétní finanční prostředky jsou vynakládány na SSL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z příspěvku na výkon státní správy či jiných zdrojů ÚORP a KÚ. Rovněž není veden přehled o ziskovosti a finanční efektivitě SSL.  </a:t>
            </a:r>
            <a:endParaRPr lang="cs-CZ" dirty="0" smtClean="0">
              <a:effectLst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19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58F2D3-B3F6-461C-9F14-CA0500606CF3}" type="slidenum">
              <a:rPr lang="cs-CZ" b="0" smtClean="0"/>
              <a:pPr eaLnBrk="1" hangingPunct="1"/>
              <a:t>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Průběh dotazníkového šetření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10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Návratnost (10 resp. 11 krajů, 96 ORP), v některých případech neúplné informace</a:t>
            </a:r>
          </a:p>
          <a:p>
            <a:pPr marL="400050" eaLnBrk="1" hangingPunct="1">
              <a:lnSpc>
                <a:spcPct val="80000"/>
              </a:lnSpc>
              <a:buBlip>
                <a:blip r:embed="rId3"/>
              </a:buBlip>
              <a:defRPr/>
            </a:pPr>
            <a:endParaRPr lang="cs-CZ" sz="1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Hodnocení ve formě tabulek a grafů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endParaRPr lang="cs-CZ" sz="1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  <a:ea typeface="+mn-ea"/>
              </a:rPr>
              <a:t>Sumarizující dokument (zpráva) v rozsahu 129 stran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endParaRPr lang="cs-CZ" sz="1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Příklady výsledků.</a:t>
            </a:r>
            <a:endParaRPr lang="cs-CZ" dirty="0" smtClean="0">
              <a:solidFill>
                <a:srgbClr val="306498"/>
              </a:solidFill>
              <a:ea typeface="+mn-ea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D675BC-7E70-409B-AE71-92428B2D6E89}" type="slidenum">
              <a:rPr lang="cs-CZ" b="0" smtClean="0"/>
              <a:pPr eaLnBrk="1" hangingPunct="1"/>
              <a:t>23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58F2D3-B3F6-461C-9F14-CA0500606CF3}" type="slidenum">
              <a:rPr lang="cs-CZ" b="0" smtClean="0"/>
              <a:pPr eaLnBrk="1" hangingPunct="1"/>
              <a:t>27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29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58F2D3-B3F6-461C-9F14-CA0500606CF3}" type="slidenum">
              <a:rPr lang="cs-CZ" b="0" smtClean="0"/>
              <a:pPr eaLnBrk="1" hangingPunct="1"/>
              <a:t>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b="1" dirty="0" smtClean="0">
                <a:solidFill>
                  <a:srgbClr val="306498"/>
                </a:solidFill>
              </a:rPr>
              <a:t>Existence strategického řízení</a:t>
            </a:r>
            <a:r>
              <a:rPr lang="cs-CZ" sz="1200" dirty="0" smtClean="0">
                <a:solidFill>
                  <a:srgbClr val="306498"/>
                </a:solidFill>
              </a:rPr>
              <a:t>, které definuje CÍLE – tedy čeho má být dosaženo a za jakým účelem (proč).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b="1" dirty="0" smtClean="0">
                <a:solidFill>
                  <a:srgbClr val="306498"/>
                </a:solidFill>
              </a:rPr>
              <a:t>Vhodný systém řízení</a:t>
            </a:r>
            <a:r>
              <a:rPr lang="cs-CZ" sz="1200" dirty="0" smtClean="0">
                <a:solidFill>
                  <a:srgbClr val="306498"/>
                </a:solidFill>
              </a:rPr>
              <a:t>, který odpovídá struktuře a povaze organizace/resortu. Vzhledem k tomu, že se v případě veřejné správy lesů jedná o organizace poskytující služby, lze tedy za nejvhodnější systém řízení považovat řízení na bázi služeb.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Faktický </a:t>
            </a:r>
            <a:r>
              <a:rPr lang="cs-CZ" sz="1200" b="1" dirty="0" smtClean="0">
                <a:solidFill>
                  <a:srgbClr val="306498"/>
                </a:solidFill>
              </a:rPr>
              <a:t>výkon činností </a:t>
            </a:r>
            <a:r>
              <a:rPr lang="cs-CZ" sz="1200" dirty="0" smtClean="0">
                <a:solidFill>
                  <a:srgbClr val="306498"/>
                </a:solidFill>
              </a:rPr>
              <a:t>(na základě přidělených kompetencí), monitoring tohoto výkonu a to zejména s ohledem na dosahování plánovaných cílů. Je tedy nutné pravidelně sledovat a vyhodnocovat, zda jsou činnosti/procesy/služby vykonávány a poskytovány v souladu se strategickými cíli resortu/organizace a s obecnými principy veřejné správy (tedy efektivně, hospodárně a kvalitně).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b="1" dirty="0" smtClean="0">
                <a:solidFill>
                  <a:srgbClr val="306498"/>
                </a:solidFill>
              </a:rPr>
              <a:t>Existence strategického řízení</a:t>
            </a:r>
            <a:r>
              <a:rPr lang="cs-CZ" sz="1200" dirty="0" smtClean="0">
                <a:solidFill>
                  <a:srgbClr val="306498"/>
                </a:solidFill>
              </a:rPr>
              <a:t>, které definuje CÍLE – tedy čeho má být dosaženo a za jakým účelem (proč).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b="1" dirty="0" smtClean="0">
                <a:solidFill>
                  <a:srgbClr val="306498"/>
                </a:solidFill>
              </a:rPr>
              <a:t>Vhodný systém řízení</a:t>
            </a:r>
            <a:r>
              <a:rPr lang="cs-CZ" sz="1200" dirty="0" smtClean="0">
                <a:solidFill>
                  <a:srgbClr val="306498"/>
                </a:solidFill>
              </a:rPr>
              <a:t>, který odpovídá struktuře a povaze organizace/resortu. Vzhledem k tomu, že se v případě veřejné správy lesů jedná o organizace poskytující služby, lze tedy za nejvhodnější systém řízení považovat řízení na bázi služeb.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Faktický </a:t>
            </a:r>
            <a:r>
              <a:rPr lang="cs-CZ" sz="1200" b="1" dirty="0" smtClean="0">
                <a:solidFill>
                  <a:srgbClr val="306498"/>
                </a:solidFill>
              </a:rPr>
              <a:t>výkon činností </a:t>
            </a:r>
            <a:r>
              <a:rPr lang="cs-CZ" sz="1200" dirty="0" smtClean="0">
                <a:solidFill>
                  <a:srgbClr val="306498"/>
                </a:solidFill>
              </a:rPr>
              <a:t>(na základě přidělených kompetencí), monitoring tohoto výkonu a to zejména s ohledem na dosahování plánovaných cílů. Je tedy nutné pravidelně sledovat a vyhodnocovat, zda jsou činnosti/procesy/služby vykonávány a poskytovány v souladu se strategickými cíli resortu/organizace a s obecnými principy veřejné správy (tedy efektivně, hospodárně a kvalitně).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Východiska pro volbu systému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39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B9713B-325D-4BBE-95DB-33BA4F6A9E3E}" type="slidenum">
              <a:rPr lang="cs-CZ" b="0" smtClean="0"/>
              <a:pPr eaLnBrk="1" hangingPunct="1"/>
              <a:t>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PLAN (plán) = Nutnost plánovat (tedy definovat CO má být dosaženo a PROČ)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DO (dělat, vykonávat) = Realizace (faktický výkon činností, které vedou k dosažení plánů)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CHECK (kontrola) = nezbytnost monitoringu a kontroly toho, zda jsou vykonávané činnosti v souladu s plánovanými aktivitami/cíli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ACT (jednat) = na základě identifikovaných odchylek od plánovaných cílů a postupů (které vyplynou z průběžného monitorování) jsou přijímána taková opatření, která buď uvádí způsob výkonu činností do souladu se strategií (plány) nebo znamenají přehodnocení a úpravu plánů tak, aby se zvýšila pravděpodobnost jejich dosažení.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40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Východiska pro volbu systému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41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42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43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58F2D3-B3F6-461C-9F14-CA0500606CF3}" type="slidenum">
              <a:rPr lang="cs-CZ" b="0" smtClean="0"/>
              <a:pPr eaLnBrk="1" hangingPunct="1"/>
              <a:t>44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45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11EA03-0FEF-42BE-BD64-655F975EC2E0}" type="slidenum">
              <a:rPr lang="cs-CZ" b="0" smtClean="0"/>
              <a:pPr eaLnBrk="1" hangingPunct="1"/>
              <a:t>46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F52B7C-52FA-43EB-B9D9-5E7AFF0ED309}" type="slidenum">
              <a:rPr lang="cs-CZ" b="0" smtClean="0"/>
              <a:pPr eaLnBrk="1" hangingPunct="1"/>
              <a:t>47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C2BB0B-E5DC-465B-B52E-98573C60C596}" type="slidenum">
              <a:rPr lang="cs-CZ" b="0" smtClean="0"/>
              <a:pPr eaLnBrk="1" hangingPunct="1"/>
              <a:t>48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F8A4A1-F051-49FD-AEFD-A5E7B4AABBCF}" type="slidenum">
              <a:rPr lang="cs-CZ" b="0" smtClean="0"/>
              <a:pPr eaLnBrk="1" hangingPunct="1"/>
              <a:t>49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336352-A8F4-4B94-B261-9EA395250638}" type="slidenum">
              <a:rPr lang="cs-CZ" b="0" smtClean="0"/>
              <a:pPr eaLnBrk="1" hangingPunct="1"/>
              <a:t>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599AF9-3126-483A-A85E-DB500E6F4C95}" type="slidenum">
              <a:rPr lang="cs-CZ" b="0" smtClean="0"/>
              <a:pPr eaLnBrk="1" hangingPunct="1"/>
              <a:t>50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9BAB38-FE2C-477E-9E77-25B0923EB6B3}" type="slidenum">
              <a:rPr lang="cs-CZ" b="0" smtClean="0"/>
              <a:pPr eaLnBrk="1" hangingPunct="1"/>
              <a:t>51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DE6B06-F858-4FFF-9020-F0A313B3E45C}" type="slidenum">
              <a:rPr lang="cs-CZ" b="0" smtClean="0"/>
              <a:pPr eaLnBrk="1" hangingPunct="1"/>
              <a:t>52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BBD86C-65B9-44DE-A5D1-093393871330}" type="slidenum">
              <a:rPr lang="cs-CZ" b="0" smtClean="0"/>
              <a:pPr eaLnBrk="1" hangingPunct="1"/>
              <a:t>53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FFBAAA-ED5C-435F-A093-4423DB8327AB}" type="slidenum">
              <a:rPr lang="cs-CZ" b="0" smtClean="0"/>
              <a:pPr eaLnBrk="1" hangingPunct="1"/>
              <a:t>54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FFBAAA-ED5C-435F-A093-4423DB8327AB}" type="slidenum">
              <a:rPr lang="cs-CZ" b="0" smtClean="0"/>
              <a:pPr eaLnBrk="1" hangingPunct="1"/>
              <a:t>55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58F2D3-B3F6-461C-9F14-CA0500606CF3}" type="slidenum">
              <a:rPr lang="cs-CZ" b="0" smtClean="0"/>
              <a:pPr eaLnBrk="1" hangingPunct="1"/>
              <a:t>56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Východiska pro volbu systému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57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Východiska pro volbu systému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58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Východiska pro volbu systému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59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Vlastník procesu je identifikovaný v Kompetenčním modelu u každého procesu. Tento vlastník procesu (MZe nebo MŽP) jmenuje zástupce, který bude jeho jménem plnit povinnosti, mezi které patří: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průběžné sledování a sběr podnětů, které se dotýkají změny výkonu procesů, včetně navrhování jejich optimalizace,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hodnocení požadavků na změny procesů, u kterých je vlastníkem – tzn., že ve spolupráci s Koordinátorem definuje míru dopadu (např. výčet služeb/procesů, kterých se změna dotkne a její rozsah),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předání podnětů Koordinátorovi ke zpracování,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cs-CZ" sz="1200" dirty="0" smtClean="0">
                <a:solidFill>
                  <a:srgbClr val="306498"/>
                </a:solidFill>
              </a:rPr>
              <a:t>podání podnětů na úpravy systému a jeho parametrů Koordinátorovi.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69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79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58F2D3-B3F6-461C-9F14-CA0500606CF3}" type="slidenum">
              <a:rPr lang="cs-CZ" b="0" smtClean="0"/>
              <a:pPr eaLnBrk="1" hangingPunct="1"/>
              <a:t>81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87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88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89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Celková plocha lesů v republice je podle analýzy 2,701 mil ha. Průměrná lesnatost ČR je 34,3 %. Průměrná velikost kraje je 563 339 ha, lesy zabírají průměrně 192 973 ha.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 hlediska porovnání krajů má specifické postavení hlavní město Praha, které ale musí být hodnoceno zvlášť. Je charakteristické nejmenší lesnatostí 10,3 %, ale i absolutní nejmenší výměrou lesů 5098 ha. Praha má nejméně LHO  i jejich výměru jen 568 ha. Totéž platí i pro LHP, jejichž výměra je 4483 ha.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Ostatní kraje: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nejmenší lesnatost má Středočeský kraj: 28,0 %,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nejvyšší lesnatost má Liberecký kraj: 44,7 %,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nejméně lesů v absolutních číslech má Pardubický kraj: 133 783 ha při lesnatosti 29,6%,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nejvíc lesů absolutně je v Jihočeském kraji: 383 155 ha.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Srovnání LHPO: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 hlediska počtu i výměry LHO je nejnižší počet v Karlovarském kraji, kde je pouze 17 LHO s celkovou plochou 1 227 ha, nejvytíženější je Středočeský kraj, kde je 65 celků zařízených v rámci osnov na celkových 45 686 ha. Z hlediska celkové plochy LHO je pro státní správu nejnepříznivější situace v Jihočeském kraji, kde LHO tvoří z celkové výměry lesů 66 276 ha.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LHO jsou hrazeny státem, zadávány a přebírány orgány SSL na ORP, jejich velikost a celkový počet na správním území významně ovlivňuje náročnost výkonu státní správy na ORP. Alarmující jsou ORP s malou výměrou LHO, kde např. Kladno ve Středočeském kraji má 481 ha zařízených v 11 LHO, tedy v průměru necelých 44 ha na jednu LHO. Průměrná plocha LHO v ORP v ČR činí 835 ha.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Zpracování LHO představuje velké množství úředních úkonů a neefektivně vymezené územní celky neúměrně zatěžují orgány SSL na všech úrovních (o finanční prostředky na zpracování LHO žádají ORP MZE prostřednictvím krajů). Časové a prostorové narovnání celků pro LHO by mohlo být jednou z možných míst pro úsporu finančních prostředků.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LHP jsou nástrojem vlastníka lesa a ten je i platí. Nejméně lesů s platným LHP je kromě Prahy v Libereckém kraji, kde lesy v LHP mají výměru 90 685 ha zařízených ve 114 celcích v časově nevyrovnaném sledu. Nejvyšší podíl lesů s LHP je v Karlovarském kraji: 99,1 % v 75 celcích a časově vyrovnané, nejméně pak v kraji Vysočina (69,2 %), který je současně charakterizován nejvyšším podílem LHO na struktuře lesů (30,8 %). Počet a časovou vyrovnanost LHP lze ovlivnit jen nepřímo, například dotační politikou státu a některými legislativními úpravami (sloučení více celků jednoho vlastníka). Představují zatížení pro orgány SSL krajů, personální i finanční.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Vyrovnanost obnov LHP: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Vyhodnocení vyrovnanosti obnov LHP v krajích vychází následovně: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Stupeň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Kraj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%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1 124 282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54,21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949 471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45,79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Celkem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2 073 753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100,00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Vysvětlivky: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 - průběh obnovy LHP v rámci decénia rovnoměrný (v žádném roce se nerealizuje obnova plánu na více jak 20 % celkové výměry lesů kraje)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 - průběh obnovy LHP v rámci decénia nerovnoměrný (minimálně v jednom roce decénia se realizuje obnova plánu na více jak 20 % celkové výměry lesů kraje)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Územní roztříštěnost: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Souhrnné údaje pro územní roztříštěnost za kraje ČR jsou následující: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Stupeň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Kraj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%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5 098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0,19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828 165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30,65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1 868 363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69,16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0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0,00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Celkem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2 701 626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100,00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Vysvětlivky: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– lesy velmi roztříštěné (0-15 %)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– lesy roztříštěné (16-30 %)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 – lesy propojené (31-45 %)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– lesy souvislé (46 a více %)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Majetková roztříštěnost: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 hlediska majetkové roztříštěnosti jsou za kraje ČR údaje následující: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Stupeň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Kraj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%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995 147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36,84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364 913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13,51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1 047 913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38,79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293 653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10,87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Celkem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2 701 626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100,00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Vysvětlivky: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– lesy majetkově velmi roztříštěné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– lesy majetkově roztříštěné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 – lesy majetkově propojené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cs-CZ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– lesy majetkově souvislé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Téměř tři čtvrtiny republiky mají lesnatost mezi 31 - 45 %. Lesnatost vyšší jako 45 % nedosahuje žádný kraj. Necelá jedna třetina republiky, zejména jižní Morava a Polabí, jsou územně roztříštěné, zbytek území je z hlediska lesnatosti poměrně kompaktní. Majetkově jsou nejproblematičtější Jihočeský, Plzeňský a Středočeský kraj s nejvyšší majetkovou roztříštěností a počtem LHPO. Vysoká míra územní a majetkové roztříštěnosti zvyšuje pracnost a zatížení pro všechny orgány SSL.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90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91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92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93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94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95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96</a:t>
            </a:fld>
            <a:endParaRPr lang="cs-CZ" b="0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7D9F6-E8AD-4B35-AF8F-B19E26C119A9}" type="slidenum">
              <a:rPr lang="cs-CZ" b="0" smtClean="0"/>
              <a:pPr eaLnBrk="1" hangingPunct="1"/>
              <a:t>97</a:t>
            </a:fld>
            <a:endParaRPr lang="cs-CZ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31AD-FE8F-4CBF-BCCE-5A58DA33DD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649023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FC05-46A8-4858-A8C4-93431917AA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049965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A91B-7988-4E26-BEB9-E7AD982D544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498630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6316-7F18-4CB9-87C4-A1BE054524C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079536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CEC6-2A8D-425A-A0CB-8341498CEE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169919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E851-82BA-4A1B-8ECF-01320A8089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089255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9E4-87BE-4FAC-B5FA-E88E6216A6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492588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9FC1-A862-498E-8742-5821C29908E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846699"/>
      </p:ext>
    </p:extLst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E743-9C5B-451B-9E57-D502896C864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011647"/>
      </p:ext>
    </p:extLst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BC5C-3B9A-434D-BAC4-B866EBDC37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320123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93163-6366-42FF-ACFB-00D57AAE6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555343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C7C5-474E-4854-91E5-FCDDFBAE91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84704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B55EC-EFD8-4A4B-BB37-83A6F1196C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0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diagramData" Target="../diagrams/data1.xml"/><Relationship Id="rId5" Type="http://schemas.openxmlformats.org/officeDocument/2006/relationships/image" Target="../media/image1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40.bin"/><Relationship Id="rId9" Type="http://schemas.openxmlformats.org/officeDocument/2006/relationships/diagramColors" Target="../diagrams/colors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2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797425"/>
            <a:ext cx="8208963" cy="15113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cs-CZ" sz="1800" b="1" dirty="0">
                <a:solidFill>
                  <a:srgbClr val="306498"/>
                </a:solidFill>
              </a:rPr>
              <a:t>Efektivní řízení a výkon služeb lesního hospodářství </a:t>
            </a:r>
          </a:p>
          <a:p>
            <a:pPr eaLnBrk="1" hangingPunct="1">
              <a:spcAft>
                <a:spcPts val="600"/>
              </a:spcAft>
            </a:pPr>
            <a:r>
              <a:rPr lang="cs-CZ" sz="1800" b="1" dirty="0">
                <a:solidFill>
                  <a:srgbClr val="306498"/>
                </a:solidFill>
              </a:rPr>
              <a:t>ČR – Ministerstvo zemědělství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>
                <a:solidFill>
                  <a:srgbClr val="306498"/>
                </a:solidFill>
              </a:rPr>
              <a:t>Systém řízení služeb lesního hospodářství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3573463"/>
          </a:xfrm>
          <a:prstGeom prst="rect">
            <a:avLst/>
          </a:prstGeom>
          <a:solidFill>
            <a:srgbClr val="30649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79613" y="3213100"/>
            <a:ext cx="51847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2055" name="Objekt 2"/>
          <p:cNvGraphicFramePr>
            <a:graphicFrameLocks noChangeAspect="1"/>
          </p:cNvGraphicFramePr>
          <p:nvPr/>
        </p:nvGraphicFramePr>
        <p:xfrm>
          <a:off x="1785938" y="3789363"/>
          <a:ext cx="55721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1785938" y="3789363"/>
                        <a:ext cx="55721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68183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Provedení analýzy stavu působnosti  státu ve vztahu k veřejné  správě  lesů definované na základě stanovených právních předpisů na úsecích lesního hospodářství, ochrany přírody, správního práva, institucionálního zajištění veřejné správy vzhledem k vymezeným kompetencím cílové skupiny.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Předmět </a:t>
            </a:r>
            <a:r>
              <a:rPr lang="cs-CZ" sz="2400" dirty="0">
                <a:solidFill>
                  <a:srgbClr val="306498"/>
                </a:solidFill>
              </a:rPr>
              <a:t>analýzy :</a:t>
            </a:r>
          </a:p>
          <a:p>
            <a:pPr marL="5400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vyznačení překryvů kompetencí  jednotlivých orgánů  veřejné správy lesů;</a:t>
            </a:r>
          </a:p>
          <a:p>
            <a:pPr marL="5400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vyznačení problematických a sporných míst, která budou vyžadovat legislativní změny nebo organizační  a metodická opatření </a:t>
            </a:r>
            <a:r>
              <a:rPr lang="cs-CZ" sz="2000" dirty="0" smtClean="0">
                <a:solidFill>
                  <a:srgbClr val="306498"/>
                </a:solidFill>
              </a:rPr>
              <a:t>vedoucí   k </a:t>
            </a:r>
            <a:r>
              <a:rPr lang="cs-CZ" sz="2000" dirty="0">
                <a:solidFill>
                  <a:srgbClr val="306498"/>
                </a:solidFill>
              </a:rPr>
              <a:t>zefektivnění činnosti</a:t>
            </a:r>
            <a:r>
              <a:rPr lang="cs-CZ" sz="2000" dirty="0" smtClean="0">
                <a:solidFill>
                  <a:srgbClr val="306498"/>
                </a:solidFill>
              </a:rPr>
              <a:t>.</a:t>
            </a:r>
            <a:endParaRPr lang="cs-CZ" sz="20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Struktura:</a:t>
            </a:r>
          </a:p>
          <a:p>
            <a:pPr marL="540000" lvl="1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popis obsahu právních norem se zaměřením na zadání projektu</a:t>
            </a:r>
          </a:p>
          <a:p>
            <a:pPr marL="540000" lvl="1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rozbor obsahu právních norem</a:t>
            </a:r>
          </a:p>
          <a:p>
            <a:pPr marL="540000" lvl="1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zhodnocení možných řešení k zlepšení dosavadního stavu resp. dosažení očekávaného stavu.</a:t>
            </a:r>
          </a:p>
          <a:p>
            <a:pPr marL="514350" lvl="1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9358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306498"/>
                </a:solidFill>
              </a:rPr>
              <a:t>Celkem bylo analyzováno  10 zákonů,  57 nařízení vlády,  82 ministerských </a:t>
            </a:r>
            <a:r>
              <a:rPr lang="cs-CZ" sz="2400" b="1" dirty="0" smtClean="0">
                <a:solidFill>
                  <a:srgbClr val="306498"/>
                </a:solidFill>
              </a:rPr>
              <a:t>vyhlášek.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400" b="1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ČIŽP – Česká inspekce životního prostředí a oblastní inspektoráty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KÚ – Krajský úřad (Magistrát hlavního města Prahy)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MZE – Ministerstvo zemědělství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MŽP – Ministerstvo životního prostředí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MO – Ministerstvo obrany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SCHKO – Správa chráněné krajinné oblasti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SNP – Správa národního parku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ÚJÚ – Újezdní úřad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ÚORP – Úřad obce s rozšířenou působností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VLÚ – Vojenský lesní úřad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9622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závislé na zvoleném organizačně-kompetenčním zajištění</a:t>
            </a:r>
            <a:r>
              <a:rPr lang="cs-CZ" sz="2400" dirty="0">
                <a:solidFill>
                  <a:srgbClr val="306498"/>
                </a:solidFill>
              </a:rPr>
              <a:t>.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K odstranění těchto nedostatků byly navrženy varianty a subvarianty na změnu organizačně-kompetenčního zajištění výkonu státní správy lesů</a:t>
            </a:r>
            <a:r>
              <a:rPr lang="cs-CZ" sz="2000" dirty="0">
                <a:solidFill>
                  <a:srgbClr val="306498"/>
                </a:solidFill>
              </a:rPr>
              <a:t>.</a:t>
            </a:r>
          </a:p>
          <a:p>
            <a:pPr marL="514350" lvl="1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14350" lvl="1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nezávislé na zvoleném organizačně-kompetenčním zajištění</a:t>
            </a:r>
            <a:r>
              <a:rPr lang="cs-CZ" sz="2400" dirty="0">
                <a:solidFill>
                  <a:srgbClr val="306498"/>
                </a:solidFill>
              </a:rPr>
              <a:t>.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K odstranění nedostatků navržena legislativní úprava či metodické zajištění.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7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46547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 smtClean="0">
                <a:solidFill>
                  <a:srgbClr val="306498"/>
                </a:solidFill>
              </a:rPr>
              <a:t>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Velký </a:t>
            </a:r>
            <a:r>
              <a:rPr lang="cs-CZ" sz="2000" dirty="0">
                <a:solidFill>
                  <a:srgbClr val="306498"/>
                </a:solidFill>
              </a:rPr>
              <a:t>počet různých OVM vykonávajících SSL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Nejednotnost organizačního zařazení výkonu SSL na ORP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Vícekolejnost SSL (kompetence MZe x MŽP)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Závislost SSL na samosprávě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Roztříštěnost kontrolní činnosti mezi více OVM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Kumulace funkcí a rolí zaměstnanců SSL na ORP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Nedostatečná odborná kvalifikace zaměstnanců SSL na ORP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Neexistence informací o nákladech na výkon SSL.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2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 rot="2073537">
            <a:off x="442444" y="1268760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54690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 smtClean="0">
                <a:solidFill>
                  <a:srgbClr val="306498"/>
                </a:solidFill>
              </a:rPr>
              <a:t>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Varianta 1</a:t>
            </a:r>
            <a:r>
              <a:rPr lang="cs-CZ" sz="2000" dirty="0">
                <a:solidFill>
                  <a:srgbClr val="306498"/>
                </a:solidFill>
              </a:rPr>
              <a:t> – zachování současného stavu 3 stupňové soustavy, zvýraznění autonomnosti pracovišť označením v rámci ÚORP a KÚ jako Lesní úřad (obdoba živnostenský úřad). Formální úprava bez většího efektu na výkon SSL.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Varianta 2</a:t>
            </a:r>
            <a:r>
              <a:rPr lang="cs-CZ" sz="2000" dirty="0">
                <a:solidFill>
                  <a:srgbClr val="306498"/>
                </a:solidFill>
              </a:rPr>
              <a:t> – provedení územní reorganizace, kdy výkonem státní správy na úseku lesů by byly pověřené jenom některé ÚORP (min. snížení o 25 – 30 %, optimálně 70-100 ze současných 205). Seznam ÚORP s Lesními úřady vykonávajícími státní správu na úseku lesů by byl stanoven přílohou zákona o lesích nebo nařízením vlády na základě zmocnění zákonem.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Varianta 3</a:t>
            </a:r>
            <a:r>
              <a:rPr lang="cs-CZ" sz="2000" dirty="0">
                <a:solidFill>
                  <a:srgbClr val="306498"/>
                </a:solidFill>
              </a:rPr>
              <a:t> – vytvoření samostatné struktury státních orgánů v resortu Ministerstva zemědělství vykonávajících státní správu lesů prostřednictvím vytvoření cca 70 – 100 (optimálně 80) prvoinstančních oblastních lesních úřadů a 14 druhoinstančních krajských lesních úřadů. 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568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 smtClean="0">
                <a:solidFill>
                  <a:srgbClr val="306498"/>
                </a:solidFill>
              </a:rPr>
              <a:t>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Subvarianta A</a:t>
            </a:r>
            <a:r>
              <a:rPr lang="cs-CZ" sz="2000" dirty="0">
                <a:solidFill>
                  <a:srgbClr val="306498"/>
                </a:solidFill>
              </a:rPr>
              <a:t> – převedení kompetence týkající se provádění kontrol v lese z ČIŽP (10 poboček) na KÚ alternativně krajské lesní úřady, včetně pracovníků pověřených kontrolami v lesích.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105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Subvarianta B</a:t>
            </a:r>
            <a:r>
              <a:rPr lang="cs-CZ" sz="2000" dirty="0">
                <a:solidFill>
                  <a:srgbClr val="306498"/>
                </a:solidFill>
              </a:rPr>
              <a:t> – sjednocení SSL na územích národních parků převedením kompetencí z Ministerstva životního na krajské úřady (případně krajské lesní úřady) resp. na Ministerstvo zemědělství.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105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Subvarianta C</a:t>
            </a:r>
            <a:r>
              <a:rPr lang="cs-CZ" sz="2000" dirty="0">
                <a:solidFill>
                  <a:srgbClr val="306498"/>
                </a:solidFill>
              </a:rPr>
              <a:t> – sjednocení SSL na územích národních parků resortně, tzn. svěřit kompetence 1. stupně úřadů obcí s rozšířenou působností orgánům v resortu Ministerstva životního prostředí.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845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 smtClean="0">
                <a:solidFill>
                  <a:srgbClr val="306498"/>
                </a:solidFill>
              </a:rPr>
              <a:t>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Subvarianta D</a:t>
            </a:r>
            <a:r>
              <a:rPr lang="cs-CZ" sz="2000" dirty="0">
                <a:solidFill>
                  <a:srgbClr val="306498"/>
                </a:solidFill>
              </a:rPr>
              <a:t> – odstranění duální struktury v rámci SSL na území vojenských lesů převedením kompetencí z Vojenského lesního úřadu na krajské úřady (případně krajské lesní úřady) resp. na úřady obcí s rozšířenou působností (resp. na obvodní lesní úřady); zavedením zcela civilní SSL, kdy by na území vojenských újezdů příslušné ÚORP a KÚ spolupracovaly s újezdními úřady.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105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b="1" dirty="0">
                <a:solidFill>
                  <a:srgbClr val="306498"/>
                </a:solidFill>
              </a:rPr>
              <a:t>Subvarianta E</a:t>
            </a:r>
            <a:r>
              <a:rPr lang="cs-CZ" sz="2000" dirty="0">
                <a:solidFill>
                  <a:srgbClr val="306498"/>
                </a:solidFill>
              </a:rPr>
              <a:t> – provedení jasného legislativního vymezení rozdílu mezi vrchním státním dozorem vykonávaným MŽP ve věcech ochrany životního prostředí a zavádějícím ustanovením lesního zákona o vrchním státním dozoru; převést kompetenci vrchního státního dozoru dle § 50 lesního zákona z MŽP na MZe.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367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 smtClean="0">
                <a:solidFill>
                  <a:srgbClr val="306498"/>
                </a:solidFill>
              </a:rPr>
              <a:t>: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1366" y="2443298"/>
            <a:ext cx="8424167" cy="4082046"/>
          </a:xfrm>
          <a:prstGeom prst="rect">
            <a:avLst/>
          </a:prstGeom>
          <a:solidFill>
            <a:srgbClr val="EAEAEA"/>
          </a:solidFill>
          <a:ln>
            <a:solidFill>
              <a:srgbClr val="306498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" lvl="2" indent="0" eaLnBrk="1" hangingPunct="1">
              <a:buFontTx/>
              <a:buNone/>
              <a:defRPr/>
            </a:pPr>
            <a:r>
              <a:rPr lang="cs-CZ" sz="2200" b="1" dirty="0" smtClean="0">
                <a:solidFill>
                  <a:srgbClr val="306498"/>
                </a:solidFill>
                <a:ea typeface="+mn-ea"/>
              </a:rPr>
              <a:t>Shrnutí</a:t>
            </a:r>
          </a:p>
          <a:p>
            <a:pPr marL="57150" lvl="2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 smtClean="0">
              <a:solidFill>
                <a:srgbClr val="306498"/>
              </a:solidFill>
              <a:ea typeface="+mn-ea"/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Navrženy 3 varianty a 5 subvariant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Zhodnocení z pohledu nároků na realizaci (rizika, čas, kompetence, finanční nároky)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Doporučena jedna varianta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Interpretace a hodnocení ve formě tabulek a grafů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Podklad pro navazující aktivity (návrhovou část).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5804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lvl="1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nezávislé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 smtClean="0">
                <a:solidFill>
                  <a:srgbClr val="306498"/>
                </a:solidFill>
              </a:rPr>
              <a:t>, např.:</a:t>
            </a:r>
            <a:endParaRPr lang="cs-CZ" sz="24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Strategické řízení,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Nepřesné a nejednoznačné formulace v legislativě (např. §54 – nepřesné vymezení skutkových podstat správních deliktů; §38 a §39a) – není pregnantně nadefinováno postavení lesní stráže, neakceptována právní logika, roztříštěnost; problematika Evidence a dělení lesních pozemků, Povinnost rekultivace)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Dílčí standardizace (např. LHE)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Sběr a sdílení informací (např. problematika OLH, sdílení informací o kontrolách)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Požadavky na kvalifikaci úředníků SSL.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ál 6"/>
          <p:cNvSpPr/>
          <p:nvPr/>
        </p:nvSpPr>
        <p:spPr>
          <a:xfrm rot="2073537">
            <a:off x="442444" y="1268760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6218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lvl="1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nezávislé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>
                <a:solidFill>
                  <a:srgbClr val="306498"/>
                </a:solidFill>
              </a:rPr>
              <a:t> </a:t>
            </a:r>
            <a:r>
              <a:rPr lang="cs-CZ" sz="2400" dirty="0" smtClean="0">
                <a:solidFill>
                  <a:srgbClr val="306498"/>
                </a:solidFill>
              </a:rPr>
              <a:t>– strukturovaná tabulka:</a:t>
            </a:r>
            <a:endParaRPr lang="cs-CZ" sz="24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Pořadové </a:t>
            </a:r>
            <a:r>
              <a:rPr lang="cs-CZ" sz="2000" dirty="0">
                <a:solidFill>
                  <a:srgbClr val="306498"/>
                </a:solidFill>
              </a:rPr>
              <a:t>číslo nedostatku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Popis nedostatku, jeho základní charakteristika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Číslo zákona, číslo ustanovení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Způsob řešení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Priorita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Typ opatření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Odpovědnost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Termín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Finanční náročnost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Riziko.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95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Agenda školení/workshopu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84477"/>
          </a:xfrm>
        </p:spPr>
        <p:txBody>
          <a:bodyPr/>
          <a:lstStyle/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Představení a základní cíle projektu, výstupy</a:t>
            </a:r>
            <a:endParaRPr lang="cs-CZ" sz="2400" dirty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Sjednocení </a:t>
            </a:r>
            <a:r>
              <a:rPr lang="cs-CZ" sz="2400" dirty="0">
                <a:solidFill>
                  <a:srgbClr val="306498"/>
                </a:solidFill>
              </a:rPr>
              <a:t>používané terminologie – proces, služba</a:t>
            </a:r>
            <a:r>
              <a:rPr lang="cs-CZ" sz="2400" dirty="0" smtClean="0">
                <a:solidFill>
                  <a:srgbClr val="306498"/>
                </a:solidFill>
              </a:rPr>
              <a:t>, </a:t>
            </a:r>
            <a:r>
              <a:rPr lang="cs-CZ" sz="2400" dirty="0">
                <a:solidFill>
                  <a:srgbClr val="306498"/>
                </a:solidFill>
              </a:rPr>
              <a:t>klíčové ukazatele </a:t>
            </a:r>
            <a:r>
              <a:rPr lang="cs-CZ" sz="2400" dirty="0" smtClean="0">
                <a:solidFill>
                  <a:srgbClr val="306498"/>
                </a:solidFill>
              </a:rPr>
              <a:t>výkonnosti, systém řízení (na bázi služeb)</a:t>
            </a:r>
            <a:endParaRPr lang="cs-CZ" sz="2400" dirty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Katalog </a:t>
            </a:r>
            <a:r>
              <a:rPr lang="cs-CZ" sz="2400" dirty="0">
                <a:solidFill>
                  <a:srgbClr val="306498"/>
                </a:solidFill>
              </a:rPr>
              <a:t>služeb/Kompetenční model – princip tvorby, struktura, identifikované služby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Navržený </a:t>
            </a:r>
            <a:r>
              <a:rPr lang="cs-CZ" sz="2400" dirty="0">
                <a:solidFill>
                  <a:srgbClr val="306498"/>
                </a:solidFill>
              </a:rPr>
              <a:t>systém řízení na bázi </a:t>
            </a:r>
            <a:r>
              <a:rPr lang="cs-CZ" sz="2400" dirty="0" smtClean="0">
                <a:solidFill>
                  <a:srgbClr val="306498"/>
                </a:solidFill>
              </a:rPr>
              <a:t>služeb (organizační zajištění, procesy a postupy, technologická podpora)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>
                <a:solidFill>
                  <a:srgbClr val="306498"/>
                </a:solidFill>
              </a:rPr>
              <a:t>Konkrétní nastavení systému sběru hodnot ukazatelů</a:t>
            </a:r>
          </a:p>
          <a:p>
            <a:pPr marL="57150" indent="0" eaLnBrk="1" hangingPunct="1">
              <a:lnSpc>
                <a:spcPct val="80000"/>
              </a:lnSpc>
              <a:buNone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Legislativně kompetenční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175" cy="5445125"/>
          </a:xfrm>
        </p:spPr>
        <p:txBody>
          <a:bodyPr/>
          <a:lstStyle/>
          <a:p>
            <a:pPr marL="514350" lvl="1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Nedostatky </a:t>
            </a:r>
            <a:r>
              <a:rPr lang="cs-CZ" sz="2400" b="1" dirty="0">
                <a:solidFill>
                  <a:srgbClr val="306498"/>
                </a:solidFill>
              </a:rPr>
              <a:t>nezávislé na zvoleném organizačně-kompetenčním </a:t>
            </a:r>
            <a:r>
              <a:rPr lang="cs-CZ" sz="2400" b="1" dirty="0" smtClean="0">
                <a:solidFill>
                  <a:srgbClr val="306498"/>
                </a:solidFill>
              </a:rPr>
              <a:t>zajištění</a:t>
            </a:r>
            <a:r>
              <a:rPr lang="cs-CZ" sz="2400" dirty="0">
                <a:solidFill>
                  <a:srgbClr val="306498"/>
                </a:solidFill>
              </a:rPr>
              <a:t> </a:t>
            </a:r>
            <a:r>
              <a:rPr lang="cs-CZ" sz="2400" dirty="0" smtClean="0">
                <a:solidFill>
                  <a:srgbClr val="306498"/>
                </a:solidFill>
              </a:rPr>
              <a:t>– strukturovaná tabulka:</a:t>
            </a: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3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342900" y="2132856"/>
            <a:ext cx="8801100" cy="0"/>
          </a:xfrm>
          <a:prstGeom prst="line">
            <a:avLst/>
          </a:prstGeom>
          <a:ln>
            <a:solidFill>
              <a:srgbClr val="3064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1366" y="2443298"/>
            <a:ext cx="8424167" cy="2929918"/>
          </a:xfrm>
          <a:prstGeom prst="rect">
            <a:avLst/>
          </a:prstGeom>
          <a:solidFill>
            <a:srgbClr val="EAEAEA"/>
          </a:solidFill>
          <a:ln>
            <a:solidFill>
              <a:srgbClr val="306498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" lvl="2" indent="0" eaLnBrk="1" hangingPunct="1">
              <a:buFontTx/>
              <a:buNone/>
              <a:defRPr/>
            </a:pPr>
            <a:r>
              <a:rPr lang="cs-CZ" sz="2200" b="1" dirty="0" smtClean="0">
                <a:solidFill>
                  <a:srgbClr val="306498"/>
                </a:solidFill>
                <a:ea typeface="+mn-ea"/>
              </a:rPr>
              <a:t>Shrnutí</a:t>
            </a:r>
          </a:p>
          <a:p>
            <a:pPr marL="57150" lvl="2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 smtClean="0">
              <a:solidFill>
                <a:srgbClr val="306498"/>
              </a:solidFill>
              <a:ea typeface="+mn-ea"/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Popsány nedostatky včetně návrhu na jejich odstranění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Zhodnocení z pohledu nároků na realizaci (rizika, čas, kompetence, finanční nároky)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Podklad pro navazující aktivity (návrhovou část).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777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Analýza činnosti orgánů VS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306498"/>
                </a:solidFill>
              </a:rPr>
              <a:t>= provedení </a:t>
            </a:r>
            <a:r>
              <a:rPr lang="cs-CZ" sz="2400" dirty="0">
                <a:solidFill>
                  <a:srgbClr val="306498"/>
                </a:solidFill>
              </a:rPr>
              <a:t>podrobné analýzy činností jednotlivých orgánů veřejné správy ve vztahu k lesnímu hospodářství.</a:t>
            </a:r>
          </a:p>
          <a:p>
            <a:pPr marL="400050" lvl="1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lvl="1" indent="0" eaLnBrk="1" hangingPunct="1">
              <a:lnSpc>
                <a:spcPct val="80000"/>
              </a:lnSpc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57150" lvl="1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Forma</a:t>
            </a:r>
            <a:r>
              <a:rPr lang="cs-CZ" sz="2400" dirty="0">
                <a:solidFill>
                  <a:srgbClr val="306498"/>
                </a:solidFill>
              </a:rPr>
              <a:t>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dotazníkové šetření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místní šetření.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0433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44" y="274737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Analýza činností orgánů VS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306498"/>
                </a:solidFill>
              </a:rPr>
              <a:t>Dotazníkové šetření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osloveno </a:t>
            </a:r>
            <a:r>
              <a:rPr lang="cs-CZ" sz="2400" dirty="0">
                <a:solidFill>
                  <a:srgbClr val="306498"/>
                </a:solidFill>
              </a:rPr>
              <a:t>celkem 371 respondentů, konkrétně: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Ministerstvo životního prostředí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Ministerstvo zemědělství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13 krajů + MHMP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205 obcí s rozšířenou působností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Česká inspekce životního prostředí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Ústav pro hospodářskou úpravu lesů Brandýs nad Labem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Vojenský lesní úřad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4 Správy národních parků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143 Odborných lesních </a:t>
            </a:r>
            <a:r>
              <a:rPr lang="cs-CZ" sz="2000" dirty="0" smtClean="0">
                <a:solidFill>
                  <a:srgbClr val="306498"/>
                </a:solidFill>
              </a:rPr>
              <a:t>hospodářů.</a:t>
            </a:r>
            <a:endParaRPr lang="cs-CZ" sz="1800" dirty="0">
              <a:solidFill>
                <a:srgbClr val="306498"/>
              </a:solidFill>
            </a:endParaRPr>
          </a:p>
          <a:p>
            <a:pPr marL="57150" lvl="2" indent="0" eaLnBrk="1" hangingPunct="1">
              <a:lnSpc>
                <a:spcPct val="80000"/>
              </a:lnSpc>
              <a:buNone/>
              <a:defRPr/>
            </a:pPr>
            <a:endParaRPr lang="cs-CZ" sz="1000" dirty="0">
              <a:solidFill>
                <a:srgbClr val="306498"/>
              </a:solidFill>
            </a:endParaRPr>
          </a:p>
          <a:p>
            <a:pPr marL="57150" lvl="2" indent="0" eaLnBrk="1" hangingPunct="1">
              <a:lnSpc>
                <a:spcPct val="80000"/>
              </a:lnSpc>
              <a:buNone/>
              <a:defRPr/>
            </a:pPr>
            <a:r>
              <a:rPr lang="cs-CZ" dirty="0" smtClean="0">
                <a:solidFill>
                  <a:srgbClr val="306498"/>
                </a:solidFill>
              </a:rPr>
              <a:t>Místní </a:t>
            </a:r>
            <a:r>
              <a:rPr lang="cs-CZ" dirty="0">
                <a:solidFill>
                  <a:srgbClr val="306498"/>
                </a:solidFill>
              </a:rPr>
              <a:t>šetření na úrovni </a:t>
            </a:r>
            <a:r>
              <a:rPr lang="cs-CZ" dirty="0" smtClean="0">
                <a:solidFill>
                  <a:srgbClr val="306498"/>
                </a:solidFill>
              </a:rPr>
              <a:t>KÚ, ORP </a:t>
            </a:r>
            <a:r>
              <a:rPr lang="cs-CZ" dirty="0">
                <a:solidFill>
                  <a:srgbClr val="306498"/>
                </a:solidFill>
              </a:rPr>
              <a:t>(pomoc při vyplnění dotazníků, zodpovězení dotazů, informace o projektu atd</a:t>
            </a:r>
            <a:r>
              <a:rPr lang="cs-CZ" dirty="0" smtClean="0">
                <a:solidFill>
                  <a:srgbClr val="306498"/>
                </a:solidFill>
              </a:rPr>
              <a:t>.).</a:t>
            </a:r>
            <a:endParaRPr lang="cs-CZ" dirty="0">
              <a:solidFill>
                <a:srgbClr val="306498"/>
              </a:solidFill>
            </a:endParaRPr>
          </a:p>
          <a:p>
            <a:pPr marL="57150" lvl="2" indent="0" eaLnBrk="1" hangingPunct="1">
              <a:lnSpc>
                <a:spcPct val="80000"/>
              </a:lnSpc>
              <a:buNone/>
              <a:defRPr/>
            </a:pPr>
            <a:endParaRPr lang="cs-CZ" sz="1000" dirty="0">
              <a:solidFill>
                <a:srgbClr val="306498"/>
              </a:solidFill>
            </a:endParaRPr>
          </a:p>
          <a:p>
            <a:pPr marL="57150" lvl="2" indent="0" eaLnBrk="1" hangingPunct="1">
              <a:lnSpc>
                <a:spcPct val="80000"/>
              </a:lnSpc>
              <a:buNone/>
              <a:defRPr/>
            </a:pPr>
            <a:r>
              <a:rPr lang="cs-CZ" dirty="0" smtClean="0">
                <a:solidFill>
                  <a:srgbClr val="306498"/>
                </a:solidFill>
              </a:rPr>
              <a:t>E-mailová </a:t>
            </a:r>
            <a:r>
              <a:rPr lang="cs-CZ" dirty="0">
                <a:solidFill>
                  <a:srgbClr val="306498"/>
                </a:solidFill>
              </a:rPr>
              <a:t>/ telefonická podpora, vytvoření seznamu </a:t>
            </a:r>
            <a:r>
              <a:rPr lang="cs-CZ" dirty="0" smtClean="0">
                <a:solidFill>
                  <a:srgbClr val="306498"/>
                </a:solidFill>
              </a:rPr>
              <a:t>FAQ.</a:t>
            </a:r>
            <a:endParaRPr lang="cs-CZ" dirty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6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4388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16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Návratnost (10 resp. 11 krajů, 96 ORP), </a:t>
            </a:r>
            <a:r>
              <a:rPr lang="cs-CZ" sz="2200" dirty="0" smtClean="0">
                <a:solidFill>
                  <a:srgbClr val="306498"/>
                </a:solidFill>
              </a:rPr>
              <a:t>v některých případech neúplné </a:t>
            </a:r>
            <a:r>
              <a:rPr lang="cs-CZ" sz="2200" dirty="0">
                <a:solidFill>
                  <a:srgbClr val="306498"/>
                </a:solidFill>
              </a:rPr>
              <a:t>informace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Podpora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Analyzována řada oblastí, včetně ICT podpory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Hodnocení ve formě tabulek a grafů, interpretace údajů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  <a:ea typeface="+mn-ea"/>
              </a:rPr>
              <a:t>Sumarizující dokument (zpráva)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Podklady pro návrhovou </a:t>
            </a:r>
            <a:r>
              <a:rPr lang="cs-CZ" sz="2200" dirty="0" smtClean="0">
                <a:solidFill>
                  <a:srgbClr val="306498"/>
                </a:solidFill>
              </a:rPr>
              <a:t>fázi.</a:t>
            </a:r>
            <a:endParaRPr lang="cs-CZ" sz="2200" dirty="0">
              <a:solidFill>
                <a:srgbClr val="306498"/>
              </a:solidFill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49158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0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944" y="274737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Analýza činností orgánů VS</a:t>
            </a:r>
          </a:p>
        </p:txBody>
      </p:sp>
    </p:spTree>
    <p:extLst>
      <p:ext uri="{BB962C8B-B14F-4D97-AF65-F5344CB8AC3E}">
        <p14:creationId xmlns:p14="http://schemas.microsoft.com/office/powerpoint/2010/main" val="226450800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 a kompetenční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Cíle: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Posouzení současného stavu řízení služeb SSL</a:t>
            </a:r>
          </a:p>
          <a:p>
            <a:pPr marL="400050" lvl="1" indent="-34290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Vytvoření Katalogu služeb a katalogu činností v rámci veřejné správy lesů</a:t>
            </a:r>
          </a:p>
          <a:p>
            <a:pPr marL="400050" lvl="1" indent="-34290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Vytvoření Kompetenčního modelu řízení a výkonu služeb veřejné správy lesů.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Využité metody: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CorSet Framework</a:t>
            </a:r>
            <a:endParaRPr lang="cs-CZ" sz="22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200" dirty="0">
                <a:solidFill>
                  <a:srgbClr val="306498"/>
                </a:solidFill>
              </a:rPr>
              <a:t>Struktura: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.xls dokument, průvodní text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0766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 a kompetenční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Vytvořen Katalog služeb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Rozšířen o Kompetenční model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Identifikovány cíle, provázány se </a:t>
            </a:r>
            <a:r>
              <a:rPr lang="cs-CZ" sz="2200" dirty="0" smtClean="0">
                <a:solidFill>
                  <a:srgbClr val="306498"/>
                </a:solidFill>
              </a:rPr>
              <a:t>službami: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	C1 </a:t>
            </a:r>
            <a:r>
              <a:rPr lang="cs-CZ" sz="2000" dirty="0">
                <a:solidFill>
                  <a:srgbClr val="306498"/>
                </a:solidFill>
              </a:rPr>
              <a:t>Zachování výměry lesů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000" dirty="0">
                <a:solidFill>
                  <a:srgbClr val="306498"/>
                </a:solidFill>
              </a:rPr>
              <a:t>	C2 Trvale udržitelné hospodaření v lesích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000" dirty="0">
                <a:solidFill>
                  <a:srgbClr val="306498"/>
                </a:solidFill>
              </a:rPr>
              <a:t>	C3 Odborná správa lesů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000" dirty="0">
                <a:solidFill>
                  <a:srgbClr val="306498"/>
                </a:solidFill>
              </a:rPr>
              <a:t>	C4 Obecné užívání lesů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000" dirty="0">
                <a:solidFill>
                  <a:srgbClr val="306498"/>
                </a:solidFill>
              </a:rPr>
              <a:t>	C5 Naplňování a vymahatelnost.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Identifikovány procesy vhodné pro úpravu (promítnutí výsledků analýzy činností a legislativně-kompetenční analýzy)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Vytipovány procesy vhodné pro sledování KPI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Návrh systému řízení služeb v prostředí SSL 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Implementace systému Řízení služeb v prostředí SSL.</a:t>
            </a: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defRPr/>
            </a:pPr>
            <a:endParaRPr lang="cs-CZ" sz="22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4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0386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 a kompetenční model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1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18487" cy="4536405"/>
          </a:xfrm>
          <a:prstGeom prst="rect">
            <a:avLst/>
          </a:prstGeom>
          <a:solidFill>
            <a:srgbClr val="EAEAEA"/>
          </a:solidFill>
          <a:ln>
            <a:solidFill>
              <a:srgbClr val="306498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" indent="0" eaLnBrk="1" hangingPunct="1">
              <a:buFontTx/>
              <a:buNone/>
              <a:defRPr/>
            </a:pPr>
            <a:r>
              <a:rPr lang="cs-CZ" sz="2400" b="1" dirty="0" smtClean="0">
                <a:solidFill>
                  <a:srgbClr val="306498"/>
                </a:solidFill>
              </a:rPr>
              <a:t>Shrnutí: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Identifikace služeb a </a:t>
            </a:r>
            <a:r>
              <a:rPr lang="cs-CZ" sz="2400" b="0" dirty="0">
                <a:solidFill>
                  <a:srgbClr val="306498"/>
                </a:solidFill>
              </a:rPr>
              <a:t>vykonávaných </a:t>
            </a:r>
            <a:r>
              <a:rPr lang="cs-CZ" sz="2400" b="0" dirty="0" smtClean="0">
                <a:solidFill>
                  <a:srgbClr val="306498"/>
                </a:solidFill>
              </a:rPr>
              <a:t>procesů, přiřazení kompetencí a legislativy</a:t>
            </a: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endParaRPr lang="cs-CZ" sz="1000" b="0" dirty="0" smtClean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Vazba na strategické řízení</a:t>
            </a:r>
          </a:p>
          <a:p>
            <a:pPr marL="57150" lvl="1" indent="0" eaLnBrk="1" hangingPunct="1">
              <a:lnSpc>
                <a:spcPct val="80000"/>
              </a:lnSpc>
              <a:buNone/>
              <a:defRPr/>
            </a:pPr>
            <a:endParaRPr lang="cs-CZ" sz="1000" b="0" dirty="0" smtClean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Identifikace </a:t>
            </a:r>
            <a:r>
              <a:rPr lang="cs-CZ" sz="2400" b="0" dirty="0">
                <a:solidFill>
                  <a:srgbClr val="306498"/>
                </a:solidFill>
              </a:rPr>
              <a:t>duplicitních </a:t>
            </a:r>
            <a:r>
              <a:rPr lang="cs-CZ" sz="2400" b="0" dirty="0" smtClean="0">
                <a:solidFill>
                  <a:srgbClr val="306498"/>
                </a:solidFill>
              </a:rPr>
              <a:t>činností</a:t>
            </a: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endParaRPr lang="cs-CZ" sz="1000" b="0" dirty="0" smtClean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Identifikace </a:t>
            </a:r>
            <a:r>
              <a:rPr lang="cs-CZ" sz="2400" b="0" dirty="0">
                <a:solidFill>
                  <a:srgbClr val="306498"/>
                </a:solidFill>
              </a:rPr>
              <a:t>nejasností/dvojení kompetencí</a:t>
            </a: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endParaRPr lang="cs-CZ" sz="1000" b="0" dirty="0" smtClean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Nástroj </a:t>
            </a:r>
            <a:r>
              <a:rPr lang="cs-CZ" sz="2400" b="0" dirty="0">
                <a:solidFill>
                  <a:srgbClr val="306498"/>
                </a:solidFill>
              </a:rPr>
              <a:t>pro analýzu dopadů (RIA)</a:t>
            </a: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endParaRPr lang="cs-CZ" sz="1000" b="0" dirty="0" smtClean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6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Nástroj </a:t>
            </a:r>
            <a:r>
              <a:rPr lang="cs-CZ" sz="2400" b="0" dirty="0">
                <a:solidFill>
                  <a:srgbClr val="306498"/>
                </a:solidFill>
              </a:rPr>
              <a:t>pro vytvoření systému řízení na bázi služeb  – KPI (benchmarking, strategické řízení).</a:t>
            </a:r>
          </a:p>
          <a:p>
            <a:pPr marL="400050" lvl="1" indent="-34290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400" dirty="0" smtClean="0">
              <a:solidFill>
                <a:srgbClr val="306498"/>
              </a:solidFill>
              <a:ea typeface="+mn-ea"/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04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II. </a:t>
            </a:r>
            <a:r>
              <a:rPr lang="cs-CZ" sz="2400" b="1" dirty="0">
                <a:solidFill>
                  <a:srgbClr val="306498"/>
                </a:solidFill>
              </a:rPr>
              <a:t>blok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84477"/>
          </a:xfrm>
        </p:spPr>
        <p:txBody>
          <a:bodyPr/>
          <a:lstStyle/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Představení a základní cíle projektu, výstupy 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Sjednocení </a:t>
            </a:r>
            <a:r>
              <a:rPr lang="cs-CZ" sz="2400" dirty="0">
                <a:solidFill>
                  <a:srgbClr val="306498"/>
                </a:solidFill>
              </a:rPr>
              <a:t>používané terminologie – proces, služba</a:t>
            </a:r>
            <a:r>
              <a:rPr lang="cs-CZ" sz="2400" dirty="0" smtClean="0">
                <a:solidFill>
                  <a:srgbClr val="306498"/>
                </a:solidFill>
              </a:rPr>
              <a:t>, </a:t>
            </a:r>
            <a:r>
              <a:rPr lang="cs-CZ" sz="2400" dirty="0">
                <a:solidFill>
                  <a:srgbClr val="306498"/>
                </a:solidFill>
              </a:rPr>
              <a:t>klíčové ukazatele výkonnosti, systém řízení (na bázi služeb)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Katalog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služeb/Kompetenční model – princip tvorby, struktura, identifikované služby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Navržený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systém řízení na bázi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služeb (organizační zajištění, procesy a postupy, technologická podpora)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cs-CZ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 startAt="5"/>
            </a:pP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Konkrétní nastavení systému sběru hodnot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ukazatelů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48401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Proč služby? Nejprve obecně…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16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solidFill>
                  <a:srgbClr val="306498"/>
                </a:solidFill>
              </a:rPr>
              <a:t>Účel veřejné správy</a:t>
            </a:r>
            <a:r>
              <a:rPr lang="cs-CZ" sz="2400" dirty="0" smtClean="0">
                <a:solidFill>
                  <a:srgbClr val="306498"/>
                </a:solidFill>
              </a:rPr>
              <a:t>: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= Poskytování</a:t>
            </a:r>
            <a:r>
              <a:rPr lang="cs-CZ" sz="2400" b="1" dirty="0" smtClean="0">
                <a:solidFill>
                  <a:srgbClr val="306498"/>
                </a:solidFill>
              </a:rPr>
              <a:t> </a:t>
            </a:r>
            <a:r>
              <a:rPr lang="cs-CZ" sz="2400" b="1" u="sng" dirty="0">
                <a:solidFill>
                  <a:srgbClr val="306498"/>
                </a:solidFill>
              </a:rPr>
              <a:t>veřejných služeb </a:t>
            </a:r>
            <a:r>
              <a:rPr lang="cs-CZ" sz="2400" dirty="0">
                <a:solidFill>
                  <a:srgbClr val="306498"/>
                </a:solidFill>
              </a:rPr>
              <a:t>je důvod </a:t>
            </a:r>
            <a:r>
              <a:rPr lang="cs-CZ" sz="2400" dirty="0" smtClean="0">
                <a:solidFill>
                  <a:srgbClr val="306498"/>
                </a:solidFill>
              </a:rPr>
              <a:t>existence veřejné </a:t>
            </a:r>
            <a:r>
              <a:rPr lang="cs-CZ" sz="2400" dirty="0">
                <a:solidFill>
                  <a:srgbClr val="306498"/>
                </a:solidFill>
              </a:rPr>
              <a:t>správy, kvůli jejich zajištění je veřejná </a:t>
            </a:r>
            <a:r>
              <a:rPr lang="cs-CZ" sz="2400" dirty="0" smtClean="0">
                <a:solidFill>
                  <a:srgbClr val="306498"/>
                </a:solidFill>
              </a:rPr>
              <a:t>správa zřízena </a:t>
            </a:r>
            <a:r>
              <a:rPr lang="cs-CZ" sz="2400" dirty="0">
                <a:solidFill>
                  <a:srgbClr val="306498"/>
                </a:solidFill>
              </a:rPr>
              <a:t>– ať jde o výkon veřejné moci formou </a:t>
            </a:r>
            <a:r>
              <a:rPr lang="cs-CZ" sz="2400" dirty="0" smtClean="0">
                <a:solidFill>
                  <a:srgbClr val="306498"/>
                </a:solidFill>
              </a:rPr>
              <a:t>správních </a:t>
            </a:r>
            <a:r>
              <a:rPr lang="cs-CZ" sz="2400" dirty="0">
                <a:solidFill>
                  <a:srgbClr val="306498"/>
                </a:solidFill>
              </a:rPr>
              <a:t>služeb, nebo o poskytování věcných </a:t>
            </a:r>
            <a:r>
              <a:rPr lang="cs-CZ" sz="2400" dirty="0" smtClean="0">
                <a:solidFill>
                  <a:srgbClr val="306498"/>
                </a:solidFill>
              </a:rPr>
              <a:t>služeb (zdravotnictví</a:t>
            </a:r>
            <a:r>
              <a:rPr lang="cs-CZ" sz="2400" dirty="0">
                <a:solidFill>
                  <a:srgbClr val="306498"/>
                </a:solidFill>
              </a:rPr>
              <a:t>, školství, sociální služby atd... 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876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3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1" y="2636912"/>
            <a:ext cx="84695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184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r>
              <a:rPr lang="cs-CZ" sz="2400" b="0" dirty="0" smtClean="0">
                <a:solidFill>
                  <a:srgbClr val="306498"/>
                </a:solidFill>
              </a:rPr>
              <a:t>Jak to bývá standardně?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Proč služby? Nejprve obecně…</a:t>
            </a:r>
          </a:p>
        </p:txBody>
      </p:sp>
    </p:spTree>
    <p:extLst>
      <p:ext uri="{BB962C8B-B14F-4D97-AF65-F5344CB8AC3E}">
        <p14:creationId xmlns:p14="http://schemas.microsoft.com/office/powerpoint/2010/main" val="9851935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I. blok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84477"/>
          </a:xfrm>
        </p:spPr>
        <p:txBody>
          <a:bodyPr/>
          <a:lstStyle/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Představení a základní cíle projektu, výstupy </a:t>
            </a:r>
            <a:endParaRPr lang="cs-CZ" sz="2400" dirty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Sjednocení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používané terminologie – proces, služba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klíčové ukazatele výkonnosti, systém řízení (na bázi služeb)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Katalog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služeb/Kompetenční model – princip tvorby, struktura, identifikované služby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Navržený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systém řízení na bázi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služeb (organizační zajištění, procesy a postupy, technologická podpora)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Konkrétní nastavení systému sběru hodnot ukazatelů</a:t>
            </a:r>
          </a:p>
          <a:p>
            <a:pPr marL="400050" eaLnBrk="1" hangingPunct="1">
              <a:lnSpc>
                <a:spcPct val="80000"/>
              </a:lnSpc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4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68891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A co veřejná správa?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6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8855"/>
            <a:ext cx="8424936" cy="37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Proč služby? Nejprve obecně…</a:t>
            </a:r>
          </a:p>
        </p:txBody>
      </p:sp>
    </p:spTree>
    <p:extLst>
      <p:ext uri="{BB962C8B-B14F-4D97-AF65-F5344CB8AC3E}">
        <p14:creationId xmlns:p14="http://schemas.microsoft.com/office/powerpoint/2010/main" val="13025260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Žadatel </a:t>
            </a:r>
            <a:r>
              <a:rPr lang="cs-CZ" sz="2400" dirty="0">
                <a:solidFill>
                  <a:srgbClr val="306498"/>
                </a:solidFill>
              </a:rPr>
              <a:t>vs</a:t>
            </a:r>
            <a:r>
              <a:rPr lang="cs-CZ" sz="2400" dirty="0" smtClean="0">
                <a:solidFill>
                  <a:srgbClr val="306498"/>
                </a:solidFill>
              </a:rPr>
              <a:t>. zákazník služby…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4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21"/>
          <p:cNvGrpSpPr>
            <a:grpSpLocks/>
          </p:cNvGrpSpPr>
          <p:nvPr/>
        </p:nvGrpSpPr>
        <p:grpSpPr bwMode="auto">
          <a:xfrm>
            <a:off x="7306749" y="2861352"/>
            <a:ext cx="932195" cy="1078805"/>
            <a:chOff x="6021668" y="3009703"/>
            <a:chExt cx="932113" cy="1078783"/>
          </a:xfrm>
        </p:grpSpPr>
        <p:grpSp>
          <p:nvGrpSpPr>
            <p:cNvPr id="9" name="Group 88"/>
            <p:cNvGrpSpPr>
              <a:grpSpLocks noChangeAspect="1"/>
            </p:cNvGrpSpPr>
            <p:nvPr/>
          </p:nvGrpSpPr>
          <p:grpSpPr bwMode="auto">
            <a:xfrm>
              <a:off x="6021668" y="3009703"/>
              <a:ext cx="932113" cy="829774"/>
              <a:chOff x="6451296" y="3018573"/>
              <a:chExt cx="1272869" cy="1133114"/>
            </a:xfrm>
          </p:grpSpPr>
          <p:sp>
            <p:nvSpPr>
              <p:cNvPr id="11" name="Freeform 61"/>
              <p:cNvSpPr>
                <a:spLocks noChangeAspect="1"/>
              </p:cNvSpPr>
              <p:nvPr/>
            </p:nvSpPr>
            <p:spPr bwMode="auto">
              <a:xfrm>
                <a:off x="6451296" y="3191944"/>
                <a:ext cx="338591" cy="476390"/>
              </a:xfrm>
              <a:custGeom>
                <a:avLst/>
                <a:gdLst>
                  <a:gd name="T0" fmla="*/ 1089 w 3370"/>
                  <a:gd name="T1" fmla="*/ 3335 h 5120"/>
                  <a:gd name="T2" fmla="*/ 13 w 3370"/>
                  <a:gd name="T3" fmla="*/ 1729 h 5120"/>
                  <a:gd name="T4" fmla="*/ 1452 w 3370"/>
                  <a:gd name="T5" fmla="*/ 1144 h 5120"/>
                  <a:gd name="T6" fmla="*/ 1373 w 3370"/>
                  <a:gd name="T7" fmla="*/ 1104 h 5120"/>
                  <a:gd name="T8" fmla="*/ 1301 w 3370"/>
                  <a:gd name="T9" fmla="*/ 1052 h 5120"/>
                  <a:gd name="T10" fmla="*/ 1235 w 3370"/>
                  <a:gd name="T11" fmla="*/ 988 h 5120"/>
                  <a:gd name="T12" fmla="*/ 1182 w 3370"/>
                  <a:gd name="T13" fmla="*/ 916 h 5120"/>
                  <a:gd name="T14" fmla="*/ 1141 w 3370"/>
                  <a:gd name="T15" fmla="*/ 839 h 5120"/>
                  <a:gd name="T16" fmla="*/ 1111 w 3370"/>
                  <a:gd name="T17" fmla="*/ 757 h 5120"/>
                  <a:gd name="T18" fmla="*/ 1095 w 3370"/>
                  <a:gd name="T19" fmla="*/ 673 h 5120"/>
                  <a:gd name="T20" fmla="*/ 1089 w 3370"/>
                  <a:gd name="T21" fmla="*/ 587 h 5120"/>
                  <a:gd name="T22" fmla="*/ 1097 w 3370"/>
                  <a:gd name="T23" fmla="*/ 502 h 5120"/>
                  <a:gd name="T24" fmla="*/ 1117 w 3370"/>
                  <a:gd name="T25" fmla="*/ 417 h 5120"/>
                  <a:gd name="T26" fmla="*/ 1149 w 3370"/>
                  <a:gd name="T27" fmla="*/ 337 h 5120"/>
                  <a:gd name="T28" fmla="*/ 1193 w 3370"/>
                  <a:gd name="T29" fmla="*/ 260 h 5120"/>
                  <a:gd name="T30" fmla="*/ 1250 w 3370"/>
                  <a:gd name="T31" fmla="*/ 189 h 5120"/>
                  <a:gd name="T32" fmla="*/ 1317 w 3370"/>
                  <a:gd name="T33" fmla="*/ 127 h 5120"/>
                  <a:gd name="T34" fmla="*/ 1391 w 3370"/>
                  <a:gd name="T35" fmla="*/ 78 h 5120"/>
                  <a:gd name="T36" fmla="*/ 1469 w 3370"/>
                  <a:gd name="T37" fmla="*/ 41 h 5120"/>
                  <a:gd name="T38" fmla="*/ 1552 w 3370"/>
                  <a:gd name="T39" fmla="*/ 15 h 5120"/>
                  <a:gd name="T40" fmla="*/ 1637 w 3370"/>
                  <a:gd name="T41" fmla="*/ 3 h 5120"/>
                  <a:gd name="T42" fmla="*/ 1722 w 3370"/>
                  <a:gd name="T43" fmla="*/ 2 h 5120"/>
                  <a:gd name="T44" fmla="*/ 1808 w 3370"/>
                  <a:gd name="T45" fmla="*/ 13 h 5120"/>
                  <a:gd name="T46" fmla="*/ 1891 w 3370"/>
                  <a:gd name="T47" fmla="*/ 37 h 5120"/>
                  <a:gd name="T48" fmla="*/ 1971 w 3370"/>
                  <a:gd name="T49" fmla="*/ 73 h 5120"/>
                  <a:gd name="T50" fmla="*/ 2046 w 3370"/>
                  <a:gd name="T51" fmla="*/ 121 h 5120"/>
                  <a:gd name="T52" fmla="*/ 2114 w 3370"/>
                  <a:gd name="T53" fmla="*/ 182 h 5120"/>
                  <a:gd name="T54" fmla="*/ 2172 w 3370"/>
                  <a:gd name="T55" fmla="*/ 252 h 5120"/>
                  <a:gd name="T56" fmla="*/ 2217 w 3370"/>
                  <a:gd name="T57" fmla="*/ 328 h 5120"/>
                  <a:gd name="T58" fmla="*/ 2250 w 3370"/>
                  <a:gd name="T59" fmla="*/ 408 h 5120"/>
                  <a:gd name="T60" fmla="*/ 2272 w 3370"/>
                  <a:gd name="T61" fmla="*/ 491 h 5120"/>
                  <a:gd name="T62" fmla="*/ 2280 w 3370"/>
                  <a:gd name="T63" fmla="*/ 576 h 5120"/>
                  <a:gd name="T64" fmla="*/ 2278 w 3370"/>
                  <a:gd name="T65" fmla="*/ 663 h 5120"/>
                  <a:gd name="T66" fmla="*/ 2261 w 3370"/>
                  <a:gd name="T67" fmla="*/ 747 h 5120"/>
                  <a:gd name="T68" fmla="*/ 2234 w 3370"/>
                  <a:gd name="T69" fmla="*/ 829 h 5120"/>
                  <a:gd name="T70" fmla="*/ 2194 w 3370"/>
                  <a:gd name="T71" fmla="*/ 907 h 5120"/>
                  <a:gd name="T72" fmla="*/ 2141 w 3370"/>
                  <a:gd name="T73" fmla="*/ 981 h 5120"/>
                  <a:gd name="T74" fmla="*/ 2065 w 3370"/>
                  <a:gd name="T75" fmla="*/ 1056 h 5120"/>
                  <a:gd name="T76" fmla="*/ 1974 w 3370"/>
                  <a:gd name="T77" fmla="*/ 1118 h 5120"/>
                  <a:gd name="T78" fmla="*/ 1873 w 3370"/>
                  <a:gd name="T79" fmla="*/ 1162 h 5120"/>
                  <a:gd name="T80" fmla="*/ 3370 w 3370"/>
                  <a:gd name="T81" fmla="*/ 2021 h 5120"/>
                  <a:gd name="T82" fmla="*/ 2281 w 3370"/>
                  <a:gd name="T83" fmla="*/ 3335 h 5120"/>
                  <a:gd name="T84" fmla="*/ 1795 w 3370"/>
                  <a:gd name="T85" fmla="*/ 3344 h 5120"/>
                  <a:gd name="T86" fmla="*/ 865 w 3370"/>
                  <a:gd name="T87" fmla="*/ 5120 h 5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0"/>
                  <a:gd name="T133" fmla="*/ 0 h 5120"/>
                  <a:gd name="T134" fmla="*/ 3370 w 3370"/>
                  <a:gd name="T135" fmla="*/ 5120 h 5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0" h="5120">
                    <a:moveTo>
                      <a:pt x="865" y="5120"/>
                    </a:moveTo>
                    <a:lnTo>
                      <a:pt x="1089" y="3335"/>
                    </a:lnTo>
                    <a:lnTo>
                      <a:pt x="1089" y="1614"/>
                    </a:lnTo>
                    <a:lnTo>
                      <a:pt x="0" y="2021"/>
                    </a:lnTo>
                    <a:lnTo>
                      <a:pt x="13" y="1729"/>
                    </a:lnTo>
                    <a:lnTo>
                      <a:pt x="1521" y="1167"/>
                    </a:lnTo>
                    <a:lnTo>
                      <a:pt x="1479" y="1155"/>
                    </a:lnTo>
                    <a:lnTo>
                      <a:pt x="1452" y="1144"/>
                    </a:lnTo>
                    <a:lnTo>
                      <a:pt x="1425" y="1133"/>
                    </a:lnTo>
                    <a:lnTo>
                      <a:pt x="1399" y="1119"/>
                    </a:lnTo>
                    <a:lnTo>
                      <a:pt x="1373" y="1104"/>
                    </a:lnTo>
                    <a:lnTo>
                      <a:pt x="1349" y="1088"/>
                    </a:lnTo>
                    <a:lnTo>
                      <a:pt x="1324" y="1071"/>
                    </a:lnTo>
                    <a:lnTo>
                      <a:pt x="1301" y="1052"/>
                    </a:lnTo>
                    <a:lnTo>
                      <a:pt x="1278" y="1031"/>
                    </a:lnTo>
                    <a:lnTo>
                      <a:pt x="1256" y="1010"/>
                    </a:lnTo>
                    <a:lnTo>
                      <a:pt x="1235" y="988"/>
                    </a:lnTo>
                    <a:lnTo>
                      <a:pt x="1217" y="965"/>
                    </a:lnTo>
                    <a:lnTo>
                      <a:pt x="1198" y="940"/>
                    </a:lnTo>
                    <a:lnTo>
                      <a:pt x="1182" y="916"/>
                    </a:lnTo>
                    <a:lnTo>
                      <a:pt x="1167" y="891"/>
                    </a:lnTo>
                    <a:lnTo>
                      <a:pt x="1153" y="864"/>
                    </a:lnTo>
                    <a:lnTo>
                      <a:pt x="1141" y="839"/>
                    </a:lnTo>
                    <a:lnTo>
                      <a:pt x="1129" y="811"/>
                    </a:lnTo>
                    <a:lnTo>
                      <a:pt x="1120" y="785"/>
                    </a:lnTo>
                    <a:lnTo>
                      <a:pt x="1111" y="757"/>
                    </a:lnTo>
                    <a:lnTo>
                      <a:pt x="1104" y="730"/>
                    </a:lnTo>
                    <a:lnTo>
                      <a:pt x="1098" y="701"/>
                    </a:lnTo>
                    <a:lnTo>
                      <a:pt x="1095" y="673"/>
                    </a:lnTo>
                    <a:lnTo>
                      <a:pt x="1091" y="644"/>
                    </a:lnTo>
                    <a:lnTo>
                      <a:pt x="1090" y="616"/>
                    </a:lnTo>
                    <a:lnTo>
                      <a:pt x="1089" y="587"/>
                    </a:lnTo>
                    <a:lnTo>
                      <a:pt x="1090" y="559"/>
                    </a:lnTo>
                    <a:lnTo>
                      <a:pt x="1092" y="530"/>
                    </a:lnTo>
                    <a:lnTo>
                      <a:pt x="1097" y="502"/>
                    </a:lnTo>
                    <a:lnTo>
                      <a:pt x="1102" y="474"/>
                    </a:lnTo>
                    <a:lnTo>
                      <a:pt x="1109" y="445"/>
                    </a:lnTo>
                    <a:lnTo>
                      <a:pt x="1117" y="417"/>
                    </a:lnTo>
                    <a:lnTo>
                      <a:pt x="1126" y="390"/>
                    </a:lnTo>
                    <a:lnTo>
                      <a:pt x="1136" y="363"/>
                    </a:lnTo>
                    <a:lnTo>
                      <a:pt x="1149" y="337"/>
                    </a:lnTo>
                    <a:lnTo>
                      <a:pt x="1161" y="310"/>
                    </a:lnTo>
                    <a:lnTo>
                      <a:pt x="1176" y="285"/>
                    </a:lnTo>
                    <a:lnTo>
                      <a:pt x="1193" y="260"/>
                    </a:lnTo>
                    <a:lnTo>
                      <a:pt x="1211" y="235"/>
                    </a:lnTo>
                    <a:lnTo>
                      <a:pt x="1229" y="212"/>
                    </a:lnTo>
                    <a:lnTo>
                      <a:pt x="1250" y="189"/>
                    </a:lnTo>
                    <a:lnTo>
                      <a:pt x="1272" y="167"/>
                    </a:lnTo>
                    <a:lnTo>
                      <a:pt x="1294" y="147"/>
                    </a:lnTo>
                    <a:lnTo>
                      <a:pt x="1317" y="127"/>
                    </a:lnTo>
                    <a:lnTo>
                      <a:pt x="1341" y="110"/>
                    </a:lnTo>
                    <a:lnTo>
                      <a:pt x="1365" y="93"/>
                    </a:lnTo>
                    <a:lnTo>
                      <a:pt x="1391" y="78"/>
                    </a:lnTo>
                    <a:lnTo>
                      <a:pt x="1416" y="64"/>
                    </a:lnTo>
                    <a:lnTo>
                      <a:pt x="1443" y="52"/>
                    </a:lnTo>
                    <a:lnTo>
                      <a:pt x="1469" y="41"/>
                    </a:lnTo>
                    <a:lnTo>
                      <a:pt x="1497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80" y="10"/>
                    </a:lnTo>
                    <a:lnTo>
                      <a:pt x="1608" y="5"/>
                    </a:lnTo>
                    <a:lnTo>
                      <a:pt x="1637" y="3"/>
                    </a:lnTo>
                    <a:lnTo>
                      <a:pt x="1665" y="0"/>
                    </a:lnTo>
                    <a:lnTo>
                      <a:pt x="1694" y="0"/>
                    </a:lnTo>
                    <a:lnTo>
                      <a:pt x="1722" y="2"/>
                    </a:lnTo>
                    <a:lnTo>
                      <a:pt x="1751" y="4"/>
                    </a:lnTo>
                    <a:lnTo>
                      <a:pt x="1780" y="9"/>
                    </a:lnTo>
                    <a:lnTo>
                      <a:pt x="1808" y="13"/>
                    </a:lnTo>
                    <a:lnTo>
                      <a:pt x="1835" y="20"/>
                    </a:lnTo>
                    <a:lnTo>
                      <a:pt x="1863" y="28"/>
                    </a:lnTo>
                    <a:lnTo>
                      <a:pt x="1891" y="37"/>
                    </a:lnTo>
                    <a:lnTo>
                      <a:pt x="1918" y="48"/>
                    </a:lnTo>
                    <a:lnTo>
                      <a:pt x="1945" y="59"/>
                    </a:lnTo>
                    <a:lnTo>
                      <a:pt x="1971" y="73"/>
                    </a:lnTo>
                    <a:lnTo>
                      <a:pt x="1997" y="88"/>
                    </a:lnTo>
                    <a:lnTo>
                      <a:pt x="2021" y="104"/>
                    </a:lnTo>
                    <a:lnTo>
                      <a:pt x="2046" y="121"/>
                    </a:lnTo>
                    <a:lnTo>
                      <a:pt x="2069" y="141"/>
                    </a:lnTo>
                    <a:lnTo>
                      <a:pt x="2092" y="162"/>
                    </a:lnTo>
                    <a:lnTo>
                      <a:pt x="2114" y="182"/>
                    </a:lnTo>
                    <a:lnTo>
                      <a:pt x="2135" y="205"/>
                    </a:lnTo>
                    <a:lnTo>
                      <a:pt x="2153" y="229"/>
                    </a:lnTo>
                    <a:lnTo>
                      <a:pt x="2172" y="252"/>
                    </a:lnTo>
                    <a:lnTo>
                      <a:pt x="2188" y="277"/>
                    </a:lnTo>
                    <a:lnTo>
                      <a:pt x="2203" y="302"/>
                    </a:lnTo>
                    <a:lnTo>
                      <a:pt x="2217" y="328"/>
                    </a:lnTo>
                    <a:lnTo>
                      <a:pt x="2229" y="354"/>
                    </a:lnTo>
                    <a:lnTo>
                      <a:pt x="2241" y="381"/>
                    </a:lnTo>
                    <a:lnTo>
                      <a:pt x="2250" y="408"/>
                    </a:lnTo>
                    <a:lnTo>
                      <a:pt x="2259" y="436"/>
                    </a:lnTo>
                    <a:lnTo>
                      <a:pt x="2266" y="464"/>
                    </a:lnTo>
                    <a:lnTo>
                      <a:pt x="2272" y="491"/>
                    </a:lnTo>
                    <a:lnTo>
                      <a:pt x="2275" y="520"/>
                    </a:lnTo>
                    <a:lnTo>
                      <a:pt x="2279" y="548"/>
                    </a:lnTo>
                    <a:lnTo>
                      <a:pt x="2280" y="576"/>
                    </a:lnTo>
                    <a:lnTo>
                      <a:pt x="2281" y="605"/>
                    </a:lnTo>
                    <a:lnTo>
                      <a:pt x="2280" y="634"/>
                    </a:lnTo>
                    <a:lnTo>
                      <a:pt x="2278" y="663"/>
                    </a:lnTo>
                    <a:lnTo>
                      <a:pt x="2273" y="690"/>
                    </a:lnTo>
                    <a:lnTo>
                      <a:pt x="2268" y="719"/>
                    </a:lnTo>
                    <a:lnTo>
                      <a:pt x="2261" y="747"/>
                    </a:lnTo>
                    <a:lnTo>
                      <a:pt x="2253" y="775"/>
                    </a:lnTo>
                    <a:lnTo>
                      <a:pt x="2244" y="802"/>
                    </a:lnTo>
                    <a:lnTo>
                      <a:pt x="2234" y="829"/>
                    </a:lnTo>
                    <a:lnTo>
                      <a:pt x="2221" y="856"/>
                    </a:lnTo>
                    <a:lnTo>
                      <a:pt x="2209" y="882"/>
                    </a:lnTo>
                    <a:lnTo>
                      <a:pt x="2194" y="907"/>
                    </a:lnTo>
                    <a:lnTo>
                      <a:pt x="2177" y="932"/>
                    </a:lnTo>
                    <a:lnTo>
                      <a:pt x="2159" y="957"/>
                    </a:lnTo>
                    <a:lnTo>
                      <a:pt x="2141" y="981"/>
                    </a:lnTo>
                    <a:lnTo>
                      <a:pt x="2120" y="1004"/>
                    </a:lnTo>
                    <a:lnTo>
                      <a:pt x="2093" y="1030"/>
                    </a:lnTo>
                    <a:lnTo>
                      <a:pt x="2065" y="1056"/>
                    </a:lnTo>
                    <a:lnTo>
                      <a:pt x="2035" y="1079"/>
                    </a:lnTo>
                    <a:lnTo>
                      <a:pt x="2005" y="1099"/>
                    </a:lnTo>
                    <a:lnTo>
                      <a:pt x="1974" y="1118"/>
                    </a:lnTo>
                    <a:lnTo>
                      <a:pt x="1940" y="1135"/>
                    </a:lnTo>
                    <a:lnTo>
                      <a:pt x="1907" y="1149"/>
                    </a:lnTo>
                    <a:lnTo>
                      <a:pt x="1873" y="1162"/>
                    </a:lnTo>
                    <a:lnTo>
                      <a:pt x="1849" y="1167"/>
                    </a:lnTo>
                    <a:lnTo>
                      <a:pt x="3357" y="1729"/>
                    </a:lnTo>
                    <a:lnTo>
                      <a:pt x="3370" y="2021"/>
                    </a:lnTo>
                    <a:lnTo>
                      <a:pt x="2281" y="1615"/>
                    </a:lnTo>
                    <a:lnTo>
                      <a:pt x="2281" y="3335"/>
                    </a:lnTo>
                    <a:lnTo>
                      <a:pt x="2505" y="5120"/>
                    </a:lnTo>
                    <a:lnTo>
                      <a:pt x="2017" y="5120"/>
                    </a:lnTo>
                    <a:lnTo>
                      <a:pt x="1795" y="3344"/>
                    </a:lnTo>
                    <a:lnTo>
                      <a:pt x="1575" y="3344"/>
                    </a:lnTo>
                    <a:lnTo>
                      <a:pt x="1353" y="5120"/>
                    </a:lnTo>
                    <a:lnTo>
                      <a:pt x="865" y="5120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2" name="Freeform 61"/>
              <p:cNvSpPr>
                <a:spLocks noChangeAspect="1"/>
              </p:cNvSpPr>
              <p:nvPr/>
            </p:nvSpPr>
            <p:spPr bwMode="auto">
              <a:xfrm>
                <a:off x="6718861" y="3535971"/>
                <a:ext cx="338591" cy="476390"/>
              </a:xfrm>
              <a:custGeom>
                <a:avLst/>
                <a:gdLst>
                  <a:gd name="T0" fmla="*/ 1089 w 3370"/>
                  <a:gd name="T1" fmla="*/ 3335 h 5120"/>
                  <a:gd name="T2" fmla="*/ 13 w 3370"/>
                  <a:gd name="T3" fmla="*/ 1729 h 5120"/>
                  <a:gd name="T4" fmla="*/ 1452 w 3370"/>
                  <a:gd name="T5" fmla="*/ 1144 h 5120"/>
                  <a:gd name="T6" fmla="*/ 1373 w 3370"/>
                  <a:gd name="T7" fmla="*/ 1104 h 5120"/>
                  <a:gd name="T8" fmla="*/ 1301 w 3370"/>
                  <a:gd name="T9" fmla="*/ 1052 h 5120"/>
                  <a:gd name="T10" fmla="*/ 1235 w 3370"/>
                  <a:gd name="T11" fmla="*/ 988 h 5120"/>
                  <a:gd name="T12" fmla="*/ 1182 w 3370"/>
                  <a:gd name="T13" fmla="*/ 916 h 5120"/>
                  <a:gd name="T14" fmla="*/ 1141 w 3370"/>
                  <a:gd name="T15" fmla="*/ 839 h 5120"/>
                  <a:gd name="T16" fmla="*/ 1111 w 3370"/>
                  <a:gd name="T17" fmla="*/ 757 h 5120"/>
                  <a:gd name="T18" fmla="*/ 1095 w 3370"/>
                  <a:gd name="T19" fmla="*/ 673 h 5120"/>
                  <a:gd name="T20" fmla="*/ 1089 w 3370"/>
                  <a:gd name="T21" fmla="*/ 587 h 5120"/>
                  <a:gd name="T22" fmla="*/ 1097 w 3370"/>
                  <a:gd name="T23" fmla="*/ 502 h 5120"/>
                  <a:gd name="T24" fmla="*/ 1117 w 3370"/>
                  <a:gd name="T25" fmla="*/ 417 h 5120"/>
                  <a:gd name="T26" fmla="*/ 1149 w 3370"/>
                  <a:gd name="T27" fmla="*/ 337 h 5120"/>
                  <a:gd name="T28" fmla="*/ 1193 w 3370"/>
                  <a:gd name="T29" fmla="*/ 260 h 5120"/>
                  <a:gd name="T30" fmla="*/ 1250 w 3370"/>
                  <a:gd name="T31" fmla="*/ 189 h 5120"/>
                  <a:gd name="T32" fmla="*/ 1317 w 3370"/>
                  <a:gd name="T33" fmla="*/ 127 h 5120"/>
                  <a:gd name="T34" fmla="*/ 1391 w 3370"/>
                  <a:gd name="T35" fmla="*/ 78 h 5120"/>
                  <a:gd name="T36" fmla="*/ 1469 w 3370"/>
                  <a:gd name="T37" fmla="*/ 41 h 5120"/>
                  <a:gd name="T38" fmla="*/ 1552 w 3370"/>
                  <a:gd name="T39" fmla="*/ 15 h 5120"/>
                  <a:gd name="T40" fmla="*/ 1637 w 3370"/>
                  <a:gd name="T41" fmla="*/ 3 h 5120"/>
                  <a:gd name="T42" fmla="*/ 1722 w 3370"/>
                  <a:gd name="T43" fmla="*/ 2 h 5120"/>
                  <a:gd name="T44" fmla="*/ 1808 w 3370"/>
                  <a:gd name="T45" fmla="*/ 13 h 5120"/>
                  <a:gd name="T46" fmla="*/ 1891 w 3370"/>
                  <a:gd name="T47" fmla="*/ 37 h 5120"/>
                  <a:gd name="T48" fmla="*/ 1971 w 3370"/>
                  <a:gd name="T49" fmla="*/ 73 h 5120"/>
                  <a:gd name="T50" fmla="*/ 2046 w 3370"/>
                  <a:gd name="T51" fmla="*/ 121 h 5120"/>
                  <a:gd name="T52" fmla="*/ 2114 w 3370"/>
                  <a:gd name="T53" fmla="*/ 182 h 5120"/>
                  <a:gd name="T54" fmla="*/ 2172 w 3370"/>
                  <a:gd name="T55" fmla="*/ 252 h 5120"/>
                  <a:gd name="T56" fmla="*/ 2217 w 3370"/>
                  <a:gd name="T57" fmla="*/ 328 h 5120"/>
                  <a:gd name="T58" fmla="*/ 2250 w 3370"/>
                  <a:gd name="T59" fmla="*/ 408 h 5120"/>
                  <a:gd name="T60" fmla="*/ 2272 w 3370"/>
                  <a:gd name="T61" fmla="*/ 491 h 5120"/>
                  <a:gd name="T62" fmla="*/ 2280 w 3370"/>
                  <a:gd name="T63" fmla="*/ 576 h 5120"/>
                  <a:gd name="T64" fmla="*/ 2278 w 3370"/>
                  <a:gd name="T65" fmla="*/ 663 h 5120"/>
                  <a:gd name="T66" fmla="*/ 2261 w 3370"/>
                  <a:gd name="T67" fmla="*/ 747 h 5120"/>
                  <a:gd name="T68" fmla="*/ 2234 w 3370"/>
                  <a:gd name="T69" fmla="*/ 829 h 5120"/>
                  <a:gd name="T70" fmla="*/ 2194 w 3370"/>
                  <a:gd name="T71" fmla="*/ 907 h 5120"/>
                  <a:gd name="T72" fmla="*/ 2141 w 3370"/>
                  <a:gd name="T73" fmla="*/ 981 h 5120"/>
                  <a:gd name="T74" fmla="*/ 2065 w 3370"/>
                  <a:gd name="T75" fmla="*/ 1056 h 5120"/>
                  <a:gd name="T76" fmla="*/ 1974 w 3370"/>
                  <a:gd name="T77" fmla="*/ 1118 h 5120"/>
                  <a:gd name="T78" fmla="*/ 1873 w 3370"/>
                  <a:gd name="T79" fmla="*/ 1162 h 5120"/>
                  <a:gd name="T80" fmla="*/ 3370 w 3370"/>
                  <a:gd name="T81" fmla="*/ 2021 h 5120"/>
                  <a:gd name="T82" fmla="*/ 2281 w 3370"/>
                  <a:gd name="T83" fmla="*/ 3335 h 5120"/>
                  <a:gd name="T84" fmla="*/ 1795 w 3370"/>
                  <a:gd name="T85" fmla="*/ 3344 h 5120"/>
                  <a:gd name="T86" fmla="*/ 865 w 3370"/>
                  <a:gd name="T87" fmla="*/ 5120 h 5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0"/>
                  <a:gd name="T133" fmla="*/ 0 h 5120"/>
                  <a:gd name="T134" fmla="*/ 3370 w 3370"/>
                  <a:gd name="T135" fmla="*/ 5120 h 5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0" h="5120">
                    <a:moveTo>
                      <a:pt x="865" y="5120"/>
                    </a:moveTo>
                    <a:lnTo>
                      <a:pt x="1089" y="3335"/>
                    </a:lnTo>
                    <a:lnTo>
                      <a:pt x="1089" y="1614"/>
                    </a:lnTo>
                    <a:lnTo>
                      <a:pt x="0" y="2021"/>
                    </a:lnTo>
                    <a:lnTo>
                      <a:pt x="13" y="1729"/>
                    </a:lnTo>
                    <a:lnTo>
                      <a:pt x="1521" y="1167"/>
                    </a:lnTo>
                    <a:lnTo>
                      <a:pt x="1479" y="1155"/>
                    </a:lnTo>
                    <a:lnTo>
                      <a:pt x="1452" y="1144"/>
                    </a:lnTo>
                    <a:lnTo>
                      <a:pt x="1425" y="1133"/>
                    </a:lnTo>
                    <a:lnTo>
                      <a:pt x="1399" y="1119"/>
                    </a:lnTo>
                    <a:lnTo>
                      <a:pt x="1373" y="1104"/>
                    </a:lnTo>
                    <a:lnTo>
                      <a:pt x="1349" y="1088"/>
                    </a:lnTo>
                    <a:lnTo>
                      <a:pt x="1324" y="1071"/>
                    </a:lnTo>
                    <a:lnTo>
                      <a:pt x="1301" y="1052"/>
                    </a:lnTo>
                    <a:lnTo>
                      <a:pt x="1278" y="1031"/>
                    </a:lnTo>
                    <a:lnTo>
                      <a:pt x="1256" y="1010"/>
                    </a:lnTo>
                    <a:lnTo>
                      <a:pt x="1235" y="988"/>
                    </a:lnTo>
                    <a:lnTo>
                      <a:pt x="1217" y="965"/>
                    </a:lnTo>
                    <a:lnTo>
                      <a:pt x="1198" y="940"/>
                    </a:lnTo>
                    <a:lnTo>
                      <a:pt x="1182" y="916"/>
                    </a:lnTo>
                    <a:lnTo>
                      <a:pt x="1167" y="891"/>
                    </a:lnTo>
                    <a:lnTo>
                      <a:pt x="1153" y="864"/>
                    </a:lnTo>
                    <a:lnTo>
                      <a:pt x="1141" y="839"/>
                    </a:lnTo>
                    <a:lnTo>
                      <a:pt x="1129" y="811"/>
                    </a:lnTo>
                    <a:lnTo>
                      <a:pt x="1120" y="785"/>
                    </a:lnTo>
                    <a:lnTo>
                      <a:pt x="1111" y="757"/>
                    </a:lnTo>
                    <a:lnTo>
                      <a:pt x="1104" y="730"/>
                    </a:lnTo>
                    <a:lnTo>
                      <a:pt x="1098" y="701"/>
                    </a:lnTo>
                    <a:lnTo>
                      <a:pt x="1095" y="673"/>
                    </a:lnTo>
                    <a:lnTo>
                      <a:pt x="1091" y="644"/>
                    </a:lnTo>
                    <a:lnTo>
                      <a:pt x="1090" y="616"/>
                    </a:lnTo>
                    <a:lnTo>
                      <a:pt x="1089" y="587"/>
                    </a:lnTo>
                    <a:lnTo>
                      <a:pt x="1090" y="559"/>
                    </a:lnTo>
                    <a:lnTo>
                      <a:pt x="1092" y="530"/>
                    </a:lnTo>
                    <a:lnTo>
                      <a:pt x="1097" y="502"/>
                    </a:lnTo>
                    <a:lnTo>
                      <a:pt x="1102" y="474"/>
                    </a:lnTo>
                    <a:lnTo>
                      <a:pt x="1109" y="445"/>
                    </a:lnTo>
                    <a:lnTo>
                      <a:pt x="1117" y="417"/>
                    </a:lnTo>
                    <a:lnTo>
                      <a:pt x="1126" y="390"/>
                    </a:lnTo>
                    <a:lnTo>
                      <a:pt x="1136" y="363"/>
                    </a:lnTo>
                    <a:lnTo>
                      <a:pt x="1149" y="337"/>
                    </a:lnTo>
                    <a:lnTo>
                      <a:pt x="1161" y="310"/>
                    </a:lnTo>
                    <a:lnTo>
                      <a:pt x="1176" y="285"/>
                    </a:lnTo>
                    <a:lnTo>
                      <a:pt x="1193" y="260"/>
                    </a:lnTo>
                    <a:lnTo>
                      <a:pt x="1211" y="235"/>
                    </a:lnTo>
                    <a:lnTo>
                      <a:pt x="1229" y="212"/>
                    </a:lnTo>
                    <a:lnTo>
                      <a:pt x="1250" y="189"/>
                    </a:lnTo>
                    <a:lnTo>
                      <a:pt x="1272" y="167"/>
                    </a:lnTo>
                    <a:lnTo>
                      <a:pt x="1294" y="147"/>
                    </a:lnTo>
                    <a:lnTo>
                      <a:pt x="1317" y="127"/>
                    </a:lnTo>
                    <a:lnTo>
                      <a:pt x="1341" y="110"/>
                    </a:lnTo>
                    <a:lnTo>
                      <a:pt x="1365" y="93"/>
                    </a:lnTo>
                    <a:lnTo>
                      <a:pt x="1391" y="78"/>
                    </a:lnTo>
                    <a:lnTo>
                      <a:pt x="1416" y="64"/>
                    </a:lnTo>
                    <a:lnTo>
                      <a:pt x="1443" y="52"/>
                    </a:lnTo>
                    <a:lnTo>
                      <a:pt x="1469" y="41"/>
                    </a:lnTo>
                    <a:lnTo>
                      <a:pt x="1497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80" y="10"/>
                    </a:lnTo>
                    <a:lnTo>
                      <a:pt x="1608" y="5"/>
                    </a:lnTo>
                    <a:lnTo>
                      <a:pt x="1637" y="3"/>
                    </a:lnTo>
                    <a:lnTo>
                      <a:pt x="1665" y="0"/>
                    </a:lnTo>
                    <a:lnTo>
                      <a:pt x="1694" y="0"/>
                    </a:lnTo>
                    <a:lnTo>
                      <a:pt x="1722" y="2"/>
                    </a:lnTo>
                    <a:lnTo>
                      <a:pt x="1751" y="4"/>
                    </a:lnTo>
                    <a:lnTo>
                      <a:pt x="1780" y="9"/>
                    </a:lnTo>
                    <a:lnTo>
                      <a:pt x="1808" y="13"/>
                    </a:lnTo>
                    <a:lnTo>
                      <a:pt x="1835" y="20"/>
                    </a:lnTo>
                    <a:lnTo>
                      <a:pt x="1863" y="28"/>
                    </a:lnTo>
                    <a:lnTo>
                      <a:pt x="1891" y="37"/>
                    </a:lnTo>
                    <a:lnTo>
                      <a:pt x="1918" y="48"/>
                    </a:lnTo>
                    <a:lnTo>
                      <a:pt x="1945" y="59"/>
                    </a:lnTo>
                    <a:lnTo>
                      <a:pt x="1971" y="73"/>
                    </a:lnTo>
                    <a:lnTo>
                      <a:pt x="1997" y="88"/>
                    </a:lnTo>
                    <a:lnTo>
                      <a:pt x="2021" y="104"/>
                    </a:lnTo>
                    <a:lnTo>
                      <a:pt x="2046" y="121"/>
                    </a:lnTo>
                    <a:lnTo>
                      <a:pt x="2069" y="141"/>
                    </a:lnTo>
                    <a:lnTo>
                      <a:pt x="2092" y="162"/>
                    </a:lnTo>
                    <a:lnTo>
                      <a:pt x="2114" y="182"/>
                    </a:lnTo>
                    <a:lnTo>
                      <a:pt x="2135" y="205"/>
                    </a:lnTo>
                    <a:lnTo>
                      <a:pt x="2153" y="229"/>
                    </a:lnTo>
                    <a:lnTo>
                      <a:pt x="2172" y="252"/>
                    </a:lnTo>
                    <a:lnTo>
                      <a:pt x="2188" y="277"/>
                    </a:lnTo>
                    <a:lnTo>
                      <a:pt x="2203" y="302"/>
                    </a:lnTo>
                    <a:lnTo>
                      <a:pt x="2217" y="328"/>
                    </a:lnTo>
                    <a:lnTo>
                      <a:pt x="2229" y="354"/>
                    </a:lnTo>
                    <a:lnTo>
                      <a:pt x="2241" y="381"/>
                    </a:lnTo>
                    <a:lnTo>
                      <a:pt x="2250" y="408"/>
                    </a:lnTo>
                    <a:lnTo>
                      <a:pt x="2259" y="436"/>
                    </a:lnTo>
                    <a:lnTo>
                      <a:pt x="2266" y="464"/>
                    </a:lnTo>
                    <a:lnTo>
                      <a:pt x="2272" y="491"/>
                    </a:lnTo>
                    <a:lnTo>
                      <a:pt x="2275" y="520"/>
                    </a:lnTo>
                    <a:lnTo>
                      <a:pt x="2279" y="548"/>
                    </a:lnTo>
                    <a:lnTo>
                      <a:pt x="2280" y="576"/>
                    </a:lnTo>
                    <a:lnTo>
                      <a:pt x="2281" y="605"/>
                    </a:lnTo>
                    <a:lnTo>
                      <a:pt x="2280" y="634"/>
                    </a:lnTo>
                    <a:lnTo>
                      <a:pt x="2278" y="663"/>
                    </a:lnTo>
                    <a:lnTo>
                      <a:pt x="2273" y="690"/>
                    </a:lnTo>
                    <a:lnTo>
                      <a:pt x="2268" y="719"/>
                    </a:lnTo>
                    <a:lnTo>
                      <a:pt x="2261" y="747"/>
                    </a:lnTo>
                    <a:lnTo>
                      <a:pt x="2253" y="775"/>
                    </a:lnTo>
                    <a:lnTo>
                      <a:pt x="2244" y="802"/>
                    </a:lnTo>
                    <a:lnTo>
                      <a:pt x="2234" y="829"/>
                    </a:lnTo>
                    <a:lnTo>
                      <a:pt x="2221" y="856"/>
                    </a:lnTo>
                    <a:lnTo>
                      <a:pt x="2209" y="882"/>
                    </a:lnTo>
                    <a:lnTo>
                      <a:pt x="2194" y="907"/>
                    </a:lnTo>
                    <a:lnTo>
                      <a:pt x="2177" y="932"/>
                    </a:lnTo>
                    <a:lnTo>
                      <a:pt x="2159" y="957"/>
                    </a:lnTo>
                    <a:lnTo>
                      <a:pt x="2141" y="981"/>
                    </a:lnTo>
                    <a:lnTo>
                      <a:pt x="2120" y="1004"/>
                    </a:lnTo>
                    <a:lnTo>
                      <a:pt x="2093" y="1030"/>
                    </a:lnTo>
                    <a:lnTo>
                      <a:pt x="2065" y="1056"/>
                    </a:lnTo>
                    <a:lnTo>
                      <a:pt x="2035" y="1079"/>
                    </a:lnTo>
                    <a:lnTo>
                      <a:pt x="2005" y="1099"/>
                    </a:lnTo>
                    <a:lnTo>
                      <a:pt x="1974" y="1118"/>
                    </a:lnTo>
                    <a:lnTo>
                      <a:pt x="1940" y="1135"/>
                    </a:lnTo>
                    <a:lnTo>
                      <a:pt x="1907" y="1149"/>
                    </a:lnTo>
                    <a:lnTo>
                      <a:pt x="1873" y="1162"/>
                    </a:lnTo>
                    <a:lnTo>
                      <a:pt x="1849" y="1167"/>
                    </a:lnTo>
                    <a:lnTo>
                      <a:pt x="3357" y="1729"/>
                    </a:lnTo>
                    <a:lnTo>
                      <a:pt x="3370" y="2021"/>
                    </a:lnTo>
                    <a:lnTo>
                      <a:pt x="2281" y="1615"/>
                    </a:lnTo>
                    <a:lnTo>
                      <a:pt x="2281" y="3335"/>
                    </a:lnTo>
                    <a:lnTo>
                      <a:pt x="2505" y="5120"/>
                    </a:lnTo>
                    <a:lnTo>
                      <a:pt x="2017" y="5120"/>
                    </a:lnTo>
                    <a:lnTo>
                      <a:pt x="1795" y="3344"/>
                    </a:lnTo>
                    <a:lnTo>
                      <a:pt x="1575" y="3344"/>
                    </a:lnTo>
                    <a:lnTo>
                      <a:pt x="1353" y="5120"/>
                    </a:lnTo>
                    <a:lnTo>
                      <a:pt x="865" y="5120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3" name="Freeform 61"/>
              <p:cNvSpPr>
                <a:spLocks noChangeAspect="1"/>
              </p:cNvSpPr>
              <p:nvPr/>
            </p:nvSpPr>
            <p:spPr bwMode="auto">
              <a:xfrm>
                <a:off x="7107191" y="3149614"/>
                <a:ext cx="338591" cy="476390"/>
              </a:xfrm>
              <a:custGeom>
                <a:avLst/>
                <a:gdLst>
                  <a:gd name="T0" fmla="*/ 1089 w 3370"/>
                  <a:gd name="T1" fmla="*/ 3335 h 5120"/>
                  <a:gd name="T2" fmla="*/ 13 w 3370"/>
                  <a:gd name="T3" fmla="*/ 1729 h 5120"/>
                  <a:gd name="T4" fmla="*/ 1452 w 3370"/>
                  <a:gd name="T5" fmla="*/ 1144 h 5120"/>
                  <a:gd name="T6" fmla="*/ 1373 w 3370"/>
                  <a:gd name="T7" fmla="*/ 1104 h 5120"/>
                  <a:gd name="T8" fmla="*/ 1301 w 3370"/>
                  <a:gd name="T9" fmla="*/ 1052 h 5120"/>
                  <a:gd name="T10" fmla="*/ 1235 w 3370"/>
                  <a:gd name="T11" fmla="*/ 988 h 5120"/>
                  <a:gd name="T12" fmla="*/ 1182 w 3370"/>
                  <a:gd name="T13" fmla="*/ 916 h 5120"/>
                  <a:gd name="T14" fmla="*/ 1141 w 3370"/>
                  <a:gd name="T15" fmla="*/ 839 h 5120"/>
                  <a:gd name="T16" fmla="*/ 1111 w 3370"/>
                  <a:gd name="T17" fmla="*/ 757 h 5120"/>
                  <a:gd name="T18" fmla="*/ 1095 w 3370"/>
                  <a:gd name="T19" fmla="*/ 673 h 5120"/>
                  <a:gd name="T20" fmla="*/ 1089 w 3370"/>
                  <a:gd name="T21" fmla="*/ 587 h 5120"/>
                  <a:gd name="T22" fmla="*/ 1097 w 3370"/>
                  <a:gd name="T23" fmla="*/ 502 h 5120"/>
                  <a:gd name="T24" fmla="*/ 1117 w 3370"/>
                  <a:gd name="T25" fmla="*/ 417 h 5120"/>
                  <a:gd name="T26" fmla="*/ 1149 w 3370"/>
                  <a:gd name="T27" fmla="*/ 337 h 5120"/>
                  <a:gd name="T28" fmla="*/ 1193 w 3370"/>
                  <a:gd name="T29" fmla="*/ 260 h 5120"/>
                  <a:gd name="T30" fmla="*/ 1250 w 3370"/>
                  <a:gd name="T31" fmla="*/ 189 h 5120"/>
                  <a:gd name="T32" fmla="*/ 1317 w 3370"/>
                  <a:gd name="T33" fmla="*/ 127 h 5120"/>
                  <a:gd name="T34" fmla="*/ 1391 w 3370"/>
                  <a:gd name="T35" fmla="*/ 78 h 5120"/>
                  <a:gd name="T36" fmla="*/ 1469 w 3370"/>
                  <a:gd name="T37" fmla="*/ 41 h 5120"/>
                  <a:gd name="T38" fmla="*/ 1552 w 3370"/>
                  <a:gd name="T39" fmla="*/ 15 h 5120"/>
                  <a:gd name="T40" fmla="*/ 1637 w 3370"/>
                  <a:gd name="T41" fmla="*/ 3 h 5120"/>
                  <a:gd name="T42" fmla="*/ 1722 w 3370"/>
                  <a:gd name="T43" fmla="*/ 2 h 5120"/>
                  <a:gd name="T44" fmla="*/ 1808 w 3370"/>
                  <a:gd name="T45" fmla="*/ 13 h 5120"/>
                  <a:gd name="T46" fmla="*/ 1891 w 3370"/>
                  <a:gd name="T47" fmla="*/ 37 h 5120"/>
                  <a:gd name="T48" fmla="*/ 1971 w 3370"/>
                  <a:gd name="T49" fmla="*/ 73 h 5120"/>
                  <a:gd name="T50" fmla="*/ 2046 w 3370"/>
                  <a:gd name="T51" fmla="*/ 121 h 5120"/>
                  <a:gd name="T52" fmla="*/ 2114 w 3370"/>
                  <a:gd name="T53" fmla="*/ 182 h 5120"/>
                  <a:gd name="T54" fmla="*/ 2172 w 3370"/>
                  <a:gd name="T55" fmla="*/ 252 h 5120"/>
                  <a:gd name="T56" fmla="*/ 2217 w 3370"/>
                  <a:gd name="T57" fmla="*/ 328 h 5120"/>
                  <a:gd name="T58" fmla="*/ 2250 w 3370"/>
                  <a:gd name="T59" fmla="*/ 408 h 5120"/>
                  <a:gd name="T60" fmla="*/ 2272 w 3370"/>
                  <a:gd name="T61" fmla="*/ 491 h 5120"/>
                  <a:gd name="T62" fmla="*/ 2280 w 3370"/>
                  <a:gd name="T63" fmla="*/ 576 h 5120"/>
                  <a:gd name="T64" fmla="*/ 2278 w 3370"/>
                  <a:gd name="T65" fmla="*/ 663 h 5120"/>
                  <a:gd name="T66" fmla="*/ 2261 w 3370"/>
                  <a:gd name="T67" fmla="*/ 747 h 5120"/>
                  <a:gd name="T68" fmla="*/ 2234 w 3370"/>
                  <a:gd name="T69" fmla="*/ 829 h 5120"/>
                  <a:gd name="T70" fmla="*/ 2194 w 3370"/>
                  <a:gd name="T71" fmla="*/ 907 h 5120"/>
                  <a:gd name="T72" fmla="*/ 2141 w 3370"/>
                  <a:gd name="T73" fmla="*/ 981 h 5120"/>
                  <a:gd name="T74" fmla="*/ 2065 w 3370"/>
                  <a:gd name="T75" fmla="*/ 1056 h 5120"/>
                  <a:gd name="T76" fmla="*/ 1974 w 3370"/>
                  <a:gd name="T77" fmla="*/ 1118 h 5120"/>
                  <a:gd name="T78" fmla="*/ 1873 w 3370"/>
                  <a:gd name="T79" fmla="*/ 1162 h 5120"/>
                  <a:gd name="T80" fmla="*/ 3370 w 3370"/>
                  <a:gd name="T81" fmla="*/ 2021 h 5120"/>
                  <a:gd name="T82" fmla="*/ 2281 w 3370"/>
                  <a:gd name="T83" fmla="*/ 3335 h 5120"/>
                  <a:gd name="T84" fmla="*/ 1795 w 3370"/>
                  <a:gd name="T85" fmla="*/ 3344 h 5120"/>
                  <a:gd name="T86" fmla="*/ 865 w 3370"/>
                  <a:gd name="T87" fmla="*/ 5120 h 5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0"/>
                  <a:gd name="T133" fmla="*/ 0 h 5120"/>
                  <a:gd name="T134" fmla="*/ 3370 w 3370"/>
                  <a:gd name="T135" fmla="*/ 5120 h 5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0" h="5120">
                    <a:moveTo>
                      <a:pt x="865" y="5120"/>
                    </a:moveTo>
                    <a:lnTo>
                      <a:pt x="1089" y="3335"/>
                    </a:lnTo>
                    <a:lnTo>
                      <a:pt x="1089" y="1614"/>
                    </a:lnTo>
                    <a:lnTo>
                      <a:pt x="0" y="2021"/>
                    </a:lnTo>
                    <a:lnTo>
                      <a:pt x="13" y="1729"/>
                    </a:lnTo>
                    <a:lnTo>
                      <a:pt x="1521" y="1167"/>
                    </a:lnTo>
                    <a:lnTo>
                      <a:pt x="1479" y="1155"/>
                    </a:lnTo>
                    <a:lnTo>
                      <a:pt x="1452" y="1144"/>
                    </a:lnTo>
                    <a:lnTo>
                      <a:pt x="1425" y="1133"/>
                    </a:lnTo>
                    <a:lnTo>
                      <a:pt x="1399" y="1119"/>
                    </a:lnTo>
                    <a:lnTo>
                      <a:pt x="1373" y="1104"/>
                    </a:lnTo>
                    <a:lnTo>
                      <a:pt x="1349" y="1088"/>
                    </a:lnTo>
                    <a:lnTo>
                      <a:pt x="1324" y="1071"/>
                    </a:lnTo>
                    <a:lnTo>
                      <a:pt x="1301" y="1052"/>
                    </a:lnTo>
                    <a:lnTo>
                      <a:pt x="1278" y="1031"/>
                    </a:lnTo>
                    <a:lnTo>
                      <a:pt x="1256" y="1010"/>
                    </a:lnTo>
                    <a:lnTo>
                      <a:pt x="1235" y="988"/>
                    </a:lnTo>
                    <a:lnTo>
                      <a:pt x="1217" y="965"/>
                    </a:lnTo>
                    <a:lnTo>
                      <a:pt x="1198" y="940"/>
                    </a:lnTo>
                    <a:lnTo>
                      <a:pt x="1182" y="916"/>
                    </a:lnTo>
                    <a:lnTo>
                      <a:pt x="1167" y="891"/>
                    </a:lnTo>
                    <a:lnTo>
                      <a:pt x="1153" y="864"/>
                    </a:lnTo>
                    <a:lnTo>
                      <a:pt x="1141" y="839"/>
                    </a:lnTo>
                    <a:lnTo>
                      <a:pt x="1129" y="811"/>
                    </a:lnTo>
                    <a:lnTo>
                      <a:pt x="1120" y="785"/>
                    </a:lnTo>
                    <a:lnTo>
                      <a:pt x="1111" y="757"/>
                    </a:lnTo>
                    <a:lnTo>
                      <a:pt x="1104" y="730"/>
                    </a:lnTo>
                    <a:lnTo>
                      <a:pt x="1098" y="701"/>
                    </a:lnTo>
                    <a:lnTo>
                      <a:pt x="1095" y="673"/>
                    </a:lnTo>
                    <a:lnTo>
                      <a:pt x="1091" y="644"/>
                    </a:lnTo>
                    <a:lnTo>
                      <a:pt x="1090" y="616"/>
                    </a:lnTo>
                    <a:lnTo>
                      <a:pt x="1089" y="587"/>
                    </a:lnTo>
                    <a:lnTo>
                      <a:pt x="1090" y="559"/>
                    </a:lnTo>
                    <a:lnTo>
                      <a:pt x="1092" y="530"/>
                    </a:lnTo>
                    <a:lnTo>
                      <a:pt x="1097" y="502"/>
                    </a:lnTo>
                    <a:lnTo>
                      <a:pt x="1102" y="474"/>
                    </a:lnTo>
                    <a:lnTo>
                      <a:pt x="1109" y="445"/>
                    </a:lnTo>
                    <a:lnTo>
                      <a:pt x="1117" y="417"/>
                    </a:lnTo>
                    <a:lnTo>
                      <a:pt x="1126" y="390"/>
                    </a:lnTo>
                    <a:lnTo>
                      <a:pt x="1136" y="363"/>
                    </a:lnTo>
                    <a:lnTo>
                      <a:pt x="1149" y="337"/>
                    </a:lnTo>
                    <a:lnTo>
                      <a:pt x="1161" y="310"/>
                    </a:lnTo>
                    <a:lnTo>
                      <a:pt x="1176" y="285"/>
                    </a:lnTo>
                    <a:lnTo>
                      <a:pt x="1193" y="260"/>
                    </a:lnTo>
                    <a:lnTo>
                      <a:pt x="1211" y="235"/>
                    </a:lnTo>
                    <a:lnTo>
                      <a:pt x="1229" y="212"/>
                    </a:lnTo>
                    <a:lnTo>
                      <a:pt x="1250" y="189"/>
                    </a:lnTo>
                    <a:lnTo>
                      <a:pt x="1272" y="167"/>
                    </a:lnTo>
                    <a:lnTo>
                      <a:pt x="1294" y="147"/>
                    </a:lnTo>
                    <a:lnTo>
                      <a:pt x="1317" y="127"/>
                    </a:lnTo>
                    <a:lnTo>
                      <a:pt x="1341" y="110"/>
                    </a:lnTo>
                    <a:lnTo>
                      <a:pt x="1365" y="93"/>
                    </a:lnTo>
                    <a:lnTo>
                      <a:pt x="1391" y="78"/>
                    </a:lnTo>
                    <a:lnTo>
                      <a:pt x="1416" y="64"/>
                    </a:lnTo>
                    <a:lnTo>
                      <a:pt x="1443" y="52"/>
                    </a:lnTo>
                    <a:lnTo>
                      <a:pt x="1469" y="41"/>
                    </a:lnTo>
                    <a:lnTo>
                      <a:pt x="1497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80" y="10"/>
                    </a:lnTo>
                    <a:lnTo>
                      <a:pt x="1608" y="5"/>
                    </a:lnTo>
                    <a:lnTo>
                      <a:pt x="1637" y="3"/>
                    </a:lnTo>
                    <a:lnTo>
                      <a:pt x="1665" y="0"/>
                    </a:lnTo>
                    <a:lnTo>
                      <a:pt x="1694" y="0"/>
                    </a:lnTo>
                    <a:lnTo>
                      <a:pt x="1722" y="2"/>
                    </a:lnTo>
                    <a:lnTo>
                      <a:pt x="1751" y="4"/>
                    </a:lnTo>
                    <a:lnTo>
                      <a:pt x="1780" y="9"/>
                    </a:lnTo>
                    <a:lnTo>
                      <a:pt x="1808" y="13"/>
                    </a:lnTo>
                    <a:lnTo>
                      <a:pt x="1835" y="20"/>
                    </a:lnTo>
                    <a:lnTo>
                      <a:pt x="1863" y="28"/>
                    </a:lnTo>
                    <a:lnTo>
                      <a:pt x="1891" y="37"/>
                    </a:lnTo>
                    <a:lnTo>
                      <a:pt x="1918" y="48"/>
                    </a:lnTo>
                    <a:lnTo>
                      <a:pt x="1945" y="59"/>
                    </a:lnTo>
                    <a:lnTo>
                      <a:pt x="1971" y="73"/>
                    </a:lnTo>
                    <a:lnTo>
                      <a:pt x="1997" y="88"/>
                    </a:lnTo>
                    <a:lnTo>
                      <a:pt x="2021" y="104"/>
                    </a:lnTo>
                    <a:lnTo>
                      <a:pt x="2046" y="121"/>
                    </a:lnTo>
                    <a:lnTo>
                      <a:pt x="2069" y="141"/>
                    </a:lnTo>
                    <a:lnTo>
                      <a:pt x="2092" y="162"/>
                    </a:lnTo>
                    <a:lnTo>
                      <a:pt x="2114" y="182"/>
                    </a:lnTo>
                    <a:lnTo>
                      <a:pt x="2135" y="205"/>
                    </a:lnTo>
                    <a:lnTo>
                      <a:pt x="2153" y="229"/>
                    </a:lnTo>
                    <a:lnTo>
                      <a:pt x="2172" y="252"/>
                    </a:lnTo>
                    <a:lnTo>
                      <a:pt x="2188" y="277"/>
                    </a:lnTo>
                    <a:lnTo>
                      <a:pt x="2203" y="302"/>
                    </a:lnTo>
                    <a:lnTo>
                      <a:pt x="2217" y="328"/>
                    </a:lnTo>
                    <a:lnTo>
                      <a:pt x="2229" y="354"/>
                    </a:lnTo>
                    <a:lnTo>
                      <a:pt x="2241" y="381"/>
                    </a:lnTo>
                    <a:lnTo>
                      <a:pt x="2250" y="408"/>
                    </a:lnTo>
                    <a:lnTo>
                      <a:pt x="2259" y="436"/>
                    </a:lnTo>
                    <a:lnTo>
                      <a:pt x="2266" y="464"/>
                    </a:lnTo>
                    <a:lnTo>
                      <a:pt x="2272" y="491"/>
                    </a:lnTo>
                    <a:lnTo>
                      <a:pt x="2275" y="520"/>
                    </a:lnTo>
                    <a:lnTo>
                      <a:pt x="2279" y="548"/>
                    </a:lnTo>
                    <a:lnTo>
                      <a:pt x="2280" y="576"/>
                    </a:lnTo>
                    <a:lnTo>
                      <a:pt x="2281" y="605"/>
                    </a:lnTo>
                    <a:lnTo>
                      <a:pt x="2280" y="634"/>
                    </a:lnTo>
                    <a:lnTo>
                      <a:pt x="2278" y="663"/>
                    </a:lnTo>
                    <a:lnTo>
                      <a:pt x="2273" y="690"/>
                    </a:lnTo>
                    <a:lnTo>
                      <a:pt x="2268" y="719"/>
                    </a:lnTo>
                    <a:lnTo>
                      <a:pt x="2261" y="747"/>
                    </a:lnTo>
                    <a:lnTo>
                      <a:pt x="2253" y="775"/>
                    </a:lnTo>
                    <a:lnTo>
                      <a:pt x="2244" y="802"/>
                    </a:lnTo>
                    <a:lnTo>
                      <a:pt x="2234" y="829"/>
                    </a:lnTo>
                    <a:lnTo>
                      <a:pt x="2221" y="856"/>
                    </a:lnTo>
                    <a:lnTo>
                      <a:pt x="2209" y="882"/>
                    </a:lnTo>
                    <a:lnTo>
                      <a:pt x="2194" y="907"/>
                    </a:lnTo>
                    <a:lnTo>
                      <a:pt x="2177" y="932"/>
                    </a:lnTo>
                    <a:lnTo>
                      <a:pt x="2159" y="957"/>
                    </a:lnTo>
                    <a:lnTo>
                      <a:pt x="2141" y="981"/>
                    </a:lnTo>
                    <a:lnTo>
                      <a:pt x="2120" y="1004"/>
                    </a:lnTo>
                    <a:lnTo>
                      <a:pt x="2093" y="1030"/>
                    </a:lnTo>
                    <a:lnTo>
                      <a:pt x="2065" y="1056"/>
                    </a:lnTo>
                    <a:lnTo>
                      <a:pt x="2035" y="1079"/>
                    </a:lnTo>
                    <a:lnTo>
                      <a:pt x="2005" y="1099"/>
                    </a:lnTo>
                    <a:lnTo>
                      <a:pt x="1974" y="1118"/>
                    </a:lnTo>
                    <a:lnTo>
                      <a:pt x="1940" y="1135"/>
                    </a:lnTo>
                    <a:lnTo>
                      <a:pt x="1907" y="1149"/>
                    </a:lnTo>
                    <a:lnTo>
                      <a:pt x="1873" y="1162"/>
                    </a:lnTo>
                    <a:lnTo>
                      <a:pt x="1849" y="1167"/>
                    </a:lnTo>
                    <a:lnTo>
                      <a:pt x="3357" y="1729"/>
                    </a:lnTo>
                    <a:lnTo>
                      <a:pt x="3370" y="2021"/>
                    </a:lnTo>
                    <a:lnTo>
                      <a:pt x="2281" y="1615"/>
                    </a:lnTo>
                    <a:lnTo>
                      <a:pt x="2281" y="3335"/>
                    </a:lnTo>
                    <a:lnTo>
                      <a:pt x="2505" y="5120"/>
                    </a:lnTo>
                    <a:lnTo>
                      <a:pt x="2017" y="5120"/>
                    </a:lnTo>
                    <a:lnTo>
                      <a:pt x="1795" y="3344"/>
                    </a:lnTo>
                    <a:lnTo>
                      <a:pt x="1575" y="3344"/>
                    </a:lnTo>
                    <a:lnTo>
                      <a:pt x="1353" y="5120"/>
                    </a:lnTo>
                    <a:lnTo>
                      <a:pt x="865" y="5120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4" name="Freeform 61"/>
              <p:cNvSpPr>
                <a:spLocks noChangeAspect="1"/>
              </p:cNvSpPr>
              <p:nvPr/>
            </p:nvSpPr>
            <p:spPr bwMode="auto">
              <a:xfrm>
                <a:off x="6490165" y="3805509"/>
                <a:ext cx="211620" cy="297744"/>
              </a:xfrm>
              <a:custGeom>
                <a:avLst/>
                <a:gdLst>
                  <a:gd name="T0" fmla="*/ 1089 w 3370"/>
                  <a:gd name="T1" fmla="*/ 3335 h 5120"/>
                  <a:gd name="T2" fmla="*/ 13 w 3370"/>
                  <a:gd name="T3" fmla="*/ 1729 h 5120"/>
                  <a:gd name="T4" fmla="*/ 1452 w 3370"/>
                  <a:gd name="T5" fmla="*/ 1144 h 5120"/>
                  <a:gd name="T6" fmla="*/ 1373 w 3370"/>
                  <a:gd name="T7" fmla="*/ 1104 h 5120"/>
                  <a:gd name="T8" fmla="*/ 1301 w 3370"/>
                  <a:gd name="T9" fmla="*/ 1052 h 5120"/>
                  <a:gd name="T10" fmla="*/ 1235 w 3370"/>
                  <a:gd name="T11" fmla="*/ 988 h 5120"/>
                  <a:gd name="T12" fmla="*/ 1182 w 3370"/>
                  <a:gd name="T13" fmla="*/ 916 h 5120"/>
                  <a:gd name="T14" fmla="*/ 1141 w 3370"/>
                  <a:gd name="T15" fmla="*/ 839 h 5120"/>
                  <a:gd name="T16" fmla="*/ 1111 w 3370"/>
                  <a:gd name="T17" fmla="*/ 757 h 5120"/>
                  <a:gd name="T18" fmla="*/ 1095 w 3370"/>
                  <a:gd name="T19" fmla="*/ 673 h 5120"/>
                  <a:gd name="T20" fmla="*/ 1089 w 3370"/>
                  <a:gd name="T21" fmla="*/ 587 h 5120"/>
                  <a:gd name="T22" fmla="*/ 1097 w 3370"/>
                  <a:gd name="T23" fmla="*/ 502 h 5120"/>
                  <a:gd name="T24" fmla="*/ 1117 w 3370"/>
                  <a:gd name="T25" fmla="*/ 417 h 5120"/>
                  <a:gd name="T26" fmla="*/ 1149 w 3370"/>
                  <a:gd name="T27" fmla="*/ 337 h 5120"/>
                  <a:gd name="T28" fmla="*/ 1193 w 3370"/>
                  <a:gd name="T29" fmla="*/ 260 h 5120"/>
                  <a:gd name="T30" fmla="*/ 1250 w 3370"/>
                  <a:gd name="T31" fmla="*/ 189 h 5120"/>
                  <a:gd name="T32" fmla="*/ 1317 w 3370"/>
                  <a:gd name="T33" fmla="*/ 127 h 5120"/>
                  <a:gd name="T34" fmla="*/ 1391 w 3370"/>
                  <a:gd name="T35" fmla="*/ 78 h 5120"/>
                  <a:gd name="T36" fmla="*/ 1469 w 3370"/>
                  <a:gd name="T37" fmla="*/ 41 h 5120"/>
                  <a:gd name="T38" fmla="*/ 1552 w 3370"/>
                  <a:gd name="T39" fmla="*/ 15 h 5120"/>
                  <a:gd name="T40" fmla="*/ 1637 w 3370"/>
                  <a:gd name="T41" fmla="*/ 3 h 5120"/>
                  <a:gd name="T42" fmla="*/ 1722 w 3370"/>
                  <a:gd name="T43" fmla="*/ 2 h 5120"/>
                  <a:gd name="T44" fmla="*/ 1808 w 3370"/>
                  <a:gd name="T45" fmla="*/ 13 h 5120"/>
                  <a:gd name="T46" fmla="*/ 1891 w 3370"/>
                  <a:gd name="T47" fmla="*/ 37 h 5120"/>
                  <a:gd name="T48" fmla="*/ 1971 w 3370"/>
                  <a:gd name="T49" fmla="*/ 73 h 5120"/>
                  <a:gd name="T50" fmla="*/ 2046 w 3370"/>
                  <a:gd name="T51" fmla="*/ 121 h 5120"/>
                  <a:gd name="T52" fmla="*/ 2114 w 3370"/>
                  <a:gd name="T53" fmla="*/ 182 h 5120"/>
                  <a:gd name="T54" fmla="*/ 2172 w 3370"/>
                  <a:gd name="T55" fmla="*/ 252 h 5120"/>
                  <a:gd name="T56" fmla="*/ 2217 w 3370"/>
                  <a:gd name="T57" fmla="*/ 328 h 5120"/>
                  <a:gd name="T58" fmla="*/ 2250 w 3370"/>
                  <a:gd name="T59" fmla="*/ 408 h 5120"/>
                  <a:gd name="T60" fmla="*/ 2272 w 3370"/>
                  <a:gd name="T61" fmla="*/ 491 h 5120"/>
                  <a:gd name="T62" fmla="*/ 2280 w 3370"/>
                  <a:gd name="T63" fmla="*/ 576 h 5120"/>
                  <a:gd name="T64" fmla="*/ 2278 w 3370"/>
                  <a:gd name="T65" fmla="*/ 663 h 5120"/>
                  <a:gd name="T66" fmla="*/ 2261 w 3370"/>
                  <a:gd name="T67" fmla="*/ 747 h 5120"/>
                  <a:gd name="T68" fmla="*/ 2234 w 3370"/>
                  <a:gd name="T69" fmla="*/ 829 h 5120"/>
                  <a:gd name="T70" fmla="*/ 2194 w 3370"/>
                  <a:gd name="T71" fmla="*/ 907 h 5120"/>
                  <a:gd name="T72" fmla="*/ 2141 w 3370"/>
                  <a:gd name="T73" fmla="*/ 981 h 5120"/>
                  <a:gd name="T74" fmla="*/ 2065 w 3370"/>
                  <a:gd name="T75" fmla="*/ 1056 h 5120"/>
                  <a:gd name="T76" fmla="*/ 1974 w 3370"/>
                  <a:gd name="T77" fmla="*/ 1118 h 5120"/>
                  <a:gd name="T78" fmla="*/ 1873 w 3370"/>
                  <a:gd name="T79" fmla="*/ 1162 h 5120"/>
                  <a:gd name="T80" fmla="*/ 3370 w 3370"/>
                  <a:gd name="T81" fmla="*/ 2021 h 5120"/>
                  <a:gd name="T82" fmla="*/ 2281 w 3370"/>
                  <a:gd name="T83" fmla="*/ 3335 h 5120"/>
                  <a:gd name="T84" fmla="*/ 1795 w 3370"/>
                  <a:gd name="T85" fmla="*/ 3344 h 5120"/>
                  <a:gd name="T86" fmla="*/ 865 w 3370"/>
                  <a:gd name="T87" fmla="*/ 5120 h 5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0"/>
                  <a:gd name="T133" fmla="*/ 0 h 5120"/>
                  <a:gd name="T134" fmla="*/ 3370 w 3370"/>
                  <a:gd name="T135" fmla="*/ 5120 h 5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0" h="5120">
                    <a:moveTo>
                      <a:pt x="865" y="5120"/>
                    </a:moveTo>
                    <a:lnTo>
                      <a:pt x="1089" y="3335"/>
                    </a:lnTo>
                    <a:lnTo>
                      <a:pt x="1089" y="1614"/>
                    </a:lnTo>
                    <a:lnTo>
                      <a:pt x="0" y="2021"/>
                    </a:lnTo>
                    <a:lnTo>
                      <a:pt x="13" y="1729"/>
                    </a:lnTo>
                    <a:lnTo>
                      <a:pt x="1521" y="1167"/>
                    </a:lnTo>
                    <a:lnTo>
                      <a:pt x="1479" y="1155"/>
                    </a:lnTo>
                    <a:lnTo>
                      <a:pt x="1452" y="1144"/>
                    </a:lnTo>
                    <a:lnTo>
                      <a:pt x="1425" y="1133"/>
                    </a:lnTo>
                    <a:lnTo>
                      <a:pt x="1399" y="1119"/>
                    </a:lnTo>
                    <a:lnTo>
                      <a:pt x="1373" y="1104"/>
                    </a:lnTo>
                    <a:lnTo>
                      <a:pt x="1349" y="1088"/>
                    </a:lnTo>
                    <a:lnTo>
                      <a:pt x="1324" y="1071"/>
                    </a:lnTo>
                    <a:lnTo>
                      <a:pt x="1301" y="1052"/>
                    </a:lnTo>
                    <a:lnTo>
                      <a:pt x="1278" y="1031"/>
                    </a:lnTo>
                    <a:lnTo>
                      <a:pt x="1256" y="1010"/>
                    </a:lnTo>
                    <a:lnTo>
                      <a:pt x="1235" y="988"/>
                    </a:lnTo>
                    <a:lnTo>
                      <a:pt x="1217" y="965"/>
                    </a:lnTo>
                    <a:lnTo>
                      <a:pt x="1198" y="940"/>
                    </a:lnTo>
                    <a:lnTo>
                      <a:pt x="1182" y="916"/>
                    </a:lnTo>
                    <a:lnTo>
                      <a:pt x="1167" y="891"/>
                    </a:lnTo>
                    <a:lnTo>
                      <a:pt x="1153" y="864"/>
                    </a:lnTo>
                    <a:lnTo>
                      <a:pt x="1141" y="839"/>
                    </a:lnTo>
                    <a:lnTo>
                      <a:pt x="1129" y="811"/>
                    </a:lnTo>
                    <a:lnTo>
                      <a:pt x="1120" y="785"/>
                    </a:lnTo>
                    <a:lnTo>
                      <a:pt x="1111" y="757"/>
                    </a:lnTo>
                    <a:lnTo>
                      <a:pt x="1104" y="730"/>
                    </a:lnTo>
                    <a:lnTo>
                      <a:pt x="1098" y="701"/>
                    </a:lnTo>
                    <a:lnTo>
                      <a:pt x="1095" y="673"/>
                    </a:lnTo>
                    <a:lnTo>
                      <a:pt x="1091" y="644"/>
                    </a:lnTo>
                    <a:lnTo>
                      <a:pt x="1090" y="616"/>
                    </a:lnTo>
                    <a:lnTo>
                      <a:pt x="1089" y="587"/>
                    </a:lnTo>
                    <a:lnTo>
                      <a:pt x="1090" y="559"/>
                    </a:lnTo>
                    <a:lnTo>
                      <a:pt x="1092" y="530"/>
                    </a:lnTo>
                    <a:lnTo>
                      <a:pt x="1097" y="502"/>
                    </a:lnTo>
                    <a:lnTo>
                      <a:pt x="1102" y="474"/>
                    </a:lnTo>
                    <a:lnTo>
                      <a:pt x="1109" y="445"/>
                    </a:lnTo>
                    <a:lnTo>
                      <a:pt x="1117" y="417"/>
                    </a:lnTo>
                    <a:lnTo>
                      <a:pt x="1126" y="390"/>
                    </a:lnTo>
                    <a:lnTo>
                      <a:pt x="1136" y="363"/>
                    </a:lnTo>
                    <a:lnTo>
                      <a:pt x="1149" y="337"/>
                    </a:lnTo>
                    <a:lnTo>
                      <a:pt x="1161" y="310"/>
                    </a:lnTo>
                    <a:lnTo>
                      <a:pt x="1176" y="285"/>
                    </a:lnTo>
                    <a:lnTo>
                      <a:pt x="1193" y="260"/>
                    </a:lnTo>
                    <a:lnTo>
                      <a:pt x="1211" y="235"/>
                    </a:lnTo>
                    <a:lnTo>
                      <a:pt x="1229" y="212"/>
                    </a:lnTo>
                    <a:lnTo>
                      <a:pt x="1250" y="189"/>
                    </a:lnTo>
                    <a:lnTo>
                      <a:pt x="1272" y="167"/>
                    </a:lnTo>
                    <a:lnTo>
                      <a:pt x="1294" y="147"/>
                    </a:lnTo>
                    <a:lnTo>
                      <a:pt x="1317" y="127"/>
                    </a:lnTo>
                    <a:lnTo>
                      <a:pt x="1341" y="110"/>
                    </a:lnTo>
                    <a:lnTo>
                      <a:pt x="1365" y="93"/>
                    </a:lnTo>
                    <a:lnTo>
                      <a:pt x="1391" y="78"/>
                    </a:lnTo>
                    <a:lnTo>
                      <a:pt x="1416" y="64"/>
                    </a:lnTo>
                    <a:lnTo>
                      <a:pt x="1443" y="52"/>
                    </a:lnTo>
                    <a:lnTo>
                      <a:pt x="1469" y="41"/>
                    </a:lnTo>
                    <a:lnTo>
                      <a:pt x="1497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80" y="10"/>
                    </a:lnTo>
                    <a:lnTo>
                      <a:pt x="1608" y="5"/>
                    </a:lnTo>
                    <a:lnTo>
                      <a:pt x="1637" y="3"/>
                    </a:lnTo>
                    <a:lnTo>
                      <a:pt x="1665" y="0"/>
                    </a:lnTo>
                    <a:lnTo>
                      <a:pt x="1694" y="0"/>
                    </a:lnTo>
                    <a:lnTo>
                      <a:pt x="1722" y="2"/>
                    </a:lnTo>
                    <a:lnTo>
                      <a:pt x="1751" y="4"/>
                    </a:lnTo>
                    <a:lnTo>
                      <a:pt x="1780" y="9"/>
                    </a:lnTo>
                    <a:lnTo>
                      <a:pt x="1808" y="13"/>
                    </a:lnTo>
                    <a:lnTo>
                      <a:pt x="1835" y="20"/>
                    </a:lnTo>
                    <a:lnTo>
                      <a:pt x="1863" y="28"/>
                    </a:lnTo>
                    <a:lnTo>
                      <a:pt x="1891" y="37"/>
                    </a:lnTo>
                    <a:lnTo>
                      <a:pt x="1918" y="48"/>
                    </a:lnTo>
                    <a:lnTo>
                      <a:pt x="1945" y="59"/>
                    </a:lnTo>
                    <a:lnTo>
                      <a:pt x="1971" y="73"/>
                    </a:lnTo>
                    <a:lnTo>
                      <a:pt x="1997" y="88"/>
                    </a:lnTo>
                    <a:lnTo>
                      <a:pt x="2021" y="104"/>
                    </a:lnTo>
                    <a:lnTo>
                      <a:pt x="2046" y="121"/>
                    </a:lnTo>
                    <a:lnTo>
                      <a:pt x="2069" y="141"/>
                    </a:lnTo>
                    <a:lnTo>
                      <a:pt x="2092" y="162"/>
                    </a:lnTo>
                    <a:lnTo>
                      <a:pt x="2114" y="182"/>
                    </a:lnTo>
                    <a:lnTo>
                      <a:pt x="2135" y="205"/>
                    </a:lnTo>
                    <a:lnTo>
                      <a:pt x="2153" y="229"/>
                    </a:lnTo>
                    <a:lnTo>
                      <a:pt x="2172" y="252"/>
                    </a:lnTo>
                    <a:lnTo>
                      <a:pt x="2188" y="277"/>
                    </a:lnTo>
                    <a:lnTo>
                      <a:pt x="2203" y="302"/>
                    </a:lnTo>
                    <a:lnTo>
                      <a:pt x="2217" y="328"/>
                    </a:lnTo>
                    <a:lnTo>
                      <a:pt x="2229" y="354"/>
                    </a:lnTo>
                    <a:lnTo>
                      <a:pt x="2241" y="381"/>
                    </a:lnTo>
                    <a:lnTo>
                      <a:pt x="2250" y="408"/>
                    </a:lnTo>
                    <a:lnTo>
                      <a:pt x="2259" y="436"/>
                    </a:lnTo>
                    <a:lnTo>
                      <a:pt x="2266" y="464"/>
                    </a:lnTo>
                    <a:lnTo>
                      <a:pt x="2272" y="491"/>
                    </a:lnTo>
                    <a:lnTo>
                      <a:pt x="2275" y="520"/>
                    </a:lnTo>
                    <a:lnTo>
                      <a:pt x="2279" y="548"/>
                    </a:lnTo>
                    <a:lnTo>
                      <a:pt x="2280" y="576"/>
                    </a:lnTo>
                    <a:lnTo>
                      <a:pt x="2281" y="605"/>
                    </a:lnTo>
                    <a:lnTo>
                      <a:pt x="2280" y="634"/>
                    </a:lnTo>
                    <a:lnTo>
                      <a:pt x="2278" y="663"/>
                    </a:lnTo>
                    <a:lnTo>
                      <a:pt x="2273" y="690"/>
                    </a:lnTo>
                    <a:lnTo>
                      <a:pt x="2268" y="719"/>
                    </a:lnTo>
                    <a:lnTo>
                      <a:pt x="2261" y="747"/>
                    </a:lnTo>
                    <a:lnTo>
                      <a:pt x="2253" y="775"/>
                    </a:lnTo>
                    <a:lnTo>
                      <a:pt x="2244" y="802"/>
                    </a:lnTo>
                    <a:lnTo>
                      <a:pt x="2234" y="829"/>
                    </a:lnTo>
                    <a:lnTo>
                      <a:pt x="2221" y="856"/>
                    </a:lnTo>
                    <a:lnTo>
                      <a:pt x="2209" y="882"/>
                    </a:lnTo>
                    <a:lnTo>
                      <a:pt x="2194" y="907"/>
                    </a:lnTo>
                    <a:lnTo>
                      <a:pt x="2177" y="932"/>
                    </a:lnTo>
                    <a:lnTo>
                      <a:pt x="2159" y="957"/>
                    </a:lnTo>
                    <a:lnTo>
                      <a:pt x="2141" y="981"/>
                    </a:lnTo>
                    <a:lnTo>
                      <a:pt x="2120" y="1004"/>
                    </a:lnTo>
                    <a:lnTo>
                      <a:pt x="2093" y="1030"/>
                    </a:lnTo>
                    <a:lnTo>
                      <a:pt x="2065" y="1056"/>
                    </a:lnTo>
                    <a:lnTo>
                      <a:pt x="2035" y="1079"/>
                    </a:lnTo>
                    <a:lnTo>
                      <a:pt x="2005" y="1099"/>
                    </a:lnTo>
                    <a:lnTo>
                      <a:pt x="1974" y="1118"/>
                    </a:lnTo>
                    <a:lnTo>
                      <a:pt x="1940" y="1135"/>
                    </a:lnTo>
                    <a:lnTo>
                      <a:pt x="1907" y="1149"/>
                    </a:lnTo>
                    <a:lnTo>
                      <a:pt x="1873" y="1162"/>
                    </a:lnTo>
                    <a:lnTo>
                      <a:pt x="1849" y="1167"/>
                    </a:lnTo>
                    <a:lnTo>
                      <a:pt x="3357" y="1729"/>
                    </a:lnTo>
                    <a:lnTo>
                      <a:pt x="3370" y="2021"/>
                    </a:lnTo>
                    <a:lnTo>
                      <a:pt x="2281" y="1615"/>
                    </a:lnTo>
                    <a:lnTo>
                      <a:pt x="2281" y="3335"/>
                    </a:lnTo>
                    <a:lnTo>
                      <a:pt x="2505" y="5120"/>
                    </a:lnTo>
                    <a:lnTo>
                      <a:pt x="2017" y="5120"/>
                    </a:lnTo>
                    <a:lnTo>
                      <a:pt x="1795" y="3344"/>
                    </a:lnTo>
                    <a:lnTo>
                      <a:pt x="1575" y="3344"/>
                    </a:lnTo>
                    <a:lnTo>
                      <a:pt x="1353" y="5120"/>
                    </a:lnTo>
                    <a:lnTo>
                      <a:pt x="865" y="5120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5" name="Freeform 61"/>
              <p:cNvSpPr>
                <a:spLocks noChangeAspect="1"/>
              </p:cNvSpPr>
              <p:nvPr/>
            </p:nvSpPr>
            <p:spPr bwMode="auto">
              <a:xfrm>
                <a:off x="7512545" y="3160000"/>
                <a:ext cx="211620" cy="297744"/>
              </a:xfrm>
              <a:custGeom>
                <a:avLst/>
                <a:gdLst>
                  <a:gd name="T0" fmla="*/ 1089 w 3370"/>
                  <a:gd name="T1" fmla="*/ 3335 h 5120"/>
                  <a:gd name="T2" fmla="*/ 13 w 3370"/>
                  <a:gd name="T3" fmla="*/ 1729 h 5120"/>
                  <a:gd name="T4" fmla="*/ 1452 w 3370"/>
                  <a:gd name="T5" fmla="*/ 1144 h 5120"/>
                  <a:gd name="T6" fmla="*/ 1373 w 3370"/>
                  <a:gd name="T7" fmla="*/ 1104 h 5120"/>
                  <a:gd name="T8" fmla="*/ 1301 w 3370"/>
                  <a:gd name="T9" fmla="*/ 1052 h 5120"/>
                  <a:gd name="T10" fmla="*/ 1235 w 3370"/>
                  <a:gd name="T11" fmla="*/ 988 h 5120"/>
                  <a:gd name="T12" fmla="*/ 1182 w 3370"/>
                  <a:gd name="T13" fmla="*/ 916 h 5120"/>
                  <a:gd name="T14" fmla="*/ 1141 w 3370"/>
                  <a:gd name="T15" fmla="*/ 839 h 5120"/>
                  <a:gd name="T16" fmla="*/ 1111 w 3370"/>
                  <a:gd name="T17" fmla="*/ 757 h 5120"/>
                  <a:gd name="T18" fmla="*/ 1095 w 3370"/>
                  <a:gd name="T19" fmla="*/ 673 h 5120"/>
                  <a:gd name="T20" fmla="*/ 1089 w 3370"/>
                  <a:gd name="T21" fmla="*/ 587 h 5120"/>
                  <a:gd name="T22" fmla="*/ 1097 w 3370"/>
                  <a:gd name="T23" fmla="*/ 502 h 5120"/>
                  <a:gd name="T24" fmla="*/ 1117 w 3370"/>
                  <a:gd name="T25" fmla="*/ 417 h 5120"/>
                  <a:gd name="T26" fmla="*/ 1149 w 3370"/>
                  <a:gd name="T27" fmla="*/ 337 h 5120"/>
                  <a:gd name="T28" fmla="*/ 1193 w 3370"/>
                  <a:gd name="T29" fmla="*/ 260 h 5120"/>
                  <a:gd name="T30" fmla="*/ 1250 w 3370"/>
                  <a:gd name="T31" fmla="*/ 189 h 5120"/>
                  <a:gd name="T32" fmla="*/ 1317 w 3370"/>
                  <a:gd name="T33" fmla="*/ 127 h 5120"/>
                  <a:gd name="T34" fmla="*/ 1391 w 3370"/>
                  <a:gd name="T35" fmla="*/ 78 h 5120"/>
                  <a:gd name="T36" fmla="*/ 1469 w 3370"/>
                  <a:gd name="T37" fmla="*/ 41 h 5120"/>
                  <a:gd name="T38" fmla="*/ 1552 w 3370"/>
                  <a:gd name="T39" fmla="*/ 15 h 5120"/>
                  <a:gd name="T40" fmla="*/ 1637 w 3370"/>
                  <a:gd name="T41" fmla="*/ 3 h 5120"/>
                  <a:gd name="T42" fmla="*/ 1722 w 3370"/>
                  <a:gd name="T43" fmla="*/ 2 h 5120"/>
                  <a:gd name="T44" fmla="*/ 1808 w 3370"/>
                  <a:gd name="T45" fmla="*/ 13 h 5120"/>
                  <a:gd name="T46" fmla="*/ 1891 w 3370"/>
                  <a:gd name="T47" fmla="*/ 37 h 5120"/>
                  <a:gd name="T48" fmla="*/ 1971 w 3370"/>
                  <a:gd name="T49" fmla="*/ 73 h 5120"/>
                  <a:gd name="T50" fmla="*/ 2046 w 3370"/>
                  <a:gd name="T51" fmla="*/ 121 h 5120"/>
                  <a:gd name="T52" fmla="*/ 2114 w 3370"/>
                  <a:gd name="T53" fmla="*/ 182 h 5120"/>
                  <a:gd name="T54" fmla="*/ 2172 w 3370"/>
                  <a:gd name="T55" fmla="*/ 252 h 5120"/>
                  <a:gd name="T56" fmla="*/ 2217 w 3370"/>
                  <a:gd name="T57" fmla="*/ 328 h 5120"/>
                  <a:gd name="T58" fmla="*/ 2250 w 3370"/>
                  <a:gd name="T59" fmla="*/ 408 h 5120"/>
                  <a:gd name="T60" fmla="*/ 2272 w 3370"/>
                  <a:gd name="T61" fmla="*/ 491 h 5120"/>
                  <a:gd name="T62" fmla="*/ 2280 w 3370"/>
                  <a:gd name="T63" fmla="*/ 576 h 5120"/>
                  <a:gd name="T64" fmla="*/ 2278 w 3370"/>
                  <a:gd name="T65" fmla="*/ 663 h 5120"/>
                  <a:gd name="T66" fmla="*/ 2261 w 3370"/>
                  <a:gd name="T67" fmla="*/ 747 h 5120"/>
                  <a:gd name="T68" fmla="*/ 2234 w 3370"/>
                  <a:gd name="T69" fmla="*/ 829 h 5120"/>
                  <a:gd name="T70" fmla="*/ 2194 w 3370"/>
                  <a:gd name="T71" fmla="*/ 907 h 5120"/>
                  <a:gd name="T72" fmla="*/ 2141 w 3370"/>
                  <a:gd name="T73" fmla="*/ 981 h 5120"/>
                  <a:gd name="T74" fmla="*/ 2065 w 3370"/>
                  <a:gd name="T75" fmla="*/ 1056 h 5120"/>
                  <a:gd name="T76" fmla="*/ 1974 w 3370"/>
                  <a:gd name="T77" fmla="*/ 1118 h 5120"/>
                  <a:gd name="T78" fmla="*/ 1873 w 3370"/>
                  <a:gd name="T79" fmla="*/ 1162 h 5120"/>
                  <a:gd name="T80" fmla="*/ 3370 w 3370"/>
                  <a:gd name="T81" fmla="*/ 2021 h 5120"/>
                  <a:gd name="T82" fmla="*/ 2281 w 3370"/>
                  <a:gd name="T83" fmla="*/ 3335 h 5120"/>
                  <a:gd name="T84" fmla="*/ 1795 w 3370"/>
                  <a:gd name="T85" fmla="*/ 3344 h 5120"/>
                  <a:gd name="T86" fmla="*/ 865 w 3370"/>
                  <a:gd name="T87" fmla="*/ 5120 h 5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0"/>
                  <a:gd name="T133" fmla="*/ 0 h 5120"/>
                  <a:gd name="T134" fmla="*/ 3370 w 3370"/>
                  <a:gd name="T135" fmla="*/ 5120 h 5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0" h="5120">
                    <a:moveTo>
                      <a:pt x="865" y="5120"/>
                    </a:moveTo>
                    <a:lnTo>
                      <a:pt x="1089" y="3335"/>
                    </a:lnTo>
                    <a:lnTo>
                      <a:pt x="1089" y="1614"/>
                    </a:lnTo>
                    <a:lnTo>
                      <a:pt x="0" y="2021"/>
                    </a:lnTo>
                    <a:lnTo>
                      <a:pt x="13" y="1729"/>
                    </a:lnTo>
                    <a:lnTo>
                      <a:pt x="1521" y="1167"/>
                    </a:lnTo>
                    <a:lnTo>
                      <a:pt x="1479" y="1155"/>
                    </a:lnTo>
                    <a:lnTo>
                      <a:pt x="1452" y="1144"/>
                    </a:lnTo>
                    <a:lnTo>
                      <a:pt x="1425" y="1133"/>
                    </a:lnTo>
                    <a:lnTo>
                      <a:pt x="1399" y="1119"/>
                    </a:lnTo>
                    <a:lnTo>
                      <a:pt x="1373" y="1104"/>
                    </a:lnTo>
                    <a:lnTo>
                      <a:pt x="1349" y="1088"/>
                    </a:lnTo>
                    <a:lnTo>
                      <a:pt x="1324" y="1071"/>
                    </a:lnTo>
                    <a:lnTo>
                      <a:pt x="1301" y="1052"/>
                    </a:lnTo>
                    <a:lnTo>
                      <a:pt x="1278" y="1031"/>
                    </a:lnTo>
                    <a:lnTo>
                      <a:pt x="1256" y="1010"/>
                    </a:lnTo>
                    <a:lnTo>
                      <a:pt x="1235" y="988"/>
                    </a:lnTo>
                    <a:lnTo>
                      <a:pt x="1217" y="965"/>
                    </a:lnTo>
                    <a:lnTo>
                      <a:pt x="1198" y="940"/>
                    </a:lnTo>
                    <a:lnTo>
                      <a:pt x="1182" y="916"/>
                    </a:lnTo>
                    <a:lnTo>
                      <a:pt x="1167" y="891"/>
                    </a:lnTo>
                    <a:lnTo>
                      <a:pt x="1153" y="864"/>
                    </a:lnTo>
                    <a:lnTo>
                      <a:pt x="1141" y="839"/>
                    </a:lnTo>
                    <a:lnTo>
                      <a:pt x="1129" y="811"/>
                    </a:lnTo>
                    <a:lnTo>
                      <a:pt x="1120" y="785"/>
                    </a:lnTo>
                    <a:lnTo>
                      <a:pt x="1111" y="757"/>
                    </a:lnTo>
                    <a:lnTo>
                      <a:pt x="1104" y="730"/>
                    </a:lnTo>
                    <a:lnTo>
                      <a:pt x="1098" y="701"/>
                    </a:lnTo>
                    <a:lnTo>
                      <a:pt x="1095" y="673"/>
                    </a:lnTo>
                    <a:lnTo>
                      <a:pt x="1091" y="644"/>
                    </a:lnTo>
                    <a:lnTo>
                      <a:pt x="1090" y="616"/>
                    </a:lnTo>
                    <a:lnTo>
                      <a:pt x="1089" y="587"/>
                    </a:lnTo>
                    <a:lnTo>
                      <a:pt x="1090" y="559"/>
                    </a:lnTo>
                    <a:lnTo>
                      <a:pt x="1092" y="530"/>
                    </a:lnTo>
                    <a:lnTo>
                      <a:pt x="1097" y="502"/>
                    </a:lnTo>
                    <a:lnTo>
                      <a:pt x="1102" y="474"/>
                    </a:lnTo>
                    <a:lnTo>
                      <a:pt x="1109" y="445"/>
                    </a:lnTo>
                    <a:lnTo>
                      <a:pt x="1117" y="417"/>
                    </a:lnTo>
                    <a:lnTo>
                      <a:pt x="1126" y="390"/>
                    </a:lnTo>
                    <a:lnTo>
                      <a:pt x="1136" y="363"/>
                    </a:lnTo>
                    <a:lnTo>
                      <a:pt x="1149" y="337"/>
                    </a:lnTo>
                    <a:lnTo>
                      <a:pt x="1161" y="310"/>
                    </a:lnTo>
                    <a:lnTo>
                      <a:pt x="1176" y="285"/>
                    </a:lnTo>
                    <a:lnTo>
                      <a:pt x="1193" y="260"/>
                    </a:lnTo>
                    <a:lnTo>
                      <a:pt x="1211" y="235"/>
                    </a:lnTo>
                    <a:lnTo>
                      <a:pt x="1229" y="212"/>
                    </a:lnTo>
                    <a:lnTo>
                      <a:pt x="1250" y="189"/>
                    </a:lnTo>
                    <a:lnTo>
                      <a:pt x="1272" y="167"/>
                    </a:lnTo>
                    <a:lnTo>
                      <a:pt x="1294" y="147"/>
                    </a:lnTo>
                    <a:lnTo>
                      <a:pt x="1317" y="127"/>
                    </a:lnTo>
                    <a:lnTo>
                      <a:pt x="1341" y="110"/>
                    </a:lnTo>
                    <a:lnTo>
                      <a:pt x="1365" y="93"/>
                    </a:lnTo>
                    <a:lnTo>
                      <a:pt x="1391" y="78"/>
                    </a:lnTo>
                    <a:lnTo>
                      <a:pt x="1416" y="64"/>
                    </a:lnTo>
                    <a:lnTo>
                      <a:pt x="1443" y="52"/>
                    </a:lnTo>
                    <a:lnTo>
                      <a:pt x="1469" y="41"/>
                    </a:lnTo>
                    <a:lnTo>
                      <a:pt x="1497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80" y="10"/>
                    </a:lnTo>
                    <a:lnTo>
                      <a:pt x="1608" y="5"/>
                    </a:lnTo>
                    <a:lnTo>
                      <a:pt x="1637" y="3"/>
                    </a:lnTo>
                    <a:lnTo>
                      <a:pt x="1665" y="0"/>
                    </a:lnTo>
                    <a:lnTo>
                      <a:pt x="1694" y="0"/>
                    </a:lnTo>
                    <a:lnTo>
                      <a:pt x="1722" y="2"/>
                    </a:lnTo>
                    <a:lnTo>
                      <a:pt x="1751" y="4"/>
                    </a:lnTo>
                    <a:lnTo>
                      <a:pt x="1780" y="9"/>
                    </a:lnTo>
                    <a:lnTo>
                      <a:pt x="1808" y="13"/>
                    </a:lnTo>
                    <a:lnTo>
                      <a:pt x="1835" y="20"/>
                    </a:lnTo>
                    <a:lnTo>
                      <a:pt x="1863" y="28"/>
                    </a:lnTo>
                    <a:lnTo>
                      <a:pt x="1891" y="37"/>
                    </a:lnTo>
                    <a:lnTo>
                      <a:pt x="1918" y="48"/>
                    </a:lnTo>
                    <a:lnTo>
                      <a:pt x="1945" y="59"/>
                    </a:lnTo>
                    <a:lnTo>
                      <a:pt x="1971" y="73"/>
                    </a:lnTo>
                    <a:lnTo>
                      <a:pt x="1997" y="88"/>
                    </a:lnTo>
                    <a:lnTo>
                      <a:pt x="2021" y="104"/>
                    </a:lnTo>
                    <a:lnTo>
                      <a:pt x="2046" y="121"/>
                    </a:lnTo>
                    <a:lnTo>
                      <a:pt x="2069" y="141"/>
                    </a:lnTo>
                    <a:lnTo>
                      <a:pt x="2092" y="162"/>
                    </a:lnTo>
                    <a:lnTo>
                      <a:pt x="2114" y="182"/>
                    </a:lnTo>
                    <a:lnTo>
                      <a:pt x="2135" y="205"/>
                    </a:lnTo>
                    <a:lnTo>
                      <a:pt x="2153" y="229"/>
                    </a:lnTo>
                    <a:lnTo>
                      <a:pt x="2172" y="252"/>
                    </a:lnTo>
                    <a:lnTo>
                      <a:pt x="2188" y="277"/>
                    </a:lnTo>
                    <a:lnTo>
                      <a:pt x="2203" y="302"/>
                    </a:lnTo>
                    <a:lnTo>
                      <a:pt x="2217" y="328"/>
                    </a:lnTo>
                    <a:lnTo>
                      <a:pt x="2229" y="354"/>
                    </a:lnTo>
                    <a:lnTo>
                      <a:pt x="2241" y="381"/>
                    </a:lnTo>
                    <a:lnTo>
                      <a:pt x="2250" y="408"/>
                    </a:lnTo>
                    <a:lnTo>
                      <a:pt x="2259" y="436"/>
                    </a:lnTo>
                    <a:lnTo>
                      <a:pt x="2266" y="464"/>
                    </a:lnTo>
                    <a:lnTo>
                      <a:pt x="2272" y="491"/>
                    </a:lnTo>
                    <a:lnTo>
                      <a:pt x="2275" y="520"/>
                    </a:lnTo>
                    <a:lnTo>
                      <a:pt x="2279" y="548"/>
                    </a:lnTo>
                    <a:lnTo>
                      <a:pt x="2280" y="576"/>
                    </a:lnTo>
                    <a:lnTo>
                      <a:pt x="2281" y="605"/>
                    </a:lnTo>
                    <a:lnTo>
                      <a:pt x="2280" y="634"/>
                    </a:lnTo>
                    <a:lnTo>
                      <a:pt x="2278" y="663"/>
                    </a:lnTo>
                    <a:lnTo>
                      <a:pt x="2273" y="690"/>
                    </a:lnTo>
                    <a:lnTo>
                      <a:pt x="2268" y="719"/>
                    </a:lnTo>
                    <a:lnTo>
                      <a:pt x="2261" y="747"/>
                    </a:lnTo>
                    <a:lnTo>
                      <a:pt x="2253" y="775"/>
                    </a:lnTo>
                    <a:lnTo>
                      <a:pt x="2244" y="802"/>
                    </a:lnTo>
                    <a:lnTo>
                      <a:pt x="2234" y="829"/>
                    </a:lnTo>
                    <a:lnTo>
                      <a:pt x="2221" y="856"/>
                    </a:lnTo>
                    <a:lnTo>
                      <a:pt x="2209" y="882"/>
                    </a:lnTo>
                    <a:lnTo>
                      <a:pt x="2194" y="907"/>
                    </a:lnTo>
                    <a:lnTo>
                      <a:pt x="2177" y="932"/>
                    </a:lnTo>
                    <a:lnTo>
                      <a:pt x="2159" y="957"/>
                    </a:lnTo>
                    <a:lnTo>
                      <a:pt x="2141" y="981"/>
                    </a:lnTo>
                    <a:lnTo>
                      <a:pt x="2120" y="1004"/>
                    </a:lnTo>
                    <a:lnTo>
                      <a:pt x="2093" y="1030"/>
                    </a:lnTo>
                    <a:lnTo>
                      <a:pt x="2065" y="1056"/>
                    </a:lnTo>
                    <a:lnTo>
                      <a:pt x="2035" y="1079"/>
                    </a:lnTo>
                    <a:lnTo>
                      <a:pt x="2005" y="1099"/>
                    </a:lnTo>
                    <a:lnTo>
                      <a:pt x="1974" y="1118"/>
                    </a:lnTo>
                    <a:lnTo>
                      <a:pt x="1940" y="1135"/>
                    </a:lnTo>
                    <a:lnTo>
                      <a:pt x="1907" y="1149"/>
                    </a:lnTo>
                    <a:lnTo>
                      <a:pt x="1873" y="1162"/>
                    </a:lnTo>
                    <a:lnTo>
                      <a:pt x="1849" y="1167"/>
                    </a:lnTo>
                    <a:lnTo>
                      <a:pt x="3357" y="1729"/>
                    </a:lnTo>
                    <a:lnTo>
                      <a:pt x="3370" y="2021"/>
                    </a:lnTo>
                    <a:lnTo>
                      <a:pt x="2281" y="1615"/>
                    </a:lnTo>
                    <a:lnTo>
                      <a:pt x="2281" y="3335"/>
                    </a:lnTo>
                    <a:lnTo>
                      <a:pt x="2505" y="5120"/>
                    </a:lnTo>
                    <a:lnTo>
                      <a:pt x="2017" y="5120"/>
                    </a:lnTo>
                    <a:lnTo>
                      <a:pt x="1795" y="3344"/>
                    </a:lnTo>
                    <a:lnTo>
                      <a:pt x="1575" y="3344"/>
                    </a:lnTo>
                    <a:lnTo>
                      <a:pt x="1353" y="5120"/>
                    </a:lnTo>
                    <a:lnTo>
                      <a:pt x="865" y="5120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6" name="Freeform 61"/>
              <p:cNvSpPr>
                <a:spLocks noChangeAspect="1"/>
              </p:cNvSpPr>
              <p:nvPr/>
            </p:nvSpPr>
            <p:spPr bwMode="auto">
              <a:xfrm>
                <a:off x="7247740" y="3853943"/>
                <a:ext cx="211620" cy="297744"/>
              </a:xfrm>
              <a:custGeom>
                <a:avLst/>
                <a:gdLst>
                  <a:gd name="T0" fmla="*/ 1089 w 3370"/>
                  <a:gd name="T1" fmla="*/ 3335 h 5120"/>
                  <a:gd name="T2" fmla="*/ 13 w 3370"/>
                  <a:gd name="T3" fmla="*/ 1729 h 5120"/>
                  <a:gd name="T4" fmla="*/ 1452 w 3370"/>
                  <a:gd name="T5" fmla="*/ 1144 h 5120"/>
                  <a:gd name="T6" fmla="*/ 1373 w 3370"/>
                  <a:gd name="T7" fmla="*/ 1104 h 5120"/>
                  <a:gd name="T8" fmla="*/ 1301 w 3370"/>
                  <a:gd name="T9" fmla="*/ 1052 h 5120"/>
                  <a:gd name="T10" fmla="*/ 1235 w 3370"/>
                  <a:gd name="T11" fmla="*/ 988 h 5120"/>
                  <a:gd name="T12" fmla="*/ 1182 w 3370"/>
                  <a:gd name="T13" fmla="*/ 916 h 5120"/>
                  <a:gd name="T14" fmla="*/ 1141 w 3370"/>
                  <a:gd name="T15" fmla="*/ 839 h 5120"/>
                  <a:gd name="T16" fmla="*/ 1111 w 3370"/>
                  <a:gd name="T17" fmla="*/ 757 h 5120"/>
                  <a:gd name="T18" fmla="*/ 1095 w 3370"/>
                  <a:gd name="T19" fmla="*/ 673 h 5120"/>
                  <a:gd name="T20" fmla="*/ 1089 w 3370"/>
                  <a:gd name="T21" fmla="*/ 587 h 5120"/>
                  <a:gd name="T22" fmla="*/ 1097 w 3370"/>
                  <a:gd name="T23" fmla="*/ 502 h 5120"/>
                  <a:gd name="T24" fmla="*/ 1117 w 3370"/>
                  <a:gd name="T25" fmla="*/ 417 h 5120"/>
                  <a:gd name="T26" fmla="*/ 1149 w 3370"/>
                  <a:gd name="T27" fmla="*/ 337 h 5120"/>
                  <a:gd name="T28" fmla="*/ 1193 w 3370"/>
                  <a:gd name="T29" fmla="*/ 260 h 5120"/>
                  <a:gd name="T30" fmla="*/ 1250 w 3370"/>
                  <a:gd name="T31" fmla="*/ 189 h 5120"/>
                  <a:gd name="T32" fmla="*/ 1317 w 3370"/>
                  <a:gd name="T33" fmla="*/ 127 h 5120"/>
                  <a:gd name="T34" fmla="*/ 1391 w 3370"/>
                  <a:gd name="T35" fmla="*/ 78 h 5120"/>
                  <a:gd name="T36" fmla="*/ 1469 w 3370"/>
                  <a:gd name="T37" fmla="*/ 41 h 5120"/>
                  <a:gd name="T38" fmla="*/ 1552 w 3370"/>
                  <a:gd name="T39" fmla="*/ 15 h 5120"/>
                  <a:gd name="T40" fmla="*/ 1637 w 3370"/>
                  <a:gd name="T41" fmla="*/ 3 h 5120"/>
                  <a:gd name="T42" fmla="*/ 1722 w 3370"/>
                  <a:gd name="T43" fmla="*/ 2 h 5120"/>
                  <a:gd name="T44" fmla="*/ 1808 w 3370"/>
                  <a:gd name="T45" fmla="*/ 13 h 5120"/>
                  <a:gd name="T46" fmla="*/ 1891 w 3370"/>
                  <a:gd name="T47" fmla="*/ 37 h 5120"/>
                  <a:gd name="T48" fmla="*/ 1971 w 3370"/>
                  <a:gd name="T49" fmla="*/ 73 h 5120"/>
                  <a:gd name="T50" fmla="*/ 2046 w 3370"/>
                  <a:gd name="T51" fmla="*/ 121 h 5120"/>
                  <a:gd name="T52" fmla="*/ 2114 w 3370"/>
                  <a:gd name="T53" fmla="*/ 182 h 5120"/>
                  <a:gd name="T54" fmla="*/ 2172 w 3370"/>
                  <a:gd name="T55" fmla="*/ 252 h 5120"/>
                  <a:gd name="T56" fmla="*/ 2217 w 3370"/>
                  <a:gd name="T57" fmla="*/ 328 h 5120"/>
                  <a:gd name="T58" fmla="*/ 2250 w 3370"/>
                  <a:gd name="T59" fmla="*/ 408 h 5120"/>
                  <a:gd name="T60" fmla="*/ 2272 w 3370"/>
                  <a:gd name="T61" fmla="*/ 491 h 5120"/>
                  <a:gd name="T62" fmla="*/ 2280 w 3370"/>
                  <a:gd name="T63" fmla="*/ 576 h 5120"/>
                  <a:gd name="T64" fmla="*/ 2278 w 3370"/>
                  <a:gd name="T65" fmla="*/ 663 h 5120"/>
                  <a:gd name="T66" fmla="*/ 2261 w 3370"/>
                  <a:gd name="T67" fmla="*/ 747 h 5120"/>
                  <a:gd name="T68" fmla="*/ 2234 w 3370"/>
                  <a:gd name="T69" fmla="*/ 829 h 5120"/>
                  <a:gd name="T70" fmla="*/ 2194 w 3370"/>
                  <a:gd name="T71" fmla="*/ 907 h 5120"/>
                  <a:gd name="T72" fmla="*/ 2141 w 3370"/>
                  <a:gd name="T73" fmla="*/ 981 h 5120"/>
                  <a:gd name="T74" fmla="*/ 2065 w 3370"/>
                  <a:gd name="T75" fmla="*/ 1056 h 5120"/>
                  <a:gd name="T76" fmla="*/ 1974 w 3370"/>
                  <a:gd name="T77" fmla="*/ 1118 h 5120"/>
                  <a:gd name="T78" fmla="*/ 1873 w 3370"/>
                  <a:gd name="T79" fmla="*/ 1162 h 5120"/>
                  <a:gd name="T80" fmla="*/ 3370 w 3370"/>
                  <a:gd name="T81" fmla="*/ 2021 h 5120"/>
                  <a:gd name="T82" fmla="*/ 2281 w 3370"/>
                  <a:gd name="T83" fmla="*/ 3335 h 5120"/>
                  <a:gd name="T84" fmla="*/ 1795 w 3370"/>
                  <a:gd name="T85" fmla="*/ 3344 h 5120"/>
                  <a:gd name="T86" fmla="*/ 865 w 3370"/>
                  <a:gd name="T87" fmla="*/ 5120 h 5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0"/>
                  <a:gd name="T133" fmla="*/ 0 h 5120"/>
                  <a:gd name="T134" fmla="*/ 3370 w 3370"/>
                  <a:gd name="T135" fmla="*/ 5120 h 5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0" h="5120">
                    <a:moveTo>
                      <a:pt x="865" y="5120"/>
                    </a:moveTo>
                    <a:lnTo>
                      <a:pt x="1089" y="3335"/>
                    </a:lnTo>
                    <a:lnTo>
                      <a:pt x="1089" y="1614"/>
                    </a:lnTo>
                    <a:lnTo>
                      <a:pt x="0" y="2021"/>
                    </a:lnTo>
                    <a:lnTo>
                      <a:pt x="13" y="1729"/>
                    </a:lnTo>
                    <a:lnTo>
                      <a:pt x="1521" y="1167"/>
                    </a:lnTo>
                    <a:lnTo>
                      <a:pt x="1479" y="1155"/>
                    </a:lnTo>
                    <a:lnTo>
                      <a:pt x="1452" y="1144"/>
                    </a:lnTo>
                    <a:lnTo>
                      <a:pt x="1425" y="1133"/>
                    </a:lnTo>
                    <a:lnTo>
                      <a:pt x="1399" y="1119"/>
                    </a:lnTo>
                    <a:lnTo>
                      <a:pt x="1373" y="1104"/>
                    </a:lnTo>
                    <a:lnTo>
                      <a:pt x="1349" y="1088"/>
                    </a:lnTo>
                    <a:lnTo>
                      <a:pt x="1324" y="1071"/>
                    </a:lnTo>
                    <a:lnTo>
                      <a:pt x="1301" y="1052"/>
                    </a:lnTo>
                    <a:lnTo>
                      <a:pt x="1278" y="1031"/>
                    </a:lnTo>
                    <a:lnTo>
                      <a:pt x="1256" y="1010"/>
                    </a:lnTo>
                    <a:lnTo>
                      <a:pt x="1235" y="988"/>
                    </a:lnTo>
                    <a:lnTo>
                      <a:pt x="1217" y="965"/>
                    </a:lnTo>
                    <a:lnTo>
                      <a:pt x="1198" y="940"/>
                    </a:lnTo>
                    <a:lnTo>
                      <a:pt x="1182" y="916"/>
                    </a:lnTo>
                    <a:lnTo>
                      <a:pt x="1167" y="891"/>
                    </a:lnTo>
                    <a:lnTo>
                      <a:pt x="1153" y="864"/>
                    </a:lnTo>
                    <a:lnTo>
                      <a:pt x="1141" y="839"/>
                    </a:lnTo>
                    <a:lnTo>
                      <a:pt x="1129" y="811"/>
                    </a:lnTo>
                    <a:lnTo>
                      <a:pt x="1120" y="785"/>
                    </a:lnTo>
                    <a:lnTo>
                      <a:pt x="1111" y="757"/>
                    </a:lnTo>
                    <a:lnTo>
                      <a:pt x="1104" y="730"/>
                    </a:lnTo>
                    <a:lnTo>
                      <a:pt x="1098" y="701"/>
                    </a:lnTo>
                    <a:lnTo>
                      <a:pt x="1095" y="673"/>
                    </a:lnTo>
                    <a:lnTo>
                      <a:pt x="1091" y="644"/>
                    </a:lnTo>
                    <a:lnTo>
                      <a:pt x="1090" y="616"/>
                    </a:lnTo>
                    <a:lnTo>
                      <a:pt x="1089" y="587"/>
                    </a:lnTo>
                    <a:lnTo>
                      <a:pt x="1090" y="559"/>
                    </a:lnTo>
                    <a:lnTo>
                      <a:pt x="1092" y="530"/>
                    </a:lnTo>
                    <a:lnTo>
                      <a:pt x="1097" y="502"/>
                    </a:lnTo>
                    <a:lnTo>
                      <a:pt x="1102" y="474"/>
                    </a:lnTo>
                    <a:lnTo>
                      <a:pt x="1109" y="445"/>
                    </a:lnTo>
                    <a:lnTo>
                      <a:pt x="1117" y="417"/>
                    </a:lnTo>
                    <a:lnTo>
                      <a:pt x="1126" y="390"/>
                    </a:lnTo>
                    <a:lnTo>
                      <a:pt x="1136" y="363"/>
                    </a:lnTo>
                    <a:lnTo>
                      <a:pt x="1149" y="337"/>
                    </a:lnTo>
                    <a:lnTo>
                      <a:pt x="1161" y="310"/>
                    </a:lnTo>
                    <a:lnTo>
                      <a:pt x="1176" y="285"/>
                    </a:lnTo>
                    <a:lnTo>
                      <a:pt x="1193" y="260"/>
                    </a:lnTo>
                    <a:lnTo>
                      <a:pt x="1211" y="235"/>
                    </a:lnTo>
                    <a:lnTo>
                      <a:pt x="1229" y="212"/>
                    </a:lnTo>
                    <a:lnTo>
                      <a:pt x="1250" y="189"/>
                    </a:lnTo>
                    <a:lnTo>
                      <a:pt x="1272" y="167"/>
                    </a:lnTo>
                    <a:lnTo>
                      <a:pt x="1294" y="147"/>
                    </a:lnTo>
                    <a:lnTo>
                      <a:pt x="1317" y="127"/>
                    </a:lnTo>
                    <a:lnTo>
                      <a:pt x="1341" y="110"/>
                    </a:lnTo>
                    <a:lnTo>
                      <a:pt x="1365" y="93"/>
                    </a:lnTo>
                    <a:lnTo>
                      <a:pt x="1391" y="78"/>
                    </a:lnTo>
                    <a:lnTo>
                      <a:pt x="1416" y="64"/>
                    </a:lnTo>
                    <a:lnTo>
                      <a:pt x="1443" y="52"/>
                    </a:lnTo>
                    <a:lnTo>
                      <a:pt x="1469" y="41"/>
                    </a:lnTo>
                    <a:lnTo>
                      <a:pt x="1497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80" y="10"/>
                    </a:lnTo>
                    <a:lnTo>
                      <a:pt x="1608" y="5"/>
                    </a:lnTo>
                    <a:lnTo>
                      <a:pt x="1637" y="3"/>
                    </a:lnTo>
                    <a:lnTo>
                      <a:pt x="1665" y="0"/>
                    </a:lnTo>
                    <a:lnTo>
                      <a:pt x="1694" y="0"/>
                    </a:lnTo>
                    <a:lnTo>
                      <a:pt x="1722" y="2"/>
                    </a:lnTo>
                    <a:lnTo>
                      <a:pt x="1751" y="4"/>
                    </a:lnTo>
                    <a:lnTo>
                      <a:pt x="1780" y="9"/>
                    </a:lnTo>
                    <a:lnTo>
                      <a:pt x="1808" y="13"/>
                    </a:lnTo>
                    <a:lnTo>
                      <a:pt x="1835" y="20"/>
                    </a:lnTo>
                    <a:lnTo>
                      <a:pt x="1863" y="28"/>
                    </a:lnTo>
                    <a:lnTo>
                      <a:pt x="1891" y="37"/>
                    </a:lnTo>
                    <a:lnTo>
                      <a:pt x="1918" y="48"/>
                    </a:lnTo>
                    <a:lnTo>
                      <a:pt x="1945" y="59"/>
                    </a:lnTo>
                    <a:lnTo>
                      <a:pt x="1971" y="73"/>
                    </a:lnTo>
                    <a:lnTo>
                      <a:pt x="1997" y="88"/>
                    </a:lnTo>
                    <a:lnTo>
                      <a:pt x="2021" y="104"/>
                    </a:lnTo>
                    <a:lnTo>
                      <a:pt x="2046" y="121"/>
                    </a:lnTo>
                    <a:lnTo>
                      <a:pt x="2069" y="141"/>
                    </a:lnTo>
                    <a:lnTo>
                      <a:pt x="2092" y="162"/>
                    </a:lnTo>
                    <a:lnTo>
                      <a:pt x="2114" y="182"/>
                    </a:lnTo>
                    <a:lnTo>
                      <a:pt x="2135" y="205"/>
                    </a:lnTo>
                    <a:lnTo>
                      <a:pt x="2153" y="229"/>
                    </a:lnTo>
                    <a:lnTo>
                      <a:pt x="2172" y="252"/>
                    </a:lnTo>
                    <a:lnTo>
                      <a:pt x="2188" y="277"/>
                    </a:lnTo>
                    <a:lnTo>
                      <a:pt x="2203" y="302"/>
                    </a:lnTo>
                    <a:lnTo>
                      <a:pt x="2217" y="328"/>
                    </a:lnTo>
                    <a:lnTo>
                      <a:pt x="2229" y="354"/>
                    </a:lnTo>
                    <a:lnTo>
                      <a:pt x="2241" y="381"/>
                    </a:lnTo>
                    <a:lnTo>
                      <a:pt x="2250" y="408"/>
                    </a:lnTo>
                    <a:lnTo>
                      <a:pt x="2259" y="436"/>
                    </a:lnTo>
                    <a:lnTo>
                      <a:pt x="2266" y="464"/>
                    </a:lnTo>
                    <a:lnTo>
                      <a:pt x="2272" y="491"/>
                    </a:lnTo>
                    <a:lnTo>
                      <a:pt x="2275" y="520"/>
                    </a:lnTo>
                    <a:lnTo>
                      <a:pt x="2279" y="548"/>
                    </a:lnTo>
                    <a:lnTo>
                      <a:pt x="2280" y="576"/>
                    </a:lnTo>
                    <a:lnTo>
                      <a:pt x="2281" y="605"/>
                    </a:lnTo>
                    <a:lnTo>
                      <a:pt x="2280" y="634"/>
                    </a:lnTo>
                    <a:lnTo>
                      <a:pt x="2278" y="663"/>
                    </a:lnTo>
                    <a:lnTo>
                      <a:pt x="2273" y="690"/>
                    </a:lnTo>
                    <a:lnTo>
                      <a:pt x="2268" y="719"/>
                    </a:lnTo>
                    <a:lnTo>
                      <a:pt x="2261" y="747"/>
                    </a:lnTo>
                    <a:lnTo>
                      <a:pt x="2253" y="775"/>
                    </a:lnTo>
                    <a:lnTo>
                      <a:pt x="2244" y="802"/>
                    </a:lnTo>
                    <a:lnTo>
                      <a:pt x="2234" y="829"/>
                    </a:lnTo>
                    <a:lnTo>
                      <a:pt x="2221" y="856"/>
                    </a:lnTo>
                    <a:lnTo>
                      <a:pt x="2209" y="882"/>
                    </a:lnTo>
                    <a:lnTo>
                      <a:pt x="2194" y="907"/>
                    </a:lnTo>
                    <a:lnTo>
                      <a:pt x="2177" y="932"/>
                    </a:lnTo>
                    <a:lnTo>
                      <a:pt x="2159" y="957"/>
                    </a:lnTo>
                    <a:lnTo>
                      <a:pt x="2141" y="981"/>
                    </a:lnTo>
                    <a:lnTo>
                      <a:pt x="2120" y="1004"/>
                    </a:lnTo>
                    <a:lnTo>
                      <a:pt x="2093" y="1030"/>
                    </a:lnTo>
                    <a:lnTo>
                      <a:pt x="2065" y="1056"/>
                    </a:lnTo>
                    <a:lnTo>
                      <a:pt x="2035" y="1079"/>
                    </a:lnTo>
                    <a:lnTo>
                      <a:pt x="2005" y="1099"/>
                    </a:lnTo>
                    <a:lnTo>
                      <a:pt x="1974" y="1118"/>
                    </a:lnTo>
                    <a:lnTo>
                      <a:pt x="1940" y="1135"/>
                    </a:lnTo>
                    <a:lnTo>
                      <a:pt x="1907" y="1149"/>
                    </a:lnTo>
                    <a:lnTo>
                      <a:pt x="1873" y="1162"/>
                    </a:lnTo>
                    <a:lnTo>
                      <a:pt x="1849" y="1167"/>
                    </a:lnTo>
                    <a:lnTo>
                      <a:pt x="3357" y="1729"/>
                    </a:lnTo>
                    <a:lnTo>
                      <a:pt x="3370" y="2021"/>
                    </a:lnTo>
                    <a:lnTo>
                      <a:pt x="2281" y="1615"/>
                    </a:lnTo>
                    <a:lnTo>
                      <a:pt x="2281" y="3335"/>
                    </a:lnTo>
                    <a:lnTo>
                      <a:pt x="2505" y="5120"/>
                    </a:lnTo>
                    <a:lnTo>
                      <a:pt x="2017" y="5120"/>
                    </a:lnTo>
                    <a:lnTo>
                      <a:pt x="1795" y="3344"/>
                    </a:lnTo>
                    <a:lnTo>
                      <a:pt x="1575" y="3344"/>
                    </a:lnTo>
                    <a:lnTo>
                      <a:pt x="1353" y="5120"/>
                    </a:lnTo>
                    <a:lnTo>
                      <a:pt x="865" y="5120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7" name="Freeform 30"/>
              <p:cNvSpPr>
                <a:spLocks noEditPoints="1"/>
              </p:cNvSpPr>
              <p:nvPr/>
            </p:nvSpPr>
            <p:spPr bwMode="auto">
              <a:xfrm>
                <a:off x="6770191" y="3018573"/>
                <a:ext cx="337610" cy="476904"/>
              </a:xfrm>
              <a:custGeom>
                <a:avLst/>
                <a:gdLst>
                  <a:gd name="T0" fmla="*/ 949 w 3369"/>
                  <a:gd name="T1" fmla="*/ 3874 h 5120"/>
                  <a:gd name="T2" fmla="*/ 0 w 3369"/>
                  <a:gd name="T3" fmla="*/ 2020 h 5120"/>
                  <a:gd name="T4" fmla="*/ 1479 w 3369"/>
                  <a:gd name="T5" fmla="*/ 1153 h 5120"/>
                  <a:gd name="T6" fmla="*/ 1398 w 3369"/>
                  <a:gd name="T7" fmla="*/ 1119 h 5120"/>
                  <a:gd name="T8" fmla="*/ 1324 w 3369"/>
                  <a:gd name="T9" fmla="*/ 1070 h 5120"/>
                  <a:gd name="T10" fmla="*/ 1256 w 3369"/>
                  <a:gd name="T11" fmla="*/ 1009 h 5120"/>
                  <a:gd name="T12" fmla="*/ 1198 w 3369"/>
                  <a:gd name="T13" fmla="*/ 939 h 5120"/>
                  <a:gd name="T14" fmla="*/ 1153 w 3369"/>
                  <a:gd name="T15" fmla="*/ 864 h 5120"/>
                  <a:gd name="T16" fmla="*/ 1120 w 3369"/>
                  <a:gd name="T17" fmla="*/ 783 h 5120"/>
                  <a:gd name="T18" fmla="*/ 1098 w 3369"/>
                  <a:gd name="T19" fmla="*/ 700 h 5120"/>
                  <a:gd name="T20" fmla="*/ 1090 w 3369"/>
                  <a:gd name="T21" fmla="*/ 615 h 5120"/>
                  <a:gd name="T22" fmla="*/ 1092 w 3369"/>
                  <a:gd name="T23" fmla="*/ 529 h 5120"/>
                  <a:gd name="T24" fmla="*/ 1108 w 3369"/>
                  <a:gd name="T25" fmla="*/ 444 h 5120"/>
                  <a:gd name="T26" fmla="*/ 1136 w 3369"/>
                  <a:gd name="T27" fmla="*/ 363 h 5120"/>
                  <a:gd name="T28" fmla="*/ 1176 w 3369"/>
                  <a:gd name="T29" fmla="*/ 284 h 5120"/>
                  <a:gd name="T30" fmla="*/ 1229 w 3369"/>
                  <a:gd name="T31" fmla="*/ 210 h 5120"/>
                  <a:gd name="T32" fmla="*/ 1294 w 3369"/>
                  <a:gd name="T33" fmla="*/ 146 h 5120"/>
                  <a:gd name="T34" fmla="*/ 1365 w 3369"/>
                  <a:gd name="T35" fmla="*/ 92 h 5120"/>
                  <a:gd name="T36" fmla="*/ 1442 w 3369"/>
                  <a:gd name="T37" fmla="*/ 50 h 5120"/>
                  <a:gd name="T38" fmla="*/ 1524 w 3369"/>
                  <a:gd name="T39" fmla="*/ 22 h 5120"/>
                  <a:gd name="T40" fmla="*/ 1608 w 3369"/>
                  <a:gd name="T41" fmla="*/ 4 h 5120"/>
                  <a:gd name="T42" fmla="*/ 1693 w 3369"/>
                  <a:gd name="T43" fmla="*/ 0 h 5120"/>
                  <a:gd name="T44" fmla="*/ 1780 w 3369"/>
                  <a:gd name="T45" fmla="*/ 7 h 5120"/>
                  <a:gd name="T46" fmla="*/ 1863 w 3369"/>
                  <a:gd name="T47" fmla="*/ 26 h 5120"/>
                  <a:gd name="T48" fmla="*/ 1944 w 3369"/>
                  <a:gd name="T49" fmla="*/ 58 h 5120"/>
                  <a:gd name="T50" fmla="*/ 2020 w 3369"/>
                  <a:gd name="T51" fmla="*/ 103 h 5120"/>
                  <a:gd name="T52" fmla="*/ 2092 w 3369"/>
                  <a:gd name="T53" fmla="*/ 160 h 5120"/>
                  <a:gd name="T54" fmla="*/ 2153 w 3369"/>
                  <a:gd name="T55" fmla="*/ 227 h 5120"/>
                  <a:gd name="T56" fmla="*/ 2202 w 3369"/>
                  <a:gd name="T57" fmla="*/ 300 h 5120"/>
                  <a:gd name="T58" fmla="*/ 2240 w 3369"/>
                  <a:gd name="T59" fmla="*/ 380 h 5120"/>
                  <a:gd name="T60" fmla="*/ 2266 w 3369"/>
                  <a:gd name="T61" fmla="*/ 462 h 5120"/>
                  <a:gd name="T62" fmla="*/ 2278 w 3369"/>
                  <a:gd name="T63" fmla="*/ 547 h 5120"/>
                  <a:gd name="T64" fmla="*/ 2279 w 3369"/>
                  <a:gd name="T65" fmla="*/ 632 h 5120"/>
                  <a:gd name="T66" fmla="*/ 2268 w 3369"/>
                  <a:gd name="T67" fmla="*/ 718 h 5120"/>
                  <a:gd name="T68" fmla="*/ 2244 w 3369"/>
                  <a:gd name="T69" fmla="*/ 802 h 5120"/>
                  <a:gd name="T70" fmla="*/ 2208 w 3369"/>
                  <a:gd name="T71" fmla="*/ 881 h 5120"/>
                  <a:gd name="T72" fmla="*/ 2159 w 3369"/>
                  <a:gd name="T73" fmla="*/ 956 h 5120"/>
                  <a:gd name="T74" fmla="*/ 2093 w 3369"/>
                  <a:gd name="T75" fmla="*/ 1030 h 5120"/>
                  <a:gd name="T76" fmla="*/ 2004 w 3369"/>
                  <a:gd name="T77" fmla="*/ 1098 h 5120"/>
                  <a:gd name="T78" fmla="*/ 1906 w 3369"/>
                  <a:gd name="T79" fmla="*/ 1149 h 5120"/>
                  <a:gd name="T80" fmla="*/ 3356 w 3369"/>
                  <a:gd name="T81" fmla="*/ 1729 h 5120"/>
                  <a:gd name="T82" fmla="*/ 2164 w 3369"/>
                  <a:gd name="T83" fmla="*/ 2698 h 5120"/>
                  <a:gd name="T84" fmla="*/ 2191 w 3369"/>
                  <a:gd name="T85" fmla="*/ 5120 h 5120"/>
                  <a:gd name="T86" fmla="*/ 1577 w 3369"/>
                  <a:gd name="T87" fmla="*/ 3875 h 5120"/>
                  <a:gd name="T88" fmla="*/ 1577 w 3369"/>
                  <a:gd name="T89" fmla="*/ 3875 h 5120"/>
                  <a:gd name="T90" fmla="*/ 1577 w 3369"/>
                  <a:gd name="T91" fmla="*/ 3875 h 5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69"/>
                  <a:gd name="T139" fmla="*/ 0 h 5120"/>
                  <a:gd name="T140" fmla="*/ 3369 w 3369"/>
                  <a:gd name="T141" fmla="*/ 5120 h 51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69" h="5120">
                    <a:moveTo>
                      <a:pt x="1178" y="5120"/>
                    </a:moveTo>
                    <a:lnTo>
                      <a:pt x="1178" y="3874"/>
                    </a:lnTo>
                    <a:lnTo>
                      <a:pt x="949" y="3874"/>
                    </a:lnTo>
                    <a:lnTo>
                      <a:pt x="1205" y="2698"/>
                    </a:lnTo>
                    <a:lnTo>
                      <a:pt x="1071" y="1621"/>
                    </a:lnTo>
                    <a:lnTo>
                      <a:pt x="0" y="2020"/>
                    </a:lnTo>
                    <a:lnTo>
                      <a:pt x="13" y="1729"/>
                    </a:lnTo>
                    <a:lnTo>
                      <a:pt x="1520" y="1167"/>
                    </a:lnTo>
                    <a:lnTo>
                      <a:pt x="1479" y="1153"/>
                    </a:lnTo>
                    <a:lnTo>
                      <a:pt x="1451" y="1144"/>
                    </a:lnTo>
                    <a:lnTo>
                      <a:pt x="1425" y="1131"/>
                    </a:lnTo>
                    <a:lnTo>
                      <a:pt x="1398" y="1119"/>
                    </a:lnTo>
                    <a:lnTo>
                      <a:pt x="1373" y="1104"/>
                    </a:lnTo>
                    <a:lnTo>
                      <a:pt x="1349" y="1087"/>
                    </a:lnTo>
                    <a:lnTo>
                      <a:pt x="1324" y="1070"/>
                    </a:lnTo>
                    <a:lnTo>
                      <a:pt x="1301" y="1051"/>
                    </a:lnTo>
                    <a:lnTo>
                      <a:pt x="1277" y="1030"/>
                    </a:lnTo>
                    <a:lnTo>
                      <a:pt x="1256" y="1009"/>
                    </a:lnTo>
                    <a:lnTo>
                      <a:pt x="1235" y="986"/>
                    </a:lnTo>
                    <a:lnTo>
                      <a:pt x="1216" y="963"/>
                    </a:lnTo>
                    <a:lnTo>
                      <a:pt x="1198" y="939"/>
                    </a:lnTo>
                    <a:lnTo>
                      <a:pt x="1182" y="915"/>
                    </a:lnTo>
                    <a:lnTo>
                      <a:pt x="1167" y="889"/>
                    </a:lnTo>
                    <a:lnTo>
                      <a:pt x="1153" y="864"/>
                    </a:lnTo>
                    <a:lnTo>
                      <a:pt x="1140" y="837"/>
                    </a:lnTo>
                    <a:lnTo>
                      <a:pt x="1129" y="811"/>
                    </a:lnTo>
                    <a:lnTo>
                      <a:pt x="1120" y="783"/>
                    </a:lnTo>
                    <a:lnTo>
                      <a:pt x="1110" y="756"/>
                    </a:lnTo>
                    <a:lnTo>
                      <a:pt x="1104" y="728"/>
                    </a:lnTo>
                    <a:lnTo>
                      <a:pt x="1098" y="700"/>
                    </a:lnTo>
                    <a:lnTo>
                      <a:pt x="1094" y="671"/>
                    </a:lnTo>
                    <a:lnTo>
                      <a:pt x="1091" y="644"/>
                    </a:lnTo>
                    <a:lnTo>
                      <a:pt x="1090" y="615"/>
                    </a:lnTo>
                    <a:lnTo>
                      <a:pt x="1089" y="586"/>
                    </a:lnTo>
                    <a:lnTo>
                      <a:pt x="1090" y="557"/>
                    </a:lnTo>
                    <a:lnTo>
                      <a:pt x="1092" y="529"/>
                    </a:lnTo>
                    <a:lnTo>
                      <a:pt x="1097" y="501"/>
                    </a:lnTo>
                    <a:lnTo>
                      <a:pt x="1101" y="472"/>
                    </a:lnTo>
                    <a:lnTo>
                      <a:pt x="1108" y="444"/>
                    </a:lnTo>
                    <a:lnTo>
                      <a:pt x="1116" y="417"/>
                    </a:lnTo>
                    <a:lnTo>
                      <a:pt x="1125" y="389"/>
                    </a:lnTo>
                    <a:lnTo>
                      <a:pt x="1136" y="363"/>
                    </a:lnTo>
                    <a:lnTo>
                      <a:pt x="1148" y="335"/>
                    </a:lnTo>
                    <a:lnTo>
                      <a:pt x="1161" y="310"/>
                    </a:lnTo>
                    <a:lnTo>
                      <a:pt x="1176" y="284"/>
                    </a:lnTo>
                    <a:lnTo>
                      <a:pt x="1192" y="259"/>
                    </a:lnTo>
                    <a:lnTo>
                      <a:pt x="1211" y="235"/>
                    </a:lnTo>
                    <a:lnTo>
                      <a:pt x="1229" y="210"/>
                    </a:lnTo>
                    <a:lnTo>
                      <a:pt x="1250" y="187"/>
                    </a:lnTo>
                    <a:lnTo>
                      <a:pt x="1272" y="166"/>
                    </a:lnTo>
                    <a:lnTo>
                      <a:pt x="1294" y="146"/>
                    </a:lnTo>
                    <a:lnTo>
                      <a:pt x="1317" y="126"/>
                    </a:lnTo>
                    <a:lnTo>
                      <a:pt x="1341" y="108"/>
                    </a:lnTo>
                    <a:lnTo>
                      <a:pt x="1365" y="92"/>
                    </a:lnTo>
                    <a:lnTo>
                      <a:pt x="1390" y="77"/>
                    </a:lnTo>
                    <a:lnTo>
                      <a:pt x="1416" y="63"/>
                    </a:lnTo>
                    <a:lnTo>
                      <a:pt x="1442" y="50"/>
                    </a:lnTo>
                    <a:lnTo>
                      <a:pt x="1469" y="39"/>
                    </a:lnTo>
                    <a:lnTo>
                      <a:pt x="1496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79" y="9"/>
                    </a:lnTo>
                    <a:lnTo>
                      <a:pt x="1608" y="4"/>
                    </a:lnTo>
                    <a:lnTo>
                      <a:pt x="1637" y="1"/>
                    </a:lnTo>
                    <a:lnTo>
                      <a:pt x="1664" y="0"/>
                    </a:lnTo>
                    <a:lnTo>
                      <a:pt x="1693" y="0"/>
                    </a:lnTo>
                    <a:lnTo>
                      <a:pt x="1722" y="1"/>
                    </a:lnTo>
                    <a:lnTo>
                      <a:pt x="1751" y="3"/>
                    </a:lnTo>
                    <a:lnTo>
                      <a:pt x="1780" y="7"/>
                    </a:lnTo>
                    <a:lnTo>
                      <a:pt x="1807" y="12"/>
                    </a:lnTo>
                    <a:lnTo>
                      <a:pt x="1835" y="18"/>
                    </a:lnTo>
                    <a:lnTo>
                      <a:pt x="1863" y="26"/>
                    </a:lnTo>
                    <a:lnTo>
                      <a:pt x="1890" y="35"/>
                    </a:lnTo>
                    <a:lnTo>
                      <a:pt x="1918" y="47"/>
                    </a:lnTo>
                    <a:lnTo>
                      <a:pt x="1944" y="58"/>
                    </a:lnTo>
                    <a:lnTo>
                      <a:pt x="1971" y="72"/>
                    </a:lnTo>
                    <a:lnTo>
                      <a:pt x="1996" y="87"/>
                    </a:lnTo>
                    <a:lnTo>
                      <a:pt x="2020" y="103"/>
                    </a:lnTo>
                    <a:lnTo>
                      <a:pt x="2046" y="121"/>
                    </a:lnTo>
                    <a:lnTo>
                      <a:pt x="2069" y="139"/>
                    </a:lnTo>
                    <a:lnTo>
                      <a:pt x="2092" y="160"/>
                    </a:lnTo>
                    <a:lnTo>
                      <a:pt x="2114" y="182"/>
                    </a:lnTo>
                    <a:lnTo>
                      <a:pt x="2134" y="204"/>
                    </a:lnTo>
                    <a:lnTo>
                      <a:pt x="2153" y="227"/>
                    </a:lnTo>
                    <a:lnTo>
                      <a:pt x="2171" y="251"/>
                    </a:lnTo>
                    <a:lnTo>
                      <a:pt x="2187" y="275"/>
                    </a:lnTo>
                    <a:lnTo>
                      <a:pt x="2202" y="300"/>
                    </a:lnTo>
                    <a:lnTo>
                      <a:pt x="2216" y="327"/>
                    </a:lnTo>
                    <a:lnTo>
                      <a:pt x="2229" y="352"/>
                    </a:lnTo>
                    <a:lnTo>
                      <a:pt x="2240" y="380"/>
                    </a:lnTo>
                    <a:lnTo>
                      <a:pt x="2250" y="406"/>
                    </a:lnTo>
                    <a:lnTo>
                      <a:pt x="2259" y="434"/>
                    </a:lnTo>
                    <a:lnTo>
                      <a:pt x="2266" y="462"/>
                    </a:lnTo>
                    <a:lnTo>
                      <a:pt x="2271" y="491"/>
                    </a:lnTo>
                    <a:lnTo>
                      <a:pt x="2275" y="518"/>
                    </a:lnTo>
                    <a:lnTo>
                      <a:pt x="2278" y="547"/>
                    </a:lnTo>
                    <a:lnTo>
                      <a:pt x="2279" y="576"/>
                    </a:lnTo>
                    <a:lnTo>
                      <a:pt x="2281" y="605"/>
                    </a:lnTo>
                    <a:lnTo>
                      <a:pt x="2279" y="632"/>
                    </a:lnTo>
                    <a:lnTo>
                      <a:pt x="2277" y="661"/>
                    </a:lnTo>
                    <a:lnTo>
                      <a:pt x="2273" y="690"/>
                    </a:lnTo>
                    <a:lnTo>
                      <a:pt x="2268" y="718"/>
                    </a:lnTo>
                    <a:lnTo>
                      <a:pt x="2261" y="746"/>
                    </a:lnTo>
                    <a:lnTo>
                      <a:pt x="2253" y="774"/>
                    </a:lnTo>
                    <a:lnTo>
                      <a:pt x="2244" y="802"/>
                    </a:lnTo>
                    <a:lnTo>
                      <a:pt x="2233" y="828"/>
                    </a:lnTo>
                    <a:lnTo>
                      <a:pt x="2221" y="855"/>
                    </a:lnTo>
                    <a:lnTo>
                      <a:pt x="2208" y="881"/>
                    </a:lnTo>
                    <a:lnTo>
                      <a:pt x="2193" y="907"/>
                    </a:lnTo>
                    <a:lnTo>
                      <a:pt x="2177" y="932"/>
                    </a:lnTo>
                    <a:lnTo>
                      <a:pt x="2159" y="956"/>
                    </a:lnTo>
                    <a:lnTo>
                      <a:pt x="2140" y="979"/>
                    </a:lnTo>
                    <a:lnTo>
                      <a:pt x="2119" y="1002"/>
                    </a:lnTo>
                    <a:lnTo>
                      <a:pt x="2093" y="1030"/>
                    </a:lnTo>
                    <a:lnTo>
                      <a:pt x="2064" y="1055"/>
                    </a:lnTo>
                    <a:lnTo>
                      <a:pt x="2034" y="1077"/>
                    </a:lnTo>
                    <a:lnTo>
                      <a:pt x="2004" y="1098"/>
                    </a:lnTo>
                    <a:lnTo>
                      <a:pt x="1972" y="1117"/>
                    </a:lnTo>
                    <a:lnTo>
                      <a:pt x="1940" y="1134"/>
                    </a:lnTo>
                    <a:lnTo>
                      <a:pt x="1906" y="1149"/>
                    </a:lnTo>
                    <a:lnTo>
                      <a:pt x="1873" y="1161"/>
                    </a:lnTo>
                    <a:lnTo>
                      <a:pt x="1849" y="1167"/>
                    </a:lnTo>
                    <a:lnTo>
                      <a:pt x="3356" y="1729"/>
                    </a:lnTo>
                    <a:lnTo>
                      <a:pt x="3369" y="2020"/>
                    </a:lnTo>
                    <a:lnTo>
                      <a:pt x="2298" y="1621"/>
                    </a:lnTo>
                    <a:lnTo>
                      <a:pt x="2164" y="2698"/>
                    </a:lnTo>
                    <a:lnTo>
                      <a:pt x="2420" y="3875"/>
                    </a:lnTo>
                    <a:lnTo>
                      <a:pt x="2191" y="3875"/>
                    </a:lnTo>
                    <a:lnTo>
                      <a:pt x="2191" y="5120"/>
                    </a:lnTo>
                    <a:lnTo>
                      <a:pt x="1791" y="5120"/>
                    </a:lnTo>
                    <a:lnTo>
                      <a:pt x="1791" y="3875"/>
                    </a:lnTo>
                    <a:lnTo>
                      <a:pt x="1577" y="3875"/>
                    </a:lnTo>
                    <a:lnTo>
                      <a:pt x="1577" y="5120"/>
                    </a:lnTo>
                    <a:lnTo>
                      <a:pt x="1178" y="5120"/>
                    </a:lnTo>
                    <a:close/>
                    <a:moveTo>
                      <a:pt x="1577" y="3875"/>
                    </a:moveTo>
                    <a:lnTo>
                      <a:pt x="1577" y="3874"/>
                    </a:lnTo>
                    <a:lnTo>
                      <a:pt x="1576" y="3875"/>
                    </a:lnTo>
                    <a:lnTo>
                      <a:pt x="1577" y="3875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8" name="Freeform 30"/>
              <p:cNvSpPr>
                <a:spLocks noEditPoints="1"/>
              </p:cNvSpPr>
              <p:nvPr/>
            </p:nvSpPr>
            <p:spPr bwMode="auto">
              <a:xfrm>
                <a:off x="7371996" y="3536382"/>
                <a:ext cx="337610" cy="476904"/>
              </a:xfrm>
              <a:custGeom>
                <a:avLst/>
                <a:gdLst>
                  <a:gd name="T0" fmla="*/ 949 w 3369"/>
                  <a:gd name="T1" fmla="*/ 3874 h 5120"/>
                  <a:gd name="T2" fmla="*/ 0 w 3369"/>
                  <a:gd name="T3" fmla="*/ 2020 h 5120"/>
                  <a:gd name="T4" fmla="*/ 1479 w 3369"/>
                  <a:gd name="T5" fmla="*/ 1153 h 5120"/>
                  <a:gd name="T6" fmla="*/ 1398 w 3369"/>
                  <a:gd name="T7" fmla="*/ 1119 h 5120"/>
                  <a:gd name="T8" fmla="*/ 1324 w 3369"/>
                  <a:gd name="T9" fmla="*/ 1070 h 5120"/>
                  <a:gd name="T10" fmla="*/ 1256 w 3369"/>
                  <a:gd name="T11" fmla="*/ 1009 h 5120"/>
                  <a:gd name="T12" fmla="*/ 1198 w 3369"/>
                  <a:gd name="T13" fmla="*/ 939 h 5120"/>
                  <a:gd name="T14" fmla="*/ 1153 w 3369"/>
                  <a:gd name="T15" fmla="*/ 864 h 5120"/>
                  <a:gd name="T16" fmla="*/ 1120 w 3369"/>
                  <a:gd name="T17" fmla="*/ 783 h 5120"/>
                  <a:gd name="T18" fmla="*/ 1098 w 3369"/>
                  <a:gd name="T19" fmla="*/ 700 h 5120"/>
                  <a:gd name="T20" fmla="*/ 1090 w 3369"/>
                  <a:gd name="T21" fmla="*/ 615 h 5120"/>
                  <a:gd name="T22" fmla="*/ 1092 w 3369"/>
                  <a:gd name="T23" fmla="*/ 529 h 5120"/>
                  <a:gd name="T24" fmla="*/ 1108 w 3369"/>
                  <a:gd name="T25" fmla="*/ 444 h 5120"/>
                  <a:gd name="T26" fmla="*/ 1136 w 3369"/>
                  <a:gd name="T27" fmla="*/ 363 h 5120"/>
                  <a:gd name="T28" fmla="*/ 1176 w 3369"/>
                  <a:gd name="T29" fmla="*/ 284 h 5120"/>
                  <a:gd name="T30" fmla="*/ 1229 w 3369"/>
                  <a:gd name="T31" fmla="*/ 210 h 5120"/>
                  <a:gd name="T32" fmla="*/ 1294 w 3369"/>
                  <a:gd name="T33" fmla="*/ 146 h 5120"/>
                  <a:gd name="T34" fmla="*/ 1365 w 3369"/>
                  <a:gd name="T35" fmla="*/ 92 h 5120"/>
                  <a:gd name="T36" fmla="*/ 1442 w 3369"/>
                  <a:gd name="T37" fmla="*/ 50 h 5120"/>
                  <a:gd name="T38" fmla="*/ 1524 w 3369"/>
                  <a:gd name="T39" fmla="*/ 22 h 5120"/>
                  <a:gd name="T40" fmla="*/ 1608 w 3369"/>
                  <a:gd name="T41" fmla="*/ 4 h 5120"/>
                  <a:gd name="T42" fmla="*/ 1693 w 3369"/>
                  <a:gd name="T43" fmla="*/ 0 h 5120"/>
                  <a:gd name="T44" fmla="*/ 1780 w 3369"/>
                  <a:gd name="T45" fmla="*/ 7 h 5120"/>
                  <a:gd name="T46" fmla="*/ 1863 w 3369"/>
                  <a:gd name="T47" fmla="*/ 26 h 5120"/>
                  <a:gd name="T48" fmla="*/ 1944 w 3369"/>
                  <a:gd name="T49" fmla="*/ 58 h 5120"/>
                  <a:gd name="T50" fmla="*/ 2020 w 3369"/>
                  <a:gd name="T51" fmla="*/ 103 h 5120"/>
                  <a:gd name="T52" fmla="*/ 2092 w 3369"/>
                  <a:gd name="T53" fmla="*/ 160 h 5120"/>
                  <a:gd name="T54" fmla="*/ 2153 w 3369"/>
                  <a:gd name="T55" fmla="*/ 227 h 5120"/>
                  <a:gd name="T56" fmla="*/ 2202 w 3369"/>
                  <a:gd name="T57" fmla="*/ 300 h 5120"/>
                  <a:gd name="T58" fmla="*/ 2240 w 3369"/>
                  <a:gd name="T59" fmla="*/ 380 h 5120"/>
                  <a:gd name="T60" fmla="*/ 2266 w 3369"/>
                  <a:gd name="T61" fmla="*/ 462 h 5120"/>
                  <a:gd name="T62" fmla="*/ 2278 w 3369"/>
                  <a:gd name="T63" fmla="*/ 547 h 5120"/>
                  <a:gd name="T64" fmla="*/ 2279 w 3369"/>
                  <a:gd name="T65" fmla="*/ 632 h 5120"/>
                  <a:gd name="T66" fmla="*/ 2268 w 3369"/>
                  <a:gd name="T67" fmla="*/ 718 h 5120"/>
                  <a:gd name="T68" fmla="*/ 2244 w 3369"/>
                  <a:gd name="T69" fmla="*/ 802 h 5120"/>
                  <a:gd name="T70" fmla="*/ 2208 w 3369"/>
                  <a:gd name="T71" fmla="*/ 881 h 5120"/>
                  <a:gd name="T72" fmla="*/ 2159 w 3369"/>
                  <a:gd name="T73" fmla="*/ 956 h 5120"/>
                  <a:gd name="T74" fmla="*/ 2093 w 3369"/>
                  <a:gd name="T75" fmla="*/ 1030 h 5120"/>
                  <a:gd name="T76" fmla="*/ 2004 w 3369"/>
                  <a:gd name="T77" fmla="*/ 1098 h 5120"/>
                  <a:gd name="T78" fmla="*/ 1906 w 3369"/>
                  <a:gd name="T79" fmla="*/ 1149 h 5120"/>
                  <a:gd name="T80" fmla="*/ 3356 w 3369"/>
                  <a:gd name="T81" fmla="*/ 1729 h 5120"/>
                  <a:gd name="T82" fmla="*/ 2164 w 3369"/>
                  <a:gd name="T83" fmla="*/ 2698 h 5120"/>
                  <a:gd name="T84" fmla="*/ 2191 w 3369"/>
                  <a:gd name="T85" fmla="*/ 5120 h 5120"/>
                  <a:gd name="T86" fmla="*/ 1577 w 3369"/>
                  <a:gd name="T87" fmla="*/ 3875 h 5120"/>
                  <a:gd name="T88" fmla="*/ 1577 w 3369"/>
                  <a:gd name="T89" fmla="*/ 3875 h 5120"/>
                  <a:gd name="T90" fmla="*/ 1577 w 3369"/>
                  <a:gd name="T91" fmla="*/ 3875 h 5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69"/>
                  <a:gd name="T139" fmla="*/ 0 h 5120"/>
                  <a:gd name="T140" fmla="*/ 3369 w 3369"/>
                  <a:gd name="T141" fmla="*/ 5120 h 51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69" h="5120">
                    <a:moveTo>
                      <a:pt x="1178" y="5120"/>
                    </a:moveTo>
                    <a:lnTo>
                      <a:pt x="1178" y="3874"/>
                    </a:lnTo>
                    <a:lnTo>
                      <a:pt x="949" y="3874"/>
                    </a:lnTo>
                    <a:lnTo>
                      <a:pt x="1205" y="2698"/>
                    </a:lnTo>
                    <a:lnTo>
                      <a:pt x="1071" y="1621"/>
                    </a:lnTo>
                    <a:lnTo>
                      <a:pt x="0" y="2020"/>
                    </a:lnTo>
                    <a:lnTo>
                      <a:pt x="13" y="1729"/>
                    </a:lnTo>
                    <a:lnTo>
                      <a:pt x="1520" y="1167"/>
                    </a:lnTo>
                    <a:lnTo>
                      <a:pt x="1479" y="1153"/>
                    </a:lnTo>
                    <a:lnTo>
                      <a:pt x="1451" y="1144"/>
                    </a:lnTo>
                    <a:lnTo>
                      <a:pt x="1425" y="1131"/>
                    </a:lnTo>
                    <a:lnTo>
                      <a:pt x="1398" y="1119"/>
                    </a:lnTo>
                    <a:lnTo>
                      <a:pt x="1373" y="1104"/>
                    </a:lnTo>
                    <a:lnTo>
                      <a:pt x="1349" y="1087"/>
                    </a:lnTo>
                    <a:lnTo>
                      <a:pt x="1324" y="1070"/>
                    </a:lnTo>
                    <a:lnTo>
                      <a:pt x="1301" y="1051"/>
                    </a:lnTo>
                    <a:lnTo>
                      <a:pt x="1277" y="1030"/>
                    </a:lnTo>
                    <a:lnTo>
                      <a:pt x="1256" y="1009"/>
                    </a:lnTo>
                    <a:lnTo>
                      <a:pt x="1235" y="986"/>
                    </a:lnTo>
                    <a:lnTo>
                      <a:pt x="1216" y="963"/>
                    </a:lnTo>
                    <a:lnTo>
                      <a:pt x="1198" y="939"/>
                    </a:lnTo>
                    <a:lnTo>
                      <a:pt x="1182" y="915"/>
                    </a:lnTo>
                    <a:lnTo>
                      <a:pt x="1167" y="889"/>
                    </a:lnTo>
                    <a:lnTo>
                      <a:pt x="1153" y="864"/>
                    </a:lnTo>
                    <a:lnTo>
                      <a:pt x="1140" y="837"/>
                    </a:lnTo>
                    <a:lnTo>
                      <a:pt x="1129" y="811"/>
                    </a:lnTo>
                    <a:lnTo>
                      <a:pt x="1120" y="783"/>
                    </a:lnTo>
                    <a:lnTo>
                      <a:pt x="1110" y="756"/>
                    </a:lnTo>
                    <a:lnTo>
                      <a:pt x="1104" y="728"/>
                    </a:lnTo>
                    <a:lnTo>
                      <a:pt x="1098" y="700"/>
                    </a:lnTo>
                    <a:lnTo>
                      <a:pt x="1094" y="671"/>
                    </a:lnTo>
                    <a:lnTo>
                      <a:pt x="1091" y="644"/>
                    </a:lnTo>
                    <a:lnTo>
                      <a:pt x="1090" y="615"/>
                    </a:lnTo>
                    <a:lnTo>
                      <a:pt x="1089" y="586"/>
                    </a:lnTo>
                    <a:lnTo>
                      <a:pt x="1090" y="557"/>
                    </a:lnTo>
                    <a:lnTo>
                      <a:pt x="1092" y="529"/>
                    </a:lnTo>
                    <a:lnTo>
                      <a:pt x="1097" y="501"/>
                    </a:lnTo>
                    <a:lnTo>
                      <a:pt x="1101" y="472"/>
                    </a:lnTo>
                    <a:lnTo>
                      <a:pt x="1108" y="444"/>
                    </a:lnTo>
                    <a:lnTo>
                      <a:pt x="1116" y="417"/>
                    </a:lnTo>
                    <a:lnTo>
                      <a:pt x="1125" y="389"/>
                    </a:lnTo>
                    <a:lnTo>
                      <a:pt x="1136" y="363"/>
                    </a:lnTo>
                    <a:lnTo>
                      <a:pt x="1148" y="335"/>
                    </a:lnTo>
                    <a:lnTo>
                      <a:pt x="1161" y="310"/>
                    </a:lnTo>
                    <a:lnTo>
                      <a:pt x="1176" y="284"/>
                    </a:lnTo>
                    <a:lnTo>
                      <a:pt x="1192" y="259"/>
                    </a:lnTo>
                    <a:lnTo>
                      <a:pt x="1211" y="235"/>
                    </a:lnTo>
                    <a:lnTo>
                      <a:pt x="1229" y="210"/>
                    </a:lnTo>
                    <a:lnTo>
                      <a:pt x="1250" y="187"/>
                    </a:lnTo>
                    <a:lnTo>
                      <a:pt x="1272" y="166"/>
                    </a:lnTo>
                    <a:lnTo>
                      <a:pt x="1294" y="146"/>
                    </a:lnTo>
                    <a:lnTo>
                      <a:pt x="1317" y="126"/>
                    </a:lnTo>
                    <a:lnTo>
                      <a:pt x="1341" y="108"/>
                    </a:lnTo>
                    <a:lnTo>
                      <a:pt x="1365" y="92"/>
                    </a:lnTo>
                    <a:lnTo>
                      <a:pt x="1390" y="77"/>
                    </a:lnTo>
                    <a:lnTo>
                      <a:pt x="1416" y="63"/>
                    </a:lnTo>
                    <a:lnTo>
                      <a:pt x="1442" y="50"/>
                    </a:lnTo>
                    <a:lnTo>
                      <a:pt x="1469" y="39"/>
                    </a:lnTo>
                    <a:lnTo>
                      <a:pt x="1496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79" y="9"/>
                    </a:lnTo>
                    <a:lnTo>
                      <a:pt x="1608" y="4"/>
                    </a:lnTo>
                    <a:lnTo>
                      <a:pt x="1637" y="1"/>
                    </a:lnTo>
                    <a:lnTo>
                      <a:pt x="1664" y="0"/>
                    </a:lnTo>
                    <a:lnTo>
                      <a:pt x="1693" y="0"/>
                    </a:lnTo>
                    <a:lnTo>
                      <a:pt x="1722" y="1"/>
                    </a:lnTo>
                    <a:lnTo>
                      <a:pt x="1751" y="3"/>
                    </a:lnTo>
                    <a:lnTo>
                      <a:pt x="1780" y="7"/>
                    </a:lnTo>
                    <a:lnTo>
                      <a:pt x="1807" y="12"/>
                    </a:lnTo>
                    <a:lnTo>
                      <a:pt x="1835" y="18"/>
                    </a:lnTo>
                    <a:lnTo>
                      <a:pt x="1863" y="26"/>
                    </a:lnTo>
                    <a:lnTo>
                      <a:pt x="1890" y="35"/>
                    </a:lnTo>
                    <a:lnTo>
                      <a:pt x="1918" y="47"/>
                    </a:lnTo>
                    <a:lnTo>
                      <a:pt x="1944" y="58"/>
                    </a:lnTo>
                    <a:lnTo>
                      <a:pt x="1971" y="72"/>
                    </a:lnTo>
                    <a:lnTo>
                      <a:pt x="1996" y="87"/>
                    </a:lnTo>
                    <a:lnTo>
                      <a:pt x="2020" y="103"/>
                    </a:lnTo>
                    <a:lnTo>
                      <a:pt x="2046" y="121"/>
                    </a:lnTo>
                    <a:lnTo>
                      <a:pt x="2069" y="139"/>
                    </a:lnTo>
                    <a:lnTo>
                      <a:pt x="2092" y="160"/>
                    </a:lnTo>
                    <a:lnTo>
                      <a:pt x="2114" y="182"/>
                    </a:lnTo>
                    <a:lnTo>
                      <a:pt x="2134" y="204"/>
                    </a:lnTo>
                    <a:lnTo>
                      <a:pt x="2153" y="227"/>
                    </a:lnTo>
                    <a:lnTo>
                      <a:pt x="2171" y="251"/>
                    </a:lnTo>
                    <a:lnTo>
                      <a:pt x="2187" y="275"/>
                    </a:lnTo>
                    <a:lnTo>
                      <a:pt x="2202" y="300"/>
                    </a:lnTo>
                    <a:lnTo>
                      <a:pt x="2216" y="327"/>
                    </a:lnTo>
                    <a:lnTo>
                      <a:pt x="2229" y="352"/>
                    </a:lnTo>
                    <a:lnTo>
                      <a:pt x="2240" y="380"/>
                    </a:lnTo>
                    <a:lnTo>
                      <a:pt x="2250" y="406"/>
                    </a:lnTo>
                    <a:lnTo>
                      <a:pt x="2259" y="434"/>
                    </a:lnTo>
                    <a:lnTo>
                      <a:pt x="2266" y="462"/>
                    </a:lnTo>
                    <a:lnTo>
                      <a:pt x="2271" y="491"/>
                    </a:lnTo>
                    <a:lnTo>
                      <a:pt x="2275" y="518"/>
                    </a:lnTo>
                    <a:lnTo>
                      <a:pt x="2278" y="547"/>
                    </a:lnTo>
                    <a:lnTo>
                      <a:pt x="2279" y="576"/>
                    </a:lnTo>
                    <a:lnTo>
                      <a:pt x="2281" y="605"/>
                    </a:lnTo>
                    <a:lnTo>
                      <a:pt x="2279" y="632"/>
                    </a:lnTo>
                    <a:lnTo>
                      <a:pt x="2277" y="661"/>
                    </a:lnTo>
                    <a:lnTo>
                      <a:pt x="2273" y="690"/>
                    </a:lnTo>
                    <a:lnTo>
                      <a:pt x="2268" y="718"/>
                    </a:lnTo>
                    <a:lnTo>
                      <a:pt x="2261" y="746"/>
                    </a:lnTo>
                    <a:lnTo>
                      <a:pt x="2253" y="774"/>
                    </a:lnTo>
                    <a:lnTo>
                      <a:pt x="2244" y="802"/>
                    </a:lnTo>
                    <a:lnTo>
                      <a:pt x="2233" y="828"/>
                    </a:lnTo>
                    <a:lnTo>
                      <a:pt x="2221" y="855"/>
                    </a:lnTo>
                    <a:lnTo>
                      <a:pt x="2208" y="881"/>
                    </a:lnTo>
                    <a:lnTo>
                      <a:pt x="2193" y="907"/>
                    </a:lnTo>
                    <a:lnTo>
                      <a:pt x="2177" y="932"/>
                    </a:lnTo>
                    <a:lnTo>
                      <a:pt x="2159" y="956"/>
                    </a:lnTo>
                    <a:lnTo>
                      <a:pt x="2140" y="979"/>
                    </a:lnTo>
                    <a:lnTo>
                      <a:pt x="2119" y="1002"/>
                    </a:lnTo>
                    <a:lnTo>
                      <a:pt x="2093" y="1030"/>
                    </a:lnTo>
                    <a:lnTo>
                      <a:pt x="2064" y="1055"/>
                    </a:lnTo>
                    <a:lnTo>
                      <a:pt x="2034" y="1077"/>
                    </a:lnTo>
                    <a:lnTo>
                      <a:pt x="2004" y="1098"/>
                    </a:lnTo>
                    <a:lnTo>
                      <a:pt x="1972" y="1117"/>
                    </a:lnTo>
                    <a:lnTo>
                      <a:pt x="1940" y="1134"/>
                    </a:lnTo>
                    <a:lnTo>
                      <a:pt x="1906" y="1149"/>
                    </a:lnTo>
                    <a:lnTo>
                      <a:pt x="1873" y="1161"/>
                    </a:lnTo>
                    <a:lnTo>
                      <a:pt x="1849" y="1167"/>
                    </a:lnTo>
                    <a:lnTo>
                      <a:pt x="3356" y="1729"/>
                    </a:lnTo>
                    <a:lnTo>
                      <a:pt x="3369" y="2020"/>
                    </a:lnTo>
                    <a:lnTo>
                      <a:pt x="2298" y="1621"/>
                    </a:lnTo>
                    <a:lnTo>
                      <a:pt x="2164" y="2698"/>
                    </a:lnTo>
                    <a:lnTo>
                      <a:pt x="2420" y="3875"/>
                    </a:lnTo>
                    <a:lnTo>
                      <a:pt x="2191" y="3875"/>
                    </a:lnTo>
                    <a:lnTo>
                      <a:pt x="2191" y="5120"/>
                    </a:lnTo>
                    <a:lnTo>
                      <a:pt x="1791" y="5120"/>
                    </a:lnTo>
                    <a:lnTo>
                      <a:pt x="1791" y="3875"/>
                    </a:lnTo>
                    <a:lnTo>
                      <a:pt x="1577" y="3875"/>
                    </a:lnTo>
                    <a:lnTo>
                      <a:pt x="1577" y="5120"/>
                    </a:lnTo>
                    <a:lnTo>
                      <a:pt x="1178" y="5120"/>
                    </a:lnTo>
                    <a:close/>
                    <a:moveTo>
                      <a:pt x="1577" y="3875"/>
                    </a:moveTo>
                    <a:lnTo>
                      <a:pt x="1577" y="3874"/>
                    </a:lnTo>
                    <a:lnTo>
                      <a:pt x="1576" y="3875"/>
                    </a:lnTo>
                    <a:lnTo>
                      <a:pt x="1577" y="3875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19" name="Freeform 30"/>
              <p:cNvSpPr>
                <a:spLocks noChangeAspect="1" noEditPoints="1"/>
              </p:cNvSpPr>
              <p:nvPr/>
            </p:nvSpPr>
            <p:spPr bwMode="auto">
              <a:xfrm>
                <a:off x="7013492" y="3719278"/>
                <a:ext cx="253208" cy="357678"/>
              </a:xfrm>
              <a:custGeom>
                <a:avLst/>
                <a:gdLst>
                  <a:gd name="T0" fmla="*/ 949 w 3369"/>
                  <a:gd name="T1" fmla="*/ 3874 h 5120"/>
                  <a:gd name="T2" fmla="*/ 0 w 3369"/>
                  <a:gd name="T3" fmla="*/ 2020 h 5120"/>
                  <a:gd name="T4" fmla="*/ 1479 w 3369"/>
                  <a:gd name="T5" fmla="*/ 1153 h 5120"/>
                  <a:gd name="T6" fmla="*/ 1398 w 3369"/>
                  <a:gd name="T7" fmla="*/ 1119 h 5120"/>
                  <a:gd name="T8" fmla="*/ 1324 w 3369"/>
                  <a:gd name="T9" fmla="*/ 1070 h 5120"/>
                  <a:gd name="T10" fmla="*/ 1256 w 3369"/>
                  <a:gd name="T11" fmla="*/ 1009 h 5120"/>
                  <a:gd name="T12" fmla="*/ 1198 w 3369"/>
                  <a:gd name="T13" fmla="*/ 939 h 5120"/>
                  <a:gd name="T14" fmla="*/ 1153 w 3369"/>
                  <a:gd name="T15" fmla="*/ 864 h 5120"/>
                  <a:gd name="T16" fmla="*/ 1120 w 3369"/>
                  <a:gd name="T17" fmla="*/ 783 h 5120"/>
                  <a:gd name="T18" fmla="*/ 1098 w 3369"/>
                  <a:gd name="T19" fmla="*/ 700 h 5120"/>
                  <a:gd name="T20" fmla="*/ 1090 w 3369"/>
                  <a:gd name="T21" fmla="*/ 615 h 5120"/>
                  <a:gd name="T22" fmla="*/ 1092 w 3369"/>
                  <a:gd name="T23" fmla="*/ 529 h 5120"/>
                  <a:gd name="T24" fmla="*/ 1108 w 3369"/>
                  <a:gd name="T25" fmla="*/ 444 h 5120"/>
                  <a:gd name="T26" fmla="*/ 1136 w 3369"/>
                  <a:gd name="T27" fmla="*/ 363 h 5120"/>
                  <a:gd name="T28" fmla="*/ 1176 w 3369"/>
                  <a:gd name="T29" fmla="*/ 284 h 5120"/>
                  <a:gd name="T30" fmla="*/ 1229 w 3369"/>
                  <a:gd name="T31" fmla="*/ 210 h 5120"/>
                  <a:gd name="T32" fmla="*/ 1294 w 3369"/>
                  <a:gd name="T33" fmla="*/ 146 h 5120"/>
                  <a:gd name="T34" fmla="*/ 1365 w 3369"/>
                  <a:gd name="T35" fmla="*/ 92 h 5120"/>
                  <a:gd name="T36" fmla="*/ 1442 w 3369"/>
                  <a:gd name="T37" fmla="*/ 50 h 5120"/>
                  <a:gd name="T38" fmla="*/ 1524 w 3369"/>
                  <a:gd name="T39" fmla="*/ 22 h 5120"/>
                  <a:gd name="T40" fmla="*/ 1608 w 3369"/>
                  <a:gd name="T41" fmla="*/ 4 h 5120"/>
                  <a:gd name="T42" fmla="*/ 1693 w 3369"/>
                  <a:gd name="T43" fmla="*/ 0 h 5120"/>
                  <a:gd name="T44" fmla="*/ 1780 w 3369"/>
                  <a:gd name="T45" fmla="*/ 7 h 5120"/>
                  <a:gd name="T46" fmla="*/ 1863 w 3369"/>
                  <a:gd name="T47" fmla="*/ 26 h 5120"/>
                  <a:gd name="T48" fmla="*/ 1944 w 3369"/>
                  <a:gd name="T49" fmla="*/ 58 h 5120"/>
                  <a:gd name="T50" fmla="*/ 2020 w 3369"/>
                  <a:gd name="T51" fmla="*/ 103 h 5120"/>
                  <a:gd name="T52" fmla="*/ 2092 w 3369"/>
                  <a:gd name="T53" fmla="*/ 160 h 5120"/>
                  <a:gd name="T54" fmla="*/ 2153 w 3369"/>
                  <a:gd name="T55" fmla="*/ 227 h 5120"/>
                  <a:gd name="T56" fmla="*/ 2202 w 3369"/>
                  <a:gd name="T57" fmla="*/ 300 h 5120"/>
                  <a:gd name="T58" fmla="*/ 2240 w 3369"/>
                  <a:gd name="T59" fmla="*/ 380 h 5120"/>
                  <a:gd name="T60" fmla="*/ 2266 w 3369"/>
                  <a:gd name="T61" fmla="*/ 462 h 5120"/>
                  <a:gd name="T62" fmla="*/ 2278 w 3369"/>
                  <a:gd name="T63" fmla="*/ 547 h 5120"/>
                  <a:gd name="T64" fmla="*/ 2279 w 3369"/>
                  <a:gd name="T65" fmla="*/ 632 h 5120"/>
                  <a:gd name="T66" fmla="*/ 2268 w 3369"/>
                  <a:gd name="T67" fmla="*/ 718 h 5120"/>
                  <a:gd name="T68" fmla="*/ 2244 w 3369"/>
                  <a:gd name="T69" fmla="*/ 802 h 5120"/>
                  <a:gd name="T70" fmla="*/ 2208 w 3369"/>
                  <a:gd name="T71" fmla="*/ 881 h 5120"/>
                  <a:gd name="T72" fmla="*/ 2159 w 3369"/>
                  <a:gd name="T73" fmla="*/ 956 h 5120"/>
                  <a:gd name="T74" fmla="*/ 2093 w 3369"/>
                  <a:gd name="T75" fmla="*/ 1030 h 5120"/>
                  <a:gd name="T76" fmla="*/ 2004 w 3369"/>
                  <a:gd name="T77" fmla="*/ 1098 h 5120"/>
                  <a:gd name="T78" fmla="*/ 1906 w 3369"/>
                  <a:gd name="T79" fmla="*/ 1149 h 5120"/>
                  <a:gd name="T80" fmla="*/ 3356 w 3369"/>
                  <a:gd name="T81" fmla="*/ 1729 h 5120"/>
                  <a:gd name="T82" fmla="*/ 2164 w 3369"/>
                  <a:gd name="T83" fmla="*/ 2698 h 5120"/>
                  <a:gd name="T84" fmla="*/ 2191 w 3369"/>
                  <a:gd name="T85" fmla="*/ 5120 h 5120"/>
                  <a:gd name="T86" fmla="*/ 1577 w 3369"/>
                  <a:gd name="T87" fmla="*/ 3875 h 5120"/>
                  <a:gd name="T88" fmla="*/ 1577 w 3369"/>
                  <a:gd name="T89" fmla="*/ 3875 h 5120"/>
                  <a:gd name="T90" fmla="*/ 1577 w 3369"/>
                  <a:gd name="T91" fmla="*/ 3875 h 5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69"/>
                  <a:gd name="T139" fmla="*/ 0 h 5120"/>
                  <a:gd name="T140" fmla="*/ 3369 w 3369"/>
                  <a:gd name="T141" fmla="*/ 5120 h 51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69" h="5120">
                    <a:moveTo>
                      <a:pt x="1178" y="5120"/>
                    </a:moveTo>
                    <a:lnTo>
                      <a:pt x="1178" y="3874"/>
                    </a:lnTo>
                    <a:lnTo>
                      <a:pt x="949" y="3874"/>
                    </a:lnTo>
                    <a:lnTo>
                      <a:pt x="1205" y="2698"/>
                    </a:lnTo>
                    <a:lnTo>
                      <a:pt x="1071" y="1621"/>
                    </a:lnTo>
                    <a:lnTo>
                      <a:pt x="0" y="2020"/>
                    </a:lnTo>
                    <a:lnTo>
                      <a:pt x="13" y="1729"/>
                    </a:lnTo>
                    <a:lnTo>
                      <a:pt x="1520" y="1167"/>
                    </a:lnTo>
                    <a:lnTo>
                      <a:pt x="1479" y="1153"/>
                    </a:lnTo>
                    <a:lnTo>
                      <a:pt x="1451" y="1144"/>
                    </a:lnTo>
                    <a:lnTo>
                      <a:pt x="1425" y="1131"/>
                    </a:lnTo>
                    <a:lnTo>
                      <a:pt x="1398" y="1119"/>
                    </a:lnTo>
                    <a:lnTo>
                      <a:pt x="1373" y="1104"/>
                    </a:lnTo>
                    <a:lnTo>
                      <a:pt x="1349" y="1087"/>
                    </a:lnTo>
                    <a:lnTo>
                      <a:pt x="1324" y="1070"/>
                    </a:lnTo>
                    <a:lnTo>
                      <a:pt x="1301" y="1051"/>
                    </a:lnTo>
                    <a:lnTo>
                      <a:pt x="1277" y="1030"/>
                    </a:lnTo>
                    <a:lnTo>
                      <a:pt x="1256" y="1009"/>
                    </a:lnTo>
                    <a:lnTo>
                      <a:pt x="1235" y="986"/>
                    </a:lnTo>
                    <a:lnTo>
                      <a:pt x="1216" y="963"/>
                    </a:lnTo>
                    <a:lnTo>
                      <a:pt x="1198" y="939"/>
                    </a:lnTo>
                    <a:lnTo>
                      <a:pt x="1182" y="915"/>
                    </a:lnTo>
                    <a:lnTo>
                      <a:pt x="1167" y="889"/>
                    </a:lnTo>
                    <a:lnTo>
                      <a:pt x="1153" y="864"/>
                    </a:lnTo>
                    <a:lnTo>
                      <a:pt x="1140" y="837"/>
                    </a:lnTo>
                    <a:lnTo>
                      <a:pt x="1129" y="811"/>
                    </a:lnTo>
                    <a:lnTo>
                      <a:pt x="1120" y="783"/>
                    </a:lnTo>
                    <a:lnTo>
                      <a:pt x="1110" y="756"/>
                    </a:lnTo>
                    <a:lnTo>
                      <a:pt x="1104" y="728"/>
                    </a:lnTo>
                    <a:lnTo>
                      <a:pt x="1098" y="700"/>
                    </a:lnTo>
                    <a:lnTo>
                      <a:pt x="1094" y="671"/>
                    </a:lnTo>
                    <a:lnTo>
                      <a:pt x="1091" y="644"/>
                    </a:lnTo>
                    <a:lnTo>
                      <a:pt x="1090" y="615"/>
                    </a:lnTo>
                    <a:lnTo>
                      <a:pt x="1089" y="586"/>
                    </a:lnTo>
                    <a:lnTo>
                      <a:pt x="1090" y="557"/>
                    </a:lnTo>
                    <a:lnTo>
                      <a:pt x="1092" y="529"/>
                    </a:lnTo>
                    <a:lnTo>
                      <a:pt x="1097" y="501"/>
                    </a:lnTo>
                    <a:lnTo>
                      <a:pt x="1101" y="472"/>
                    </a:lnTo>
                    <a:lnTo>
                      <a:pt x="1108" y="444"/>
                    </a:lnTo>
                    <a:lnTo>
                      <a:pt x="1116" y="417"/>
                    </a:lnTo>
                    <a:lnTo>
                      <a:pt x="1125" y="389"/>
                    </a:lnTo>
                    <a:lnTo>
                      <a:pt x="1136" y="363"/>
                    </a:lnTo>
                    <a:lnTo>
                      <a:pt x="1148" y="335"/>
                    </a:lnTo>
                    <a:lnTo>
                      <a:pt x="1161" y="310"/>
                    </a:lnTo>
                    <a:lnTo>
                      <a:pt x="1176" y="284"/>
                    </a:lnTo>
                    <a:lnTo>
                      <a:pt x="1192" y="259"/>
                    </a:lnTo>
                    <a:lnTo>
                      <a:pt x="1211" y="235"/>
                    </a:lnTo>
                    <a:lnTo>
                      <a:pt x="1229" y="210"/>
                    </a:lnTo>
                    <a:lnTo>
                      <a:pt x="1250" y="187"/>
                    </a:lnTo>
                    <a:lnTo>
                      <a:pt x="1272" y="166"/>
                    </a:lnTo>
                    <a:lnTo>
                      <a:pt x="1294" y="146"/>
                    </a:lnTo>
                    <a:lnTo>
                      <a:pt x="1317" y="126"/>
                    </a:lnTo>
                    <a:lnTo>
                      <a:pt x="1341" y="108"/>
                    </a:lnTo>
                    <a:lnTo>
                      <a:pt x="1365" y="92"/>
                    </a:lnTo>
                    <a:lnTo>
                      <a:pt x="1390" y="77"/>
                    </a:lnTo>
                    <a:lnTo>
                      <a:pt x="1416" y="63"/>
                    </a:lnTo>
                    <a:lnTo>
                      <a:pt x="1442" y="50"/>
                    </a:lnTo>
                    <a:lnTo>
                      <a:pt x="1469" y="39"/>
                    </a:lnTo>
                    <a:lnTo>
                      <a:pt x="1496" y="30"/>
                    </a:lnTo>
                    <a:lnTo>
                      <a:pt x="1524" y="22"/>
                    </a:lnTo>
                    <a:lnTo>
                      <a:pt x="1552" y="15"/>
                    </a:lnTo>
                    <a:lnTo>
                      <a:pt x="1579" y="9"/>
                    </a:lnTo>
                    <a:lnTo>
                      <a:pt x="1608" y="4"/>
                    </a:lnTo>
                    <a:lnTo>
                      <a:pt x="1637" y="1"/>
                    </a:lnTo>
                    <a:lnTo>
                      <a:pt x="1664" y="0"/>
                    </a:lnTo>
                    <a:lnTo>
                      <a:pt x="1693" y="0"/>
                    </a:lnTo>
                    <a:lnTo>
                      <a:pt x="1722" y="1"/>
                    </a:lnTo>
                    <a:lnTo>
                      <a:pt x="1751" y="3"/>
                    </a:lnTo>
                    <a:lnTo>
                      <a:pt x="1780" y="7"/>
                    </a:lnTo>
                    <a:lnTo>
                      <a:pt x="1807" y="12"/>
                    </a:lnTo>
                    <a:lnTo>
                      <a:pt x="1835" y="18"/>
                    </a:lnTo>
                    <a:lnTo>
                      <a:pt x="1863" y="26"/>
                    </a:lnTo>
                    <a:lnTo>
                      <a:pt x="1890" y="35"/>
                    </a:lnTo>
                    <a:lnTo>
                      <a:pt x="1918" y="47"/>
                    </a:lnTo>
                    <a:lnTo>
                      <a:pt x="1944" y="58"/>
                    </a:lnTo>
                    <a:lnTo>
                      <a:pt x="1971" y="72"/>
                    </a:lnTo>
                    <a:lnTo>
                      <a:pt x="1996" y="87"/>
                    </a:lnTo>
                    <a:lnTo>
                      <a:pt x="2020" y="103"/>
                    </a:lnTo>
                    <a:lnTo>
                      <a:pt x="2046" y="121"/>
                    </a:lnTo>
                    <a:lnTo>
                      <a:pt x="2069" y="139"/>
                    </a:lnTo>
                    <a:lnTo>
                      <a:pt x="2092" y="160"/>
                    </a:lnTo>
                    <a:lnTo>
                      <a:pt x="2114" y="182"/>
                    </a:lnTo>
                    <a:lnTo>
                      <a:pt x="2134" y="204"/>
                    </a:lnTo>
                    <a:lnTo>
                      <a:pt x="2153" y="227"/>
                    </a:lnTo>
                    <a:lnTo>
                      <a:pt x="2171" y="251"/>
                    </a:lnTo>
                    <a:lnTo>
                      <a:pt x="2187" y="275"/>
                    </a:lnTo>
                    <a:lnTo>
                      <a:pt x="2202" y="300"/>
                    </a:lnTo>
                    <a:lnTo>
                      <a:pt x="2216" y="327"/>
                    </a:lnTo>
                    <a:lnTo>
                      <a:pt x="2229" y="352"/>
                    </a:lnTo>
                    <a:lnTo>
                      <a:pt x="2240" y="380"/>
                    </a:lnTo>
                    <a:lnTo>
                      <a:pt x="2250" y="406"/>
                    </a:lnTo>
                    <a:lnTo>
                      <a:pt x="2259" y="434"/>
                    </a:lnTo>
                    <a:lnTo>
                      <a:pt x="2266" y="462"/>
                    </a:lnTo>
                    <a:lnTo>
                      <a:pt x="2271" y="491"/>
                    </a:lnTo>
                    <a:lnTo>
                      <a:pt x="2275" y="518"/>
                    </a:lnTo>
                    <a:lnTo>
                      <a:pt x="2278" y="547"/>
                    </a:lnTo>
                    <a:lnTo>
                      <a:pt x="2279" y="576"/>
                    </a:lnTo>
                    <a:lnTo>
                      <a:pt x="2281" y="605"/>
                    </a:lnTo>
                    <a:lnTo>
                      <a:pt x="2279" y="632"/>
                    </a:lnTo>
                    <a:lnTo>
                      <a:pt x="2277" y="661"/>
                    </a:lnTo>
                    <a:lnTo>
                      <a:pt x="2273" y="690"/>
                    </a:lnTo>
                    <a:lnTo>
                      <a:pt x="2268" y="718"/>
                    </a:lnTo>
                    <a:lnTo>
                      <a:pt x="2261" y="746"/>
                    </a:lnTo>
                    <a:lnTo>
                      <a:pt x="2253" y="774"/>
                    </a:lnTo>
                    <a:lnTo>
                      <a:pt x="2244" y="802"/>
                    </a:lnTo>
                    <a:lnTo>
                      <a:pt x="2233" y="828"/>
                    </a:lnTo>
                    <a:lnTo>
                      <a:pt x="2221" y="855"/>
                    </a:lnTo>
                    <a:lnTo>
                      <a:pt x="2208" y="881"/>
                    </a:lnTo>
                    <a:lnTo>
                      <a:pt x="2193" y="907"/>
                    </a:lnTo>
                    <a:lnTo>
                      <a:pt x="2177" y="932"/>
                    </a:lnTo>
                    <a:lnTo>
                      <a:pt x="2159" y="956"/>
                    </a:lnTo>
                    <a:lnTo>
                      <a:pt x="2140" y="979"/>
                    </a:lnTo>
                    <a:lnTo>
                      <a:pt x="2119" y="1002"/>
                    </a:lnTo>
                    <a:lnTo>
                      <a:pt x="2093" y="1030"/>
                    </a:lnTo>
                    <a:lnTo>
                      <a:pt x="2064" y="1055"/>
                    </a:lnTo>
                    <a:lnTo>
                      <a:pt x="2034" y="1077"/>
                    </a:lnTo>
                    <a:lnTo>
                      <a:pt x="2004" y="1098"/>
                    </a:lnTo>
                    <a:lnTo>
                      <a:pt x="1972" y="1117"/>
                    </a:lnTo>
                    <a:lnTo>
                      <a:pt x="1940" y="1134"/>
                    </a:lnTo>
                    <a:lnTo>
                      <a:pt x="1906" y="1149"/>
                    </a:lnTo>
                    <a:lnTo>
                      <a:pt x="1873" y="1161"/>
                    </a:lnTo>
                    <a:lnTo>
                      <a:pt x="1849" y="1167"/>
                    </a:lnTo>
                    <a:lnTo>
                      <a:pt x="3356" y="1729"/>
                    </a:lnTo>
                    <a:lnTo>
                      <a:pt x="3369" y="2020"/>
                    </a:lnTo>
                    <a:lnTo>
                      <a:pt x="2298" y="1621"/>
                    </a:lnTo>
                    <a:lnTo>
                      <a:pt x="2164" y="2698"/>
                    </a:lnTo>
                    <a:lnTo>
                      <a:pt x="2420" y="3875"/>
                    </a:lnTo>
                    <a:lnTo>
                      <a:pt x="2191" y="3875"/>
                    </a:lnTo>
                    <a:lnTo>
                      <a:pt x="2191" y="5120"/>
                    </a:lnTo>
                    <a:lnTo>
                      <a:pt x="1791" y="5120"/>
                    </a:lnTo>
                    <a:lnTo>
                      <a:pt x="1791" y="3875"/>
                    </a:lnTo>
                    <a:lnTo>
                      <a:pt x="1577" y="3875"/>
                    </a:lnTo>
                    <a:lnTo>
                      <a:pt x="1577" y="5120"/>
                    </a:lnTo>
                    <a:lnTo>
                      <a:pt x="1178" y="5120"/>
                    </a:lnTo>
                    <a:close/>
                    <a:moveTo>
                      <a:pt x="1577" y="3875"/>
                    </a:moveTo>
                    <a:lnTo>
                      <a:pt x="1577" y="3874"/>
                    </a:lnTo>
                    <a:lnTo>
                      <a:pt x="1576" y="3875"/>
                    </a:lnTo>
                    <a:lnTo>
                      <a:pt x="1577" y="3875"/>
                    </a:lnTo>
                    <a:close/>
                  </a:path>
                </a:pathLst>
              </a:custGeom>
              <a:solidFill>
                <a:srgbClr val="4A8672"/>
              </a:solidFill>
              <a:ln w="3175" cap="flat" cmpd="sng">
                <a:noFill/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dirty="0"/>
              </a:p>
            </p:txBody>
          </p:sp>
        </p:grpSp>
        <p:sp>
          <p:nvSpPr>
            <p:cNvPr id="10" name="Rectangle 32"/>
            <p:cNvSpPr/>
            <p:nvPr/>
          </p:nvSpPr>
          <p:spPr>
            <a:xfrm>
              <a:off x="6098956" y="3811493"/>
              <a:ext cx="823743" cy="276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200" dirty="0" smtClean="0">
                  <a:solidFill>
                    <a:srgbClr val="4A8672"/>
                  </a:solidFill>
                  <a:latin typeface="+mn-lt"/>
                </a:rPr>
                <a:t>Veřejnost</a:t>
              </a:r>
              <a:endParaRPr lang="cs-CZ" sz="1200" dirty="0">
                <a:solidFill>
                  <a:srgbClr val="4A8672"/>
                </a:solidFill>
                <a:latin typeface="+mn-lt"/>
              </a:endParaRPr>
            </a:p>
          </p:txBody>
        </p:sp>
      </p:grpSp>
      <p:grpSp>
        <p:nvGrpSpPr>
          <p:cNvPr id="20" name="Group 120"/>
          <p:cNvGrpSpPr>
            <a:grpSpLocks/>
          </p:cNvGrpSpPr>
          <p:nvPr/>
        </p:nvGrpSpPr>
        <p:grpSpPr bwMode="auto">
          <a:xfrm>
            <a:off x="7211977" y="4004878"/>
            <a:ext cx="1295547" cy="849865"/>
            <a:chOff x="5937546" y="4179659"/>
            <a:chExt cx="1295435" cy="849848"/>
          </a:xfrm>
        </p:grpSpPr>
        <p:grpSp>
          <p:nvGrpSpPr>
            <p:cNvPr id="21" name="Group 102"/>
            <p:cNvGrpSpPr>
              <a:grpSpLocks noChangeAspect="1"/>
            </p:cNvGrpSpPr>
            <p:nvPr/>
          </p:nvGrpSpPr>
          <p:grpSpPr bwMode="auto">
            <a:xfrm>
              <a:off x="6067235" y="4179659"/>
              <a:ext cx="1036163" cy="608074"/>
              <a:chOff x="6453198" y="4932127"/>
              <a:chExt cx="1527048" cy="896148"/>
            </a:xfrm>
          </p:grpSpPr>
          <p:sp>
            <p:nvSpPr>
              <p:cNvPr id="23" name="Freeform 4"/>
              <p:cNvSpPr>
                <a:spLocks/>
              </p:cNvSpPr>
              <p:nvPr/>
            </p:nvSpPr>
            <p:spPr bwMode="auto">
              <a:xfrm>
                <a:off x="6810388" y="4932127"/>
                <a:ext cx="605677" cy="845539"/>
              </a:xfrm>
              <a:custGeom>
                <a:avLst/>
                <a:gdLst>
                  <a:gd name="T0" fmla="*/ 1926 w 3721"/>
                  <a:gd name="T1" fmla="*/ 239 h 5195"/>
                  <a:gd name="T2" fmla="*/ 2097 w 3721"/>
                  <a:gd name="T3" fmla="*/ 579 h 5195"/>
                  <a:gd name="T4" fmla="*/ 2568 w 3721"/>
                  <a:gd name="T5" fmla="*/ 1223 h 5195"/>
                  <a:gd name="T6" fmla="*/ 2919 w 3721"/>
                  <a:gd name="T7" fmla="*/ 1619 h 5195"/>
                  <a:gd name="T8" fmla="*/ 3034 w 3721"/>
                  <a:gd name="T9" fmla="*/ 1778 h 5195"/>
                  <a:gd name="T10" fmla="*/ 2567 w 3721"/>
                  <a:gd name="T11" fmla="*/ 1778 h 5195"/>
                  <a:gd name="T12" fmla="*/ 2140 w 3721"/>
                  <a:gd name="T13" fmla="*/ 1778 h 5195"/>
                  <a:gd name="T14" fmla="*/ 2192 w 3721"/>
                  <a:gd name="T15" fmla="*/ 1812 h 5195"/>
                  <a:gd name="T16" fmla="*/ 2481 w 3721"/>
                  <a:gd name="T17" fmla="*/ 1958 h 5195"/>
                  <a:gd name="T18" fmla="*/ 3007 w 3721"/>
                  <a:gd name="T19" fmla="*/ 2372 h 5195"/>
                  <a:gd name="T20" fmla="*/ 3498 w 3721"/>
                  <a:gd name="T21" fmla="*/ 2848 h 5195"/>
                  <a:gd name="T22" fmla="*/ 3692 w 3721"/>
                  <a:gd name="T23" fmla="*/ 3047 h 5195"/>
                  <a:gd name="T24" fmla="*/ 3440 w 3721"/>
                  <a:gd name="T25" fmla="*/ 3045 h 5195"/>
                  <a:gd name="T26" fmla="*/ 2723 w 3721"/>
                  <a:gd name="T27" fmla="*/ 2890 h 5195"/>
                  <a:gd name="T28" fmla="*/ 2525 w 3721"/>
                  <a:gd name="T29" fmla="*/ 2926 h 5195"/>
                  <a:gd name="T30" fmla="*/ 2736 w 3721"/>
                  <a:gd name="T31" fmla="*/ 3157 h 5195"/>
                  <a:gd name="T32" fmla="*/ 3212 w 3721"/>
                  <a:gd name="T33" fmla="*/ 3600 h 5195"/>
                  <a:gd name="T34" fmla="*/ 3375 w 3721"/>
                  <a:gd name="T35" fmla="*/ 3787 h 5195"/>
                  <a:gd name="T36" fmla="*/ 3414 w 3721"/>
                  <a:gd name="T37" fmla="*/ 3896 h 5195"/>
                  <a:gd name="T38" fmla="*/ 3343 w 3721"/>
                  <a:gd name="T39" fmla="*/ 3960 h 5195"/>
                  <a:gd name="T40" fmla="*/ 3075 w 3721"/>
                  <a:gd name="T41" fmla="*/ 3982 h 5195"/>
                  <a:gd name="T42" fmla="*/ 2575 w 3721"/>
                  <a:gd name="T43" fmla="*/ 3974 h 5195"/>
                  <a:gd name="T44" fmla="*/ 2402 w 3721"/>
                  <a:gd name="T45" fmla="*/ 4017 h 5195"/>
                  <a:gd name="T46" fmla="*/ 2297 w 3721"/>
                  <a:gd name="T47" fmla="*/ 4196 h 5195"/>
                  <a:gd name="T48" fmla="*/ 2298 w 3721"/>
                  <a:gd name="T49" fmla="*/ 4524 h 5195"/>
                  <a:gd name="T50" fmla="*/ 2468 w 3721"/>
                  <a:gd name="T51" fmla="*/ 4908 h 5195"/>
                  <a:gd name="T52" fmla="*/ 2518 w 3721"/>
                  <a:gd name="T53" fmla="*/ 5108 h 5195"/>
                  <a:gd name="T54" fmla="*/ 2177 w 3721"/>
                  <a:gd name="T55" fmla="*/ 5140 h 5195"/>
                  <a:gd name="T56" fmla="*/ 1650 w 3721"/>
                  <a:gd name="T57" fmla="*/ 5110 h 5195"/>
                  <a:gd name="T58" fmla="*/ 1422 w 3721"/>
                  <a:gd name="T59" fmla="*/ 5176 h 5195"/>
                  <a:gd name="T60" fmla="*/ 1437 w 3721"/>
                  <a:gd name="T61" fmla="*/ 4953 h 5195"/>
                  <a:gd name="T62" fmla="*/ 1621 w 3721"/>
                  <a:gd name="T63" fmla="*/ 4407 h 5195"/>
                  <a:gd name="T64" fmla="*/ 1658 w 3721"/>
                  <a:gd name="T65" fmla="*/ 4205 h 5195"/>
                  <a:gd name="T66" fmla="*/ 1593 w 3721"/>
                  <a:gd name="T67" fmla="*/ 4109 h 5195"/>
                  <a:gd name="T68" fmla="*/ 1394 w 3721"/>
                  <a:gd name="T69" fmla="*/ 4127 h 5195"/>
                  <a:gd name="T70" fmla="*/ 1244 w 3721"/>
                  <a:gd name="T71" fmla="*/ 4166 h 5195"/>
                  <a:gd name="T72" fmla="*/ 770 w 3721"/>
                  <a:gd name="T73" fmla="*/ 4240 h 5195"/>
                  <a:gd name="T74" fmla="*/ 434 w 3721"/>
                  <a:gd name="T75" fmla="*/ 4263 h 5195"/>
                  <a:gd name="T76" fmla="*/ 329 w 3721"/>
                  <a:gd name="T77" fmla="*/ 4244 h 5195"/>
                  <a:gd name="T78" fmla="*/ 479 w 3721"/>
                  <a:gd name="T79" fmla="*/ 4087 h 5195"/>
                  <a:gd name="T80" fmla="*/ 897 w 3721"/>
                  <a:gd name="T81" fmla="*/ 3734 h 5195"/>
                  <a:gd name="T82" fmla="*/ 1183 w 3721"/>
                  <a:gd name="T83" fmla="*/ 3447 h 5195"/>
                  <a:gd name="T84" fmla="*/ 1263 w 3721"/>
                  <a:gd name="T85" fmla="*/ 3248 h 5195"/>
                  <a:gd name="T86" fmla="*/ 1169 w 3721"/>
                  <a:gd name="T87" fmla="*/ 3129 h 5195"/>
                  <a:gd name="T88" fmla="*/ 836 w 3721"/>
                  <a:gd name="T89" fmla="*/ 3040 h 5195"/>
                  <a:gd name="T90" fmla="*/ 344 w 3721"/>
                  <a:gd name="T91" fmla="*/ 3058 h 5195"/>
                  <a:gd name="T92" fmla="*/ 24 w 3721"/>
                  <a:gd name="T93" fmla="*/ 3119 h 5195"/>
                  <a:gd name="T94" fmla="*/ 1 w 3721"/>
                  <a:gd name="T95" fmla="*/ 3103 h 5195"/>
                  <a:gd name="T96" fmla="*/ 115 w 3721"/>
                  <a:gd name="T97" fmla="*/ 2998 h 5195"/>
                  <a:gd name="T98" fmla="*/ 418 w 3721"/>
                  <a:gd name="T99" fmla="*/ 2780 h 5195"/>
                  <a:gd name="T100" fmla="*/ 1030 w 3721"/>
                  <a:gd name="T101" fmla="*/ 2330 h 5195"/>
                  <a:gd name="T102" fmla="*/ 1321 w 3721"/>
                  <a:gd name="T103" fmla="*/ 2057 h 5195"/>
                  <a:gd name="T104" fmla="*/ 1417 w 3721"/>
                  <a:gd name="T105" fmla="*/ 1871 h 5195"/>
                  <a:gd name="T106" fmla="*/ 1298 w 3721"/>
                  <a:gd name="T107" fmla="*/ 1844 h 5195"/>
                  <a:gd name="T108" fmla="*/ 1016 w 3721"/>
                  <a:gd name="T109" fmla="*/ 1902 h 5195"/>
                  <a:gd name="T110" fmla="*/ 647 w 3721"/>
                  <a:gd name="T111" fmla="*/ 1916 h 5195"/>
                  <a:gd name="T112" fmla="*/ 642 w 3721"/>
                  <a:gd name="T113" fmla="*/ 1848 h 5195"/>
                  <a:gd name="T114" fmla="*/ 818 w 3721"/>
                  <a:gd name="T115" fmla="*/ 1655 h 5195"/>
                  <a:gd name="T116" fmla="*/ 1103 w 3721"/>
                  <a:gd name="T117" fmla="*/ 1365 h 5195"/>
                  <a:gd name="T118" fmla="*/ 1568 w 3721"/>
                  <a:gd name="T119" fmla="*/ 804 h 5195"/>
                  <a:gd name="T120" fmla="*/ 1797 w 3721"/>
                  <a:gd name="T121" fmla="*/ 384 h 5195"/>
                  <a:gd name="T122" fmla="*/ 1877 w 3721"/>
                  <a:gd name="T123" fmla="*/ 0 h 5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21"/>
                  <a:gd name="T187" fmla="*/ 0 h 5195"/>
                  <a:gd name="T188" fmla="*/ 3721 w 3721"/>
                  <a:gd name="T189" fmla="*/ 5195 h 5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21" h="5195">
                    <a:moveTo>
                      <a:pt x="1877" y="0"/>
                    </a:moveTo>
                    <a:lnTo>
                      <a:pt x="1878" y="26"/>
                    </a:lnTo>
                    <a:lnTo>
                      <a:pt x="1880" y="50"/>
                    </a:lnTo>
                    <a:lnTo>
                      <a:pt x="1882" y="75"/>
                    </a:lnTo>
                    <a:lnTo>
                      <a:pt x="1887" y="102"/>
                    </a:lnTo>
                    <a:lnTo>
                      <a:pt x="1893" y="128"/>
                    </a:lnTo>
                    <a:lnTo>
                      <a:pt x="1900" y="155"/>
                    </a:lnTo>
                    <a:lnTo>
                      <a:pt x="1908" y="183"/>
                    </a:lnTo>
                    <a:lnTo>
                      <a:pt x="1917" y="210"/>
                    </a:lnTo>
                    <a:lnTo>
                      <a:pt x="1926" y="239"/>
                    </a:lnTo>
                    <a:lnTo>
                      <a:pt x="1938" y="268"/>
                    </a:lnTo>
                    <a:lnTo>
                      <a:pt x="1949" y="298"/>
                    </a:lnTo>
                    <a:lnTo>
                      <a:pt x="1963" y="328"/>
                    </a:lnTo>
                    <a:lnTo>
                      <a:pt x="1977" y="358"/>
                    </a:lnTo>
                    <a:lnTo>
                      <a:pt x="1992" y="389"/>
                    </a:lnTo>
                    <a:lnTo>
                      <a:pt x="2007" y="420"/>
                    </a:lnTo>
                    <a:lnTo>
                      <a:pt x="2023" y="451"/>
                    </a:lnTo>
                    <a:lnTo>
                      <a:pt x="2040" y="482"/>
                    </a:lnTo>
                    <a:lnTo>
                      <a:pt x="2059" y="514"/>
                    </a:lnTo>
                    <a:lnTo>
                      <a:pt x="2097" y="579"/>
                    </a:lnTo>
                    <a:lnTo>
                      <a:pt x="2137" y="643"/>
                    </a:lnTo>
                    <a:lnTo>
                      <a:pt x="2180" y="709"/>
                    </a:lnTo>
                    <a:lnTo>
                      <a:pt x="2225" y="775"/>
                    </a:lnTo>
                    <a:lnTo>
                      <a:pt x="2271" y="840"/>
                    </a:lnTo>
                    <a:lnTo>
                      <a:pt x="2318" y="906"/>
                    </a:lnTo>
                    <a:lnTo>
                      <a:pt x="2367" y="971"/>
                    </a:lnTo>
                    <a:lnTo>
                      <a:pt x="2417" y="1035"/>
                    </a:lnTo>
                    <a:lnTo>
                      <a:pt x="2468" y="1099"/>
                    </a:lnTo>
                    <a:lnTo>
                      <a:pt x="2517" y="1161"/>
                    </a:lnTo>
                    <a:lnTo>
                      <a:pt x="2568" y="1223"/>
                    </a:lnTo>
                    <a:lnTo>
                      <a:pt x="2619" y="1282"/>
                    </a:lnTo>
                    <a:lnTo>
                      <a:pt x="2668" y="1341"/>
                    </a:lnTo>
                    <a:lnTo>
                      <a:pt x="2717" y="1396"/>
                    </a:lnTo>
                    <a:lnTo>
                      <a:pt x="2765" y="1450"/>
                    </a:lnTo>
                    <a:lnTo>
                      <a:pt x="2811" y="1502"/>
                    </a:lnTo>
                    <a:lnTo>
                      <a:pt x="2834" y="1527"/>
                    </a:lnTo>
                    <a:lnTo>
                      <a:pt x="2856" y="1551"/>
                    </a:lnTo>
                    <a:lnTo>
                      <a:pt x="2878" y="1575"/>
                    </a:lnTo>
                    <a:lnTo>
                      <a:pt x="2899" y="1598"/>
                    </a:lnTo>
                    <a:lnTo>
                      <a:pt x="2919" y="1619"/>
                    </a:lnTo>
                    <a:lnTo>
                      <a:pt x="2939" y="1640"/>
                    </a:lnTo>
                    <a:lnTo>
                      <a:pt x="2958" y="1661"/>
                    </a:lnTo>
                    <a:lnTo>
                      <a:pt x="2977" y="1681"/>
                    </a:lnTo>
                    <a:lnTo>
                      <a:pt x="2994" y="1699"/>
                    </a:lnTo>
                    <a:lnTo>
                      <a:pt x="3011" y="1716"/>
                    </a:lnTo>
                    <a:lnTo>
                      <a:pt x="3029" y="1734"/>
                    </a:lnTo>
                    <a:lnTo>
                      <a:pt x="3044" y="1750"/>
                    </a:lnTo>
                    <a:lnTo>
                      <a:pt x="3059" y="1765"/>
                    </a:lnTo>
                    <a:lnTo>
                      <a:pt x="3072" y="1778"/>
                    </a:lnTo>
                    <a:lnTo>
                      <a:pt x="3034" y="1778"/>
                    </a:lnTo>
                    <a:lnTo>
                      <a:pt x="2998" y="1778"/>
                    </a:lnTo>
                    <a:lnTo>
                      <a:pt x="2962" y="1778"/>
                    </a:lnTo>
                    <a:lnTo>
                      <a:pt x="2927" y="1778"/>
                    </a:lnTo>
                    <a:lnTo>
                      <a:pt x="2894" y="1778"/>
                    </a:lnTo>
                    <a:lnTo>
                      <a:pt x="2862" y="1778"/>
                    </a:lnTo>
                    <a:lnTo>
                      <a:pt x="2829" y="1778"/>
                    </a:lnTo>
                    <a:lnTo>
                      <a:pt x="2798" y="1778"/>
                    </a:lnTo>
                    <a:lnTo>
                      <a:pt x="2738" y="1778"/>
                    </a:lnTo>
                    <a:lnTo>
                      <a:pt x="2681" y="1778"/>
                    </a:lnTo>
                    <a:lnTo>
                      <a:pt x="2567" y="1778"/>
                    </a:lnTo>
                    <a:lnTo>
                      <a:pt x="2508" y="1778"/>
                    </a:lnTo>
                    <a:lnTo>
                      <a:pt x="2449" y="1778"/>
                    </a:lnTo>
                    <a:lnTo>
                      <a:pt x="2387" y="1778"/>
                    </a:lnTo>
                    <a:lnTo>
                      <a:pt x="2355" y="1778"/>
                    </a:lnTo>
                    <a:lnTo>
                      <a:pt x="2323" y="1778"/>
                    </a:lnTo>
                    <a:lnTo>
                      <a:pt x="2288" y="1778"/>
                    </a:lnTo>
                    <a:lnTo>
                      <a:pt x="2253" y="1778"/>
                    </a:lnTo>
                    <a:lnTo>
                      <a:pt x="2217" y="1778"/>
                    </a:lnTo>
                    <a:lnTo>
                      <a:pt x="2180" y="1778"/>
                    </a:lnTo>
                    <a:lnTo>
                      <a:pt x="2140" y="1778"/>
                    </a:lnTo>
                    <a:lnTo>
                      <a:pt x="2100" y="1778"/>
                    </a:lnTo>
                    <a:lnTo>
                      <a:pt x="2058" y="1778"/>
                    </a:lnTo>
                    <a:lnTo>
                      <a:pt x="2014" y="1778"/>
                    </a:lnTo>
                    <a:lnTo>
                      <a:pt x="2038" y="1780"/>
                    </a:lnTo>
                    <a:lnTo>
                      <a:pt x="2062" y="1781"/>
                    </a:lnTo>
                    <a:lnTo>
                      <a:pt x="2088" y="1785"/>
                    </a:lnTo>
                    <a:lnTo>
                      <a:pt x="2113" y="1790"/>
                    </a:lnTo>
                    <a:lnTo>
                      <a:pt x="2138" y="1796"/>
                    </a:lnTo>
                    <a:lnTo>
                      <a:pt x="2165" y="1804"/>
                    </a:lnTo>
                    <a:lnTo>
                      <a:pt x="2192" y="1812"/>
                    </a:lnTo>
                    <a:lnTo>
                      <a:pt x="2220" y="1822"/>
                    </a:lnTo>
                    <a:lnTo>
                      <a:pt x="2248" y="1833"/>
                    </a:lnTo>
                    <a:lnTo>
                      <a:pt x="2275" y="1845"/>
                    </a:lnTo>
                    <a:lnTo>
                      <a:pt x="2304" y="1859"/>
                    </a:lnTo>
                    <a:lnTo>
                      <a:pt x="2333" y="1873"/>
                    </a:lnTo>
                    <a:lnTo>
                      <a:pt x="2362" y="1888"/>
                    </a:lnTo>
                    <a:lnTo>
                      <a:pt x="2392" y="1904"/>
                    </a:lnTo>
                    <a:lnTo>
                      <a:pt x="2422" y="1921"/>
                    </a:lnTo>
                    <a:lnTo>
                      <a:pt x="2452" y="1940"/>
                    </a:lnTo>
                    <a:lnTo>
                      <a:pt x="2481" y="1958"/>
                    </a:lnTo>
                    <a:lnTo>
                      <a:pt x="2513" y="1979"/>
                    </a:lnTo>
                    <a:lnTo>
                      <a:pt x="2543" y="1999"/>
                    </a:lnTo>
                    <a:lnTo>
                      <a:pt x="2574" y="2020"/>
                    </a:lnTo>
                    <a:lnTo>
                      <a:pt x="2636" y="2064"/>
                    </a:lnTo>
                    <a:lnTo>
                      <a:pt x="2698" y="2112"/>
                    </a:lnTo>
                    <a:lnTo>
                      <a:pt x="2760" y="2161"/>
                    </a:lnTo>
                    <a:lnTo>
                      <a:pt x="2823" y="2212"/>
                    </a:lnTo>
                    <a:lnTo>
                      <a:pt x="2885" y="2264"/>
                    </a:lnTo>
                    <a:lnTo>
                      <a:pt x="2946" y="2317"/>
                    </a:lnTo>
                    <a:lnTo>
                      <a:pt x="3007" y="2372"/>
                    </a:lnTo>
                    <a:lnTo>
                      <a:pt x="3067" y="2426"/>
                    </a:lnTo>
                    <a:lnTo>
                      <a:pt x="3127" y="2481"/>
                    </a:lnTo>
                    <a:lnTo>
                      <a:pt x="3184" y="2537"/>
                    </a:lnTo>
                    <a:lnTo>
                      <a:pt x="3241" y="2591"/>
                    </a:lnTo>
                    <a:lnTo>
                      <a:pt x="3296" y="2645"/>
                    </a:lnTo>
                    <a:lnTo>
                      <a:pt x="3350" y="2698"/>
                    </a:lnTo>
                    <a:lnTo>
                      <a:pt x="3401" y="2750"/>
                    </a:lnTo>
                    <a:lnTo>
                      <a:pt x="3450" y="2799"/>
                    </a:lnTo>
                    <a:lnTo>
                      <a:pt x="3475" y="2824"/>
                    </a:lnTo>
                    <a:lnTo>
                      <a:pt x="3498" y="2848"/>
                    </a:lnTo>
                    <a:lnTo>
                      <a:pt x="3521" y="2871"/>
                    </a:lnTo>
                    <a:lnTo>
                      <a:pt x="3543" y="2893"/>
                    </a:lnTo>
                    <a:lnTo>
                      <a:pt x="3563" y="2915"/>
                    </a:lnTo>
                    <a:lnTo>
                      <a:pt x="3584" y="2937"/>
                    </a:lnTo>
                    <a:lnTo>
                      <a:pt x="3604" y="2957"/>
                    </a:lnTo>
                    <a:lnTo>
                      <a:pt x="3623" y="2977"/>
                    </a:lnTo>
                    <a:lnTo>
                      <a:pt x="3642" y="2995"/>
                    </a:lnTo>
                    <a:lnTo>
                      <a:pt x="3659" y="3014"/>
                    </a:lnTo>
                    <a:lnTo>
                      <a:pt x="3676" y="3031"/>
                    </a:lnTo>
                    <a:lnTo>
                      <a:pt x="3692" y="3047"/>
                    </a:lnTo>
                    <a:lnTo>
                      <a:pt x="3707" y="3062"/>
                    </a:lnTo>
                    <a:lnTo>
                      <a:pt x="3721" y="3077"/>
                    </a:lnTo>
                    <a:lnTo>
                      <a:pt x="3689" y="3076"/>
                    </a:lnTo>
                    <a:lnTo>
                      <a:pt x="3655" y="3075"/>
                    </a:lnTo>
                    <a:lnTo>
                      <a:pt x="3621" y="3071"/>
                    </a:lnTo>
                    <a:lnTo>
                      <a:pt x="3586" y="3068"/>
                    </a:lnTo>
                    <a:lnTo>
                      <a:pt x="3551" y="3063"/>
                    </a:lnTo>
                    <a:lnTo>
                      <a:pt x="3515" y="3058"/>
                    </a:lnTo>
                    <a:lnTo>
                      <a:pt x="3478" y="3052"/>
                    </a:lnTo>
                    <a:lnTo>
                      <a:pt x="3440" y="3045"/>
                    </a:lnTo>
                    <a:lnTo>
                      <a:pt x="3364" y="3029"/>
                    </a:lnTo>
                    <a:lnTo>
                      <a:pt x="3286" y="3011"/>
                    </a:lnTo>
                    <a:lnTo>
                      <a:pt x="3207" y="2993"/>
                    </a:lnTo>
                    <a:lnTo>
                      <a:pt x="3127" y="2975"/>
                    </a:lnTo>
                    <a:lnTo>
                      <a:pt x="3046" y="2955"/>
                    </a:lnTo>
                    <a:lnTo>
                      <a:pt x="2964" y="2937"/>
                    </a:lnTo>
                    <a:lnTo>
                      <a:pt x="2884" y="2919"/>
                    </a:lnTo>
                    <a:lnTo>
                      <a:pt x="2803" y="2903"/>
                    </a:lnTo>
                    <a:lnTo>
                      <a:pt x="2763" y="2896"/>
                    </a:lnTo>
                    <a:lnTo>
                      <a:pt x="2723" y="2890"/>
                    </a:lnTo>
                    <a:lnTo>
                      <a:pt x="2683" y="2885"/>
                    </a:lnTo>
                    <a:lnTo>
                      <a:pt x="2644" y="2880"/>
                    </a:lnTo>
                    <a:lnTo>
                      <a:pt x="2606" y="2877"/>
                    </a:lnTo>
                    <a:lnTo>
                      <a:pt x="2567" y="2874"/>
                    </a:lnTo>
                    <a:lnTo>
                      <a:pt x="2529" y="2872"/>
                    </a:lnTo>
                    <a:lnTo>
                      <a:pt x="2492" y="2872"/>
                    </a:lnTo>
                    <a:lnTo>
                      <a:pt x="2499" y="2885"/>
                    </a:lnTo>
                    <a:lnTo>
                      <a:pt x="2507" y="2897"/>
                    </a:lnTo>
                    <a:lnTo>
                      <a:pt x="2515" y="2911"/>
                    </a:lnTo>
                    <a:lnTo>
                      <a:pt x="2525" y="2926"/>
                    </a:lnTo>
                    <a:lnTo>
                      <a:pt x="2536" y="2940"/>
                    </a:lnTo>
                    <a:lnTo>
                      <a:pt x="2547" y="2955"/>
                    </a:lnTo>
                    <a:lnTo>
                      <a:pt x="2560" y="2971"/>
                    </a:lnTo>
                    <a:lnTo>
                      <a:pt x="2573" y="2986"/>
                    </a:lnTo>
                    <a:lnTo>
                      <a:pt x="2586" y="3002"/>
                    </a:lnTo>
                    <a:lnTo>
                      <a:pt x="2600" y="3018"/>
                    </a:lnTo>
                    <a:lnTo>
                      <a:pt x="2631" y="3052"/>
                    </a:lnTo>
                    <a:lnTo>
                      <a:pt x="2665" y="3086"/>
                    </a:lnTo>
                    <a:lnTo>
                      <a:pt x="2699" y="3121"/>
                    </a:lnTo>
                    <a:lnTo>
                      <a:pt x="2736" y="3157"/>
                    </a:lnTo>
                    <a:lnTo>
                      <a:pt x="2774" y="3194"/>
                    </a:lnTo>
                    <a:lnTo>
                      <a:pt x="2814" y="3230"/>
                    </a:lnTo>
                    <a:lnTo>
                      <a:pt x="2855" y="3268"/>
                    </a:lnTo>
                    <a:lnTo>
                      <a:pt x="2937" y="3343"/>
                    </a:lnTo>
                    <a:lnTo>
                      <a:pt x="3020" y="3419"/>
                    </a:lnTo>
                    <a:lnTo>
                      <a:pt x="3060" y="3456"/>
                    </a:lnTo>
                    <a:lnTo>
                      <a:pt x="3100" y="3493"/>
                    </a:lnTo>
                    <a:lnTo>
                      <a:pt x="3138" y="3530"/>
                    </a:lnTo>
                    <a:lnTo>
                      <a:pt x="3176" y="3566"/>
                    </a:lnTo>
                    <a:lnTo>
                      <a:pt x="3212" y="3600"/>
                    </a:lnTo>
                    <a:lnTo>
                      <a:pt x="3245" y="3635"/>
                    </a:lnTo>
                    <a:lnTo>
                      <a:pt x="3278" y="3667"/>
                    </a:lnTo>
                    <a:lnTo>
                      <a:pt x="3291" y="3683"/>
                    </a:lnTo>
                    <a:lnTo>
                      <a:pt x="3306" y="3699"/>
                    </a:lnTo>
                    <a:lnTo>
                      <a:pt x="3319" y="3714"/>
                    </a:lnTo>
                    <a:lnTo>
                      <a:pt x="3333" y="3729"/>
                    </a:lnTo>
                    <a:lnTo>
                      <a:pt x="3344" y="3744"/>
                    </a:lnTo>
                    <a:lnTo>
                      <a:pt x="3356" y="3759"/>
                    </a:lnTo>
                    <a:lnTo>
                      <a:pt x="3366" y="3773"/>
                    </a:lnTo>
                    <a:lnTo>
                      <a:pt x="3375" y="3787"/>
                    </a:lnTo>
                    <a:lnTo>
                      <a:pt x="3384" y="3800"/>
                    </a:lnTo>
                    <a:lnTo>
                      <a:pt x="3392" y="3812"/>
                    </a:lnTo>
                    <a:lnTo>
                      <a:pt x="3399" y="3825"/>
                    </a:lnTo>
                    <a:lnTo>
                      <a:pt x="3404" y="3837"/>
                    </a:lnTo>
                    <a:lnTo>
                      <a:pt x="3408" y="3848"/>
                    </a:lnTo>
                    <a:lnTo>
                      <a:pt x="3411" y="3858"/>
                    </a:lnTo>
                    <a:lnTo>
                      <a:pt x="3414" y="3869"/>
                    </a:lnTo>
                    <a:lnTo>
                      <a:pt x="3416" y="3879"/>
                    </a:lnTo>
                    <a:lnTo>
                      <a:pt x="3415" y="3888"/>
                    </a:lnTo>
                    <a:lnTo>
                      <a:pt x="3414" y="3896"/>
                    </a:lnTo>
                    <a:lnTo>
                      <a:pt x="3411" y="3906"/>
                    </a:lnTo>
                    <a:lnTo>
                      <a:pt x="3408" y="3914"/>
                    </a:lnTo>
                    <a:lnTo>
                      <a:pt x="3403" y="3921"/>
                    </a:lnTo>
                    <a:lnTo>
                      <a:pt x="3397" y="3928"/>
                    </a:lnTo>
                    <a:lnTo>
                      <a:pt x="3390" y="3935"/>
                    </a:lnTo>
                    <a:lnTo>
                      <a:pt x="3382" y="3940"/>
                    </a:lnTo>
                    <a:lnTo>
                      <a:pt x="3374" y="3946"/>
                    </a:lnTo>
                    <a:lnTo>
                      <a:pt x="3365" y="3951"/>
                    </a:lnTo>
                    <a:lnTo>
                      <a:pt x="3354" y="3955"/>
                    </a:lnTo>
                    <a:lnTo>
                      <a:pt x="3343" y="3960"/>
                    </a:lnTo>
                    <a:lnTo>
                      <a:pt x="3331" y="3963"/>
                    </a:lnTo>
                    <a:lnTo>
                      <a:pt x="3318" y="3967"/>
                    </a:lnTo>
                    <a:lnTo>
                      <a:pt x="3304" y="3969"/>
                    </a:lnTo>
                    <a:lnTo>
                      <a:pt x="3290" y="3973"/>
                    </a:lnTo>
                    <a:lnTo>
                      <a:pt x="3259" y="3976"/>
                    </a:lnTo>
                    <a:lnTo>
                      <a:pt x="3227" y="3979"/>
                    </a:lnTo>
                    <a:lnTo>
                      <a:pt x="3191" y="3981"/>
                    </a:lnTo>
                    <a:lnTo>
                      <a:pt x="3154" y="3982"/>
                    </a:lnTo>
                    <a:lnTo>
                      <a:pt x="3115" y="3982"/>
                    </a:lnTo>
                    <a:lnTo>
                      <a:pt x="3075" y="3982"/>
                    </a:lnTo>
                    <a:lnTo>
                      <a:pt x="3033" y="3981"/>
                    </a:lnTo>
                    <a:lnTo>
                      <a:pt x="2991" y="3978"/>
                    </a:lnTo>
                    <a:lnTo>
                      <a:pt x="2948" y="3977"/>
                    </a:lnTo>
                    <a:lnTo>
                      <a:pt x="2862" y="3974"/>
                    </a:lnTo>
                    <a:lnTo>
                      <a:pt x="2775" y="3970"/>
                    </a:lnTo>
                    <a:lnTo>
                      <a:pt x="2733" y="3969"/>
                    </a:lnTo>
                    <a:lnTo>
                      <a:pt x="2691" y="3969"/>
                    </a:lnTo>
                    <a:lnTo>
                      <a:pt x="2651" y="3970"/>
                    </a:lnTo>
                    <a:lnTo>
                      <a:pt x="2613" y="3971"/>
                    </a:lnTo>
                    <a:lnTo>
                      <a:pt x="2575" y="3974"/>
                    </a:lnTo>
                    <a:lnTo>
                      <a:pt x="2540" y="3977"/>
                    </a:lnTo>
                    <a:lnTo>
                      <a:pt x="2507" y="3982"/>
                    </a:lnTo>
                    <a:lnTo>
                      <a:pt x="2492" y="3985"/>
                    </a:lnTo>
                    <a:lnTo>
                      <a:pt x="2477" y="3989"/>
                    </a:lnTo>
                    <a:lnTo>
                      <a:pt x="2462" y="3992"/>
                    </a:lnTo>
                    <a:lnTo>
                      <a:pt x="2448" y="3997"/>
                    </a:lnTo>
                    <a:lnTo>
                      <a:pt x="2435" y="4001"/>
                    </a:lnTo>
                    <a:lnTo>
                      <a:pt x="2424" y="4006"/>
                    </a:lnTo>
                    <a:lnTo>
                      <a:pt x="2412" y="4012"/>
                    </a:lnTo>
                    <a:lnTo>
                      <a:pt x="2402" y="4017"/>
                    </a:lnTo>
                    <a:lnTo>
                      <a:pt x="2393" y="4024"/>
                    </a:lnTo>
                    <a:lnTo>
                      <a:pt x="2384" y="4031"/>
                    </a:lnTo>
                    <a:lnTo>
                      <a:pt x="2370" y="4045"/>
                    </a:lnTo>
                    <a:lnTo>
                      <a:pt x="2356" y="4061"/>
                    </a:lnTo>
                    <a:lnTo>
                      <a:pt x="2344" y="4080"/>
                    </a:lnTo>
                    <a:lnTo>
                      <a:pt x="2333" y="4099"/>
                    </a:lnTo>
                    <a:lnTo>
                      <a:pt x="2323" y="4121"/>
                    </a:lnTo>
                    <a:lnTo>
                      <a:pt x="2312" y="4144"/>
                    </a:lnTo>
                    <a:lnTo>
                      <a:pt x="2304" y="4170"/>
                    </a:lnTo>
                    <a:lnTo>
                      <a:pt x="2297" y="4196"/>
                    </a:lnTo>
                    <a:lnTo>
                      <a:pt x="2291" y="4224"/>
                    </a:lnTo>
                    <a:lnTo>
                      <a:pt x="2286" y="4253"/>
                    </a:lnTo>
                    <a:lnTo>
                      <a:pt x="2282" y="4284"/>
                    </a:lnTo>
                    <a:lnTo>
                      <a:pt x="2280" y="4315"/>
                    </a:lnTo>
                    <a:lnTo>
                      <a:pt x="2280" y="4347"/>
                    </a:lnTo>
                    <a:lnTo>
                      <a:pt x="2280" y="4382"/>
                    </a:lnTo>
                    <a:lnTo>
                      <a:pt x="2282" y="4416"/>
                    </a:lnTo>
                    <a:lnTo>
                      <a:pt x="2286" y="4452"/>
                    </a:lnTo>
                    <a:lnTo>
                      <a:pt x="2291" y="4488"/>
                    </a:lnTo>
                    <a:lnTo>
                      <a:pt x="2298" y="4524"/>
                    </a:lnTo>
                    <a:lnTo>
                      <a:pt x="2306" y="4561"/>
                    </a:lnTo>
                    <a:lnTo>
                      <a:pt x="2317" y="4599"/>
                    </a:lnTo>
                    <a:lnTo>
                      <a:pt x="2329" y="4637"/>
                    </a:lnTo>
                    <a:lnTo>
                      <a:pt x="2343" y="4677"/>
                    </a:lnTo>
                    <a:lnTo>
                      <a:pt x="2359" y="4715"/>
                    </a:lnTo>
                    <a:lnTo>
                      <a:pt x="2377" y="4754"/>
                    </a:lnTo>
                    <a:lnTo>
                      <a:pt x="2396" y="4793"/>
                    </a:lnTo>
                    <a:lnTo>
                      <a:pt x="2418" y="4831"/>
                    </a:lnTo>
                    <a:lnTo>
                      <a:pt x="2442" y="4870"/>
                    </a:lnTo>
                    <a:lnTo>
                      <a:pt x="2468" y="4908"/>
                    </a:lnTo>
                    <a:lnTo>
                      <a:pt x="2496" y="4946"/>
                    </a:lnTo>
                    <a:lnTo>
                      <a:pt x="2526" y="4984"/>
                    </a:lnTo>
                    <a:lnTo>
                      <a:pt x="2559" y="5021"/>
                    </a:lnTo>
                    <a:lnTo>
                      <a:pt x="2594" y="5058"/>
                    </a:lnTo>
                    <a:lnTo>
                      <a:pt x="2583" y="5068"/>
                    </a:lnTo>
                    <a:lnTo>
                      <a:pt x="2571" y="5078"/>
                    </a:lnTo>
                    <a:lnTo>
                      <a:pt x="2560" y="5086"/>
                    </a:lnTo>
                    <a:lnTo>
                      <a:pt x="2546" y="5094"/>
                    </a:lnTo>
                    <a:lnTo>
                      <a:pt x="2533" y="5101"/>
                    </a:lnTo>
                    <a:lnTo>
                      <a:pt x="2518" y="5108"/>
                    </a:lnTo>
                    <a:lnTo>
                      <a:pt x="2503" y="5113"/>
                    </a:lnTo>
                    <a:lnTo>
                      <a:pt x="2488" y="5119"/>
                    </a:lnTo>
                    <a:lnTo>
                      <a:pt x="2455" y="5127"/>
                    </a:lnTo>
                    <a:lnTo>
                      <a:pt x="2420" y="5134"/>
                    </a:lnTo>
                    <a:lnTo>
                      <a:pt x="2384" y="5139"/>
                    </a:lnTo>
                    <a:lnTo>
                      <a:pt x="2346" y="5142"/>
                    </a:lnTo>
                    <a:lnTo>
                      <a:pt x="2305" y="5143"/>
                    </a:lnTo>
                    <a:lnTo>
                      <a:pt x="2264" y="5143"/>
                    </a:lnTo>
                    <a:lnTo>
                      <a:pt x="2221" y="5142"/>
                    </a:lnTo>
                    <a:lnTo>
                      <a:pt x="2177" y="5140"/>
                    </a:lnTo>
                    <a:lnTo>
                      <a:pt x="2134" y="5138"/>
                    </a:lnTo>
                    <a:lnTo>
                      <a:pt x="2089" y="5134"/>
                    </a:lnTo>
                    <a:lnTo>
                      <a:pt x="1998" y="5126"/>
                    </a:lnTo>
                    <a:lnTo>
                      <a:pt x="1907" y="5118"/>
                    </a:lnTo>
                    <a:lnTo>
                      <a:pt x="1862" y="5114"/>
                    </a:lnTo>
                    <a:lnTo>
                      <a:pt x="1817" y="5111"/>
                    </a:lnTo>
                    <a:lnTo>
                      <a:pt x="1773" y="5110"/>
                    </a:lnTo>
                    <a:lnTo>
                      <a:pt x="1730" y="5109"/>
                    </a:lnTo>
                    <a:lnTo>
                      <a:pt x="1689" y="5109"/>
                    </a:lnTo>
                    <a:lnTo>
                      <a:pt x="1650" y="5110"/>
                    </a:lnTo>
                    <a:lnTo>
                      <a:pt x="1611" y="5113"/>
                    </a:lnTo>
                    <a:lnTo>
                      <a:pt x="1574" y="5118"/>
                    </a:lnTo>
                    <a:lnTo>
                      <a:pt x="1538" y="5125"/>
                    </a:lnTo>
                    <a:lnTo>
                      <a:pt x="1506" y="5134"/>
                    </a:lnTo>
                    <a:lnTo>
                      <a:pt x="1490" y="5139"/>
                    </a:lnTo>
                    <a:lnTo>
                      <a:pt x="1475" y="5144"/>
                    </a:lnTo>
                    <a:lnTo>
                      <a:pt x="1461" y="5151"/>
                    </a:lnTo>
                    <a:lnTo>
                      <a:pt x="1447" y="5158"/>
                    </a:lnTo>
                    <a:lnTo>
                      <a:pt x="1434" y="5166"/>
                    </a:lnTo>
                    <a:lnTo>
                      <a:pt x="1422" y="5176"/>
                    </a:lnTo>
                    <a:lnTo>
                      <a:pt x="1410" y="5185"/>
                    </a:lnTo>
                    <a:lnTo>
                      <a:pt x="1399" y="5195"/>
                    </a:lnTo>
                    <a:lnTo>
                      <a:pt x="1400" y="5172"/>
                    </a:lnTo>
                    <a:lnTo>
                      <a:pt x="1401" y="5149"/>
                    </a:lnTo>
                    <a:lnTo>
                      <a:pt x="1403" y="5126"/>
                    </a:lnTo>
                    <a:lnTo>
                      <a:pt x="1405" y="5102"/>
                    </a:lnTo>
                    <a:lnTo>
                      <a:pt x="1409" y="5079"/>
                    </a:lnTo>
                    <a:lnTo>
                      <a:pt x="1414" y="5053"/>
                    </a:lnTo>
                    <a:lnTo>
                      <a:pt x="1424" y="5004"/>
                    </a:lnTo>
                    <a:lnTo>
                      <a:pt x="1437" y="4953"/>
                    </a:lnTo>
                    <a:lnTo>
                      <a:pt x="1450" y="4902"/>
                    </a:lnTo>
                    <a:lnTo>
                      <a:pt x="1467" y="4851"/>
                    </a:lnTo>
                    <a:lnTo>
                      <a:pt x="1484" y="4799"/>
                    </a:lnTo>
                    <a:lnTo>
                      <a:pt x="1520" y="4696"/>
                    </a:lnTo>
                    <a:lnTo>
                      <a:pt x="1538" y="4645"/>
                    </a:lnTo>
                    <a:lnTo>
                      <a:pt x="1556" y="4595"/>
                    </a:lnTo>
                    <a:lnTo>
                      <a:pt x="1575" y="4546"/>
                    </a:lnTo>
                    <a:lnTo>
                      <a:pt x="1591" y="4498"/>
                    </a:lnTo>
                    <a:lnTo>
                      <a:pt x="1607" y="4452"/>
                    </a:lnTo>
                    <a:lnTo>
                      <a:pt x="1621" y="4407"/>
                    </a:lnTo>
                    <a:lnTo>
                      <a:pt x="1634" y="4365"/>
                    </a:lnTo>
                    <a:lnTo>
                      <a:pt x="1639" y="4345"/>
                    </a:lnTo>
                    <a:lnTo>
                      <a:pt x="1644" y="4325"/>
                    </a:lnTo>
                    <a:lnTo>
                      <a:pt x="1649" y="4306"/>
                    </a:lnTo>
                    <a:lnTo>
                      <a:pt x="1652" y="4287"/>
                    </a:lnTo>
                    <a:lnTo>
                      <a:pt x="1654" y="4269"/>
                    </a:lnTo>
                    <a:lnTo>
                      <a:pt x="1657" y="4253"/>
                    </a:lnTo>
                    <a:lnTo>
                      <a:pt x="1658" y="4235"/>
                    </a:lnTo>
                    <a:lnTo>
                      <a:pt x="1658" y="4220"/>
                    </a:lnTo>
                    <a:lnTo>
                      <a:pt x="1658" y="4205"/>
                    </a:lnTo>
                    <a:lnTo>
                      <a:pt x="1655" y="4191"/>
                    </a:lnTo>
                    <a:lnTo>
                      <a:pt x="1653" y="4179"/>
                    </a:lnTo>
                    <a:lnTo>
                      <a:pt x="1650" y="4166"/>
                    </a:lnTo>
                    <a:lnTo>
                      <a:pt x="1645" y="4155"/>
                    </a:lnTo>
                    <a:lnTo>
                      <a:pt x="1639" y="4144"/>
                    </a:lnTo>
                    <a:lnTo>
                      <a:pt x="1632" y="4135"/>
                    </a:lnTo>
                    <a:lnTo>
                      <a:pt x="1624" y="4127"/>
                    </a:lnTo>
                    <a:lnTo>
                      <a:pt x="1615" y="4120"/>
                    </a:lnTo>
                    <a:lnTo>
                      <a:pt x="1605" y="4113"/>
                    </a:lnTo>
                    <a:lnTo>
                      <a:pt x="1593" y="4109"/>
                    </a:lnTo>
                    <a:lnTo>
                      <a:pt x="1581" y="4105"/>
                    </a:lnTo>
                    <a:lnTo>
                      <a:pt x="1566" y="4102"/>
                    </a:lnTo>
                    <a:lnTo>
                      <a:pt x="1549" y="4100"/>
                    </a:lnTo>
                    <a:lnTo>
                      <a:pt x="1532" y="4100"/>
                    </a:lnTo>
                    <a:lnTo>
                      <a:pt x="1513" y="4102"/>
                    </a:lnTo>
                    <a:lnTo>
                      <a:pt x="1493" y="4104"/>
                    </a:lnTo>
                    <a:lnTo>
                      <a:pt x="1470" y="4107"/>
                    </a:lnTo>
                    <a:lnTo>
                      <a:pt x="1447" y="4112"/>
                    </a:lnTo>
                    <a:lnTo>
                      <a:pt x="1420" y="4119"/>
                    </a:lnTo>
                    <a:lnTo>
                      <a:pt x="1394" y="4127"/>
                    </a:lnTo>
                    <a:lnTo>
                      <a:pt x="1365" y="4136"/>
                    </a:lnTo>
                    <a:lnTo>
                      <a:pt x="1356" y="4138"/>
                    </a:lnTo>
                    <a:lnTo>
                      <a:pt x="1346" y="4142"/>
                    </a:lnTo>
                    <a:lnTo>
                      <a:pt x="1334" y="4145"/>
                    </a:lnTo>
                    <a:lnTo>
                      <a:pt x="1321" y="4148"/>
                    </a:lnTo>
                    <a:lnTo>
                      <a:pt x="1308" y="4151"/>
                    </a:lnTo>
                    <a:lnTo>
                      <a:pt x="1293" y="4155"/>
                    </a:lnTo>
                    <a:lnTo>
                      <a:pt x="1278" y="4158"/>
                    </a:lnTo>
                    <a:lnTo>
                      <a:pt x="1261" y="4162"/>
                    </a:lnTo>
                    <a:lnTo>
                      <a:pt x="1244" y="4166"/>
                    </a:lnTo>
                    <a:lnTo>
                      <a:pt x="1226" y="4170"/>
                    </a:lnTo>
                    <a:lnTo>
                      <a:pt x="1188" y="4176"/>
                    </a:lnTo>
                    <a:lnTo>
                      <a:pt x="1146" y="4185"/>
                    </a:lnTo>
                    <a:lnTo>
                      <a:pt x="1104" y="4191"/>
                    </a:lnTo>
                    <a:lnTo>
                      <a:pt x="1059" y="4200"/>
                    </a:lnTo>
                    <a:lnTo>
                      <a:pt x="1013" y="4208"/>
                    </a:lnTo>
                    <a:lnTo>
                      <a:pt x="964" y="4215"/>
                    </a:lnTo>
                    <a:lnTo>
                      <a:pt x="916" y="4221"/>
                    </a:lnTo>
                    <a:lnTo>
                      <a:pt x="818" y="4234"/>
                    </a:lnTo>
                    <a:lnTo>
                      <a:pt x="770" y="4240"/>
                    </a:lnTo>
                    <a:lnTo>
                      <a:pt x="721" y="4246"/>
                    </a:lnTo>
                    <a:lnTo>
                      <a:pt x="674" y="4250"/>
                    </a:lnTo>
                    <a:lnTo>
                      <a:pt x="629" y="4255"/>
                    </a:lnTo>
                    <a:lnTo>
                      <a:pt x="585" y="4258"/>
                    </a:lnTo>
                    <a:lnTo>
                      <a:pt x="543" y="4261"/>
                    </a:lnTo>
                    <a:lnTo>
                      <a:pt x="503" y="4262"/>
                    </a:lnTo>
                    <a:lnTo>
                      <a:pt x="485" y="4263"/>
                    </a:lnTo>
                    <a:lnTo>
                      <a:pt x="468" y="4263"/>
                    </a:lnTo>
                    <a:lnTo>
                      <a:pt x="450" y="4263"/>
                    </a:lnTo>
                    <a:lnTo>
                      <a:pt x="434" y="4263"/>
                    </a:lnTo>
                    <a:lnTo>
                      <a:pt x="419" y="4262"/>
                    </a:lnTo>
                    <a:lnTo>
                      <a:pt x="404" y="4262"/>
                    </a:lnTo>
                    <a:lnTo>
                      <a:pt x="392" y="4261"/>
                    </a:lnTo>
                    <a:lnTo>
                      <a:pt x="379" y="4259"/>
                    </a:lnTo>
                    <a:lnTo>
                      <a:pt x="368" y="4257"/>
                    </a:lnTo>
                    <a:lnTo>
                      <a:pt x="357" y="4255"/>
                    </a:lnTo>
                    <a:lnTo>
                      <a:pt x="349" y="4253"/>
                    </a:lnTo>
                    <a:lnTo>
                      <a:pt x="341" y="4250"/>
                    </a:lnTo>
                    <a:lnTo>
                      <a:pt x="334" y="4248"/>
                    </a:lnTo>
                    <a:lnTo>
                      <a:pt x="329" y="4244"/>
                    </a:lnTo>
                    <a:lnTo>
                      <a:pt x="325" y="4240"/>
                    </a:lnTo>
                    <a:lnTo>
                      <a:pt x="323" y="4236"/>
                    </a:lnTo>
                    <a:lnTo>
                      <a:pt x="321" y="4232"/>
                    </a:lnTo>
                    <a:lnTo>
                      <a:pt x="323" y="4227"/>
                    </a:lnTo>
                    <a:lnTo>
                      <a:pt x="324" y="4221"/>
                    </a:lnTo>
                    <a:lnTo>
                      <a:pt x="328" y="4217"/>
                    </a:lnTo>
                    <a:lnTo>
                      <a:pt x="333" y="4210"/>
                    </a:lnTo>
                    <a:lnTo>
                      <a:pt x="340" y="4204"/>
                    </a:lnTo>
                    <a:lnTo>
                      <a:pt x="433" y="4125"/>
                    </a:lnTo>
                    <a:lnTo>
                      <a:pt x="479" y="4087"/>
                    </a:lnTo>
                    <a:lnTo>
                      <a:pt x="524" y="4049"/>
                    </a:lnTo>
                    <a:lnTo>
                      <a:pt x="569" y="4012"/>
                    </a:lnTo>
                    <a:lnTo>
                      <a:pt x="613" y="3975"/>
                    </a:lnTo>
                    <a:lnTo>
                      <a:pt x="657" y="3938"/>
                    </a:lnTo>
                    <a:lnTo>
                      <a:pt x="699" y="3902"/>
                    </a:lnTo>
                    <a:lnTo>
                      <a:pt x="741" y="3868"/>
                    </a:lnTo>
                    <a:lnTo>
                      <a:pt x="782" y="3833"/>
                    </a:lnTo>
                    <a:lnTo>
                      <a:pt x="821" y="3800"/>
                    </a:lnTo>
                    <a:lnTo>
                      <a:pt x="859" y="3767"/>
                    </a:lnTo>
                    <a:lnTo>
                      <a:pt x="897" y="3734"/>
                    </a:lnTo>
                    <a:lnTo>
                      <a:pt x="933" y="3703"/>
                    </a:lnTo>
                    <a:lnTo>
                      <a:pt x="968" y="3672"/>
                    </a:lnTo>
                    <a:lnTo>
                      <a:pt x="1001" y="3641"/>
                    </a:lnTo>
                    <a:lnTo>
                      <a:pt x="1032" y="3612"/>
                    </a:lnTo>
                    <a:lnTo>
                      <a:pt x="1062" y="3582"/>
                    </a:lnTo>
                    <a:lnTo>
                      <a:pt x="1090" y="3554"/>
                    </a:lnTo>
                    <a:lnTo>
                      <a:pt x="1116" y="3525"/>
                    </a:lnTo>
                    <a:lnTo>
                      <a:pt x="1141" y="3499"/>
                    </a:lnTo>
                    <a:lnTo>
                      <a:pt x="1164" y="3472"/>
                    </a:lnTo>
                    <a:lnTo>
                      <a:pt x="1183" y="3447"/>
                    </a:lnTo>
                    <a:lnTo>
                      <a:pt x="1202" y="3422"/>
                    </a:lnTo>
                    <a:lnTo>
                      <a:pt x="1218" y="3398"/>
                    </a:lnTo>
                    <a:lnTo>
                      <a:pt x="1232" y="3373"/>
                    </a:lnTo>
                    <a:lnTo>
                      <a:pt x="1243" y="3351"/>
                    </a:lnTo>
                    <a:lnTo>
                      <a:pt x="1252" y="3328"/>
                    </a:lnTo>
                    <a:lnTo>
                      <a:pt x="1259" y="3308"/>
                    </a:lnTo>
                    <a:lnTo>
                      <a:pt x="1263" y="3287"/>
                    </a:lnTo>
                    <a:lnTo>
                      <a:pt x="1264" y="3266"/>
                    </a:lnTo>
                    <a:lnTo>
                      <a:pt x="1264" y="3257"/>
                    </a:lnTo>
                    <a:lnTo>
                      <a:pt x="1263" y="3248"/>
                    </a:lnTo>
                    <a:lnTo>
                      <a:pt x="1260" y="3237"/>
                    </a:lnTo>
                    <a:lnTo>
                      <a:pt x="1257" y="3228"/>
                    </a:lnTo>
                    <a:lnTo>
                      <a:pt x="1253" y="3219"/>
                    </a:lnTo>
                    <a:lnTo>
                      <a:pt x="1250" y="3209"/>
                    </a:lnTo>
                    <a:lnTo>
                      <a:pt x="1244" y="3200"/>
                    </a:lnTo>
                    <a:lnTo>
                      <a:pt x="1240" y="3191"/>
                    </a:lnTo>
                    <a:lnTo>
                      <a:pt x="1226" y="3174"/>
                    </a:lnTo>
                    <a:lnTo>
                      <a:pt x="1210" y="3158"/>
                    </a:lnTo>
                    <a:lnTo>
                      <a:pt x="1191" y="3143"/>
                    </a:lnTo>
                    <a:lnTo>
                      <a:pt x="1169" y="3129"/>
                    </a:lnTo>
                    <a:lnTo>
                      <a:pt x="1146" y="3115"/>
                    </a:lnTo>
                    <a:lnTo>
                      <a:pt x="1120" y="3104"/>
                    </a:lnTo>
                    <a:lnTo>
                      <a:pt x="1091" y="3092"/>
                    </a:lnTo>
                    <a:lnTo>
                      <a:pt x="1061" y="3082"/>
                    </a:lnTo>
                    <a:lnTo>
                      <a:pt x="1029" y="3071"/>
                    </a:lnTo>
                    <a:lnTo>
                      <a:pt x="994" y="3063"/>
                    </a:lnTo>
                    <a:lnTo>
                      <a:pt x="957" y="3056"/>
                    </a:lnTo>
                    <a:lnTo>
                      <a:pt x="918" y="3050"/>
                    </a:lnTo>
                    <a:lnTo>
                      <a:pt x="879" y="3045"/>
                    </a:lnTo>
                    <a:lnTo>
                      <a:pt x="836" y="3040"/>
                    </a:lnTo>
                    <a:lnTo>
                      <a:pt x="793" y="3037"/>
                    </a:lnTo>
                    <a:lnTo>
                      <a:pt x="748" y="3035"/>
                    </a:lnTo>
                    <a:lnTo>
                      <a:pt x="702" y="3033"/>
                    </a:lnTo>
                    <a:lnTo>
                      <a:pt x="654" y="3033"/>
                    </a:lnTo>
                    <a:lnTo>
                      <a:pt x="605" y="3035"/>
                    </a:lnTo>
                    <a:lnTo>
                      <a:pt x="555" y="3037"/>
                    </a:lnTo>
                    <a:lnTo>
                      <a:pt x="503" y="3040"/>
                    </a:lnTo>
                    <a:lnTo>
                      <a:pt x="452" y="3045"/>
                    </a:lnTo>
                    <a:lnTo>
                      <a:pt x="399" y="3051"/>
                    </a:lnTo>
                    <a:lnTo>
                      <a:pt x="344" y="3058"/>
                    </a:lnTo>
                    <a:lnTo>
                      <a:pt x="290" y="3066"/>
                    </a:lnTo>
                    <a:lnTo>
                      <a:pt x="235" y="3076"/>
                    </a:lnTo>
                    <a:lnTo>
                      <a:pt x="180" y="3086"/>
                    </a:lnTo>
                    <a:lnTo>
                      <a:pt x="123" y="3098"/>
                    </a:lnTo>
                    <a:lnTo>
                      <a:pt x="67" y="3111"/>
                    </a:lnTo>
                    <a:lnTo>
                      <a:pt x="56" y="3113"/>
                    </a:lnTo>
                    <a:lnTo>
                      <a:pt x="47" y="3115"/>
                    </a:lnTo>
                    <a:lnTo>
                      <a:pt x="39" y="3116"/>
                    </a:lnTo>
                    <a:lnTo>
                      <a:pt x="31" y="3117"/>
                    </a:lnTo>
                    <a:lnTo>
                      <a:pt x="24" y="3119"/>
                    </a:lnTo>
                    <a:lnTo>
                      <a:pt x="18" y="3119"/>
                    </a:lnTo>
                    <a:lnTo>
                      <a:pt x="14" y="3119"/>
                    </a:lnTo>
                    <a:lnTo>
                      <a:pt x="9" y="3117"/>
                    </a:lnTo>
                    <a:lnTo>
                      <a:pt x="6" y="3116"/>
                    </a:lnTo>
                    <a:lnTo>
                      <a:pt x="3" y="3115"/>
                    </a:lnTo>
                    <a:lnTo>
                      <a:pt x="1" y="3114"/>
                    </a:lnTo>
                    <a:lnTo>
                      <a:pt x="0" y="3112"/>
                    </a:lnTo>
                    <a:lnTo>
                      <a:pt x="0" y="3109"/>
                    </a:lnTo>
                    <a:lnTo>
                      <a:pt x="0" y="3106"/>
                    </a:lnTo>
                    <a:lnTo>
                      <a:pt x="1" y="3103"/>
                    </a:lnTo>
                    <a:lnTo>
                      <a:pt x="2" y="3099"/>
                    </a:lnTo>
                    <a:lnTo>
                      <a:pt x="5" y="3096"/>
                    </a:lnTo>
                    <a:lnTo>
                      <a:pt x="8" y="3091"/>
                    </a:lnTo>
                    <a:lnTo>
                      <a:pt x="16" y="3082"/>
                    </a:lnTo>
                    <a:lnTo>
                      <a:pt x="26" y="3070"/>
                    </a:lnTo>
                    <a:lnTo>
                      <a:pt x="40" y="3059"/>
                    </a:lnTo>
                    <a:lnTo>
                      <a:pt x="55" y="3045"/>
                    </a:lnTo>
                    <a:lnTo>
                      <a:pt x="74" y="3030"/>
                    </a:lnTo>
                    <a:lnTo>
                      <a:pt x="93" y="3015"/>
                    </a:lnTo>
                    <a:lnTo>
                      <a:pt x="115" y="2998"/>
                    </a:lnTo>
                    <a:lnTo>
                      <a:pt x="138" y="2980"/>
                    </a:lnTo>
                    <a:lnTo>
                      <a:pt x="164" y="2961"/>
                    </a:lnTo>
                    <a:lnTo>
                      <a:pt x="191" y="2941"/>
                    </a:lnTo>
                    <a:lnTo>
                      <a:pt x="220" y="2920"/>
                    </a:lnTo>
                    <a:lnTo>
                      <a:pt x="250" y="2899"/>
                    </a:lnTo>
                    <a:lnTo>
                      <a:pt x="281" y="2877"/>
                    </a:lnTo>
                    <a:lnTo>
                      <a:pt x="315" y="2854"/>
                    </a:lnTo>
                    <a:lnTo>
                      <a:pt x="348" y="2829"/>
                    </a:lnTo>
                    <a:lnTo>
                      <a:pt x="382" y="2805"/>
                    </a:lnTo>
                    <a:lnTo>
                      <a:pt x="418" y="2780"/>
                    </a:lnTo>
                    <a:lnTo>
                      <a:pt x="455" y="2755"/>
                    </a:lnTo>
                    <a:lnTo>
                      <a:pt x="493" y="2728"/>
                    </a:lnTo>
                    <a:lnTo>
                      <a:pt x="569" y="2675"/>
                    </a:lnTo>
                    <a:lnTo>
                      <a:pt x="647" y="2619"/>
                    </a:lnTo>
                    <a:lnTo>
                      <a:pt x="726" y="2562"/>
                    </a:lnTo>
                    <a:lnTo>
                      <a:pt x="804" y="2504"/>
                    </a:lnTo>
                    <a:lnTo>
                      <a:pt x="881" y="2447"/>
                    </a:lnTo>
                    <a:lnTo>
                      <a:pt x="956" y="2388"/>
                    </a:lnTo>
                    <a:lnTo>
                      <a:pt x="993" y="2359"/>
                    </a:lnTo>
                    <a:lnTo>
                      <a:pt x="1030" y="2330"/>
                    </a:lnTo>
                    <a:lnTo>
                      <a:pt x="1064" y="2302"/>
                    </a:lnTo>
                    <a:lnTo>
                      <a:pt x="1098" y="2273"/>
                    </a:lnTo>
                    <a:lnTo>
                      <a:pt x="1131" y="2245"/>
                    </a:lnTo>
                    <a:lnTo>
                      <a:pt x="1162" y="2216"/>
                    </a:lnTo>
                    <a:lnTo>
                      <a:pt x="1194" y="2189"/>
                    </a:lnTo>
                    <a:lnTo>
                      <a:pt x="1222" y="2161"/>
                    </a:lnTo>
                    <a:lnTo>
                      <a:pt x="1250" y="2135"/>
                    </a:lnTo>
                    <a:lnTo>
                      <a:pt x="1275" y="2108"/>
                    </a:lnTo>
                    <a:lnTo>
                      <a:pt x="1298" y="2083"/>
                    </a:lnTo>
                    <a:lnTo>
                      <a:pt x="1321" y="2057"/>
                    </a:lnTo>
                    <a:lnTo>
                      <a:pt x="1341" y="2032"/>
                    </a:lnTo>
                    <a:lnTo>
                      <a:pt x="1358" y="2008"/>
                    </a:lnTo>
                    <a:lnTo>
                      <a:pt x="1374" y="1985"/>
                    </a:lnTo>
                    <a:lnTo>
                      <a:pt x="1388" y="1962"/>
                    </a:lnTo>
                    <a:lnTo>
                      <a:pt x="1399" y="1940"/>
                    </a:lnTo>
                    <a:lnTo>
                      <a:pt x="1408" y="1919"/>
                    </a:lnTo>
                    <a:lnTo>
                      <a:pt x="1414" y="1898"/>
                    </a:lnTo>
                    <a:lnTo>
                      <a:pt x="1415" y="1889"/>
                    </a:lnTo>
                    <a:lnTo>
                      <a:pt x="1416" y="1880"/>
                    </a:lnTo>
                    <a:lnTo>
                      <a:pt x="1417" y="1871"/>
                    </a:lnTo>
                    <a:lnTo>
                      <a:pt x="1416" y="1861"/>
                    </a:lnTo>
                    <a:lnTo>
                      <a:pt x="1416" y="1852"/>
                    </a:lnTo>
                    <a:lnTo>
                      <a:pt x="1414" y="1844"/>
                    </a:lnTo>
                    <a:lnTo>
                      <a:pt x="1411" y="1836"/>
                    </a:lnTo>
                    <a:lnTo>
                      <a:pt x="1408" y="1828"/>
                    </a:lnTo>
                    <a:lnTo>
                      <a:pt x="1403" y="1820"/>
                    </a:lnTo>
                    <a:lnTo>
                      <a:pt x="1399" y="1813"/>
                    </a:lnTo>
                    <a:lnTo>
                      <a:pt x="1364" y="1823"/>
                    </a:lnTo>
                    <a:lnTo>
                      <a:pt x="1331" y="1834"/>
                    </a:lnTo>
                    <a:lnTo>
                      <a:pt x="1298" y="1844"/>
                    </a:lnTo>
                    <a:lnTo>
                      <a:pt x="1266" y="1852"/>
                    </a:lnTo>
                    <a:lnTo>
                      <a:pt x="1235" y="1860"/>
                    </a:lnTo>
                    <a:lnTo>
                      <a:pt x="1205" y="1868"/>
                    </a:lnTo>
                    <a:lnTo>
                      <a:pt x="1176" y="1874"/>
                    </a:lnTo>
                    <a:lnTo>
                      <a:pt x="1147" y="1881"/>
                    </a:lnTo>
                    <a:lnTo>
                      <a:pt x="1120" y="1886"/>
                    </a:lnTo>
                    <a:lnTo>
                      <a:pt x="1093" y="1890"/>
                    </a:lnTo>
                    <a:lnTo>
                      <a:pt x="1067" y="1895"/>
                    </a:lnTo>
                    <a:lnTo>
                      <a:pt x="1041" y="1898"/>
                    </a:lnTo>
                    <a:lnTo>
                      <a:pt x="1016" y="1902"/>
                    </a:lnTo>
                    <a:lnTo>
                      <a:pt x="993" y="1904"/>
                    </a:lnTo>
                    <a:lnTo>
                      <a:pt x="946" y="1909"/>
                    </a:lnTo>
                    <a:lnTo>
                      <a:pt x="902" y="1911"/>
                    </a:lnTo>
                    <a:lnTo>
                      <a:pt x="861" y="1913"/>
                    </a:lnTo>
                    <a:lnTo>
                      <a:pt x="821" y="1914"/>
                    </a:lnTo>
                    <a:lnTo>
                      <a:pt x="783" y="1914"/>
                    </a:lnTo>
                    <a:lnTo>
                      <a:pt x="747" y="1914"/>
                    </a:lnTo>
                    <a:lnTo>
                      <a:pt x="712" y="1914"/>
                    </a:lnTo>
                    <a:lnTo>
                      <a:pt x="680" y="1914"/>
                    </a:lnTo>
                    <a:lnTo>
                      <a:pt x="647" y="1916"/>
                    </a:lnTo>
                    <a:lnTo>
                      <a:pt x="637" y="1914"/>
                    </a:lnTo>
                    <a:lnTo>
                      <a:pt x="628" y="1913"/>
                    </a:lnTo>
                    <a:lnTo>
                      <a:pt x="622" y="1910"/>
                    </a:lnTo>
                    <a:lnTo>
                      <a:pt x="619" y="1905"/>
                    </a:lnTo>
                    <a:lnTo>
                      <a:pt x="617" y="1898"/>
                    </a:lnTo>
                    <a:lnTo>
                      <a:pt x="617" y="1891"/>
                    </a:lnTo>
                    <a:lnTo>
                      <a:pt x="621" y="1882"/>
                    </a:lnTo>
                    <a:lnTo>
                      <a:pt x="626" y="1872"/>
                    </a:lnTo>
                    <a:lnTo>
                      <a:pt x="632" y="1860"/>
                    </a:lnTo>
                    <a:lnTo>
                      <a:pt x="642" y="1848"/>
                    </a:lnTo>
                    <a:lnTo>
                      <a:pt x="652" y="1834"/>
                    </a:lnTo>
                    <a:lnTo>
                      <a:pt x="665" y="1819"/>
                    </a:lnTo>
                    <a:lnTo>
                      <a:pt x="679" y="1802"/>
                    </a:lnTo>
                    <a:lnTo>
                      <a:pt x="695" y="1784"/>
                    </a:lnTo>
                    <a:lnTo>
                      <a:pt x="712" y="1766"/>
                    </a:lnTo>
                    <a:lnTo>
                      <a:pt x="730" y="1746"/>
                    </a:lnTo>
                    <a:lnTo>
                      <a:pt x="750" y="1724"/>
                    </a:lnTo>
                    <a:lnTo>
                      <a:pt x="772" y="1702"/>
                    </a:lnTo>
                    <a:lnTo>
                      <a:pt x="794" y="1679"/>
                    </a:lnTo>
                    <a:lnTo>
                      <a:pt x="818" y="1655"/>
                    </a:lnTo>
                    <a:lnTo>
                      <a:pt x="843" y="1631"/>
                    </a:lnTo>
                    <a:lnTo>
                      <a:pt x="869" y="1604"/>
                    </a:lnTo>
                    <a:lnTo>
                      <a:pt x="895" y="1578"/>
                    </a:lnTo>
                    <a:lnTo>
                      <a:pt x="923" y="1550"/>
                    </a:lnTo>
                    <a:lnTo>
                      <a:pt x="952" y="1522"/>
                    </a:lnTo>
                    <a:lnTo>
                      <a:pt x="980" y="1492"/>
                    </a:lnTo>
                    <a:lnTo>
                      <a:pt x="1010" y="1462"/>
                    </a:lnTo>
                    <a:lnTo>
                      <a:pt x="1040" y="1430"/>
                    </a:lnTo>
                    <a:lnTo>
                      <a:pt x="1071" y="1398"/>
                    </a:lnTo>
                    <a:lnTo>
                      <a:pt x="1103" y="1365"/>
                    </a:lnTo>
                    <a:lnTo>
                      <a:pt x="1134" y="1331"/>
                    </a:lnTo>
                    <a:lnTo>
                      <a:pt x="1165" y="1298"/>
                    </a:lnTo>
                    <a:lnTo>
                      <a:pt x="1229" y="1228"/>
                    </a:lnTo>
                    <a:lnTo>
                      <a:pt x="1294" y="1155"/>
                    </a:lnTo>
                    <a:lnTo>
                      <a:pt x="1357" y="1080"/>
                    </a:lnTo>
                    <a:lnTo>
                      <a:pt x="1419" y="1003"/>
                    </a:lnTo>
                    <a:lnTo>
                      <a:pt x="1480" y="925"/>
                    </a:lnTo>
                    <a:lnTo>
                      <a:pt x="1510" y="884"/>
                    </a:lnTo>
                    <a:lnTo>
                      <a:pt x="1540" y="845"/>
                    </a:lnTo>
                    <a:lnTo>
                      <a:pt x="1568" y="804"/>
                    </a:lnTo>
                    <a:lnTo>
                      <a:pt x="1596" y="763"/>
                    </a:lnTo>
                    <a:lnTo>
                      <a:pt x="1622" y="722"/>
                    </a:lnTo>
                    <a:lnTo>
                      <a:pt x="1649" y="680"/>
                    </a:lnTo>
                    <a:lnTo>
                      <a:pt x="1674" y="639"/>
                    </a:lnTo>
                    <a:lnTo>
                      <a:pt x="1697" y="596"/>
                    </a:lnTo>
                    <a:lnTo>
                      <a:pt x="1720" y="555"/>
                    </a:lnTo>
                    <a:lnTo>
                      <a:pt x="1742" y="512"/>
                    </a:lnTo>
                    <a:lnTo>
                      <a:pt x="1761" y="469"/>
                    </a:lnTo>
                    <a:lnTo>
                      <a:pt x="1780" y="427"/>
                    </a:lnTo>
                    <a:lnTo>
                      <a:pt x="1797" y="384"/>
                    </a:lnTo>
                    <a:lnTo>
                      <a:pt x="1813" y="342"/>
                    </a:lnTo>
                    <a:lnTo>
                      <a:pt x="1828" y="299"/>
                    </a:lnTo>
                    <a:lnTo>
                      <a:pt x="1841" y="256"/>
                    </a:lnTo>
                    <a:lnTo>
                      <a:pt x="1851" y="214"/>
                    </a:lnTo>
                    <a:lnTo>
                      <a:pt x="1861" y="171"/>
                    </a:lnTo>
                    <a:lnTo>
                      <a:pt x="1867" y="128"/>
                    </a:lnTo>
                    <a:lnTo>
                      <a:pt x="1873" y="86"/>
                    </a:lnTo>
                    <a:lnTo>
                      <a:pt x="1876" y="44"/>
                    </a:lnTo>
                    <a:lnTo>
                      <a:pt x="1877" y="2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2F7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7453330" y="5000636"/>
                <a:ext cx="526916" cy="827639"/>
              </a:xfrm>
              <a:custGeom>
                <a:avLst/>
                <a:gdLst>
                  <a:gd name="T0" fmla="*/ 182 w 3237"/>
                  <a:gd name="T1" fmla="*/ 2842 h 5085"/>
                  <a:gd name="T2" fmla="*/ 3 w 3237"/>
                  <a:gd name="T3" fmla="*/ 2555 h 5085"/>
                  <a:gd name="T4" fmla="*/ 100 w 3237"/>
                  <a:gd name="T5" fmla="*/ 2283 h 5085"/>
                  <a:gd name="T6" fmla="*/ 484 w 3237"/>
                  <a:gd name="T7" fmla="*/ 2067 h 5085"/>
                  <a:gd name="T8" fmla="*/ 650 w 3237"/>
                  <a:gd name="T9" fmla="*/ 1958 h 5085"/>
                  <a:gd name="T10" fmla="*/ 267 w 3237"/>
                  <a:gd name="T11" fmla="*/ 1742 h 5085"/>
                  <a:gd name="T12" fmla="*/ 247 w 3237"/>
                  <a:gd name="T13" fmla="*/ 1398 h 5085"/>
                  <a:gd name="T14" fmla="*/ 524 w 3237"/>
                  <a:gd name="T15" fmla="*/ 1064 h 5085"/>
                  <a:gd name="T16" fmla="*/ 1029 w 3237"/>
                  <a:gd name="T17" fmla="*/ 877 h 5085"/>
                  <a:gd name="T18" fmla="*/ 1252 w 3237"/>
                  <a:gd name="T19" fmla="*/ 853 h 5085"/>
                  <a:gd name="T20" fmla="*/ 1176 w 3237"/>
                  <a:gd name="T21" fmla="*/ 688 h 5085"/>
                  <a:gd name="T22" fmla="*/ 1126 w 3237"/>
                  <a:gd name="T23" fmla="*/ 387 h 5085"/>
                  <a:gd name="T24" fmla="*/ 1317 w 3237"/>
                  <a:gd name="T25" fmla="*/ 93 h 5085"/>
                  <a:gd name="T26" fmla="*/ 1572 w 3237"/>
                  <a:gd name="T27" fmla="*/ 3 h 5085"/>
                  <a:gd name="T28" fmla="*/ 1782 w 3237"/>
                  <a:gd name="T29" fmla="*/ 153 h 5085"/>
                  <a:gd name="T30" fmla="*/ 1880 w 3237"/>
                  <a:gd name="T31" fmla="*/ 489 h 5085"/>
                  <a:gd name="T32" fmla="*/ 1828 w 3237"/>
                  <a:gd name="T33" fmla="*/ 879 h 5085"/>
                  <a:gd name="T34" fmla="*/ 2167 w 3237"/>
                  <a:gd name="T35" fmla="*/ 616 h 5085"/>
                  <a:gd name="T36" fmla="*/ 2515 w 3237"/>
                  <a:gd name="T37" fmla="*/ 675 h 5085"/>
                  <a:gd name="T38" fmla="*/ 2705 w 3237"/>
                  <a:gd name="T39" fmla="*/ 905 h 5085"/>
                  <a:gd name="T40" fmla="*/ 2570 w 3237"/>
                  <a:gd name="T41" fmla="*/ 1149 h 5085"/>
                  <a:gd name="T42" fmla="*/ 2431 w 3237"/>
                  <a:gd name="T43" fmla="*/ 1238 h 5085"/>
                  <a:gd name="T44" fmla="*/ 2928 w 3237"/>
                  <a:gd name="T45" fmla="*/ 1374 h 5085"/>
                  <a:gd name="T46" fmla="*/ 3170 w 3237"/>
                  <a:gd name="T47" fmla="*/ 1580 h 5085"/>
                  <a:gd name="T48" fmla="*/ 3125 w 3237"/>
                  <a:gd name="T49" fmla="*/ 1779 h 5085"/>
                  <a:gd name="T50" fmla="*/ 2732 w 3237"/>
                  <a:gd name="T51" fmla="*/ 2037 h 5085"/>
                  <a:gd name="T52" fmla="*/ 2462 w 3237"/>
                  <a:gd name="T53" fmla="*/ 2123 h 5085"/>
                  <a:gd name="T54" fmla="*/ 2607 w 3237"/>
                  <a:gd name="T55" fmla="*/ 2138 h 5085"/>
                  <a:gd name="T56" fmla="*/ 3072 w 3237"/>
                  <a:gd name="T57" fmla="*/ 2284 h 5085"/>
                  <a:gd name="T58" fmla="*/ 3237 w 3237"/>
                  <a:gd name="T59" fmla="*/ 2549 h 5085"/>
                  <a:gd name="T60" fmla="*/ 3117 w 3237"/>
                  <a:gd name="T61" fmla="*/ 2821 h 5085"/>
                  <a:gd name="T62" fmla="*/ 2732 w 3237"/>
                  <a:gd name="T63" fmla="*/ 2991 h 5085"/>
                  <a:gd name="T64" fmla="*/ 2764 w 3237"/>
                  <a:gd name="T65" fmla="*/ 3011 h 5085"/>
                  <a:gd name="T66" fmla="*/ 3096 w 3237"/>
                  <a:gd name="T67" fmla="*/ 3061 h 5085"/>
                  <a:gd name="T68" fmla="*/ 3071 w 3237"/>
                  <a:gd name="T69" fmla="*/ 3177 h 5085"/>
                  <a:gd name="T70" fmla="*/ 2651 w 3237"/>
                  <a:gd name="T71" fmla="*/ 3440 h 5085"/>
                  <a:gd name="T72" fmla="*/ 2542 w 3237"/>
                  <a:gd name="T73" fmla="*/ 3577 h 5085"/>
                  <a:gd name="T74" fmla="*/ 2823 w 3237"/>
                  <a:gd name="T75" fmla="*/ 3646 h 5085"/>
                  <a:gd name="T76" fmla="*/ 3050 w 3237"/>
                  <a:gd name="T77" fmla="*/ 3916 h 5085"/>
                  <a:gd name="T78" fmla="*/ 2874 w 3237"/>
                  <a:gd name="T79" fmla="*/ 4022 h 5085"/>
                  <a:gd name="T80" fmla="*/ 2257 w 3237"/>
                  <a:gd name="T81" fmla="*/ 4069 h 5085"/>
                  <a:gd name="T82" fmla="*/ 1927 w 3237"/>
                  <a:gd name="T83" fmla="*/ 4063 h 5085"/>
                  <a:gd name="T84" fmla="*/ 1969 w 3237"/>
                  <a:gd name="T85" fmla="*/ 4105 h 5085"/>
                  <a:gd name="T86" fmla="*/ 2105 w 3237"/>
                  <a:gd name="T87" fmla="*/ 4609 h 5085"/>
                  <a:gd name="T88" fmla="*/ 2148 w 3237"/>
                  <a:gd name="T89" fmla="*/ 4927 h 5085"/>
                  <a:gd name="T90" fmla="*/ 1978 w 3237"/>
                  <a:gd name="T91" fmla="*/ 5040 h 5085"/>
                  <a:gd name="T92" fmla="*/ 1549 w 3237"/>
                  <a:gd name="T93" fmla="*/ 5067 h 5085"/>
                  <a:gd name="T94" fmla="*/ 1421 w 3237"/>
                  <a:gd name="T95" fmla="*/ 5062 h 5085"/>
                  <a:gd name="T96" fmla="*/ 1471 w 3237"/>
                  <a:gd name="T97" fmla="*/ 4791 h 5085"/>
                  <a:gd name="T98" fmla="*/ 1535 w 3237"/>
                  <a:gd name="T99" fmla="*/ 4304 h 5085"/>
                  <a:gd name="T100" fmla="*/ 1469 w 3237"/>
                  <a:gd name="T101" fmla="*/ 4194 h 5085"/>
                  <a:gd name="T102" fmla="*/ 1255 w 3237"/>
                  <a:gd name="T103" fmla="*/ 4412 h 5085"/>
                  <a:gd name="T104" fmla="*/ 1035 w 3237"/>
                  <a:gd name="T105" fmla="*/ 4534 h 5085"/>
                  <a:gd name="T106" fmla="*/ 684 w 3237"/>
                  <a:gd name="T107" fmla="*/ 4356 h 5085"/>
                  <a:gd name="T108" fmla="*/ 519 w 3237"/>
                  <a:gd name="T109" fmla="*/ 4132 h 5085"/>
                  <a:gd name="T110" fmla="*/ 559 w 3237"/>
                  <a:gd name="T111" fmla="*/ 3926 h 5085"/>
                  <a:gd name="T112" fmla="*/ 812 w 3237"/>
                  <a:gd name="T113" fmla="*/ 3773 h 5085"/>
                  <a:gd name="T114" fmla="*/ 512 w 3237"/>
                  <a:gd name="T115" fmla="*/ 3672 h 5085"/>
                  <a:gd name="T116" fmla="*/ 332 w 3237"/>
                  <a:gd name="T117" fmla="*/ 3342 h 5085"/>
                  <a:gd name="T118" fmla="*/ 426 w 3237"/>
                  <a:gd name="T119" fmla="*/ 3155 h 50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37"/>
                  <a:gd name="T181" fmla="*/ 0 h 5085"/>
                  <a:gd name="T182" fmla="*/ 3237 w 3237"/>
                  <a:gd name="T183" fmla="*/ 5085 h 50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37" h="5085">
                    <a:moveTo>
                      <a:pt x="588" y="3082"/>
                    </a:moveTo>
                    <a:lnTo>
                      <a:pt x="549" y="3068"/>
                    </a:lnTo>
                    <a:lnTo>
                      <a:pt x="511" y="3049"/>
                    </a:lnTo>
                    <a:lnTo>
                      <a:pt x="474" y="3032"/>
                    </a:lnTo>
                    <a:lnTo>
                      <a:pt x="439" y="3013"/>
                    </a:lnTo>
                    <a:lnTo>
                      <a:pt x="405" y="2995"/>
                    </a:lnTo>
                    <a:lnTo>
                      <a:pt x="373" y="2976"/>
                    </a:lnTo>
                    <a:lnTo>
                      <a:pt x="342" y="2958"/>
                    </a:lnTo>
                    <a:lnTo>
                      <a:pt x="312" y="2940"/>
                    </a:lnTo>
                    <a:lnTo>
                      <a:pt x="283" y="2920"/>
                    </a:lnTo>
                    <a:lnTo>
                      <a:pt x="256" y="2900"/>
                    </a:lnTo>
                    <a:lnTo>
                      <a:pt x="230" y="2881"/>
                    </a:lnTo>
                    <a:lnTo>
                      <a:pt x="205" y="2861"/>
                    </a:lnTo>
                    <a:lnTo>
                      <a:pt x="182" y="2842"/>
                    </a:lnTo>
                    <a:lnTo>
                      <a:pt x="160" y="2821"/>
                    </a:lnTo>
                    <a:lnTo>
                      <a:pt x="140" y="2801"/>
                    </a:lnTo>
                    <a:lnTo>
                      <a:pt x="121" y="2781"/>
                    </a:lnTo>
                    <a:lnTo>
                      <a:pt x="103" y="2760"/>
                    </a:lnTo>
                    <a:lnTo>
                      <a:pt x="87" y="2740"/>
                    </a:lnTo>
                    <a:lnTo>
                      <a:pt x="72" y="2720"/>
                    </a:lnTo>
                    <a:lnTo>
                      <a:pt x="59" y="2699"/>
                    </a:lnTo>
                    <a:lnTo>
                      <a:pt x="46" y="2678"/>
                    </a:lnTo>
                    <a:lnTo>
                      <a:pt x="35" y="2657"/>
                    </a:lnTo>
                    <a:lnTo>
                      <a:pt x="26" y="2637"/>
                    </a:lnTo>
                    <a:lnTo>
                      <a:pt x="18" y="2616"/>
                    </a:lnTo>
                    <a:lnTo>
                      <a:pt x="11" y="2596"/>
                    </a:lnTo>
                    <a:lnTo>
                      <a:pt x="7" y="2575"/>
                    </a:lnTo>
                    <a:lnTo>
                      <a:pt x="3" y="2555"/>
                    </a:lnTo>
                    <a:lnTo>
                      <a:pt x="1" y="2534"/>
                    </a:lnTo>
                    <a:lnTo>
                      <a:pt x="0" y="2514"/>
                    </a:lnTo>
                    <a:lnTo>
                      <a:pt x="0" y="2494"/>
                    </a:lnTo>
                    <a:lnTo>
                      <a:pt x="2" y="2474"/>
                    </a:lnTo>
                    <a:lnTo>
                      <a:pt x="6" y="2454"/>
                    </a:lnTo>
                    <a:lnTo>
                      <a:pt x="10" y="2434"/>
                    </a:lnTo>
                    <a:lnTo>
                      <a:pt x="16" y="2414"/>
                    </a:lnTo>
                    <a:lnTo>
                      <a:pt x="24" y="2396"/>
                    </a:lnTo>
                    <a:lnTo>
                      <a:pt x="33" y="2376"/>
                    </a:lnTo>
                    <a:lnTo>
                      <a:pt x="44" y="2357"/>
                    </a:lnTo>
                    <a:lnTo>
                      <a:pt x="55" y="2338"/>
                    </a:lnTo>
                    <a:lnTo>
                      <a:pt x="69" y="2320"/>
                    </a:lnTo>
                    <a:lnTo>
                      <a:pt x="84" y="2301"/>
                    </a:lnTo>
                    <a:lnTo>
                      <a:pt x="100" y="2283"/>
                    </a:lnTo>
                    <a:lnTo>
                      <a:pt x="118" y="2265"/>
                    </a:lnTo>
                    <a:lnTo>
                      <a:pt x="137" y="2248"/>
                    </a:lnTo>
                    <a:lnTo>
                      <a:pt x="158" y="2231"/>
                    </a:lnTo>
                    <a:lnTo>
                      <a:pt x="181" y="2214"/>
                    </a:lnTo>
                    <a:lnTo>
                      <a:pt x="204" y="2197"/>
                    </a:lnTo>
                    <a:lnTo>
                      <a:pt x="229" y="2181"/>
                    </a:lnTo>
                    <a:lnTo>
                      <a:pt x="256" y="2165"/>
                    </a:lnTo>
                    <a:lnTo>
                      <a:pt x="283" y="2150"/>
                    </a:lnTo>
                    <a:lnTo>
                      <a:pt x="313" y="2135"/>
                    </a:lnTo>
                    <a:lnTo>
                      <a:pt x="344" y="2121"/>
                    </a:lnTo>
                    <a:lnTo>
                      <a:pt x="376" y="2106"/>
                    </a:lnTo>
                    <a:lnTo>
                      <a:pt x="411" y="2094"/>
                    </a:lnTo>
                    <a:lnTo>
                      <a:pt x="447" y="2080"/>
                    </a:lnTo>
                    <a:lnTo>
                      <a:pt x="484" y="2067"/>
                    </a:lnTo>
                    <a:lnTo>
                      <a:pt x="523" y="2055"/>
                    </a:lnTo>
                    <a:lnTo>
                      <a:pt x="562" y="2043"/>
                    </a:lnTo>
                    <a:lnTo>
                      <a:pt x="605" y="2033"/>
                    </a:lnTo>
                    <a:lnTo>
                      <a:pt x="647" y="2021"/>
                    </a:lnTo>
                    <a:lnTo>
                      <a:pt x="692" y="2012"/>
                    </a:lnTo>
                    <a:lnTo>
                      <a:pt x="738" y="2002"/>
                    </a:lnTo>
                    <a:lnTo>
                      <a:pt x="785" y="1994"/>
                    </a:lnTo>
                    <a:lnTo>
                      <a:pt x="835" y="1985"/>
                    </a:lnTo>
                    <a:lnTo>
                      <a:pt x="886" y="1977"/>
                    </a:lnTo>
                    <a:lnTo>
                      <a:pt x="834" y="1976"/>
                    </a:lnTo>
                    <a:lnTo>
                      <a:pt x="784" y="1974"/>
                    </a:lnTo>
                    <a:lnTo>
                      <a:pt x="737" y="1970"/>
                    </a:lnTo>
                    <a:lnTo>
                      <a:pt x="692" y="1965"/>
                    </a:lnTo>
                    <a:lnTo>
                      <a:pt x="650" y="1958"/>
                    </a:lnTo>
                    <a:lnTo>
                      <a:pt x="608" y="1950"/>
                    </a:lnTo>
                    <a:lnTo>
                      <a:pt x="570" y="1941"/>
                    </a:lnTo>
                    <a:lnTo>
                      <a:pt x="533" y="1930"/>
                    </a:lnTo>
                    <a:lnTo>
                      <a:pt x="499" y="1917"/>
                    </a:lnTo>
                    <a:lnTo>
                      <a:pt x="466" y="1905"/>
                    </a:lnTo>
                    <a:lnTo>
                      <a:pt x="436" y="1890"/>
                    </a:lnTo>
                    <a:lnTo>
                      <a:pt x="409" y="1875"/>
                    </a:lnTo>
                    <a:lnTo>
                      <a:pt x="382" y="1859"/>
                    </a:lnTo>
                    <a:lnTo>
                      <a:pt x="358" y="1841"/>
                    </a:lnTo>
                    <a:lnTo>
                      <a:pt x="336" y="1823"/>
                    </a:lnTo>
                    <a:lnTo>
                      <a:pt x="317" y="1805"/>
                    </a:lnTo>
                    <a:lnTo>
                      <a:pt x="298" y="1785"/>
                    </a:lnTo>
                    <a:lnTo>
                      <a:pt x="282" y="1764"/>
                    </a:lnTo>
                    <a:lnTo>
                      <a:pt x="267" y="1742"/>
                    </a:lnTo>
                    <a:lnTo>
                      <a:pt x="254" y="1720"/>
                    </a:lnTo>
                    <a:lnTo>
                      <a:pt x="244" y="1697"/>
                    </a:lnTo>
                    <a:lnTo>
                      <a:pt x="235" y="1674"/>
                    </a:lnTo>
                    <a:lnTo>
                      <a:pt x="228" y="1651"/>
                    </a:lnTo>
                    <a:lnTo>
                      <a:pt x="222" y="1627"/>
                    </a:lnTo>
                    <a:lnTo>
                      <a:pt x="219" y="1603"/>
                    </a:lnTo>
                    <a:lnTo>
                      <a:pt x="216" y="1578"/>
                    </a:lnTo>
                    <a:lnTo>
                      <a:pt x="216" y="1552"/>
                    </a:lnTo>
                    <a:lnTo>
                      <a:pt x="217" y="1527"/>
                    </a:lnTo>
                    <a:lnTo>
                      <a:pt x="220" y="1501"/>
                    </a:lnTo>
                    <a:lnTo>
                      <a:pt x="224" y="1476"/>
                    </a:lnTo>
                    <a:lnTo>
                      <a:pt x="230" y="1450"/>
                    </a:lnTo>
                    <a:lnTo>
                      <a:pt x="238" y="1424"/>
                    </a:lnTo>
                    <a:lnTo>
                      <a:pt x="247" y="1398"/>
                    </a:lnTo>
                    <a:lnTo>
                      <a:pt x="258" y="1372"/>
                    </a:lnTo>
                    <a:lnTo>
                      <a:pt x="270" y="1346"/>
                    </a:lnTo>
                    <a:lnTo>
                      <a:pt x="284" y="1321"/>
                    </a:lnTo>
                    <a:lnTo>
                      <a:pt x="299" y="1295"/>
                    </a:lnTo>
                    <a:lnTo>
                      <a:pt x="315" y="1270"/>
                    </a:lnTo>
                    <a:lnTo>
                      <a:pt x="334" y="1245"/>
                    </a:lnTo>
                    <a:lnTo>
                      <a:pt x="352" y="1220"/>
                    </a:lnTo>
                    <a:lnTo>
                      <a:pt x="373" y="1196"/>
                    </a:lnTo>
                    <a:lnTo>
                      <a:pt x="395" y="1173"/>
                    </a:lnTo>
                    <a:lnTo>
                      <a:pt x="418" y="1150"/>
                    </a:lnTo>
                    <a:lnTo>
                      <a:pt x="443" y="1127"/>
                    </a:lnTo>
                    <a:lnTo>
                      <a:pt x="469" y="1105"/>
                    </a:lnTo>
                    <a:lnTo>
                      <a:pt x="495" y="1083"/>
                    </a:lnTo>
                    <a:lnTo>
                      <a:pt x="524" y="1064"/>
                    </a:lnTo>
                    <a:lnTo>
                      <a:pt x="553" y="1043"/>
                    </a:lnTo>
                    <a:lnTo>
                      <a:pt x="584" y="1024"/>
                    </a:lnTo>
                    <a:lnTo>
                      <a:pt x="615" y="1006"/>
                    </a:lnTo>
                    <a:lnTo>
                      <a:pt x="647" y="989"/>
                    </a:lnTo>
                    <a:lnTo>
                      <a:pt x="681" y="973"/>
                    </a:lnTo>
                    <a:lnTo>
                      <a:pt x="716" y="958"/>
                    </a:lnTo>
                    <a:lnTo>
                      <a:pt x="752" y="943"/>
                    </a:lnTo>
                    <a:lnTo>
                      <a:pt x="789" y="930"/>
                    </a:lnTo>
                    <a:lnTo>
                      <a:pt x="826" y="917"/>
                    </a:lnTo>
                    <a:lnTo>
                      <a:pt x="865" y="907"/>
                    </a:lnTo>
                    <a:lnTo>
                      <a:pt x="904" y="898"/>
                    </a:lnTo>
                    <a:lnTo>
                      <a:pt x="946" y="890"/>
                    </a:lnTo>
                    <a:lnTo>
                      <a:pt x="987" y="883"/>
                    </a:lnTo>
                    <a:lnTo>
                      <a:pt x="1029" y="877"/>
                    </a:lnTo>
                    <a:lnTo>
                      <a:pt x="1072" y="873"/>
                    </a:lnTo>
                    <a:lnTo>
                      <a:pt x="1116" y="871"/>
                    </a:lnTo>
                    <a:lnTo>
                      <a:pt x="1161" y="870"/>
                    </a:lnTo>
                    <a:lnTo>
                      <a:pt x="1174" y="870"/>
                    </a:lnTo>
                    <a:lnTo>
                      <a:pt x="1186" y="870"/>
                    </a:lnTo>
                    <a:lnTo>
                      <a:pt x="1198" y="869"/>
                    </a:lnTo>
                    <a:lnTo>
                      <a:pt x="1207" y="868"/>
                    </a:lnTo>
                    <a:lnTo>
                      <a:pt x="1216" y="867"/>
                    </a:lnTo>
                    <a:lnTo>
                      <a:pt x="1224" y="865"/>
                    </a:lnTo>
                    <a:lnTo>
                      <a:pt x="1231" y="863"/>
                    </a:lnTo>
                    <a:lnTo>
                      <a:pt x="1238" y="861"/>
                    </a:lnTo>
                    <a:lnTo>
                      <a:pt x="1244" y="858"/>
                    </a:lnTo>
                    <a:lnTo>
                      <a:pt x="1247" y="856"/>
                    </a:lnTo>
                    <a:lnTo>
                      <a:pt x="1252" y="853"/>
                    </a:lnTo>
                    <a:lnTo>
                      <a:pt x="1254" y="849"/>
                    </a:lnTo>
                    <a:lnTo>
                      <a:pt x="1257" y="846"/>
                    </a:lnTo>
                    <a:lnTo>
                      <a:pt x="1258" y="842"/>
                    </a:lnTo>
                    <a:lnTo>
                      <a:pt x="1259" y="834"/>
                    </a:lnTo>
                    <a:lnTo>
                      <a:pt x="1257" y="824"/>
                    </a:lnTo>
                    <a:lnTo>
                      <a:pt x="1253" y="814"/>
                    </a:lnTo>
                    <a:lnTo>
                      <a:pt x="1247" y="802"/>
                    </a:lnTo>
                    <a:lnTo>
                      <a:pt x="1241" y="789"/>
                    </a:lnTo>
                    <a:lnTo>
                      <a:pt x="1231" y="776"/>
                    </a:lnTo>
                    <a:lnTo>
                      <a:pt x="1221" y="759"/>
                    </a:lnTo>
                    <a:lnTo>
                      <a:pt x="1211" y="743"/>
                    </a:lnTo>
                    <a:lnTo>
                      <a:pt x="1199" y="726"/>
                    </a:lnTo>
                    <a:lnTo>
                      <a:pt x="1188" y="708"/>
                    </a:lnTo>
                    <a:lnTo>
                      <a:pt x="1176" y="688"/>
                    </a:lnTo>
                    <a:lnTo>
                      <a:pt x="1164" y="668"/>
                    </a:lnTo>
                    <a:lnTo>
                      <a:pt x="1153" y="646"/>
                    </a:lnTo>
                    <a:lnTo>
                      <a:pt x="1143" y="623"/>
                    </a:lnTo>
                    <a:lnTo>
                      <a:pt x="1135" y="600"/>
                    </a:lnTo>
                    <a:lnTo>
                      <a:pt x="1126" y="575"/>
                    </a:lnTo>
                    <a:lnTo>
                      <a:pt x="1120" y="549"/>
                    </a:lnTo>
                    <a:lnTo>
                      <a:pt x="1116" y="522"/>
                    </a:lnTo>
                    <a:lnTo>
                      <a:pt x="1114" y="494"/>
                    </a:lnTo>
                    <a:lnTo>
                      <a:pt x="1114" y="466"/>
                    </a:lnTo>
                    <a:lnTo>
                      <a:pt x="1115" y="451"/>
                    </a:lnTo>
                    <a:lnTo>
                      <a:pt x="1117" y="434"/>
                    </a:lnTo>
                    <a:lnTo>
                      <a:pt x="1120" y="419"/>
                    </a:lnTo>
                    <a:lnTo>
                      <a:pt x="1123" y="403"/>
                    </a:lnTo>
                    <a:lnTo>
                      <a:pt x="1126" y="387"/>
                    </a:lnTo>
                    <a:lnTo>
                      <a:pt x="1131" y="371"/>
                    </a:lnTo>
                    <a:lnTo>
                      <a:pt x="1138" y="355"/>
                    </a:lnTo>
                    <a:lnTo>
                      <a:pt x="1144" y="339"/>
                    </a:lnTo>
                    <a:lnTo>
                      <a:pt x="1152" y="322"/>
                    </a:lnTo>
                    <a:lnTo>
                      <a:pt x="1161" y="304"/>
                    </a:lnTo>
                    <a:lnTo>
                      <a:pt x="1177" y="274"/>
                    </a:lnTo>
                    <a:lnTo>
                      <a:pt x="1193" y="245"/>
                    </a:lnTo>
                    <a:lnTo>
                      <a:pt x="1211" y="219"/>
                    </a:lnTo>
                    <a:lnTo>
                      <a:pt x="1228" y="195"/>
                    </a:lnTo>
                    <a:lnTo>
                      <a:pt x="1245" y="171"/>
                    </a:lnTo>
                    <a:lnTo>
                      <a:pt x="1262" y="150"/>
                    </a:lnTo>
                    <a:lnTo>
                      <a:pt x="1281" y="129"/>
                    </a:lnTo>
                    <a:lnTo>
                      <a:pt x="1298" y="111"/>
                    </a:lnTo>
                    <a:lnTo>
                      <a:pt x="1317" y="93"/>
                    </a:lnTo>
                    <a:lnTo>
                      <a:pt x="1335" y="78"/>
                    </a:lnTo>
                    <a:lnTo>
                      <a:pt x="1353" y="63"/>
                    </a:lnTo>
                    <a:lnTo>
                      <a:pt x="1372" y="52"/>
                    </a:lnTo>
                    <a:lnTo>
                      <a:pt x="1390" y="40"/>
                    </a:lnTo>
                    <a:lnTo>
                      <a:pt x="1409" y="30"/>
                    </a:lnTo>
                    <a:lnTo>
                      <a:pt x="1427" y="22"/>
                    </a:lnTo>
                    <a:lnTo>
                      <a:pt x="1446" y="15"/>
                    </a:lnTo>
                    <a:lnTo>
                      <a:pt x="1464" y="9"/>
                    </a:lnTo>
                    <a:lnTo>
                      <a:pt x="1482" y="6"/>
                    </a:lnTo>
                    <a:lnTo>
                      <a:pt x="1501" y="2"/>
                    </a:lnTo>
                    <a:lnTo>
                      <a:pt x="1518" y="1"/>
                    </a:lnTo>
                    <a:lnTo>
                      <a:pt x="1537" y="0"/>
                    </a:lnTo>
                    <a:lnTo>
                      <a:pt x="1554" y="1"/>
                    </a:lnTo>
                    <a:lnTo>
                      <a:pt x="1572" y="3"/>
                    </a:lnTo>
                    <a:lnTo>
                      <a:pt x="1590" y="7"/>
                    </a:lnTo>
                    <a:lnTo>
                      <a:pt x="1606" y="12"/>
                    </a:lnTo>
                    <a:lnTo>
                      <a:pt x="1623" y="17"/>
                    </a:lnTo>
                    <a:lnTo>
                      <a:pt x="1639" y="24"/>
                    </a:lnTo>
                    <a:lnTo>
                      <a:pt x="1655" y="32"/>
                    </a:lnTo>
                    <a:lnTo>
                      <a:pt x="1671" y="41"/>
                    </a:lnTo>
                    <a:lnTo>
                      <a:pt x="1686" y="52"/>
                    </a:lnTo>
                    <a:lnTo>
                      <a:pt x="1701" y="63"/>
                    </a:lnTo>
                    <a:lnTo>
                      <a:pt x="1716" y="76"/>
                    </a:lnTo>
                    <a:lnTo>
                      <a:pt x="1730" y="90"/>
                    </a:lnTo>
                    <a:lnTo>
                      <a:pt x="1744" y="104"/>
                    </a:lnTo>
                    <a:lnTo>
                      <a:pt x="1758" y="120"/>
                    </a:lnTo>
                    <a:lnTo>
                      <a:pt x="1770" y="136"/>
                    </a:lnTo>
                    <a:lnTo>
                      <a:pt x="1782" y="153"/>
                    </a:lnTo>
                    <a:lnTo>
                      <a:pt x="1793" y="172"/>
                    </a:lnTo>
                    <a:lnTo>
                      <a:pt x="1805" y="191"/>
                    </a:lnTo>
                    <a:lnTo>
                      <a:pt x="1814" y="212"/>
                    </a:lnTo>
                    <a:lnTo>
                      <a:pt x="1825" y="233"/>
                    </a:lnTo>
                    <a:lnTo>
                      <a:pt x="1834" y="255"/>
                    </a:lnTo>
                    <a:lnTo>
                      <a:pt x="1842" y="278"/>
                    </a:lnTo>
                    <a:lnTo>
                      <a:pt x="1849" y="302"/>
                    </a:lnTo>
                    <a:lnTo>
                      <a:pt x="1856" y="326"/>
                    </a:lnTo>
                    <a:lnTo>
                      <a:pt x="1861" y="351"/>
                    </a:lnTo>
                    <a:lnTo>
                      <a:pt x="1867" y="377"/>
                    </a:lnTo>
                    <a:lnTo>
                      <a:pt x="1872" y="403"/>
                    </a:lnTo>
                    <a:lnTo>
                      <a:pt x="1875" y="431"/>
                    </a:lnTo>
                    <a:lnTo>
                      <a:pt x="1878" y="460"/>
                    </a:lnTo>
                    <a:lnTo>
                      <a:pt x="1880" y="489"/>
                    </a:lnTo>
                    <a:lnTo>
                      <a:pt x="1880" y="517"/>
                    </a:lnTo>
                    <a:lnTo>
                      <a:pt x="1880" y="547"/>
                    </a:lnTo>
                    <a:lnTo>
                      <a:pt x="1879" y="578"/>
                    </a:lnTo>
                    <a:lnTo>
                      <a:pt x="1876" y="610"/>
                    </a:lnTo>
                    <a:lnTo>
                      <a:pt x="1874" y="642"/>
                    </a:lnTo>
                    <a:lnTo>
                      <a:pt x="1870" y="674"/>
                    </a:lnTo>
                    <a:lnTo>
                      <a:pt x="1864" y="706"/>
                    </a:lnTo>
                    <a:lnTo>
                      <a:pt x="1858" y="741"/>
                    </a:lnTo>
                    <a:lnTo>
                      <a:pt x="1850" y="774"/>
                    </a:lnTo>
                    <a:lnTo>
                      <a:pt x="1842" y="809"/>
                    </a:lnTo>
                    <a:lnTo>
                      <a:pt x="1832" y="844"/>
                    </a:lnTo>
                    <a:lnTo>
                      <a:pt x="1821" y="879"/>
                    </a:lnTo>
                    <a:lnTo>
                      <a:pt x="1808" y="915"/>
                    </a:lnTo>
                    <a:lnTo>
                      <a:pt x="1828" y="879"/>
                    </a:lnTo>
                    <a:lnTo>
                      <a:pt x="1849" y="847"/>
                    </a:lnTo>
                    <a:lnTo>
                      <a:pt x="1870" y="817"/>
                    </a:lnTo>
                    <a:lnTo>
                      <a:pt x="1891" y="788"/>
                    </a:lnTo>
                    <a:lnTo>
                      <a:pt x="1914" y="763"/>
                    </a:lnTo>
                    <a:lnTo>
                      <a:pt x="1937" y="740"/>
                    </a:lnTo>
                    <a:lnTo>
                      <a:pt x="1962" y="718"/>
                    </a:lnTo>
                    <a:lnTo>
                      <a:pt x="1986" y="698"/>
                    </a:lnTo>
                    <a:lnTo>
                      <a:pt x="2010" y="681"/>
                    </a:lnTo>
                    <a:lnTo>
                      <a:pt x="2035" y="666"/>
                    </a:lnTo>
                    <a:lnTo>
                      <a:pt x="2062" y="652"/>
                    </a:lnTo>
                    <a:lnTo>
                      <a:pt x="2087" y="641"/>
                    </a:lnTo>
                    <a:lnTo>
                      <a:pt x="2114" y="631"/>
                    </a:lnTo>
                    <a:lnTo>
                      <a:pt x="2140" y="623"/>
                    </a:lnTo>
                    <a:lnTo>
                      <a:pt x="2167" y="616"/>
                    </a:lnTo>
                    <a:lnTo>
                      <a:pt x="2193" y="612"/>
                    </a:lnTo>
                    <a:lnTo>
                      <a:pt x="2220" y="608"/>
                    </a:lnTo>
                    <a:lnTo>
                      <a:pt x="2246" y="607"/>
                    </a:lnTo>
                    <a:lnTo>
                      <a:pt x="2273" y="607"/>
                    </a:lnTo>
                    <a:lnTo>
                      <a:pt x="2298" y="608"/>
                    </a:lnTo>
                    <a:lnTo>
                      <a:pt x="2325" y="612"/>
                    </a:lnTo>
                    <a:lnTo>
                      <a:pt x="2350" y="615"/>
                    </a:lnTo>
                    <a:lnTo>
                      <a:pt x="2375" y="621"/>
                    </a:lnTo>
                    <a:lnTo>
                      <a:pt x="2399" y="627"/>
                    </a:lnTo>
                    <a:lnTo>
                      <a:pt x="2424" y="635"/>
                    </a:lnTo>
                    <a:lnTo>
                      <a:pt x="2448" y="643"/>
                    </a:lnTo>
                    <a:lnTo>
                      <a:pt x="2471" y="653"/>
                    </a:lnTo>
                    <a:lnTo>
                      <a:pt x="2493" y="664"/>
                    </a:lnTo>
                    <a:lnTo>
                      <a:pt x="2515" y="675"/>
                    </a:lnTo>
                    <a:lnTo>
                      <a:pt x="2535" y="688"/>
                    </a:lnTo>
                    <a:lnTo>
                      <a:pt x="2555" y="702"/>
                    </a:lnTo>
                    <a:lnTo>
                      <a:pt x="2575" y="716"/>
                    </a:lnTo>
                    <a:lnTo>
                      <a:pt x="2592" y="731"/>
                    </a:lnTo>
                    <a:lnTo>
                      <a:pt x="2609" y="746"/>
                    </a:lnTo>
                    <a:lnTo>
                      <a:pt x="2625" y="762"/>
                    </a:lnTo>
                    <a:lnTo>
                      <a:pt x="2639" y="778"/>
                    </a:lnTo>
                    <a:lnTo>
                      <a:pt x="2653" y="795"/>
                    </a:lnTo>
                    <a:lnTo>
                      <a:pt x="2666" y="812"/>
                    </a:lnTo>
                    <a:lnTo>
                      <a:pt x="2676" y="831"/>
                    </a:lnTo>
                    <a:lnTo>
                      <a:pt x="2685" y="848"/>
                    </a:lnTo>
                    <a:lnTo>
                      <a:pt x="2693" y="867"/>
                    </a:lnTo>
                    <a:lnTo>
                      <a:pt x="2700" y="885"/>
                    </a:lnTo>
                    <a:lnTo>
                      <a:pt x="2705" y="905"/>
                    </a:lnTo>
                    <a:lnTo>
                      <a:pt x="2707" y="923"/>
                    </a:lnTo>
                    <a:lnTo>
                      <a:pt x="2709" y="941"/>
                    </a:lnTo>
                    <a:lnTo>
                      <a:pt x="2708" y="960"/>
                    </a:lnTo>
                    <a:lnTo>
                      <a:pt x="2706" y="979"/>
                    </a:lnTo>
                    <a:lnTo>
                      <a:pt x="2702" y="998"/>
                    </a:lnTo>
                    <a:lnTo>
                      <a:pt x="2696" y="1016"/>
                    </a:lnTo>
                    <a:lnTo>
                      <a:pt x="2687" y="1034"/>
                    </a:lnTo>
                    <a:lnTo>
                      <a:pt x="2678" y="1052"/>
                    </a:lnTo>
                    <a:lnTo>
                      <a:pt x="2666" y="1069"/>
                    </a:lnTo>
                    <a:lnTo>
                      <a:pt x="2651" y="1087"/>
                    </a:lnTo>
                    <a:lnTo>
                      <a:pt x="2634" y="1103"/>
                    </a:lnTo>
                    <a:lnTo>
                      <a:pt x="2615" y="1119"/>
                    </a:lnTo>
                    <a:lnTo>
                      <a:pt x="2593" y="1135"/>
                    </a:lnTo>
                    <a:lnTo>
                      <a:pt x="2570" y="1149"/>
                    </a:lnTo>
                    <a:lnTo>
                      <a:pt x="2543" y="1164"/>
                    </a:lnTo>
                    <a:lnTo>
                      <a:pt x="2514" y="1177"/>
                    </a:lnTo>
                    <a:lnTo>
                      <a:pt x="2482" y="1189"/>
                    </a:lnTo>
                    <a:lnTo>
                      <a:pt x="2448" y="1201"/>
                    </a:lnTo>
                    <a:lnTo>
                      <a:pt x="2429" y="1206"/>
                    </a:lnTo>
                    <a:lnTo>
                      <a:pt x="2411" y="1212"/>
                    </a:lnTo>
                    <a:lnTo>
                      <a:pt x="2391" y="1217"/>
                    </a:lnTo>
                    <a:lnTo>
                      <a:pt x="2371" y="1221"/>
                    </a:lnTo>
                    <a:lnTo>
                      <a:pt x="2350" y="1226"/>
                    </a:lnTo>
                    <a:lnTo>
                      <a:pt x="2328" y="1231"/>
                    </a:lnTo>
                    <a:lnTo>
                      <a:pt x="2350" y="1231"/>
                    </a:lnTo>
                    <a:lnTo>
                      <a:pt x="2375" y="1233"/>
                    </a:lnTo>
                    <a:lnTo>
                      <a:pt x="2402" y="1235"/>
                    </a:lnTo>
                    <a:lnTo>
                      <a:pt x="2431" y="1238"/>
                    </a:lnTo>
                    <a:lnTo>
                      <a:pt x="2462" y="1242"/>
                    </a:lnTo>
                    <a:lnTo>
                      <a:pt x="2494" y="1247"/>
                    </a:lnTo>
                    <a:lnTo>
                      <a:pt x="2528" y="1253"/>
                    </a:lnTo>
                    <a:lnTo>
                      <a:pt x="2563" y="1259"/>
                    </a:lnTo>
                    <a:lnTo>
                      <a:pt x="2599" y="1266"/>
                    </a:lnTo>
                    <a:lnTo>
                      <a:pt x="2636" y="1276"/>
                    </a:lnTo>
                    <a:lnTo>
                      <a:pt x="2672" y="1285"/>
                    </a:lnTo>
                    <a:lnTo>
                      <a:pt x="2711" y="1295"/>
                    </a:lnTo>
                    <a:lnTo>
                      <a:pt x="2747" y="1306"/>
                    </a:lnTo>
                    <a:lnTo>
                      <a:pt x="2785" y="1317"/>
                    </a:lnTo>
                    <a:lnTo>
                      <a:pt x="2822" y="1330"/>
                    </a:lnTo>
                    <a:lnTo>
                      <a:pt x="2858" y="1344"/>
                    </a:lnTo>
                    <a:lnTo>
                      <a:pt x="2894" y="1357"/>
                    </a:lnTo>
                    <a:lnTo>
                      <a:pt x="2928" y="1374"/>
                    </a:lnTo>
                    <a:lnTo>
                      <a:pt x="2962" y="1389"/>
                    </a:lnTo>
                    <a:lnTo>
                      <a:pt x="2993" y="1406"/>
                    </a:lnTo>
                    <a:lnTo>
                      <a:pt x="3023" y="1423"/>
                    </a:lnTo>
                    <a:lnTo>
                      <a:pt x="3052" y="1442"/>
                    </a:lnTo>
                    <a:lnTo>
                      <a:pt x="3077" y="1461"/>
                    </a:lnTo>
                    <a:lnTo>
                      <a:pt x="3101" y="1481"/>
                    </a:lnTo>
                    <a:lnTo>
                      <a:pt x="3122" y="1501"/>
                    </a:lnTo>
                    <a:lnTo>
                      <a:pt x="3131" y="1512"/>
                    </a:lnTo>
                    <a:lnTo>
                      <a:pt x="3139" y="1523"/>
                    </a:lnTo>
                    <a:lnTo>
                      <a:pt x="3147" y="1534"/>
                    </a:lnTo>
                    <a:lnTo>
                      <a:pt x="3154" y="1545"/>
                    </a:lnTo>
                    <a:lnTo>
                      <a:pt x="3161" y="1557"/>
                    </a:lnTo>
                    <a:lnTo>
                      <a:pt x="3166" y="1568"/>
                    </a:lnTo>
                    <a:lnTo>
                      <a:pt x="3170" y="1580"/>
                    </a:lnTo>
                    <a:lnTo>
                      <a:pt x="3174" y="1593"/>
                    </a:lnTo>
                    <a:lnTo>
                      <a:pt x="3177" y="1604"/>
                    </a:lnTo>
                    <a:lnTo>
                      <a:pt x="3178" y="1617"/>
                    </a:lnTo>
                    <a:lnTo>
                      <a:pt x="3179" y="1629"/>
                    </a:lnTo>
                    <a:lnTo>
                      <a:pt x="3179" y="1642"/>
                    </a:lnTo>
                    <a:lnTo>
                      <a:pt x="3177" y="1655"/>
                    </a:lnTo>
                    <a:lnTo>
                      <a:pt x="3175" y="1669"/>
                    </a:lnTo>
                    <a:lnTo>
                      <a:pt x="3171" y="1686"/>
                    </a:lnTo>
                    <a:lnTo>
                      <a:pt x="3166" y="1702"/>
                    </a:lnTo>
                    <a:lnTo>
                      <a:pt x="3159" y="1718"/>
                    </a:lnTo>
                    <a:lnTo>
                      <a:pt x="3152" y="1734"/>
                    </a:lnTo>
                    <a:lnTo>
                      <a:pt x="3144" y="1749"/>
                    </a:lnTo>
                    <a:lnTo>
                      <a:pt x="3136" y="1764"/>
                    </a:lnTo>
                    <a:lnTo>
                      <a:pt x="3125" y="1779"/>
                    </a:lnTo>
                    <a:lnTo>
                      <a:pt x="3115" y="1793"/>
                    </a:lnTo>
                    <a:lnTo>
                      <a:pt x="3103" y="1808"/>
                    </a:lnTo>
                    <a:lnTo>
                      <a:pt x="3092" y="1821"/>
                    </a:lnTo>
                    <a:lnTo>
                      <a:pt x="3066" y="1847"/>
                    </a:lnTo>
                    <a:lnTo>
                      <a:pt x="3039" y="1873"/>
                    </a:lnTo>
                    <a:lnTo>
                      <a:pt x="3009" y="1896"/>
                    </a:lnTo>
                    <a:lnTo>
                      <a:pt x="2977" y="1917"/>
                    </a:lnTo>
                    <a:lnTo>
                      <a:pt x="2943" y="1938"/>
                    </a:lnTo>
                    <a:lnTo>
                      <a:pt x="2910" y="1958"/>
                    </a:lnTo>
                    <a:lnTo>
                      <a:pt x="2874" y="1976"/>
                    </a:lnTo>
                    <a:lnTo>
                      <a:pt x="2840" y="1994"/>
                    </a:lnTo>
                    <a:lnTo>
                      <a:pt x="2804" y="2010"/>
                    </a:lnTo>
                    <a:lnTo>
                      <a:pt x="2768" y="2023"/>
                    </a:lnTo>
                    <a:lnTo>
                      <a:pt x="2732" y="2037"/>
                    </a:lnTo>
                    <a:lnTo>
                      <a:pt x="2698" y="2050"/>
                    </a:lnTo>
                    <a:lnTo>
                      <a:pt x="2664" y="2062"/>
                    </a:lnTo>
                    <a:lnTo>
                      <a:pt x="2632" y="2072"/>
                    </a:lnTo>
                    <a:lnTo>
                      <a:pt x="2601" y="2082"/>
                    </a:lnTo>
                    <a:lnTo>
                      <a:pt x="2572" y="2090"/>
                    </a:lnTo>
                    <a:lnTo>
                      <a:pt x="2546" y="2098"/>
                    </a:lnTo>
                    <a:lnTo>
                      <a:pt x="2522" y="2105"/>
                    </a:lnTo>
                    <a:lnTo>
                      <a:pt x="2511" y="2108"/>
                    </a:lnTo>
                    <a:lnTo>
                      <a:pt x="2501" y="2111"/>
                    </a:lnTo>
                    <a:lnTo>
                      <a:pt x="2490" y="2113"/>
                    </a:lnTo>
                    <a:lnTo>
                      <a:pt x="2482" y="2116"/>
                    </a:lnTo>
                    <a:lnTo>
                      <a:pt x="2474" y="2118"/>
                    </a:lnTo>
                    <a:lnTo>
                      <a:pt x="2467" y="2120"/>
                    </a:lnTo>
                    <a:lnTo>
                      <a:pt x="2462" y="2123"/>
                    </a:lnTo>
                    <a:lnTo>
                      <a:pt x="2456" y="2124"/>
                    </a:lnTo>
                    <a:lnTo>
                      <a:pt x="2452" y="2125"/>
                    </a:lnTo>
                    <a:lnTo>
                      <a:pt x="2449" y="2127"/>
                    </a:lnTo>
                    <a:lnTo>
                      <a:pt x="2447" y="2128"/>
                    </a:lnTo>
                    <a:lnTo>
                      <a:pt x="2446" y="2130"/>
                    </a:lnTo>
                    <a:lnTo>
                      <a:pt x="2448" y="2131"/>
                    </a:lnTo>
                    <a:lnTo>
                      <a:pt x="2450" y="2131"/>
                    </a:lnTo>
                    <a:lnTo>
                      <a:pt x="2454" y="2132"/>
                    </a:lnTo>
                    <a:lnTo>
                      <a:pt x="2459" y="2132"/>
                    </a:lnTo>
                    <a:lnTo>
                      <a:pt x="2465" y="2132"/>
                    </a:lnTo>
                    <a:lnTo>
                      <a:pt x="2515" y="2132"/>
                    </a:lnTo>
                    <a:lnTo>
                      <a:pt x="2561" y="2134"/>
                    </a:lnTo>
                    <a:lnTo>
                      <a:pt x="2607" y="2138"/>
                    </a:lnTo>
                    <a:lnTo>
                      <a:pt x="2651" y="2141"/>
                    </a:lnTo>
                    <a:lnTo>
                      <a:pt x="2692" y="2147"/>
                    </a:lnTo>
                    <a:lnTo>
                      <a:pt x="2732" y="2154"/>
                    </a:lnTo>
                    <a:lnTo>
                      <a:pt x="2772" y="2161"/>
                    </a:lnTo>
                    <a:lnTo>
                      <a:pt x="2808" y="2170"/>
                    </a:lnTo>
                    <a:lnTo>
                      <a:pt x="2844" y="2179"/>
                    </a:lnTo>
                    <a:lnTo>
                      <a:pt x="2879" y="2189"/>
                    </a:lnTo>
                    <a:lnTo>
                      <a:pt x="2911" y="2200"/>
                    </a:lnTo>
                    <a:lnTo>
                      <a:pt x="2942" y="2212"/>
                    </a:lnTo>
                    <a:lnTo>
                      <a:pt x="2971" y="2225"/>
                    </a:lnTo>
                    <a:lnTo>
                      <a:pt x="2999" y="2239"/>
                    </a:lnTo>
                    <a:lnTo>
                      <a:pt x="3025" y="2253"/>
                    </a:lnTo>
                    <a:lnTo>
                      <a:pt x="3049" y="2269"/>
                    </a:lnTo>
                    <a:lnTo>
                      <a:pt x="3072" y="2284"/>
                    </a:lnTo>
                    <a:lnTo>
                      <a:pt x="3094" y="2300"/>
                    </a:lnTo>
                    <a:lnTo>
                      <a:pt x="3114" y="2317"/>
                    </a:lnTo>
                    <a:lnTo>
                      <a:pt x="3132" y="2335"/>
                    </a:lnTo>
                    <a:lnTo>
                      <a:pt x="3149" y="2353"/>
                    </a:lnTo>
                    <a:lnTo>
                      <a:pt x="3164" y="2370"/>
                    </a:lnTo>
                    <a:lnTo>
                      <a:pt x="3178" y="2390"/>
                    </a:lnTo>
                    <a:lnTo>
                      <a:pt x="3191" y="2408"/>
                    </a:lnTo>
                    <a:lnTo>
                      <a:pt x="3202" y="2428"/>
                    </a:lnTo>
                    <a:lnTo>
                      <a:pt x="3212" y="2448"/>
                    </a:lnTo>
                    <a:lnTo>
                      <a:pt x="3220" y="2467"/>
                    </a:lnTo>
                    <a:lnTo>
                      <a:pt x="3225" y="2488"/>
                    </a:lnTo>
                    <a:lnTo>
                      <a:pt x="3231" y="2507"/>
                    </a:lnTo>
                    <a:lnTo>
                      <a:pt x="3235" y="2528"/>
                    </a:lnTo>
                    <a:lnTo>
                      <a:pt x="3237" y="2549"/>
                    </a:lnTo>
                    <a:lnTo>
                      <a:pt x="3237" y="2570"/>
                    </a:lnTo>
                    <a:lnTo>
                      <a:pt x="3236" y="2589"/>
                    </a:lnTo>
                    <a:lnTo>
                      <a:pt x="3234" y="2610"/>
                    </a:lnTo>
                    <a:lnTo>
                      <a:pt x="3230" y="2631"/>
                    </a:lnTo>
                    <a:lnTo>
                      <a:pt x="3225" y="2650"/>
                    </a:lnTo>
                    <a:lnTo>
                      <a:pt x="3219" y="2671"/>
                    </a:lnTo>
                    <a:lnTo>
                      <a:pt x="3211" y="2691"/>
                    </a:lnTo>
                    <a:lnTo>
                      <a:pt x="3201" y="2710"/>
                    </a:lnTo>
                    <a:lnTo>
                      <a:pt x="3191" y="2730"/>
                    </a:lnTo>
                    <a:lnTo>
                      <a:pt x="3178" y="2749"/>
                    </a:lnTo>
                    <a:lnTo>
                      <a:pt x="3166" y="2768"/>
                    </a:lnTo>
                    <a:lnTo>
                      <a:pt x="3151" y="2786"/>
                    </a:lnTo>
                    <a:lnTo>
                      <a:pt x="3134" y="2804"/>
                    </a:lnTo>
                    <a:lnTo>
                      <a:pt x="3117" y="2821"/>
                    </a:lnTo>
                    <a:lnTo>
                      <a:pt x="3098" y="2838"/>
                    </a:lnTo>
                    <a:lnTo>
                      <a:pt x="3078" y="2854"/>
                    </a:lnTo>
                    <a:lnTo>
                      <a:pt x="3056" y="2870"/>
                    </a:lnTo>
                    <a:lnTo>
                      <a:pt x="3033" y="2885"/>
                    </a:lnTo>
                    <a:lnTo>
                      <a:pt x="3009" y="2899"/>
                    </a:lnTo>
                    <a:lnTo>
                      <a:pt x="2984" y="2913"/>
                    </a:lnTo>
                    <a:lnTo>
                      <a:pt x="2956" y="2926"/>
                    </a:lnTo>
                    <a:lnTo>
                      <a:pt x="2928" y="2938"/>
                    </a:lnTo>
                    <a:lnTo>
                      <a:pt x="2898" y="2950"/>
                    </a:lnTo>
                    <a:lnTo>
                      <a:pt x="2868" y="2960"/>
                    </a:lnTo>
                    <a:lnTo>
                      <a:pt x="2836" y="2970"/>
                    </a:lnTo>
                    <a:lnTo>
                      <a:pt x="2803" y="2978"/>
                    </a:lnTo>
                    <a:lnTo>
                      <a:pt x="2768" y="2986"/>
                    </a:lnTo>
                    <a:lnTo>
                      <a:pt x="2732" y="2991"/>
                    </a:lnTo>
                    <a:lnTo>
                      <a:pt x="2696" y="2997"/>
                    </a:lnTo>
                    <a:lnTo>
                      <a:pt x="2656" y="3002"/>
                    </a:lnTo>
                    <a:lnTo>
                      <a:pt x="2617" y="3004"/>
                    </a:lnTo>
                    <a:lnTo>
                      <a:pt x="2576" y="3006"/>
                    </a:lnTo>
                    <a:lnTo>
                      <a:pt x="2534" y="3006"/>
                    </a:lnTo>
                    <a:lnTo>
                      <a:pt x="2563" y="3006"/>
                    </a:lnTo>
                    <a:lnTo>
                      <a:pt x="2591" y="3008"/>
                    </a:lnTo>
                    <a:lnTo>
                      <a:pt x="2618" y="3008"/>
                    </a:lnTo>
                    <a:lnTo>
                      <a:pt x="2644" y="3008"/>
                    </a:lnTo>
                    <a:lnTo>
                      <a:pt x="2670" y="3009"/>
                    </a:lnTo>
                    <a:lnTo>
                      <a:pt x="2694" y="3009"/>
                    </a:lnTo>
                    <a:lnTo>
                      <a:pt x="2719" y="3010"/>
                    </a:lnTo>
                    <a:lnTo>
                      <a:pt x="2742" y="3010"/>
                    </a:lnTo>
                    <a:lnTo>
                      <a:pt x="2764" y="3011"/>
                    </a:lnTo>
                    <a:lnTo>
                      <a:pt x="2785" y="3012"/>
                    </a:lnTo>
                    <a:lnTo>
                      <a:pt x="2806" y="3013"/>
                    </a:lnTo>
                    <a:lnTo>
                      <a:pt x="2826" y="3015"/>
                    </a:lnTo>
                    <a:lnTo>
                      <a:pt x="2864" y="3017"/>
                    </a:lnTo>
                    <a:lnTo>
                      <a:pt x="2899" y="3019"/>
                    </a:lnTo>
                    <a:lnTo>
                      <a:pt x="2932" y="3023"/>
                    </a:lnTo>
                    <a:lnTo>
                      <a:pt x="2961" y="3026"/>
                    </a:lnTo>
                    <a:lnTo>
                      <a:pt x="2988" y="3031"/>
                    </a:lnTo>
                    <a:lnTo>
                      <a:pt x="3012" y="3034"/>
                    </a:lnTo>
                    <a:lnTo>
                      <a:pt x="3033" y="3039"/>
                    </a:lnTo>
                    <a:lnTo>
                      <a:pt x="3053" y="3044"/>
                    </a:lnTo>
                    <a:lnTo>
                      <a:pt x="3070" y="3049"/>
                    </a:lnTo>
                    <a:lnTo>
                      <a:pt x="3084" y="3055"/>
                    </a:lnTo>
                    <a:lnTo>
                      <a:pt x="3096" y="3061"/>
                    </a:lnTo>
                    <a:lnTo>
                      <a:pt x="3107" y="3068"/>
                    </a:lnTo>
                    <a:lnTo>
                      <a:pt x="3115" y="3074"/>
                    </a:lnTo>
                    <a:lnTo>
                      <a:pt x="3121" y="3081"/>
                    </a:lnTo>
                    <a:lnTo>
                      <a:pt x="3124" y="3088"/>
                    </a:lnTo>
                    <a:lnTo>
                      <a:pt x="3126" y="3095"/>
                    </a:lnTo>
                    <a:lnTo>
                      <a:pt x="3126" y="3103"/>
                    </a:lnTo>
                    <a:lnTo>
                      <a:pt x="3125" y="3111"/>
                    </a:lnTo>
                    <a:lnTo>
                      <a:pt x="3122" y="3121"/>
                    </a:lnTo>
                    <a:lnTo>
                      <a:pt x="3117" y="3129"/>
                    </a:lnTo>
                    <a:lnTo>
                      <a:pt x="3111" y="3138"/>
                    </a:lnTo>
                    <a:lnTo>
                      <a:pt x="3103" y="3147"/>
                    </a:lnTo>
                    <a:lnTo>
                      <a:pt x="3094" y="3156"/>
                    </a:lnTo>
                    <a:lnTo>
                      <a:pt x="3084" y="3167"/>
                    </a:lnTo>
                    <a:lnTo>
                      <a:pt x="3071" y="3177"/>
                    </a:lnTo>
                    <a:lnTo>
                      <a:pt x="3058" y="3187"/>
                    </a:lnTo>
                    <a:lnTo>
                      <a:pt x="3045" y="3198"/>
                    </a:lnTo>
                    <a:lnTo>
                      <a:pt x="3028" y="3208"/>
                    </a:lnTo>
                    <a:lnTo>
                      <a:pt x="3012" y="3220"/>
                    </a:lnTo>
                    <a:lnTo>
                      <a:pt x="2995" y="3231"/>
                    </a:lnTo>
                    <a:lnTo>
                      <a:pt x="2977" y="3243"/>
                    </a:lnTo>
                    <a:lnTo>
                      <a:pt x="2958" y="3254"/>
                    </a:lnTo>
                    <a:lnTo>
                      <a:pt x="2918" y="3278"/>
                    </a:lnTo>
                    <a:lnTo>
                      <a:pt x="2876" y="3303"/>
                    </a:lnTo>
                    <a:lnTo>
                      <a:pt x="2833" y="3329"/>
                    </a:lnTo>
                    <a:lnTo>
                      <a:pt x="2788" y="3356"/>
                    </a:lnTo>
                    <a:lnTo>
                      <a:pt x="2742" y="3383"/>
                    </a:lnTo>
                    <a:lnTo>
                      <a:pt x="2696" y="3411"/>
                    </a:lnTo>
                    <a:lnTo>
                      <a:pt x="2651" y="3440"/>
                    </a:lnTo>
                    <a:lnTo>
                      <a:pt x="2606" y="3470"/>
                    </a:lnTo>
                    <a:lnTo>
                      <a:pt x="2563" y="3500"/>
                    </a:lnTo>
                    <a:lnTo>
                      <a:pt x="2523" y="3530"/>
                    </a:lnTo>
                    <a:lnTo>
                      <a:pt x="2503" y="3546"/>
                    </a:lnTo>
                    <a:lnTo>
                      <a:pt x="2485" y="3561"/>
                    </a:lnTo>
                    <a:lnTo>
                      <a:pt x="2467" y="3577"/>
                    </a:lnTo>
                    <a:lnTo>
                      <a:pt x="2450" y="3593"/>
                    </a:lnTo>
                    <a:lnTo>
                      <a:pt x="2434" y="3609"/>
                    </a:lnTo>
                    <a:lnTo>
                      <a:pt x="2420" y="3625"/>
                    </a:lnTo>
                    <a:lnTo>
                      <a:pt x="2446" y="3611"/>
                    </a:lnTo>
                    <a:lnTo>
                      <a:pt x="2470" y="3600"/>
                    </a:lnTo>
                    <a:lnTo>
                      <a:pt x="2495" y="3591"/>
                    </a:lnTo>
                    <a:lnTo>
                      <a:pt x="2519" y="3583"/>
                    </a:lnTo>
                    <a:lnTo>
                      <a:pt x="2542" y="3577"/>
                    </a:lnTo>
                    <a:lnTo>
                      <a:pt x="2565" y="3573"/>
                    </a:lnTo>
                    <a:lnTo>
                      <a:pt x="2588" y="3571"/>
                    </a:lnTo>
                    <a:lnTo>
                      <a:pt x="2610" y="3571"/>
                    </a:lnTo>
                    <a:lnTo>
                      <a:pt x="2632" y="3571"/>
                    </a:lnTo>
                    <a:lnTo>
                      <a:pt x="2653" y="3573"/>
                    </a:lnTo>
                    <a:lnTo>
                      <a:pt x="2674" y="3578"/>
                    </a:lnTo>
                    <a:lnTo>
                      <a:pt x="2694" y="3583"/>
                    </a:lnTo>
                    <a:lnTo>
                      <a:pt x="2714" y="3588"/>
                    </a:lnTo>
                    <a:lnTo>
                      <a:pt x="2734" y="3596"/>
                    </a:lnTo>
                    <a:lnTo>
                      <a:pt x="2752" y="3604"/>
                    </a:lnTo>
                    <a:lnTo>
                      <a:pt x="2770" y="3614"/>
                    </a:lnTo>
                    <a:lnTo>
                      <a:pt x="2789" y="3624"/>
                    </a:lnTo>
                    <a:lnTo>
                      <a:pt x="2806" y="3634"/>
                    </a:lnTo>
                    <a:lnTo>
                      <a:pt x="2823" y="3646"/>
                    </a:lnTo>
                    <a:lnTo>
                      <a:pt x="2841" y="3659"/>
                    </a:lnTo>
                    <a:lnTo>
                      <a:pt x="2873" y="3685"/>
                    </a:lnTo>
                    <a:lnTo>
                      <a:pt x="2904" y="3714"/>
                    </a:lnTo>
                    <a:lnTo>
                      <a:pt x="2934" y="3743"/>
                    </a:lnTo>
                    <a:lnTo>
                      <a:pt x="2963" y="3773"/>
                    </a:lnTo>
                    <a:lnTo>
                      <a:pt x="2989" y="3802"/>
                    </a:lnTo>
                    <a:lnTo>
                      <a:pt x="3015" y="3830"/>
                    </a:lnTo>
                    <a:lnTo>
                      <a:pt x="3026" y="3844"/>
                    </a:lnTo>
                    <a:lnTo>
                      <a:pt x="3035" y="3858"/>
                    </a:lnTo>
                    <a:lnTo>
                      <a:pt x="3042" y="3871"/>
                    </a:lnTo>
                    <a:lnTo>
                      <a:pt x="3047" y="3882"/>
                    </a:lnTo>
                    <a:lnTo>
                      <a:pt x="3050" y="3894"/>
                    </a:lnTo>
                    <a:lnTo>
                      <a:pt x="3052" y="3905"/>
                    </a:lnTo>
                    <a:lnTo>
                      <a:pt x="3050" y="3916"/>
                    </a:lnTo>
                    <a:lnTo>
                      <a:pt x="3048" y="3926"/>
                    </a:lnTo>
                    <a:lnTo>
                      <a:pt x="3043" y="3936"/>
                    </a:lnTo>
                    <a:lnTo>
                      <a:pt x="3037" y="3946"/>
                    </a:lnTo>
                    <a:lnTo>
                      <a:pt x="3028" y="3955"/>
                    </a:lnTo>
                    <a:lnTo>
                      <a:pt x="3019" y="3963"/>
                    </a:lnTo>
                    <a:lnTo>
                      <a:pt x="3009" y="3971"/>
                    </a:lnTo>
                    <a:lnTo>
                      <a:pt x="2996" y="3979"/>
                    </a:lnTo>
                    <a:lnTo>
                      <a:pt x="2982" y="3986"/>
                    </a:lnTo>
                    <a:lnTo>
                      <a:pt x="2967" y="3993"/>
                    </a:lnTo>
                    <a:lnTo>
                      <a:pt x="2951" y="4000"/>
                    </a:lnTo>
                    <a:lnTo>
                      <a:pt x="2934" y="4006"/>
                    </a:lnTo>
                    <a:lnTo>
                      <a:pt x="2914" y="4011"/>
                    </a:lnTo>
                    <a:lnTo>
                      <a:pt x="2895" y="4017"/>
                    </a:lnTo>
                    <a:lnTo>
                      <a:pt x="2874" y="4022"/>
                    </a:lnTo>
                    <a:lnTo>
                      <a:pt x="2852" y="4026"/>
                    </a:lnTo>
                    <a:lnTo>
                      <a:pt x="2830" y="4031"/>
                    </a:lnTo>
                    <a:lnTo>
                      <a:pt x="2806" y="4035"/>
                    </a:lnTo>
                    <a:lnTo>
                      <a:pt x="2782" y="4039"/>
                    </a:lnTo>
                    <a:lnTo>
                      <a:pt x="2757" y="4042"/>
                    </a:lnTo>
                    <a:lnTo>
                      <a:pt x="2705" y="4049"/>
                    </a:lnTo>
                    <a:lnTo>
                      <a:pt x="2652" y="4054"/>
                    </a:lnTo>
                    <a:lnTo>
                      <a:pt x="2595" y="4059"/>
                    </a:lnTo>
                    <a:lnTo>
                      <a:pt x="2539" y="4062"/>
                    </a:lnTo>
                    <a:lnTo>
                      <a:pt x="2482" y="4064"/>
                    </a:lnTo>
                    <a:lnTo>
                      <a:pt x="2425" y="4067"/>
                    </a:lnTo>
                    <a:lnTo>
                      <a:pt x="2367" y="4068"/>
                    </a:lnTo>
                    <a:lnTo>
                      <a:pt x="2312" y="4069"/>
                    </a:lnTo>
                    <a:lnTo>
                      <a:pt x="2257" y="4069"/>
                    </a:lnTo>
                    <a:lnTo>
                      <a:pt x="2204" y="4069"/>
                    </a:lnTo>
                    <a:lnTo>
                      <a:pt x="2153" y="4068"/>
                    </a:lnTo>
                    <a:lnTo>
                      <a:pt x="2129" y="4068"/>
                    </a:lnTo>
                    <a:lnTo>
                      <a:pt x="2106" y="4068"/>
                    </a:lnTo>
                    <a:lnTo>
                      <a:pt x="2083" y="4067"/>
                    </a:lnTo>
                    <a:lnTo>
                      <a:pt x="2061" y="4067"/>
                    </a:lnTo>
                    <a:lnTo>
                      <a:pt x="2040" y="4067"/>
                    </a:lnTo>
                    <a:lnTo>
                      <a:pt x="2020" y="4065"/>
                    </a:lnTo>
                    <a:lnTo>
                      <a:pt x="2002" y="4065"/>
                    </a:lnTo>
                    <a:lnTo>
                      <a:pt x="1985" y="4064"/>
                    </a:lnTo>
                    <a:lnTo>
                      <a:pt x="1969" y="4064"/>
                    </a:lnTo>
                    <a:lnTo>
                      <a:pt x="1954" y="4064"/>
                    </a:lnTo>
                    <a:lnTo>
                      <a:pt x="1940" y="4063"/>
                    </a:lnTo>
                    <a:lnTo>
                      <a:pt x="1927" y="4063"/>
                    </a:lnTo>
                    <a:lnTo>
                      <a:pt x="1917" y="4063"/>
                    </a:lnTo>
                    <a:lnTo>
                      <a:pt x="1908" y="4063"/>
                    </a:lnTo>
                    <a:lnTo>
                      <a:pt x="1899" y="4062"/>
                    </a:lnTo>
                    <a:lnTo>
                      <a:pt x="1893" y="4062"/>
                    </a:lnTo>
                    <a:lnTo>
                      <a:pt x="1902" y="4063"/>
                    </a:lnTo>
                    <a:lnTo>
                      <a:pt x="1910" y="4064"/>
                    </a:lnTo>
                    <a:lnTo>
                      <a:pt x="1918" y="4067"/>
                    </a:lnTo>
                    <a:lnTo>
                      <a:pt x="1926" y="4070"/>
                    </a:lnTo>
                    <a:lnTo>
                      <a:pt x="1933" y="4073"/>
                    </a:lnTo>
                    <a:lnTo>
                      <a:pt x="1941" y="4078"/>
                    </a:lnTo>
                    <a:lnTo>
                      <a:pt x="1948" y="4084"/>
                    </a:lnTo>
                    <a:lnTo>
                      <a:pt x="1955" y="4090"/>
                    </a:lnTo>
                    <a:lnTo>
                      <a:pt x="1962" y="4097"/>
                    </a:lnTo>
                    <a:lnTo>
                      <a:pt x="1969" y="4105"/>
                    </a:lnTo>
                    <a:lnTo>
                      <a:pt x="1981" y="4122"/>
                    </a:lnTo>
                    <a:lnTo>
                      <a:pt x="1993" y="4141"/>
                    </a:lnTo>
                    <a:lnTo>
                      <a:pt x="2003" y="4163"/>
                    </a:lnTo>
                    <a:lnTo>
                      <a:pt x="2015" y="4188"/>
                    </a:lnTo>
                    <a:lnTo>
                      <a:pt x="2024" y="4214"/>
                    </a:lnTo>
                    <a:lnTo>
                      <a:pt x="2033" y="4242"/>
                    </a:lnTo>
                    <a:lnTo>
                      <a:pt x="2042" y="4272"/>
                    </a:lnTo>
                    <a:lnTo>
                      <a:pt x="2050" y="4303"/>
                    </a:lnTo>
                    <a:lnTo>
                      <a:pt x="2057" y="4335"/>
                    </a:lnTo>
                    <a:lnTo>
                      <a:pt x="2065" y="4367"/>
                    </a:lnTo>
                    <a:lnTo>
                      <a:pt x="2071" y="4401"/>
                    </a:lnTo>
                    <a:lnTo>
                      <a:pt x="2084" y="4470"/>
                    </a:lnTo>
                    <a:lnTo>
                      <a:pt x="2094" y="4540"/>
                    </a:lnTo>
                    <a:lnTo>
                      <a:pt x="2105" y="4609"/>
                    </a:lnTo>
                    <a:lnTo>
                      <a:pt x="2109" y="4643"/>
                    </a:lnTo>
                    <a:lnTo>
                      <a:pt x="2113" y="4675"/>
                    </a:lnTo>
                    <a:lnTo>
                      <a:pt x="2117" y="4707"/>
                    </a:lnTo>
                    <a:lnTo>
                      <a:pt x="2122" y="4738"/>
                    </a:lnTo>
                    <a:lnTo>
                      <a:pt x="2125" y="4767"/>
                    </a:lnTo>
                    <a:lnTo>
                      <a:pt x="2129" y="4795"/>
                    </a:lnTo>
                    <a:lnTo>
                      <a:pt x="2133" y="4821"/>
                    </a:lnTo>
                    <a:lnTo>
                      <a:pt x="2137" y="4844"/>
                    </a:lnTo>
                    <a:lnTo>
                      <a:pt x="2141" y="4866"/>
                    </a:lnTo>
                    <a:lnTo>
                      <a:pt x="2145" y="4886"/>
                    </a:lnTo>
                    <a:lnTo>
                      <a:pt x="2147" y="4897"/>
                    </a:lnTo>
                    <a:lnTo>
                      <a:pt x="2148" y="4908"/>
                    </a:lnTo>
                    <a:lnTo>
                      <a:pt x="2149" y="4918"/>
                    </a:lnTo>
                    <a:lnTo>
                      <a:pt x="2148" y="4927"/>
                    </a:lnTo>
                    <a:lnTo>
                      <a:pt x="2148" y="4937"/>
                    </a:lnTo>
                    <a:lnTo>
                      <a:pt x="2146" y="4945"/>
                    </a:lnTo>
                    <a:lnTo>
                      <a:pt x="2144" y="4953"/>
                    </a:lnTo>
                    <a:lnTo>
                      <a:pt x="2141" y="4961"/>
                    </a:lnTo>
                    <a:lnTo>
                      <a:pt x="2133" y="4975"/>
                    </a:lnTo>
                    <a:lnTo>
                      <a:pt x="2124" y="4987"/>
                    </a:lnTo>
                    <a:lnTo>
                      <a:pt x="2111" y="4999"/>
                    </a:lnTo>
                    <a:lnTo>
                      <a:pt x="2098" y="5008"/>
                    </a:lnTo>
                    <a:lnTo>
                      <a:pt x="2082" y="5016"/>
                    </a:lnTo>
                    <a:lnTo>
                      <a:pt x="2063" y="5023"/>
                    </a:lnTo>
                    <a:lnTo>
                      <a:pt x="2043" y="5029"/>
                    </a:lnTo>
                    <a:lnTo>
                      <a:pt x="2023" y="5033"/>
                    </a:lnTo>
                    <a:lnTo>
                      <a:pt x="2001" y="5037"/>
                    </a:lnTo>
                    <a:lnTo>
                      <a:pt x="1978" y="5040"/>
                    </a:lnTo>
                    <a:lnTo>
                      <a:pt x="1952" y="5043"/>
                    </a:lnTo>
                    <a:lnTo>
                      <a:pt x="1928" y="5044"/>
                    </a:lnTo>
                    <a:lnTo>
                      <a:pt x="1876" y="5046"/>
                    </a:lnTo>
                    <a:lnTo>
                      <a:pt x="1823" y="5046"/>
                    </a:lnTo>
                    <a:lnTo>
                      <a:pt x="1770" y="5046"/>
                    </a:lnTo>
                    <a:lnTo>
                      <a:pt x="1719" y="5047"/>
                    </a:lnTo>
                    <a:lnTo>
                      <a:pt x="1693" y="5047"/>
                    </a:lnTo>
                    <a:lnTo>
                      <a:pt x="1669" y="5048"/>
                    </a:lnTo>
                    <a:lnTo>
                      <a:pt x="1646" y="5050"/>
                    </a:lnTo>
                    <a:lnTo>
                      <a:pt x="1624" y="5051"/>
                    </a:lnTo>
                    <a:lnTo>
                      <a:pt x="1603" y="5054"/>
                    </a:lnTo>
                    <a:lnTo>
                      <a:pt x="1584" y="5058"/>
                    </a:lnTo>
                    <a:lnTo>
                      <a:pt x="1565" y="5061"/>
                    </a:lnTo>
                    <a:lnTo>
                      <a:pt x="1549" y="5067"/>
                    </a:lnTo>
                    <a:lnTo>
                      <a:pt x="1534" y="5071"/>
                    </a:lnTo>
                    <a:lnTo>
                      <a:pt x="1519" y="5076"/>
                    </a:lnTo>
                    <a:lnTo>
                      <a:pt x="1507" y="5081"/>
                    </a:lnTo>
                    <a:lnTo>
                      <a:pt x="1494" y="5083"/>
                    </a:lnTo>
                    <a:lnTo>
                      <a:pt x="1482" y="5085"/>
                    </a:lnTo>
                    <a:lnTo>
                      <a:pt x="1472" y="5085"/>
                    </a:lnTo>
                    <a:lnTo>
                      <a:pt x="1463" y="5085"/>
                    </a:lnTo>
                    <a:lnTo>
                      <a:pt x="1454" y="5085"/>
                    </a:lnTo>
                    <a:lnTo>
                      <a:pt x="1447" y="5083"/>
                    </a:lnTo>
                    <a:lnTo>
                      <a:pt x="1440" y="5081"/>
                    </a:lnTo>
                    <a:lnTo>
                      <a:pt x="1434" y="5077"/>
                    </a:lnTo>
                    <a:lnTo>
                      <a:pt x="1428" y="5073"/>
                    </a:lnTo>
                    <a:lnTo>
                      <a:pt x="1425" y="5068"/>
                    </a:lnTo>
                    <a:lnTo>
                      <a:pt x="1421" y="5062"/>
                    </a:lnTo>
                    <a:lnTo>
                      <a:pt x="1418" y="5056"/>
                    </a:lnTo>
                    <a:lnTo>
                      <a:pt x="1416" y="5050"/>
                    </a:lnTo>
                    <a:lnTo>
                      <a:pt x="1414" y="5041"/>
                    </a:lnTo>
                    <a:lnTo>
                      <a:pt x="1413" y="5033"/>
                    </a:lnTo>
                    <a:lnTo>
                      <a:pt x="1413" y="5024"/>
                    </a:lnTo>
                    <a:lnTo>
                      <a:pt x="1413" y="5015"/>
                    </a:lnTo>
                    <a:lnTo>
                      <a:pt x="1416" y="4993"/>
                    </a:lnTo>
                    <a:lnTo>
                      <a:pt x="1420" y="4970"/>
                    </a:lnTo>
                    <a:lnTo>
                      <a:pt x="1426" y="4945"/>
                    </a:lnTo>
                    <a:lnTo>
                      <a:pt x="1433" y="4917"/>
                    </a:lnTo>
                    <a:lnTo>
                      <a:pt x="1441" y="4888"/>
                    </a:lnTo>
                    <a:lnTo>
                      <a:pt x="1450" y="4857"/>
                    </a:lnTo>
                    <a:lnTo>
                      <a:pt x="1461" y="4825"/>
                    </a:lnTo>
                    <a:lnTo>
                      <a:pt x="1471" y="4791"/>
                    </a:lnTo>
                    <a:lnTo>
                      <a:pt x="1481" y="4756"/>
                    </a:lnTo>
                    <a:lnTo>
                      <a:pt x="1492" y="4720"/>
                    </a:lnTo>
                    <a:lnTo>
                      <a:pt x="1502" y="4684"/>
                    </a:lnTo>
                    <a:lnTo>
                      <a:pt x="1512" y="4646"/>
                    </a:lnTo>
                    <a:lnTo>
                      <a:pt x="1520" y="4608"/>
                    </a:lnTo>
                    <a:lnTo>
                      <a:pt x="1529" y="4570"/>
                    </a:lnTo>
                    <a:lnTo>
                      <a:pt x="1535" y="4531"/>
                    </a:lnTo>
                    <a:lnTo>
                      <a:pt x="1541" y="4493"/>
                    </a:lnTo>
                    <a:lnTo>
                      <a:pt x="1545" y="4454"/>
                    </a:lnTo>
                    <a:lnTo>
                      <a:pt x="1546" y="4416"/>
                    </a:lnTo>
                    <a:lnTo>
                      <a:pt x="1545" y="4378"/>
                    </a:lnTo>
                    <a:lnTo>
                      <a:pt x="1541" y="4341"/>
                    </a:lnTo>
                    <a:lnTo>
                      <a:pt x="1539" y="4322"/>
                    </a:lnTo>
                    <a:lnTo>
                      <a:pt x="1535" y="4304"/>
                    </a:lnTo>
                    <a:lnTo>
                      <a:pt x="1532" y="4286"/>
                    </a:lnTo>
                    <a:lnTo>
                      <a:pt x="1527" y="4268"/>
                    </a:lnTo>
                    <a:lnTo>
                      <a:pt x="1523" y="4256"/>
                    </a:lnTo>
                    <a:lnTo>
                      <a:pt x="1518" y="4244"/>
                    </a:lnTo>
                    <a:lnTo>
                      <a:pt x="1515" y="4234"/>
                    </a:lnTo>
                    <a:lnTo>
                      <a:pt x="1510" y="4226"/>
                    </a:lnTo>
                    <a:lnTo>
                      <a:pt x="1505" y="4218"/>
                    </a:lnTo>
                    <a:lnTo>
                      <a:pt x="1500" y="4212"/>
                    </a:lnTo>
                    <a:lnTo>
                      <a:pt x="1495" y="4206"/>
                    </a:lnTo>
                    <a:lnTo>
                      <a:pt x="1491" y="4201"/>
                    </a:lnTo>
                    <a:lnTo>
                      <a:pt x="1485" y="4198"/>
                    </a:lnTo>
                    <a:lnTo>
                      <a:pt x="1480" y="4197"/>
                    </a:lnTo>
                    <a:lnTo>
                      <a:pt x="1474" y="4194"/>
                    </a:lnTo>
                    <a:lnTo>
                      <a:pt x="1469" y="4194"/>
                    </a:lnTo>
                    <a:lnTo>
                      <a:pt x="1463" y="4196"/>
                    </a:lnTo>
                    <a:lnTo>
                      <a:pt x="1457" y="4197"/>
                    </a:lnTo>
                    <a:lnTo>
                      <a:pt x="1450" y="4199"/>
                    </a:lnTo>
                    <a:lnTo>
                      <a:pt x="1444" y="4203"/>
                    </a:lnTo>
                    <a:lnTo>
                      <a:pt x="1432" y="4211"/>
                    </a:lnTo>
                    <a:lnTo>
                      <a:pt x="1418" y="4222"/>
                    </a:lnTo>
                    <a:lnTo>
                      <a:pt x="1404" y="4235"/>
                    </a:lnTo>
                    <a:lnTo>
                      <a:pt x="1389" y="4251"/>
                    </a:lnTo>
                    <a:lnTo>
                      <a:pt x="1374" y="4268"/>
                    </a:lnTo>
                    <a:lnTo>
                      <a:pt x="1359" y="4287"/>
                    </a:lnTo>
                    <a:lnTo>
                      <a:pt x="1343" y="4306"/>
                    </a:lnTo>
                    <a:lnTo>
                      <a:pt x="1326" y="4327"/>
                    </a:lnTo>
                    <a:lnTo>
                      <a:pt x="1291" y="4370"/>
                    </a:lnTo>
                    <a:lnTo>
                      <a:pt x="1255" y="4412"/>
                    </a:lnTo>
                    <a:lnTo>
                      <a:pt x="1236" y="4433"/>
                    </a:lnTo>
                    <a:lnTo>
                      <a:pt x="1217" y="4453"/>
                    </a:lnTo>
                    <a:lnTo>
                      <a:pt x="1197" y="4471"/>
                    </a:lnTo>
                    <a:lnTo>
                      <a:pt x="1177" y="4487"/>
                    </a:lnTo>
                    <a:lnTo>
                      <a:pt x="1156" y="4502"/>
                    </a:lnTo>
                    <a:lnTo>
                      <a:pt x="1136" y="4515"/>
                    </a:lnTo>
                    <a:lnTo>
                      <a:pt x="1114" y="4524"/>
                    </a:lnTo>
                    <a:lnTo>
                      <a:pt x="1102" y="4529"/>
                    </a:lnTo>
                    <a:lnTo>
                      <a:pt x="1092" y="4531"/>
                    </a:lnTo>
                    <a:lnTo>
                      <a:pt x="1080" y="4533"/>
                    </a:lnTo>
                    <a:lnTo>
                      <a:pt x="1070" y="4536"/>
                    </a:lnTo>
                    <a:lnTo>
                      <a:pt x="1058" y="4537"/>
                    </a:lnTo>
                    <a:lnTo>
                      <a:pt x="1047" y="4536"/>
                    </a:lnTo>
                    <a:lnTo>
                      <a:pt x="1035" y="4534"/>
                    </a:lnTo>
                    <a:lnTo>
                      <a:pt x="1024" y="4533"/>
                    </a:lnTo>
                    <a:lnTo>
                      <a:pt x="1012" y="4530"/>
                    </a:lnTo>
                    <a:lnTo>
                      <a:pt x="1000" y="4525"/>
                    </a:lnTo>
                    <a:lnTo>
                      <a:pt x="964" y="4511"/>
                    </a:lnTo>
                    <a:lnTo>
                      <a:pt x="928" y="4496"/>
                    </a:lnTo>
                    <a:lnTo>
                      <a:pt x="895" y="4480"/>
                    </a:lnTo>
                    <a:lnTo>
                      <a:pt x="864" y="4465"/>
                    </a:lnTo>
                    <a:lnTo>
                      <a:pt x="833" y="4450"/>
                    </a:lnTo>
                    <a:lnTo>
                      <a:pt x="805" y="4434"/>
                    </a:lnTo>
                    <a:lnTo>
                      <a:pt x="777" y="4419"/>
                    </a:lnTo>
                    <a:lnTo>
                      <a:pt x="752" y="4403"/>
                    </a:lnTo>
                    <a:lnTo>
                      <a:pt x="728" y="4387"/>
                    </a:lnTo>
                    <a:lnTo>
                      <a:pt x="705" y="4371"/>
                    </a:lnTo>
                    <a:lnTo>
                      <a:pt x="684" y="4356"/>
                    </a:lnTo>
                    <a:lnTo>
                      <a:pt x="663" y="4340"/>
                    </a:lnTo>
                    <a:lnTo>
                      <a:pt x="645" y="4324"/>
                    </a:lnTo>
                    <a:lnTo>
                      <a:pt x="628" y="4307"/>
                    </a:lnTo>
                    <a:lnTo>
                      <a:pt x="613" y="4291"/>
                    </a:lnTo>
                    <a:lnTo>
                      <a:pt x="598" y="4275"/>
                    </a:lnTo>
                    <a:lnTo>
                      <a:pt x="584" y="4259"/>
                    </a:lnTo>
                    <a:lnTo>
                      <a:pt x="572" y="4243"/>
                    </a:lnTo>
                    <a:lnTo>
                      <a:pt x="561" y="4227"/>
                    </a:lnTo>
                    <a:lnTo>
                      <a:pt x="552" y="4211"/>
                    </a:lnTo>
                    <a:lnTo>
                      <a:pt x="542" y="4196"/>
                    </a:lnTo>
                    <a:lnTo>
                      <a:pt x="535" y="4180"/>
                    </a:lnTo>
                    <a:lnTo>
                      <a:pt x="529" y="4163"/>
                    </a:lnTo>
                    <a:lnTo>
                      <a:pt x="523" y="4148"/>
                    </a:lnTo>
                    <a:lnTo>
                      <a:pt x="519" y="4132"/>
                    </a:lnTo>
                    <a:lnTo>
                      <a:pt x="516" y="4117"/>
                    </a:lnTo>
                    <a:lnTo>
                      <a:pt x="514" y="4102"/>
                    </a:lnTo>
                    <a:lnTo>
                      <a:pt x="511" y="4087"/>
                    </a:lnTo>
                    <a:lnTo>
                      <a:pt x="511" y="4072"/>
                    </a:lnTo>
                    <a:lnTo>
                      <a:pt x="511" y="4059"/>
                    </a:lnTo>
                    <a:lnTo>
                      <a:pt x="512" y="4044"/>
                    </a:lnTo>
                    <a:lnTo>
                      <a:pt x="515" y="4030"/>
                    </a:lnTo>
                    <a:lnTo>
                      <a:pt x="518" y="4016"/>
                    </a:lnTo>
                    <a:lnTo>
                      <a:pt x="522" y="4002"/>
                    </a:lnTo>
                    <a:lnTo>
                      <a:pt x="526" y="3988"/>
                    </a:lnTo>
                    <a:lnTo>
                      <a:pt x="531" y="3976"/>
                    </a:lnTo>
                    <a:lnTo>
                      <a:pt x="537" y="3963"/>
                    </a:lnTo>
                    <a:lnTo>
                      <a:pt x="544" y="3950"/>
                    </a:lnTo>
                    <a:lnTo>
                      <a:pt x="559" y="3926"/>
                    </a:lnTo>
                    <a:lnTo>
                      <a:pt x="576" y="3903"/>
                    </a:lnTo>
                    <a:lnTo>
                      <a:pt x="595" y="3881"/>
                    </a:lnTo>
                    <a:lnTo>
                      <a:pt x="616" y="3861"/>
                    </a:lnTo>
                    <a:lnTo>
                      <a:pt x="639" y="3844"/>
                    </a:lnTo>
                    <a:lnTo>
                      <a:pt x="663" y="3827"/>
                    </a:lnTo>
                    <a:lnTo>
                      <a:pt x="689" y="3813"/>
                    </a:lnTo>
                    <a:lnTo>
                      <a:pt x="716" y="3800"/>
                    </a:lnTo>
                    <a:lnTo>
                      <a:pt x="743" y="3790"/>
                    </a:lnTo>
                    <a:lnTo>
                      <a:pt x="772" y="3782"/>
                    </a:lnTo>
                    <a:lnTo>
                      <a:pt x="799" y="3776"/>
                    </a:lnTo>
                    <a:lnTo>
                      <a:pt x="828" y="3773"/>
                    </a:lnTo>
                    <a:lnTo>
                      <a:pt x="857" y="3772"/>
                    </a:lnTo>
                    <a:lnTo>
                      <a:pt x="835" y="3773"/>
                    </a:lnTo>
                    <a:lnTo>
                      <a:pt x="812" y="3773"/>
                    </a:lnTo>
                    <a:lnTo>
                      <a:pt x="791" y="3773"/>
                    </a:lnTo>
                    <a:lnTo>
                      <a:pt x="769" y="3770"/>
                    </a:lnTo>
                    <a:lnTo>
                      <a:pt x="749" y="3768"/>
                    </a:lnTo>
                    <a:lnTo>
                      <a:pt x="728" y="3766"/>
                    </a:lnTo>
                    <a:lnTo>
                      <a:pt x="707" y="3761"/>
                    </a:lnTo>
                    <a:lnTo>
                      <a:pt x="688" y="3757"/>
                    </a:lnTo>
                    <a:lnTo>
                      <a:pt x="668" y="3751"/>
                    </a:lnTo>
                    <a:lnTo>
                      <a:pt x="648" y="3745"/>
                    </a:lnTo>
                    <a:lnTo>
                      <a:pt x="630" y="3738"/>
                    </a:lnTo>
                    <a:lnTo>
                      <a:pt x="611" y="3730"/>
                    </a:lnTo>
                    <a:lnTo>
                      <a:pt x="594" y="3722"/>
                    </a:lnTo>
                    <a:lnTo>
                      <a:pt x="577" y="3713"/>
                    </a:lnTo>
                    <a:lnTo>
                      <a:pt x="544" y="3694"/>
                    </a:lnTo>
                    <a:lnTo>
                      <a:pt x="512" y="3672"/>
                    </a:lnTo>
                    <a:lnTo>
                      <a:pt x="484" y="3649"/>
                    </a:lnTo>
                    <a:lnTo>
                      <a:pt x="456" y="3624"/>
                    </a:lnTo>
                    <a:lnTo>
                      <a:pt x="432" y="3598"/>
                    </a:lnTo>
                    <a:lnTo>
                      <a:pt x="410" y="3569"/>
                    </a:lnTo>
                    <a:lnTo>
                      <a:pt x="390" y="3540"/>
                    </a:lnTo>
                    <a:lnTo>
                      <a:pt x="373" y="3511"/>
                    </a:lnTo>
                    <a:lnTo>
                      <a:pt x="359" y="3480"/>
                    </a:lnTo>
                    <a:lnTo>
                      <a:pt x="348" y="3450"/>
                    </a:lnTo>
                    <a:lnTo>
                      <a:pt x="340" y="3419"/>
                    </a:lnTo>
                    <a:lnTo>
                      <a:pt x="336" y="3403"/>
                    </a:lnTo>
                    <a:lnTo>
                      <a:pt x="334" y="3388"/>
                    </a:lnTo>
                    <a:lnTo>
                      <a:pt x="333" y="3372"/>
                    </a:lnTo>
                    <a:lnTo>
                      <a:pt x="332" y="3357"/>
                    </a:lnTo>
                    <a:lnTo>
                      <a:pt x="332" y="3342"/>
                    </a:lnTo>
                    <a:lnTo>
                      <a:pt x="333" y="3327"/>
                    </a:lnTo>
                    <a:lnTo>
                      <a:pt x="335" y="3312"/>
                    </a:lnTo>
                    <a:lnTo>
                      <a:pt x="337" y="3297"/>
                    </a:lnTo>
                    <a:lnTo>
                      <a:pt x="341" y="3283"/>
                    </a:lnTo>
                    <a:lnTo>
                      <a:pt x="345" y="3268"/>
                    </a:lnTo>
                    <a:lnTo>
                      <a:pt x="350" y="3254"/>
                    </a:lnTo>
                    <a:lnTo>
                      <a:pt x="357" y="3240"/>
                    </a:lnTo>
                    <a:lnTo>
                      <a:pt x="364" y="3228"/>
                    </a:lnTo>
                    <a:lnTo>
                      <a:pt x="372" y="3214"/>
                    </a:lnTo>
                    <a:lnTo>
                      <a:pt x="380" y="3201"/>
                    </a:lnTo>
                    <a:lnTo>
                      <a:pt x="390" y="3190"/>
                    </a:lnTo>
                    <a:lnTo>
                      <a:pt x="401" y="3178"/>
                    </a:lnTo>
                    <a:lnTo>
                      <a:pt x="413" y="3167"/>
                    </a:lnTo>
                    <a:lnTo>
                      <a:pt x="426" y="3155"/>
                    </a:lnTo>
                    <a:lnTo>
                      <a:pt x="440" y="3145"/>
                    </a:lnTo>
                    <a:lnTo>
                      <a:pt x="455" y="3135"/>
                    </a:lnTo>
                    <a:lnTo>
                      <a:pt x="471" y="3126"/>
                    </a:lnTo>
                    <a:lnTo>
                      <a:pt x="487" y="3117"/>
                    </a:lnTo>
                    <a:lnTo>
                      <a:pt x="506" y="3109"/>
                    </a:lnTo>
                    <a:lnTo>
                      <a:pt x="524" y="3102"/>
                    </a:lnTo>
                    <a:lnTo>
                      <a:pt x="545" y="3095"/>
                    </a:lnTo>
                    <a:lnTo>
                      <a:pt x="565" y="3089"/>
                    </a:lnTo>
                    <a:lnTo>
                      <a:pt x="588" y="3084"/>
                    </a:lnTo>
                    <a:lnTo>
                      <a:pt x="588" y="3082"/>
                    </a:lnTo>
                    <a:close/>
                  </a:path>
                </a:pathLst>
              </a:custGeom>
              <a:solidFill>
                <a:srgbClr val="2F7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flipH="1">
                <a:off x="6453198" y="5143512"/>
                <a:ext cx="357190" cy="642942"/>
              </a:xfrm>
              <a:custGeom>
                <a:avLst/>
                <a:gdLst>
                  <a:gd name="T0" fmla="*/ 182 w 3237"/>
                  <a:gd name="T1" fmla="*/ 2842 h 5085"/>
                  <a:gd name="T2" fmla="*/ 3 w 3237"/>
                  <a:gd name="T3" fmla="*/ 2555 h 5085"/>
                  <a:gd name="T4" fmla="*/ 100 w 3237"/>
                  <a:gd name="T5" fmla="*/ 2283 h 5085"/>
                  <a:gd name="T6" fmla="*/ 484 w 3237"/>
                  <a:gd name="T7" fmla="*/ 2067 h 5085"/>
                  <a:gd name="T8" fmla="*/ 650 w 3237"/>
                  <a:gd name="T9" fmla="*/ 1958 h 5085"/>
                  <a:gd name="T10" fmla="*/ 267 w 3237"/>
                  <a:gd name="T11" fmla="*/ 1742 h 5085"/>
                  <a:gd name="T12" fmla="*/ 247 w 3237"/>
                  <a:gd name="T13" fmla="*/ 1398 h 5085"/>
                  <a:gd name="T14" fmla="*/ 524 w 3237"/>
                  <a:gd name="T15" fmla="*/ 1064 h 5085"/>
                  <a:gd name="T16" fmla="*/ 1029 w 3237"/>
                  <a:gd name="T17" fmla="*/ 877 h 5085"/>
                  <a:gd name="T18" fmla="*/ 1252 w 3237"/>
                  <a:gd name="T19" fmla="*/ 853 h 5085"/>
                  <a:gd name="T20" fmla="*/ 1176 w 3237"/>
                  <a:gd name="T21" fmla="*/ 688 h 5085"/>
                  <a:gd name="T22" fmla="*/ 1126 w 3237"/>
                  <a:gd name="T23" fmla="*/ 387 h 5085"/>
                  <a:gd name="T24" fmla="*/ 1317 w 3237"/>
                  <a:gd name="T25" fmla="*/ 93 h 5085"/>
                  <a:gd name="T26" fmla="*/ 1572 w 3237"/>
                  <a:gd name="T27" fmla="*/ 3 h 5085"/>
                  <a:gd name="T28" fmla="*/ 1782 w 3237"/>
                  <a:gd name="T29" fmla="*/ 153 h 5085"/>
                  <a:gd name="T30" fmla="*/ 1880 w 3237"/>
                  <a:gd name="T31" fmla="*/ 489 h 5085"/>
                  <a:gd name="T32" fmla="*/ 1828 w 3237"/>
                  <a:gd name="T33" fmla="*/ 879 h 5085"/>
                  <a:gd name="T34" fmla="*/ 2167 w 3237"/>
                  <a:gd name="T35" fmla="*/ 616 h 5085"/>
                  <a:gd name="T36" fmla="*/ 2515 w 3237"/>
                  <a:gd name="T37" fmla="*/ 675 h 5085"/>
                  <a:gd name="T38" fmla="*/ 2705 w 3237"/>
                  <a:gd name="T39" fmla="*/ 905 h 5085"/>
                  <a:gd name="T40" fmla="*/ 2570 w 3237"/>
                  <a:gd name="T41" fmla="*/ 1149 h 5085"/>
                  <a:gd name="T42" fmla="*/ 2431 w 3237"/>
                  <a:gd name="T43" fmla="*/ 1238 h 5085"/>
                  <a:gd name="T44" fmla="*/ 2928 w 3237"/>
                  <a:gd name="T45" fmla="*/ 1374 h 5085"/>
                  <a:gd name="T46" fmla="*/ 3170 w 3237"/>
                  <a:gd name="T47" fmla="*/ 1580 h 5085"/>
                  <a:gd name="T48" fmla="*/ 3125 w 3237"/>
                  <a:gd name="T49" fmla="*/ 1779 h 5085"/>
                  <a:gd name="T50" fmla="*/ 2732 w 3237"/>
                  <a:gd name="T51" fmla="*/ 2037 h 5085"/>
                  <a:gd name="T52" fmla="*/ 2462 w 3237"/>
                  <a:gd name="T53" fmla="*/ 2123 h 5085"/>
                  <a:gd name="T54" fmla="*/ 2607 w 3237"/>
                  <a:gd name="T55" fmla="*/ 2138 h 5085"/>
                  <a:gd name="T56" fmla="*/ 3072 w 3237"/>
                  <a:gd name="T57" fmla="*/ 2284 h 5085"/>
                  <a:gd name="T58" fmla="*/ 3237 w 3237"/>
                  <a:gd name="T59" fmla="*/ 2549 h 5085"/>
                  <a:gd name="T60" fmla="*/ 3117 w 3237"/>
                  <a:gd name="T61" fmla="*/ 2821 h 5085"/>
                  <a:gd name="T62" fmla="*/ 2732 w 3237"/>
                  <a:gd name="T63" fmla="*/ 2991 h 5085"/>
                  <a:gd name="T64" fmla="*/ 2764 w 3237"/>
                  <a:gd name="T65" fmla="*/ 3011 h 5085"/>
                  <a:gd name="T66" fmla="*/ 3096 w 3237"/>
                  <a:gd name="T67" fmla="*/ 3061 h 5085"/>
                  <a:gd name="T68" fmla="*/ 3071 w 3237"/>
                  <a:gd name="T69" fmla="*/ 3177 h 5085"/>
                  <a:gd name="T70" fmla="*/ 2651 w 3237"/>
                  <a:gd name="T71" fmla="*/ 3440 h 5085"/>
                  <a:gd name="T72" fmla="*/ 2542 w 3237"/>
                  <a:gd name="T73" fmla="*/ 3577 h 5085"/>
                  <a:gd name="T74" fmla="*/ 2823 w 3237"/>
                  <a:gd name="T75" fmla="*/ 3646 h 5085"/>
                  <a:gd name="T76" fmla="*/ 3050 w 3237"/>
                  <a:gd name="T77" fmla="*/ 3916 h 5085"/>
                  <a:gd name="T78" fmla="*/ 2874 w 3237"/>
                  <a:gd name="T79" fmla="*/ 4022 h 5085"/>
                  <a:gd name="T80" fmla="*/ 2257 w 3237"/>
                  <a:gd name="T81" fmla="*/ 4069 h 5085"/>
                  <a:gd name="T82" fmla="*/ 1927 w 3237"/>
                  <a:gd name="T83" fmla="*/ 4063 h 5085"/>
                  <a:gd name="T84" fmla="*/ 1969 w 3237"/>
                  <a:gd name="T85" fmla="*/ 4105 h 5085"/>
                  <a:gd name="T86" fmla="*/ 2105 w 3237"/>
                  <a:gd name="T87" fmla="*/ 4609 h 5085"/>
                  <a:gd name="T88" fmla="*/ 2148 w 3237"/>
                  <a:gd name="T89" fmla="*/ 4927 h 5085"/>
                  <a:gd name="T90" fmla="*/ 1978 w 3237"/>
                  <a:gd name="T91" fmla="*/ 5040 h 5085"/>
                  <a:gd name="T92" fmla="*/ 1549 w 3237"/>
                  <a:gd name="T93" fmla="*/ 5067 h 5085"/>
                  <a:gd name="T94" fmla="*/ 1421 w 3237"/>
                  <a:gd name="T95" fmla="*/ 5062 h 5085"/>
                  <a:gd name="T96" fmla="*/ 1471 w 3237"/>
                  <a:gd name="T97" fmla="*/ 4791 h 5085"/>
                  <a:gd name="T98" fmla="*/ 1535 w 3237"/>
                  <a:gd name="T99" fmla="*/ 4304 h 5085"/>
                  <a:gd name="T100" fmla="*/ 1469 w 3237"/>
                  <a:gd name="T101" fmla="*/ 4194 h 5085"/>
                  <a:gd name="T102" fmla="*/ 1255 w 3237"/>
                  <a:gd name="T103" fmla="*/ 4412 h 5085"/>
                  <a:gd name="T104" fmla="*/ 1035 w 3237"/>
                  <a:gd name="T105" fmla="*/ 4534 h 5085"/>
                  <a:gd name="T106" fmla="*/ 684 w 3237"/>
                  <a:gd name="T107" fmla="*/ 4356 h 5085"/>
                  <a:gd name="T108" fmla="*/ 519 w 3237"/>
                  <a:gd name="T109" fmla="*/ 4132 h 5085"/>
                  <a:gd name="T110" fmla="*/ 559 w 3237"/>
                  <a:gd name="T111" fmla="*/ 3926 h 5085"/>
                  <a:gd name="T112" fmla="*/ 812 w 3237"/>
                  <a:gd name="T113" fmla="*/ 3773 h 5085"/>
                  <a:gd name="T114" fmla="*/ 512 w 3237"/>
                  <a:gd name="T115" fmla="*/ 3672 h 5085"/>
                  <a:gd name="T116" fmla="*/ 332 w 3237"/>
                  <a:gd name="T117" fmla="*/ 3342 h 5085"/>
                  <a:gd name="T118" fmla="*/ 426 w 3237"/>
                  <a:gd name="T119" fmla="*/ 3155 h 50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37"/>
                  <a:gd name="T181" fmla="*/ 0 h 5085"/>
                  <a:gd name="T182" fmla="*/ 3237 w 3237"/>
                  <a:gd name="T183" fmla="*/ 5085 h 50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37" h="5085">
                    <a:moveTo>
                      <a:pt x="588" y="3082"/>
                    </a:moveTo>
                    <a:lnTo>
                      <a:pt x="549" y="3068"/>
                    </a:lnTo>
                    <a:lnTo>
                      <a:pt x="511" y="3049"/>
                    </a:lnTo>
                    <a:lnTo>
                      <a:pt x="474" y="3032"/>
                    </a:lnTo>
                    <a:lnTo>
                      <a:pt x="439" y="3013"/>
                    </a:lnTo>
                    <a:lnTo>
                      <a:pt x="405" y="2995"/>
                    </a:lnTo>
                    <a:lnTo>
                      <a:pt x="373" y="2976"/>
                    </a:lnTo>
                    <a:lnTo>
                      <a:pt x="342" y="2958"/>
                    </a:lnTo>
                    <a:lnTo>
                      <a:pt x="312" y="2940"/>
                    </a:lnTo>
                    <a:lnTo>
                      <a:pt x="283" y="2920"/>
                    </a:lnTo>
                    <a:lnTo>
                      <a:pt x="256" y="2900"/>
                    </a:lnTo>
                    <a:lnTo>
                      <a:pt x="230" y="2881"/>
                    </a:lnTo>
                    <a:lnTo>
                      <a:pt x="205" y="2861"/>
                    </a:lnTo>
                    <a:lnTo>
                      <a:pt x="182" y="2842"/>
                    </a:lnTo>
                    <a:lnTo>
                      <a:pt x="160" y="2821"/>
                    </a:lnTo>
                    <a:lnTo>
                      <a:pt x="140" y="2801"/>
                    </a:lnTo>
                    <a:lnTo>
                      <a:pt x="121" y="2781"/>
                    </a:lnTo>
                    <a:lnTo>
                      <a:pt x="103" y="2760"/>
                    </a:lnTo>
                    <a:lnTo>
                      <a:pt x="87" y="2740"/>
                    </a:lnTo>
                    <a:lnTo>
                      <a:pt x="72" y="2720"/>
                    </a:lnTo>
                    <a:lnTo>
                      <a:pt x="59" y="2699"/>
                    </a:lnTo>
                    <a:lnTo>
                      <a:pt x="46" y="2678"/>
                    </a:lnTo>
                    <a:lnTo>
                      <a:pt x="35" y="2657"/>
                    </a:lnTo>
                    <a:lnTo>
                      <a:pt x="26" y="2637"/>
                    </a:lnTo>
                    <a:lnTo>
                      <a:pt x="18" y="2616"/>
                    </a:lnTo>
                    <a:lnTo>
                      <a:pt x="11" y="2596"/>
                    </a:lnTo>
                    <a:lnTo>
                      <a:pt x="7" y="2575"/>
                    </a:lnTo>
                    <a:lnTo>
                      <a:pt x="3" y="2555"/>
                    </a:lnTo>
                    <a:lnTo>
                      <a:pt x="1" y="2534"/>
                    </a:lnTo>
                    <a:lnTo>
                      <a:pt x="0" y="2514"/>
                    </a:lnTo>
                    <a:lnTo>
                      <a:pt x="0" y="2494"/>
                    </a:lnTo>
                    <a:lnTo>
                      <a:pt x="2" y="2474"/>
                    </a:lnTo>
                    <a:lnTo>
                      <a:pt x="6" y="2454"/>
                    </a:lnTo>
                    <a:lnTo>
                      <a:pt x="10" y="2434"/>
                    </a:lnTo>
                    <a:lnTo>
                      <a:pt x="16" y="2414"/>
                    </a:lnTo>
                    <a:lnTo>
                      <a:pt x="24" y="2396"/>
                    </a:lnTo>
                    <a:lnTo>
                      <a:pt x="33" y="2376"/>
                    </a:lnTo>
                    <a:lnTo>
                      <a:pt x="44" y="2357"/>
                    </a:lnTo>
                    <a:lnTo>
                      <a:pt x="55" y="2338"/>
                    </a:lnTo>
                    <a:lnTo>
                      <a:pt x="69" y="2320"/>
                    </a:lnTo>
                    <a:lnTo>
                      <a:pt x="84" y="2301"/>
                    </a:lnTo>
                    <a:lnTo>
                      <a:pt x="100" y="2283"/>
                    </a:lnTo>
                    <a:lnTo>
                      <a:pt x="118" y="2265"/>
                    </a:lnTo>
                    <a:lnTo>
                      <a:pt x="137" y="2248"/>
                    </a:lnTo>
                    <a:lnTo>
                      <a:pt x="158" y="2231"/>
                    </a:lnTo>
                    <a:lnTo>
                      <a:pt x="181" y="2214"/>
                    </a:lnTo>
                    <a:lnTo>
                      <a:pt x="204" y="2197"/>
                    </a:lnTo>
                    <a:lnTo>
                      <a:pt x="229" y="2181"/>
                    </a:lnTo>
                    <a:lnTo>
                      <a:pt x="256" y="2165"/>
                    </a:lnTo>
                    <a:lnTo>
                      <a:pt x="283" y="2150"/>
                    </a:lnTo>
                    <a:lnTo>
                      <a:pt x="313" y="2135"/>
                    </a:lnTo>
                    <a:lnTo>
                      <a:pt x="344" y="2121"/>
                    </a:lnTo>
                    <a:lnTo>
                      <a:pt x="376" y="2106"/>
                    </a:lnTo>
                    <a:lnTo>
                      <a:pt x="411" y="2094"/>
                    </a:lnTo>
                    <a:lnTo>
                      <a:pt x="447" y="2080"/>
                    </a:lnTo>
                    <a:lnTo>
                      <a:pt x="484" y="2067"/>
                    </a:lnTo>
                    <a:lnTo>
                      <a:pt x="523" y="2055"/>
                    </a:lnTo>
                    <a:lnTo>
                      <a:pt x="562" y="2043"/>
                    </a:lnTo>
                    <a:lnTo>
                      <a:pt x="605" y="2033"/>
                    </a:lnTo>
                    <a:lnTo>
                      <a:pt x="647" y="2021"/>
                    </a:lnTo>
                    <a:lnTo>
                      <a:pt x="692" y="2012"/>
                    </a:lnTo>
                    <a:lnTo>
                      <a:pt x="738" y="2002"/>
                    </a:lnTo>
                    <a:lnTo>
                      <a:pt x="785" y="1994"/>
                    </a:lnTo>
                    <a:lnTo>
                      <a:pt x="835" y="1985"/>
                    </a:lnTo>
                    <a:lnTo>
                      <a:pt x="886" y="1977"/>
                    </a:lnTo>
                    <a:lnTo>
                      <a:pt x="834" y="1976"/>
                    </a:lnTo>
                    <a:lnTo>
                      <a:pt x="784" y="1974"/>
                    </a:lnTo>
                    <a:lnTo>
                      <a:pt x="737" y="1970"/>
                    </a:lnTo>
                    <a:lnTo>
                      <a:pt x="692" y="1965"/>
                    </a:lnTo>
                    <a:lnTo>
                      <a:pt x="650" y="1958"/>
                    </a:lnTo>
                    <a:lnTo>
                      <a:pt x="608" y="1950"/>
                    </a:lnTo>
                    <a:lnTo>
                      <a:pt x="570" y="1941"/>
                    </a:lnTo>
                    <a:lnTo>
                      <a:pt x="533" y="1930"/>
                    </a:lnTo>
                    <a:lnTo>
                      <a:pt x="499" y="1917"/>
                    </a:lnTo>
                    <a:lnTo>
                      <a:pt x="466" y="1905"/>
                    </a:lnTo>
                    <a:lnTo>
                      <a:pt x="436" y="1890"/>
                    </a:lnTo>
                    <a:lnTo>
                      <a:pt x="409" y="1875"/>
                    </a:lnTo>
                    <a:lnTo>
                      <a:pt x="382" y="1859"/>
                    </a:lnTo>
                    <a:lnTo>
                      <a:pt x="358" y="1841"/>
                    </a:lnTo>
                    <a:lnTo>
                      <a:pt x="336" y="1823"/>
                    </a:lnTo>
                    <a:lnTo>
                      <a:pt x="317" y="1805"/>
                    </a:lnTo>
                    <a:lnTo>
                      <a:pt x="298" y="1785"/>
                    </a:lnTo>
                    <a:lnTo>
                      <a:pt x="282" y="1764"/>
                    </a:lnTo>
                    <a:lnTo>
                      <a:pt x="267" y="1742"/>
                    </a:lnTo>
                    <a:lnTo>
                      <a:pt x="254" y="1720"/>
                    </a:lnTo>
                    <a:lnTo>
                      <a:pt x="244" y="1697"/>
                    </a:lnTo>
                    <a:lnTo>
                      <a:pt x="235" y="1674"/>
                    </a:lnTo>
                    <a:lnTo>
                      <a:pt x="228" y="1651"/>
                    </a:lnTo>
                    <a:lnTo>
                      <a:pt x="222" y="1627"/>
                    </a:lnTo>
                    <a:lnTo>
                      <a:pt x="219" y="1603"/>
                    </a:lnTo>
                    <a:lnTo>
                      <a:pt x="216" y="1578"/>
                    </a:lnTo>
                    <a:lnTo>
                      <a:pt x="216" y="1552"/>
                    </a:lnTo>
                    <a:lnTo>
                      <a:pt x="217" y="1527"/>
                    </a:lnTo>
                    <a:lnTo>
                      <a:pt x="220" y="1501"/>
                    </a:lnTo>
                    <a:lnTo>
                      <a:pt x="224" y="1476"/>
                    </a:lnTo>
                    <a:lnTo>
                      <a:pt x="230" y="1450"/>
                    </a:lnTo>
                    <a:lnTo>
                      <a:pt x="238" y="1424"/>
                    </a:lnTo>
                    <a:lnTo>
                      <a:pt x="247" y="1398"/>
                    </a:lnTo>
                    <a:lnTo>
                      <a:pt x="258" y="1372"/>
                    </a:lnTo>
                    <a:lnTo>
                      <a:pt x="270" y="1346"/>
                    </a:lnTo>
                    <a:lnTo>
                      <a:pt x="284" y="1321"/>
                    </a:lnTo>
                    <a:lnTo>
                      <a:pt x="299" y="1295"/>
                    </a:lnTo>
                    <a:lnTo>
                      <a:pt x="315" y="1270"/>
                    </a:lnTo>
                    <a:lnTo>
                      <a:pt x="334" y="1245"/>
                    </a:lnTo>
                    <a:lnTo>
                      <a:pt x="352" y="1220"/>
                    </a:lnTo>
                    <a:lnTo>
                      <a:pt x="373" y="1196"/>
                    </a:lnTo>
                    <a:lnTo>
                      <a:pt x="395" y="1173"/>
                    </a:lnTo>
                    <a:lnTo>
                      <a:pt x="418" y="1150"/>
                    </a:lnTo>
                    <a:lnTo>
                      <a:pt x="443" y="1127"/>
                    </a:lnTo>
                    <a:lnTo>
                      <a:pt x="469" y="1105"/>
                    </a:lnTo>
                    <a:lnTo>
                      <a:pt x="495" y="1083"/>
                    </a:lnTo>
                    <a:lnTo>
                      <a:pt x="524" y="1064"/>
                    </a:lnTo>
                    <a:lnTo>
                      <a:pt x="553" y="1043"/>
                    </a:lnTo>
                    <a:lnTo>
                      <a:pt x="584" y="1024"/>
                    </a:lnTo>
                    <a:lnTo>
                      <a:pt x="615" y="1006"/>
                    </a:lnTo>
                    <a:lnTo>
                      <a:pt x="647" y="989"/>
                    </a:lnTo>
                    <a:lnTo>
                      <a:pt x="681" y="973"/>
                    </a:lnTo>
                    <a:lnTo>
                      <a:pt x="716" y="958"/>
                    </a:lnTo>
                    <a:lnTo>
                      <a:pt x="752" y="943"/>
                    </a:lnTo>
                    <a:lnTo>
                      <a:pt x="789" y="930"/>
                    </a:lnTo>
                    <a:lnTo>
                      <a:pt x="826" y="917"/>
                    </a:lnTo>
                    <a:lnTo>
                      <a:pt x="865" y="907"/>
                    </a:lnTo>
                    <a:lnTo>
                      <a:pt x="904" y="898"/>
                    </a:lnTo>
                    <a:lnTo>
                      <a:pt x="946" y="890"/>
                    </a:lnTo>
                    <a:lnTo>
                      <a:pt x="987" y="883"/>
                    </a:lnTo>
                    <a:lnTo>
                      <a:pt x="1029" y="877"/>
                    </a:lnTo>
                    <a:lnTo>
                      <a:pt x="1072" y="873"/>
                    </a:lnTo>
                    <a:lnTo>
                      <a:pt x="1116" y="871"/>
                    </a:lnTo>
                    <a:lnTo>
                      <a:pt x="1161" y="870"/>
                    </a:lnTo>
                    <a:lnTo>
                      <a:pt x="1174" y="870"/>
                    </a:lnTo>
                    <a:lnTo>
                      <a:pt x="1186" y="870"/>
                    </a:lnTo>
                    <a:lnTo>
                      <a:pt x="1198" y="869"/>
                    </a:lnTo>
                    <a:lnTo>
                      <a:pt x="1207" y="868"/>
                    </a:lnTo>
                    <a:lnTo>
                      <a:pt x="1216" y="867"/>
                    </a:lnTo>
                    <a:lnTo>
                      <a:pt x="1224" y="865"/>
                    </a:lnTo>
                    <a:lnTo>
                      <a:pt x="1231" y="863"/>
                    </a:lnTo>
                    <a:lnTo>
                      <a:pt x="1238" y="861"/>
                    </a:lnTo>
                    <a:lnTo>
                      <a:pt x="1244" y="858"/>
                    </a:lnTo>
                    <a:lnTo>
                      <a:pt x="1247" y="856"/>
                    </a:lnTo>
                    <a:lnTo>
                      <a:pt x="1252" y="853"/>
                    </a:lnTo>
                    <a:lnTo>
                      <a:pt x="1254" y="849"/>
                    </a:lnTo>
                    <a:lnTo>
                      <a:pt x="1257" y="846"/>
                    </a:lnTo>
                    <a:lnTo>
                      <a:pt x="1258" y="842"/>
                    </a:lnTo>
                    <a:lnTo>
                      <a:pt x="1259" y="834"/>
                    </a:lnTo>
                    <a:lnTo>
                      <a:pt x="1257" y="824"/>
                    </a:lnTo>
                    <a:lnTo>
                      <a:pt x="1253" y="814"/>
                    </a:lnTo>
                    <a:lnTo>
                      <a:pt x="1247" y="802"/>
                    </a:lnTo>
                    <a:lnTo>
                      <a:pt x="1241" y="789"/>
                    </a:lnTo>
                    <a:lnTo>
                      <a:pt x="1231" y="776"/>
                    </a:lnTo>
                    <a:lnTo>
                      <a:pt x="1221" y="759"/>
                    </a:lnTo>
                    <a:lnTo>
                      <a:pt x="1211" y="743"/>
                    </a:lnTo>
                    <a:lnTo>
                      <a:pt x="1199" y="726"/>
                    </a:lnTo>
                    <a:lnTo>
                      <a:pt x="1188" y="708"/>
                    </a:lnTo>
                    <a:lnTo>
                      <a:pt x="1176" y="688"/>
                    </a:lnTo>
                    <a:lnTo>
                      <a:pt x="1164" y="668"/>
                    </a:lnTo>
                    <a:lnTo>
                      <a:pt x="1153" y="646"/>
                    </a:lnTo>
                    <a:lnTo>
                      <a:pt x="1143" y="623"/>
                    </a:lnTo>
                    <a:lnTo>
                      <a:pt x="1135" y="600"/>
                    </a:lnTo>
                    <a:lnTo>
                      <a:pt x="1126" y="575"/>
                    </a:lnTo>
                    <a:lnTo>
                      <a:pt x="1120" y="549"/>
                    </a:lnTo>
                    <a:lnTo>
                      <a:pt x="1116" y="522"/>
                    </a:lnTo>
                    <a:lnTo>
                      <a:pt x="1114" y="494"/>
                    </a:lnTo>
                    <a:lnTo>
                      <a:pt x="1114" y="466"/>
                    </a:lnTo>
                    <a:lnTo>
                      <a:pt x="1115" y="451"/>
                    </a:lnTo>
                    <a:lnTo>
                      <a:pt x="1117" y="434"/>
                    </a:lnTo>
                    <a:lnTo>
                      <a:pt x="1120" y="419"/>
                    </a:lnTo>
                    <a:lnTo>
                      <a:pt x="1123" y="403"/>
                    </a:lnTo>
                    <a:lnTo>
                      <a:pt x="1126" y="387"/>
                    </a:lnTo>
                    <a:lnTo>
                      <a:pt x="1131" y="371"/>
                    </a:lnTo>
                    <a:lnTo>
                      <a:pt x="1138" y="355"/>
                    </a:lnTo>
                    <a:lnTo>
                      <a:pt x="1144" y="339"/>
                    </a:lnTo>
                    <a:lnTo>
                      <a:pt x="1152" y="322"/>
                    </a:lnTo>
                    <a:lnTo>
                      <a:pt x="1161" y="304"/>
                    </a:lnTo>
                    <a:lnTo>
                      <a:pt x="1177" y="274"/>
                    </a:lnTo>
                    <a:lnTo>
                      <a:pt x="1193" y="245"/>
                    </a:lnTo>
                    <a:lnTo>
                      <a:pt x="1211" y="219"/>
                    </a:lnTo>
                    <a:lnTo>
                      <a:pt x="1228" y="195"/>
                    </a:lnTo>
                    <a:lnTo>
                      <a:pt x="1245" y="171"/>
                    </a:lnTo>
                    <a:lnTo>
                      <a:pt x="1262" y="150"/>
                    </a:lnTo>
                    <a:lnTo>
                      <a:pt x="1281" y="129"/>
                    </a:lnTo>
                    <a:lnTo>
                      <a:pt x="1298" y="111"/>
                    </a:lnTo>
                    <a:lnTo>
                      <a:pt x="1317" y="93"/>
                    </a:lnTo>
                    <a:lnTo>
                      <a:pt x="1335" y="78"/>
                    </a:lnTo>
                    <a:lnTo>
                      <a:pt x="1353" y="63"/>
                    </a:lnTo>
                    <a:lnTo>
                      <a:pt x="1372" y="52"/>
                    </a:lnTo>
                    <a:lnTo>
                      <a:pt x="1390" y="40"/>
                    </a:lnTo>
                    <a:lnTo>
                      <a:pt x="1409" y="30"/>
                    </a:lnTo>
                    <a:lnTo>
                      <a:pt x="1427" y="22"/>
                    </a:lnTo>
                    <a:lnTo>
                      <a:pt x="1446" y="15"/>
                    </a:lnTo>
                    <a:lnTo>
                      <a:pt x="1464" y="9"/>
                    </a:lnTo>
                    <a:lnTo>
                      <a:pt x="1482" y="6"/>
                    </a:lnTo>
                    <a:lnTo>
                      <a:pt x="1501" y="2"/>
                    </a:lnTo>
                    <a:lnTo>
                      <a:pt x="1518" y="1"/>
                    </a:lnTo>
                    <a:lnTo>
                      <a:pt x="1537" y="0"/>
                    </a:lnTo>
                    <a:lnTo>
                      <a:pt x="1554" y="1"/>
                    </a:lnTo>
                    <a:lnTo>
                      <a:pt x="1572" y="3"/>
                    </a:lnTo>
                    <a:lnTo>
                      <a:pt x="1590" y="7"/>
                    </a:lnTo>
                    <a:lnTo>
                      <a:pt x="1606" y="12"/>
                    </a:lnTo>
                    <a:lnTo>
                      <a:pt x="1623" y="17"/>
                    </a:lnTo>
                    <a:lnTo>
                      <a:pt x="1639" y="24"/>
                    </a:lnTo>
                    <a:lnTo>
                      <a:pt x="1655" y="32"/>
                    </a:lnTo>
                    <a:lnTo>
                      <a:pt x="1671" y="41"/>
                    </a:lnTo>
                    <a:lnTo>
                      <a:pt x="1686" y="52"/>
                    </a:lnTo>
                    <a:lnTo>
                      <a:pt x="1701" y="63"/>
                    </a:lnTo>
                    <a:lnTo>
                      <a:pt x="1716" y="76"/>
                    </a:lnTo>
                    <a:lnTo>
                      <a:pt x="1730" y="90"/>
                    </a:lnTo>
                    <a:lnTo>
                      <a:pt x="1744" y="104"/>
                    </a:lnTo>
                    <a:lnTo>
                      <a:pt x="1758" y="120"/>
                    </a:lnTo>
                    <a:lnTo>
                      <a:pt x="1770" y="136"/>
                    </a:lnTo>
                    <a:lnTo>
                      <a:pt x="1782" y="153"/>
                    </a:lnTo>
                    <a:lnTo>
                      <a:pt x="1793" y="172"/>
                    </a:lnTo>
                    <a:lnTo>
                      <a:pt x="1805" y="191"/>
                    </a:lnTo>
                    <a:lnTo>
                      <a:pt x="1814" y="212"/>
                    </a:lnTo>
                    <a:lnTo>
                      <a:pt x="1825" y="233"/>
                    </a:lnTo>
                    <a:lnTo>
                      <a:pt x="1834" y="255"/>
                    </a:lnTo>
                    <a:lnTo>
                      <a:pt x="1842" y="278"/>
                    </a:lnTo>
                    <a:lnTo>
                      <a:pt x="1849" y="302"/>
                    </a:lnTo>
                    <a:lnTo>
                      <a:pt x="1856" y="326"/>
                    </a:lnTo>
                    <a:lnTo>
                      <a:pt x="1861" y="351"/>
                    </a:lnTo>
                    <a:lnTo>
                      <a:pt x="1867" y="377"/>
                    </a:lnTo>
                    <a:lnTo>
                      <a:pt x="1872" y="403"/>
                    </a:lnTo>
                    <a:lnTo>
                      <a:pt x="1875" y="431"/>
                    </a:lnTo>
                    <a:lnTo>
                      <a:pt x="1878" y="460"/>
                    </a:lnTo>
                    <a:lnTo>
                      <a:pt x="1880" y="489"/>
                    </a:lnTo>
                    <a:lnTo>
                      <a:pt x="1880" y="517"/>
                    </a:lnTo>
                    <a:lnTo>
                      <a:pt x="1880" y="547"/>
                    </a:lnTo>
                    <a:lnTo>
                      <a:pt x="1879" y="578"/>
                    </a:lnTo>
                    <a:lnTo>
                      <a:pt x="1876" y="610"/>
                    </a:lnTo>
                    <a:lnTo>
                      <a:pt x="1874" y="642"/>
                    </a:lnTo>
                    <a:lnTo>
                      <a:pt x="1870" y="674"/>
                    </a:lnTo>
                    <a:lnTo>
                      <a:pt x="1864" y="706"/>
                    </a:lnTo>
                    <a:lnTo>
                      <a:pt x="1858" y="741"/>
                    </a:lnTo>
                    <a:lnTo>
                      <a:pt x="1850" y="774"/>
                    </a:lnTo>
                    <a:lnTo>
                      <a:pt x="1842" y="809"/>
                    </a:lnTo>
                    <a:lnTo>
                      <a:pt x="1832" y="844"/>
                    </a:lnTo>
                    <a:lnTo>
                      <a:pt x="1821" y="879"/>
                    </a:lnTo>
                    <a:lnTo>
                      <a:pt x="1808" y="915"/>
                    </a:lnTo>
                    <a:lnTo>
                      <a:pt x="1828" y="879"/>
                    </a:lnTo>
                    <a:lnTo>
                      <a:pt x="1849" y="847"/>
                    </a:lnTo>
                    <a:lnTo>
                      <a:pt x="1870" y="817"/>
                    </a:lnTo>
                    <a:lnTo>
                      <a:pt x="1891" y="788"/>
                    </a:lnTo>
                    <a:lnTo>
                      <a:pt x="1914" y="763"/>
                    </a:lnTo>
                    <a:lnTo>
                      <a:pt x="1937" y="740"/>
                    </a:lnTo>
                    <a:lnTo>
                      <a:pt x="1962" y="718"/>
                    </a:lnTo>
                    <a:lnTo>
                      <a:pt x="1986" y="698"/>
                    </a:lnTo>
                    <a:lnTo>
                      <a:pt x="2010" y="681"/>
                    </a:lnTo>
                    <a:lnTo>
                      <a:pt x="2035" y="666"/>
                    </a:lnTo>
                    <a:lnTo>
                      <a:pt x="2062" y="652"/>
                    </a:lnTo>
                    <a:lnTo>
                      <a:pt x="2087" y="641"/>
                    </a:lnTo>
                    <a:lnTo>
                      <a:pt x="2114" y="631"/>
                    </a:lnTo>
                    <a:lnTo>
                      <a:pt x="2140" y="623"/>
                    </a:lnTo>
                    <a:lnTo>
                      <a:pt x="2167" y="616"/>
                    </a:lnTo>
                    <a:lnTo>
                      <a:pt x="2193" y="612"/>
                    </a:lnTo>
                    <a:lnTo>
                      <a:pt x="2220" y="608"/>
                    </a:lnTo>
                    <a:lnTo>
                      <a:pt x="2246" y="607"/>
                    </a:lnTo>
                    <a:lnTo>
                      <a:pt x="2273" y="607"/>
                    </a:lnTo>
                    <a:lnTo>
                      <a:pt x="2298" y="608"/>
                    </a:lnTo>
                    <a:lnTo>
                      <a:pt x="2325" y="612"/>
                    </a:lnTo>
                    <a:lnTo>
                      <a:pt x="2350" y="615"/>
                    </a:lnTo>
                    <a:lnTo>
                      <a:pt x="2375" y="621"/>
                    </a:lnTo>
                    <a:lnTo>
                      <a:pt x="2399" y="627"/>
                    </a:lnTo>
                    <a:lnTo>
                      <a:pt x="2424" y="635"/>
                    </a:lnTo>
                    <a:lnTo>
                      <a:pt x="2448" y="643"/>
                    </a:lnTo>
                    <a:lnTo>
                      <a:pt x="2471" y="653"/>
                    </a:lnTo>
                    <a:lnTo>
                      <a:pt x="2493" y="664"/>
                    </a:lnTo>
                    <a:lnTo>
                      <a:pt x="2515" y="675"/>
                    </a:lnTo>
                    <a:lnTo>
                      <a:pt x="2535" y="688"/>
                    </a:lnTo>
                    <a:lnTo>
                      <a:pt x="2555" y="702"/>
                    </a:lnTo>
                    <a:lnTo>
                      <a:pt x="2575" y="716"/>
                    </a:lnTo>
                    <a:lnTo>
                      <a:pt x="2592" y="731"/>
                    </a:lnTo>
                    <a:lnTo>
                      <a:pt x="2609" y="746"/>
                    </a:lnTo>
                    <a:lnTo>
                      <a:pt x="2625" y="762"/>
                    </a:lnTo>
                    <a:lnTo>
                      <a:pt x="2639" y="778"/>
                    </a:lnTo>
                    <a:lnTo>
                      <a:pt x="2653" y="795"/>
                    </a:lnTo>
                    <a:lnTo>
                      <a:pt x="2666" y="812"/>
                    </a:lnTo>
                    <a:lnTo>
                      <a:pt x="2676" y="831"/>
                    </a:lnTo>
                    <a:lnTo>
                      <a:pt x="2685" y="848"/>
                    </a:lnTo>
                    <a:lnTo>
                      <a:pt x="2693" y="867"/>
                    </a:lnTo>
                    <a:lnTo>
                      <a:pt x="2700" y="885"/>
                    </a:lnTo>
                    <a:lnTo>
                      <a:pt x="2705" y="905"/>
                    </a:lnTo>
                    <a:lnTo>
                      <a:pt x="2707" y="923"/>
                    </a:lnTo>
                    <a:lnTo>
                      <a:pt x="2709" y="941"/>
                    </a:lnTo>
                    <a:lnTo>
                      <a:pt x="2708" y="960"/>
                    </a:lnTo>
                    <a:lnTo>
                      <a:pt x="2706" y="979"/>
                    </a:lnTo>
                    <a:lnTo>
                      <a:pt x="2702" y="998"/>
                    </a:lnTo>
                    <a:lnTo>
                      <a:pt x="2696" y="1016"/>
                    </a:lnTo>
                    <a:lnTo>
                      <a:pt x="2687" y="1034"/>
                    </a:lnTo>
                    <a:lnTo>
                      <a:pt x="2678" y="1052"/>
                    </a:lnTo>
                    <a:lnTo>
                      <a:pt x="2666" y="1069"/>
                    </a:lnTo>
                    <a:lnTo>
                      <a:pt x="2651" y="1087"/>
                    </a:lnTo>
                    <a:lnTo>
                      <a:pt x="2634" y="1103"/>
                    </a:lnTo>
                    <a:lnTo>
                      <a:pt x="2615" y="1119"/>
                    </a:lnTo>
                    <a:lnTo>
                      <a:pt x="2593" y="1135"/>
                    </a:lnTo>
                    <a:lnTo>
                      <a:pt x="2570" y="1149"/>
                    </a:lnTo>
                    <a:lnTo>
                      <a:pt x="2543" y="1164"/>
                    </a:lnTo>
                    <a:lnTo>
                      <a:pt x="2514" y="1177"/>
                    </a:lnTo>
                    <a:lnTo>
                      <a:pt x="2482" y="1189"/>
                    </a:lnTo>
                    <a:lnTo>
                      <a:pt x="2448" y="1201"/>
                    </a:lnTo>
                    <a:lnTo>
                      <a:pt x="2429" y="1206"/>
                    </a:lnTo>
                    <a:lnTo>
                      <a:pt x="2411" y="1212"/>
                    </a:lnTo>
                    <a:lnTo>
                      <a:pt x="2391" y="1217"/>
                    </a:lnTo>
                    <a:lnTo>
                      <a:pt x="2371" y="1221"/>
                    </a:lnTo>
                    <a:lnTo>
                      <a:pt x="2350" y="1226"/>
                    </a:lnTo>
                    <a:lnTo>
                      <a:pt x="2328" y="1231"/>
                    </a:lnTo>
                    <a:lnTo>
                      <a:pt x="2350" y="1231"/>
                    </a:lnTo>
                    <a:lnTo>
                      <a:pt x="2375" y="1233"/>
                    </a:lnTo>
                    <a:lnTo>
                      <a:pt x="2402" y="1235"/>
                    </a:lnTo>
                    <a:lnTo>
                      <a:pt x="2431" y="1238"/>
                    </a:lnTo>
                    <a:lnTo>
                      <a:pt x="2462" y="1242"/>
                    </a:lnTo>
                    <a:lnTo>
                      <a:pt x="2494" y="1247"/>
                    </a:lnTo>
                    <a:lnTo>
                      <a:pt x="2528" y="1253"/>
                    </a:lnTo>
                    <a:lnTo>
                      <a:pt x="2563" y="1259"/>
                    </a:lnTo>
                    <a:lnTo>
                      <a:pt x="2599" y="1266"/>
                    </a:lnTo>
                    <a:lnTo>
                      <a:pt x="2636" y="1276"/>
                    </a:lnTo>
                    <a:lnTo>
                      <a:pt x="2672" y="1285"/>
                    </a:lnTo>
                    <a:lnTo>
                      <a:pt x="2711" y="1295"/>
                    </a:lnTo>
                    <a:lnTo>
                      <a:pt x="2747" y="1306"/>
                    </a:lnTo>
                    <a:lnTo>
                      <a:pt x="2785" y="1317"/>
                    </a:lnTo>
                    <a:lnTo>
                      <a:pt x="2822" y="1330"/>
                    </a:lnTo>
                    <a:lnTo>
                      <a:pt x="2858" y="1344"/>
                    </a:lnTo>
                    <a:lnTo>
                      <a:pt x="2894" y="1357"/>
                    </a:lnTo>
                    <a:lnTo>
                      <a:pt x="2928" y="1374"/>
                    </a:lnTo>
                    <a:lnTo>
                      <a:pt x="2962" y="1389"/>
                    </a:lnTo>
                    <a:lnTo>
                      <a:pt x="2993" y="1406"/>
                    </a:lnTo>
                    <a:lnTo>
                      <a:pt x="3023" y="1423"/>
                    </a:lnTo>
                    <a:lnTo>
                      <a:pt x="3052" y="1442"/>
                    </a:lnTo>
                    <a:lnTo>
                      <a:pt x="3077" y="1461"/>
                    </a:lnTo>
                    <a:lnTo>
                      <a:pt x="3101" y="1481"/>
                    </a:lnTo>
                    <a:lnTo>
                      <a:pt x="3122" y="1501"/>
                    </a:lnTo>
                    <a:lnTo>
                      <a:pt x="3131" y="1512"/>
                    </a:lnTo>
                    <a:lnTo>
                      <a:pt x="3139" y="1523"/>
                    </a:lnTo>
                    <a:lnTo>
                      <a:pt x="3147" y="1534"/>
                    </a:lnTo>
                    <a:lnTo>
                      <a:pt x="3154" y="1545"/>
                    </a:lnTo>
                    <a:lnTo>
                      <a:pt x="3161" y="1557"/>
                    </a:lnTo>
                    <a:lnTo>
                      <a:pt x="3166" y="1568"/>
                    </a:lnTo>
                    <a:lnTo>
                      <a:pt x="3170" y="1580"/>
                    </a:lnTo>
                    <a:lnTo>
                      <a:pt x="3174" y="1593"/>
                    </a:lnTo>
                    <a:lnTo>
                      <a:pt x="3177" y="1604"/>
                    </a:lnTo>
                    <a:lnTo>
                      <a:pt x="3178" y="1617"/>
                    </a:lnTo>
                    <a:lnTo>
                      <a:pt x="3179" y="1629"/>
                    </a:lnTo>
                    <a:lnTo>
                      <a:pt x="3179" y="1642"/>
                    </a:lnTo>
                    <a:lnTo>
                      <a:pt x="3177" y="1655"/>
                    </a:lnTo>
                    <a:lnTo>
                      <a:pt x="3175" y="1669"/>
                    </a:lnTo>
                    <a:lnTo>
                      <a:pt x="3171" y="1686"/>
                    </a:lnTo>
                    <a:lnTo>
                      <a:pt x="3166" y="1702"/>
                    </a:lnTo>
                    <a:lnTo>
                      <a:pt x="3159" y="1718"/>
                    </a:lnTo>
                    <a:lnTo>
                      <a:pt x="3152" y="1734"/>
                    </a:lnTo>
                    <a:lnTo>
                      <a:pt x="3144" y="1749"/>
                    </a:lnTo>
                    <a:lnTo>
                      <a:pt x="3136" y="1764"/>
                    </a:lnTo>
                    <a:lnTo>
                      <a:pt x="3125" y="1779"/>
                    </a:lnTo>
                    <a:lnTo>
                      <a:pt x="3115" y="1793"/>
                    </a:lnTo>
                    <a:lnTo>
                      <a:pt x="3103" y="1808"/>
                    </a:lnTo>
                    <a:lnTo>
                      <a:pt x="3092" y="1821"/>
                    </a:lnTo>
                    <a:lnTo>
                      <a:pt x="3066" y="1847"/>
                    </a:lnTo>
                    <a:lnTo>
                      <a:pt x="3039" y="1873"/>
                    </a:lnTo>
                    <a:lnTo>
                      <a:pt x="3009" y="1896"/>
                    </a:lnTo>
                    <a:lnTo>
                      <a:pt x="2977" y="1917"/>
                    </a:lnTo>
                    <a:lnTo>
                      <a:pt x="2943" y="1938"/>
                    </a:lnTo>
                    <a:lnTo>
                      <a:pt x="2910" y="1958"/>
                    </a:lnTo>
                    <a:lnTo>
                      <a:pt x="2874" y="1976"/>
                    </a:lnTo>
                    <a:lnTo>
                      <a:pt x="2840" y="1994"/>
                    </a:lnTo>
                    <a:lnTo>
                      <a:pt x="2804" y="2010"/>
                    </a:lnTo>
                    <a:lnTo>
                      <a:pt x="2768" y="2023"/>
                    </a:lnTo>
                    <a:lnTo>
                      <a:pt x="2732" y="2037"/>
                    </a:lnTo>
                    <a:lnTo>
                      <a:pt x="2698" y="2050"/>
                    </a:lnTo>
                    <a:lnTo>
                      <a:pt x="2664" y="2062"/>
                    </a:lnTo>
                    <a:lnTo>
                      <a:pt x="2632" y="2072"/>
                    </a:lnTo>
                    <a:lnTo>
                      <a:pt x="2601" y="2082"/>
                    </a:lnTo>
                    <a:lnTo>
                      <a:pt x="2572" y="2090"/>
                    </a:lnTo>
                    <a:lnTo>
                      <a:pt x="2546" y="2098"/>
                    </a:lnTo>
                    <a:lnTo>
                      <a:pt x="2522" y="2105"/>
                    </a:lnTo>
                    <a:lnTo>
                      <a:pt x="2511" y="2108"/>
                    </a:lnTo>
                    <a:lnTo>
                      <a:pt x="2501" y="2111"/>
                    </a:lnTo>
                    <a:lnTo>
                      <a:pt x="2490" y="2113"/>
                    </a:lnTo>
                    <a:lnTo>
                      <a:pt x="2482" y="2116"/>
                    </a:lnTo>
                    <a:lnTo>
                      <a:pt x="2474" y="2118"/>
                    </a:lnTo>
                    <a:lnTo>
                      <a:pt x="2467" y="2120"/>
                    </a:lnTo>
                    <a:lnTo>
                      <a:pt x="2462" y="2123"/>
                    </a:lnTo>
                    <a:lnTo>
                      <a:pt x="2456" y="2124"/>
                    </a:lnTo>
                    <a:lnTo>
                      <a:pt x="2452" y="2125"/>
                    </a:lnTo>
                    <a:lnTo>
                      <a:pt x="2449" y="2127"/>
                    </a:lnTo>
                    <a:lnTo>
                      <a:pt x="2447" y="2128"/>
                    </a:lnTo>
                    <a:lnTo>
                      <a:pt x="2446" y="2130"/>
                    </a:lnTo>
                    <a:lnTo>
                      <a:pt x="2448" y="2131"/>
                    </a:lnTo>
                    <a:lnTo>
                      <a:pt x="2450" y="2131"/>
                    </a:lnTo>
                    <a:lnTo>
                      <a:pt x="2454" y="2132"/>
                    </a:lnTo>
                    <a:lnTo>
                      <a:pt x="2459" y="2132"/>
                    </a:lnTo>
                    <a:lnTo>
                      <a:pt x="2465" y="2132"/>
                    </a:lnTo>
                    <a:lnTo>
                      <a:pt x="2515" y="2132"/>
                    </a:lnTo>
                    <a:lnTo>
                      <a:pt x="2561" y="2134"/>
                    </a:lnTo>
                    <a:lnTo>
                      <a:pt x="2607" y="2138"/>
                    </a:lnTo>
                    <a:lnTo>
                      <a:pt x="2651" y="2141"/>
                    </a:lnTo>
                    <a:lnTo>
                      <a:pt x="2692" y="2147"/>
                    </a:lnTo>
                    <a:lnTo>
                      <a:pt x="2732" y="2154"/>
                    </a:lnTo>
                    <a:lnTo>
                      <a:pt x="2772" y="2161"/>
                    </a:lnTo>
                    <a:lnTo>
                      <a:pt x="2808" y="2170"/>
                    </a:lnTo>
                    <a:lnTo>
                      <a:pt x="2844" y="2179"/>
                    </a:lnTo>
                    <a:lnTo>
                      <a:pt x="2879" y="2189"/>
                    </a:lnTo>
                    <a:lnTo>
                      <a:pt x="2911" y="2200"/>
                    </a:lnTo>
                    <a:lnTo>
                      <a:pt x="2942" y="2212"/>
                    </a:lnTo>
                    <a:lnTo>
                      <a:pt x="2971" y="2225"/>
                    </a:lnTo>
                    <a:lnTo>
                      <a:pt x="2999" y="2239"/>
                    </a:lnTo>
                    <a:lnTo>
                      <a:pt x="3025" y="2253"/>
                    </a:lnTo>
                    <a:lnTo>
                      <a:pt x="3049" y="2269"/>
                    </a:lnTo>
                    <a:lnTo>
                      <a:pt x="3072" y="2284"/>
                    </a:lnTo>
                    <a:lnTo>
                      <a:pt x="3094" y="2300"/>
                    </a:lnTo>
                    <a:lnTo>
                      <a:pt x="3114" y="2317"/>
                    </a:lnTo>
                    <a:lnTo>
                      <a:pt x="3132" y="2335"/>
                    </a:lnTo>
                    <a:lnTo>
                      <a:pt x="3149" y="2353"/>
                    </a:lnTo>
                    <a:lnTo>
                      <a:pt x="3164" y="2370"/>
                    </a:lnTo>
                    <a:lnTo>
                      <a:pt x="3178" y="2390"/>
                    </a:lnTo>
                    <a:lnTo>
                      <a:pt x="3191" y="2408"/>
                    </a:lnTo>
                    <a:lnTo>
                      <a:pt x="3202" y="2428"/>
                    </a:lnTo>
                    <a:lnTo>
                      <a:pt x="3212" y="2448"/>
                    </a:lnTo>
                    <a:lnTo>
                      <a:pt x="3220" y="2467"/>
                    </a:lnTo>
                    <a:lnTo>
                      <a:pt x="3225" y="2488"/>
                    </a:lnTo>
                    <a:lnTo>
                      <a:pt x="3231" y="2507"/>
                    </a:lnTo>
                    <a:lnTo>
                      <a:pt x="3235" y="2528"/>
                    </a:lnTo>
                    <a:lnTo>
                      <a:pt x="3237" y="2549"/>
                    </a:lnTo>
                    <a:lnTo>
                      <a:pt x="3237" y="2570"/>
                    </a:lnTo>
                    <a:lnTo>
                      <a:pt x="3236" y="2589"/>
                    </a:lnTo>
                    <a:lnTo>
                      <a:pt x="3234" y="2610"/>
                    </a:lnTo>
                    <a:lnTo>
                      <a:pt x="3230" y="2631"/>
                    </a:lnTo>
                    <a:lnTo>
                      <a:pt x="3225" y="2650"/>
                    </a:lnTo>
                    <a:lnTo>
                      <a:pt x="3219" y="2671"/>
                    </a:lnTo>
                    <a:lnTo>
                      <a:pt x="3211" y="2691"/>
                    </a:lnTo>
                    <a:lnTo>
                      <a:pt x="3201" y="2710"/>
                    </a:lnTo>
                    <a:lnTo>
                      <a:pt x="3191" y="2730"/>
                    </a:lnTo>
                    <a:lnTo>
                      <a:pt x="3178" y="2749"/>
                    </a:lnTo>
                    <a:lnTo>
                      <a:pt x="3166" y="2768"/>
                    </a:lnTo>
                    <a:lnTo>
                      <a:pt x="3151" y="2786"/>
                    </a:lnTo>
                    <a:lnTo>
                      <a:pt x="3134" y="2804"/>
                    </a:lnTo>
                    <a:lnTo>
                      <a:pt x="3117" y="2821"/>
                    </a:lnTo>
                    <a:lnTo>
                      <a:pt x="3098" y="2838"/>
                    </a:lnTo>
                    <a:lnTo>
                      <a:pt x="3078" y="2854"/>
                    </a:lnTo>
                    <a:lnTo>
                      <a:pt x="3056" y="2870"/>
                    </a:lnTo>
                    <a:lnTo>
                      <a:pt x="3033" y="2885"/>
                    </a:lnTo>
                    <a:lnTo>
                      <a:pt x="3009" y="2899"/>
                    </a:lnTo>
                    <a:lnTo>
                      <a:pt x="2984" y="2913"/>
                    </a:lnTo>
                    <a:lnTo>
                      <a:pt x="2956" y="2926"/>
                    </a:lnTo>
                    <a:lnTo>
                      <a:pt x="2928" y="2938"/>
                    </a:lnTo>
                    <a:lnTo>
                      <a:pt x="2898" y="2950"/>
                    </a:lnTo>
                    <a:lnTo>
                      <a:pt x="2868" y="2960"/>
                    </a:lnTo>
                    <a:lnTo>
                      <a:pt x="2836" y="2970"/>
                    </a:lnTo>
                    <a:lnTo>
                      <a:pt x="2803" y="2978"/>
                    </a:lnTo>
                    <a:lnTo>
                      <a:pt x="2768" y="2986"/>
                    </a:lnTo>
                    <a:lnTo>
                      <a:pt x="2732" y="2991"/>
                    </a:lnTo>
                    <a:lnTo>
                      <a:pt x="2696" y="2997"/>
                    </a:lnTo>
                    <a:lnTo>
                      <a:pt x="2656" y="3002"/>
                    </a:lnTo>
                    <a:lnTo>
                      <a:pt x="2617" y="3004"/>
                    </a:lnTo>
                    <a:lnTo>
                      <a:pt x="2576" y="3006"/>
                    </a:lnTo>
                    <a:lnTo>
                      <a:pt x="2534" y="3006"/>
                    </a:lnTo>
                    <a:lnTo>
                      <a:pt x="2563" y="3006"/>
                    </a:lnTo>
                    <a:lnTo>
                      <a:pt x="2591" y="3008"/>
                    </a:lnTo>
                    <a:lnTo>
                      <a:pt x="2618" y="3008"/>
                    </a:lnTo>
                    <a:lnTo>
                      <a:pt x="2644" y="3008"/>
                    </a:lnTo>
                    <a:lnTo>
                      <a:pt x="2670" y="3009"/>
                    </a:lnTo>
                    <a:lnTo>
                      <a:pt x="2694" y="3009"/>
                    </a:lnTo>
                    <a:lnTo>
                      <a:pt x="2719" y="3010"/>
                    </a:lnTo>
                    <a:lnTo>
                      <a:pt x="2742" y="3010"/>
                    </a:lnTo>
                    <a:lnTo>
                      <a:pt x="2764" y="3011"/>
                    </a:lnTo>
                    <a:lnTo>
                      <a:pt x="2785" y="3012"/>
                    </a:lnTo>
                    <a:lnTo>
                      <a:pt x="2806" y="3013"/>
                    </a:lnTo>
                    <a:lnTo>
                      <a:pt x="2826" y="3015"/>
                    </a:lnTo>
                    <a:lnTo>
                      <a:pt x="2864" y="3017"/>
                    </a:lnTo>
                    <a:lnTo>
                      <a:pt x="2899" y="3019"/>
                    </a:lnTo>
                    <a:lnTo>
                      <a:pt x="2932" y="3023"/>
                    </a:lnTo>
                    <a:lnTo>
                      <a:pt x="2961" y="3026"/>
                    </a:lnTo>
                    <a:lnTo>
                      <a:pt x="2988" y="3031"/>
                    </a:lnTo>
                    <a:lnTo>
                      <a:pt x="3012" y="3034"/>
                    </a:lnTo>
                    <a:lnTo>
                      <a:pt x="3033" y="3039"/>
                    </a:lnTo>
                    <a:lnTo>
                      <a:pt x="3053" y="3044"/>
                    </a:lnTo>
                    <a:lnTo>
                      <a:pt x="3070" y="3049"/>
                    </a:lnTo>
                    <a:lnTo>
                      <a:pt x="3084" y="3055"/>
                    </a:lnTo>
                    <a:lnTo>
                      <a:pt x="3096" y="3061"/>
                    </a:lnTo>
                    <a:lnTo>
                      <a:pt x="3107" y="3068"/>
                    </a:lnTo>
                    <a:lnTo>
                      <a:pt x="3115" y="3074"/>
                    </a:lnTo>
                    <a:lnTo>
                      <a:pt x="3121" y="3081"/>
                    </a:lnTo>
                    <a:lnTo>
                      <a:pt x="3124" y="3088"/>
                    </a:lnTo>
                    <a:lnTo>
                      <a:pt x="3126" y="3095"/>
                    </a:lnTo>
                    <a:lnTo>
                      <a:pt x="3126" y="3103"/>
                    </a:lnTo>
                    <a:lnTo>
                      <a:pt x="3125" y="3111"/>
                    </a:lnTo>
                    <a:lnTo>
                      <a:pt x="3122" y="3121"/>
                    </a:lnTo>
                    <a:lnTo>
                      <a:pt x="3117" y="3129"/>
                    </a:lnTo>
                    <a:lnTo>
                      <a:pt x="3111" y="3138"/>
                    </a:lnTo>
                    <a:lnTo>
                      <a:pt x="3103" y="3147"/>
                    </a:lnTo>
                    <a:lnTo>
                      <a:pt x="3094" y="3156"/>
                    </a:lnTo>
                    <a:lnTo>
                      <a:pt x="3084" y="3167"/>
                    </a:lnTo>
                    <a:lnTo>
                      <a:pt x="3071" y="3177"/>
                    </a:lnTo>
                    <a:lnTo>
                      <a:pt x="3058" y="3187"/>
                    </a:lnTo>
                    <a:lnTo>
                      <a:pt x="3045" y="3198"/>
                    </a:lnTo>
                    <a:lnTo>
                      <a:pt x="3028" y="3208"/>
                    </a:lnTo>
                    <a:lnTo>
                      <a:pt x="3012" y="3220"/>
                    </a:lnTo>
                    <a:lnTo>
                      <a:pt x="2995" y="3231"/>
                    </a:lnTo>
                    <a:lnTo>
                      <a:pt x="2977" y="3243"/>
                    </a:lnTo>
                    <a:lnTo>
                      <a:pt x="2958" y="3254"/>
                    </a:lnTo>
                    <a:lnTo>
                      <a:pt x="2918" y="3278"/>
                    </a:lnTo>
                    <a:lnTo>
                      <a:pt x="2876" y="3303"/>
                    </a:lnTo>
                    <a:lnTo>
                      <a:pt x="2833" y="3329"/>
                    </a:lnTo>
                    <a:lnTo>
                      <a:pt x="2788" y="3356"/>
                    </a:lnTo>
                    <a:lnTo>
                      <a:pt x="2742" y="3383"/>
                    </a:lnTo>
                    <a:lnTo>
                      <a:pt x="2696" y="3411"/>
                    </a:lnTo>
                    <a:lnTo>
                      <a:pt x="2651" y="3440"/>
                    </a:lnTo>
                    <a:lnTo>
                      <a:pt x="2606" y="3470"/>
                    </a:lnTo>
                    <a:lnTo>
                      <a:pt x="2563" y="3500"/>
                    </a:lnTo>
                    <a:lnTo>
                      <a:pt x="2523" y="3530"/>
                    </a:lnTo>
                    <a:lnTo>
                      <a:pt x="2503" y="3546"/>
                    </a:lnTo>
                    <a:lnTo>
                      <a:pt x="2485" y="3561"/>
                    </a:lnTo>
                    <a:lnTo>
                      <a:pt x="2467" y="3577"/>
                    </a:lnTo>
                    <a:lnTo>
                      <a:pt x="2450" y="3593"/>
                    </a:lnTo>
                    <a:lnTo>
                      <a:pt x="2434" y="3609"/>
                    </a:lnTo>
                    <a:lnTo>
                      <a:pt x="2420" y="3625"/>
                    </a:lnTo>
                    <a:lnTo>
                      <a:pt x="2446" y="3611"/>
                    </a:lnTo>
                    <a:lnTo>
                      <a:pt x="2470" y="3600"/>
                    </a:lnTo>
                    <a:lnTo>
                      <a:pt x="2495" y="3591"/>
                    </a:lnTo>
                    <a:lnTo>
                      <a:pt x="2519" y="3583"/>
                    </a:lnTo>
                    <a:lnTo>
                      <a:pt x="2542" y="3577"/>
                    </a:lnTo>
                    <a:lnTo>
                      <a:pt x="2565" y="3573"/>
                    </a:lnTo>
                    <a:lnTo>
                      <a:pt x="2588" y="3571"/>
                    </a:lnTo>
                    <a:lnTo>
                      <a:pt x="2610" y="3571"/>
                    </a:lnTo>
                    <a:lnTo>
                      <a:pt x="2632" y="3571"/>
                    </a:lnTo>
                    <a:lnTo>
                      <a:pt x="2653" y="3573"/>
                    </a:lnTo>
                    <a:lnTo>
                      <a:pt x="2674" y="3578"/>
                    </a:lnTo>
                    <a:lnTo>
                      <a:pt x="2694" y="3583"/>
                    </a:lnTo>
                    <a:lnTo>
                      <a:pt x="2714" y="3588"/>
                    </a:lnTo>
                    <a:lnTo>
                      <a:pt x="2734" y="3596"/>
                    </a:lnTo>
                    <a:lnTo>
                      <a:pt x="2752" y="3604"/>
                    </a:lnTo>
                    <a:lnTo>
                      <a:pt x="2770" y="3614"/>
                    </a:lnTo>
                    <a:lnTo>
                      <a:pt x="2789" y="3624"/>
                    </a:lnTo>
                    <a:lnTo>
                      <a:pt x="2806" y="3634"/>
                    </a:lnTo>
                    <a:lnTo>
                      <a:pt x="2823" y="3646"/>
                    </a:lnTo>
                    <a:lnTo>
                      <a:pt x="2841" y="3659"/>
                    </a:lnTo>
                    <a:lnTo>
                      <a:pt x="2873" y="3685"/>
                    </a:lnTo>
                    <a:lnTo>
                      <a:pt x="2904" y="3714"/>
                    </a:lnTo>
                    <a:lnTo>
                      <a:pt x="2934" y="3743"/>
                    </a:lnTo>
                    <a:lnTo>
                      <a:pt x="2963" y="3773"/>
                    </a:lnTo>
                    <a:lnTo>
                      <a:pt x="2989" y="3802"/>
                    </a:lnTo>
                    <a:lnTo>
                      <a:pt x="3015" y="3830"/>
                    </a:lnTo>
                    <a:lnTo>
                      <a:pt x="3026" y="3844"/>
                    </a:lnTo>
                    <a:lnTo>
                      <a:pt x="3035" y="3858"/>
                    </a:lnTo>
                    <a:lnTo>
                      <a:pt x="3042" y="3871"/>
                    </a:lnTo>
                    <a:lnTo>
                      <a:pt x="3047" y="3882"/>
                    </a:lnTo>
                    <a:lnTo>
                      <a:pt x="3050" y="3894"/>
                    </a:lnTo>
                    <a:lnTo>
                      <a:pt x="3052" y="3905"/>
                    </a:lnTo>
                    <a:lnTo>
                      <a:pt x="3050" y="3916"/>
                    </a:lnTo>
                    <a:lnTo>
                      <a:pt x="3048" y="3926"/>
                    </a:lnTo>
                    <a:lnTo>
                      <a:pt x="3043" y="3936"/>
                    </a:lnTo>
                    <a:lnTo>
                      <a:pt x="3037" y="3946"/>
                    </a:lnTo>
                    <a:lnTo>
                      <a:pt x="3028" y="3955"/>
                    </a:lnTo>
                    <a:lnTo>
                      <a:pt x="3019" y="3963"/>
                    </a:lnTo>
                    <a:lnTo>
                      <a:pt x="3009" y="3971"/>
                    </a:lnTo>
                    <a:lnTo>
                      <a:pt x="2996" y="3979"/>
                    </a:lnTo>
                    <a:lnTo>
                      <a:pt x="2982" y="3986"/>
                    </a:lnTo>
                    <a:lnTo>
                      <a:pt x="2967" y="3993"/>
                    </a:lnTo>
                    <a:lnTo>
                      <a:pt x="2951" y="4000"/>
                    </a:lnTo>
                    <a:lnTo>
                      <a:pt x="2934" y="4006"/>
                    </a:lnTo>
                    <a:lnTo>
                      <a:pt x="2914" y="4011"/>
                    </a:lnTo>
                    <a:lnTo>
                      <a:pt x="2895" y="4017"/>
                    </a:lnTo>
                    <a:lnTo>
                      <a:pt x="2874" y="4022"/>
                    </a:lnTo>
                    <a:lnTo>
                      <a:pt x="2852" y="4026"/>
                    </a:lnTo>
                    <a:lnTo>
                      <a:pt x="2830" y="4031"/>
                    </a:lnTo>
                    <a:lnTo>
                      <a:pt x="2806" y="4035"/>
                    </a:lnTo>
                    <a:lnTo>
                      <a:pt x="2782" y="4039"/>
                    </a:lnTo>
                    <a:lnTo>
                      <a:pt x="2757" y="4042"/>
                    </a:lnTo>
                    <a:lnTo>
                      <a:pt x="2705" y="4049"/>
                    </a:lnTo>
                    <a:lnTo>
                      <a:pt x="2652" y="4054"/>
                    </a:lnTo>
                    <a:lnTo>
                      <a:pt x="2595" y="4059"/>
                    </a:lnTo>
                    <a:lnTo>
                      <a:pt x="2539" y="4062"/>
                    </a:lnTo>
                    <a:lnTo>
                      <a:pt x="2482" y="4064"/>
                    </a:lnTo>
                    <a:lnTo>
                      <a:pt x="2425" y="4067"/>
                    </a:lnTo>
                    <a:lnTo>
                      <a:pt x="2367" y="4068"/>
                    </a:lnTo>
                    <a:lnTo>
                      <a:pt x="2312" y="4069"/>
                    </a:lnTo>
                    <a:lnTo>
                      <a:pt x="2257" y="4069"/>
                    </a:lnTo>
                    <a:lnTo>
                      <a:pt x="2204" y="4069"/>
                    </a:lnTo>
                    <a:lnTo>
                      <a:pt x="2153" y="4068"/>
                    </a:lnTo>
                    <a:lnTo>
                      <a:pt x="2129" y="4068"/>
                    </a:lnTo>
                    <a:lnTo>
                      <a:pt x="2106" y="4068"/>
                    </a:lnTo>
                    <a:lnTo>
                      <a:pt x="2083" y="4067"/>
                    </a:lnTo>
                    <a:lnTo>
                      <a:pt x="2061" y="4067"/>
                    </a:lnTo>
                    <a:lnTo>
                      <a:pt x="2040" y="4067"/>
                    </a:lnTo>
                    <a:lnTo>
                      <a:pt x="2020" y="4065"/>
                    </a:lnTo>
                    <a:lnTo>
                      <a:pt x="2002" y="4065"/>
                    </a:lnTo>
                    <a:lnTo>
                      <a:pt x="1985" y="4064"/>
                    </a:lnTo>
                    <a:lnTo>
                      <a:pt x="1969" y="4064"/>
                    </a:lnTo>
                    <a:lnTo>
                      <a:pt x="1954" y="4064"/>
                    </a:lnTo>
                    <a:lnTo>
                      <a:pt x="1940" y="4063"/>
                    </a:lnTo>
                    <a:lnTo>
                      <a:pt x="1927" y="4063"/>
                    </a:lnTo>
                    <a:lnTo>
                      <a:pt x="1917" y="4063"/>
                    </a:lnTo>
                    <a:lnTo>
                      <a:pt x="1908" y="4063"/>
                    </a:lnTo>
                    <a:lnTo>
                      <a:pt x="1899" y="4062"/>
                    </a:lnTo>
                    <a:lnTo>
                      <a:pt x="1893" y="4062"/>
                    </a:lnTo>
                    <a:lnTo>
                      <a:pt x="1902" y="4063"/>
                    </a:lnTo>
                    <a:lnTo>
                      <a:pt x="1910" y="4064"/>
                    </a:lnTo>
                    <a:lnTo>
                      <a:pt x="1918" y="4067"/>
                    </a:lnTo>
                    <a:lnTo>
                      <a:pt x="1926" y="4070"/>
                    </a:lnTo>
                    <a:lnTo>
                      <a:pt x="1933" y="4073"/>
                    </a:lnTo>
                    <a:lnTo>
                      <a:pt x="1941" y="4078"/>
                    </a:lnTo>
                    <a:lnTo>
                      <a:pt x="1948" y="4084"/>
                    </a:lnTo>
                    <a:lnTo>
                      <a:pt x="1955" y="4090"/>
                    </a:lnTo>
                    <a:lnTo>
                      <a:pt x="1962" y="4097"/>
                    </a:lnTo>
                    <a:lnTo>
                      <a:pt x="1969" y="4105"/>
                    </a:lnTo>
                    <a:lnTo>
                      <a:pt x="1981" y="4122"/>
                    </a:lnTo>
                    <a:lnTo>
                      <a:pt x="1993" y="4141"/>
                    </a:lnTo>
                    <a:lnTo>
                      <a:pt x="2003" y="4163"/>
                    </a:lnTo>
                    <a:lnTo>
                      <a:pt x="2015" y="4188"/>
                    </a:lnTo>
                    <a:lnTo>
                      <a:pt x="2024" y="4214"/>
                    </a:lnTo>
                    <a:lnTo>
                      <a:pt x="2033" y="4242"/>
                    </a:lnTo>
                    <a:lnTo>
                      <a:pt x="2042" y="4272"/>
                    </a:lnTo>
                    <a:lnTo>
                      <a:pt x="2050" y="4303"/>
                    </a:lnTo>
                    <a:lnTo>
                      <a:pt x="2057" y="4335"/>
                    </a:lnTo>
                    <a:lnTo>
                      <a:pt x="2065" y="4367"/>
                    </a:lnTo>
                    <a:lnTo>
                      <a:pt x="2071" y="4401"/>
                    </a:lnTo>
                    <a:lnTo>
                      <a:pt x="2084" y="4470"/>
                    </a:lnTo>
                    <a:lnTo>
                      <a:pt x="2094" y="4540"/>
                    </a:lnTo>
                    <a:lnTo>
                      <a:pt x="2105" y="4609"/>
                    </a:lnTo>
                    <a:lnTo>
                      <a:pt x="2109" y="4643"/>
                    </a:lnTo>
                    <a:lnTo>
                      <a:pt x="2113" y="4675"/>
                    </a:lnTo>
                    <a:lnTo>
                      <a:pt x="2117" y="4707"/>
                    </a:lnTo>
                    <a:lnTo>
                      <a:pt x="2122" y="4738"/>
                    </a:lnTo>
                    <a:lnTo>
                      <a:pt x="2125" y="4767"/>
                    </a:lnTo>
                    <a:lnTo>
                      <a:pt x="2129" y="4795"/>
                    </a:lnTo>
                    <a:lnTo>
                      <a:pt x="2133" y="4821"/>
                    </a:lnTo>
                    <a:lnTo>
                      <a:pt x="2137" y="4844"/>
                    </a:lnTo>
                    <a:lnTo>
                      <a:pt x="2141" y="4866"/>
                    </a:lnTo>
                    <a:lnTo>
                      <a:pt x="2145" y="4886"/>
                    </a:lnTo>
                    <a:lnTo>
                      <a:pt x="2147" y="4897"/>
                    </a:lnTo>
                    <a:lnTo>
                      <a:pt x="2148" y="4908"/>
                    </a:lnTo>
                    <a:lnTo>
                      <a:pt x="2149" y="4918"/>
                    </a:lnTo>
                    <a:lnTo>
                      <a:pt x="2148" y="4927"/>
                    </a:lnTo>
                    <a:lnTo>
                      <a:pt x="2148" y="4937"/>
                    </a:lnTo>
                    <a:lnTo>
                      <a:pt x="2146" y="4945"/>
                    </a:lnTo>
                    <a:lnTo>
                      <a:pt x="2144" y="4953"/>
                    </a:lnTo>
                    <a:lnTo>
                      <a:pt x="2141" y="4961"/>
                    </a:lnTo>
                    <a:lnTo>
                      <a:pt x="2133" y="4975"/>
                    </a:lnTo>
                    <a:lnTo>
                      <a:pt x="2124" y="4987"/>
                    </a:lnTo>
                    <a:lnTo>
                      <a:pt x="2111" y="4999"/>
                    </a:lnTo>
                    <a:lnTo>
                      <a:pt x="2098" y="5008"/>
                    </a:lnTo>
                    <a:lnTo>
                      <a:pt x="2082" y="5016"/>
                    </a:lnTo>
                    <a:lnTo>
                      <a:pt x="2063" y="5023"/>
                    </a:lnTo>
                    <a:lnTo>
                      <a:pt x="2043" y="5029"/>
                    </a:lnTo>
                    <a:lnTo>
                      <a:pt x="2023" y="5033"/>
                    </a:lnTo>
                    <a:lnTo>
                      <a:pt x="2001" y="5037"/>
                    </a:lnTo>
                    <a:lnTo>
                      <a:pt x="1978" y="5040"/>
                    </a:lnTo>
                    <a:lnTo>
                      <a:pt x="1952" y="5043"/>
                    </a:lnTo>
                    <a:lnTo>
                      <a:pt x="1928" y="5044"/>
                    </a:lnTo>
                    <a:lnTo>
                      <a:pt x="1876" y="5046"/>
                    </a:lnTo>
                    <a:lnTo>
                      <a:pt x="1823" y="5046"/>
                    </a:lnTo>
                    <a:lnTo>
                      <a:pt x="1770" y="5046"/>
                    </a:lnTo>
                    <a:lnTo>
                      <a:pt x="1719" y="5047"/>
                    </a:lnTo>
                    <a:lnTo>
                      <a:pt x="1693" y="5047"/>
                    </a:lnTo>
                    <a:lnTo>
                      <a:pt x="1669" y="5048"/>
                    </a:lnTo>
                    <a:lnTo>
                      <a:pt x="1646" y="5050"/>
                    </a:lnTo>
                    <a:lnTo>
                      <a:pt x="1624" y="5051"/>
                    </a:lnTo>
                    <a:lnTo>
                      <a:pt x="1603" y="5054"/>
                    </a:lnTo>
                    <a:lnTo>
                      <a:pt x="1584" y="5058"/>
                    </a:lnTo>
                    <a:lnTo>
                      <a:pt x="1565" y="5061"/>
                    </a:lnTo>
                    <a:lnTo>
                      <a:pt x="1549" y="5067"/>
                    </a:lnTo>
                    <a:lnTo>
                      <a:pt x="1534" y="5071"/>
                    </a:lnTo>
                    <a:lnTo>
                      <a:pt x="1519" y="5076"/>
                    </a:lnTo>
                    <a:lnTo>
                      <a:pt x="1507" y="5081"/>
                    </a:lnTo>
                    <a:lnTo>
                      <a:pt x="1494" y="5083"/>
                    </a:lnTo>
                    <a:lnTo>
                      <a:pt x="1482" y="5085"/>
                    </a:lnTo>
                    <a:lnTo>
                      <a:pt x="1472" y="5085"/>
                    </a:lnTo>
                    <a:lnTo>
                      <a:pt x="1463" y="5085"/>
                    </a:lnTo>
                    <a:lnTo>
                      <a:pt x="1454" y="5085"/>
                    </a:lnTo>
                    <a:lnTo>
                      <a:pt x="1447" y="5083"/>
                    </a:lnTo>
                    <a:lnTo>
                      <a:pt x="1440" y="5081"/>
                    </a:lnTo>
                    <a:lnTo>
                      <a:pt x="1434" y="5077"/>
                    </a:lnTo>
                    <a:lnTo>
                      <a:pt x="1428" y="5073"/>
                    </a:lnTo>
                    <a:lnTo>
                      <a:pt x="1425" y="5068"/>
                    </a:lnTo>
                    <a:lnTo>
                      <a:pt x="1421" y="5062"/>
                    </a:lnTo>
                    <a:lnTo>
                      <a:pt x="1418" y="5056"/>
                    </a:lnTo>
                    <a:lnTo>
                      <a:pt x="1416" y="5050"/>
                    </a:lnTo>
                    <a:lnTo>
                      <a:pt x="1414" y="5041"/>
                    </a:lnTo>
                    <a:lnTo>
                      <a:pt x="1413" y="5033"/>
                    </a:lnTo>
                    <a:lnTo>
                      <a:pt x="1413" y="5024"/>
                    </a:lnTo>
                    <a:lnTo>
                      <a:pt x="1413" y="5015"/>
                    </a:lnTo>
                    <a:lnTo>
                      <a:pt x="1416" y="4993"/>
                    </a:lnTo>
                    <a:lnTo>
                      <a:pt x="1420" y="4970"/>
                    </a:lnTo>
                    <a:lnTo>
                      <a:pt x="1426" y="4945"/>
                    </a:lnTo>
                    <a:lnTo>
                      <a:pt x="1433" y="4917"/>
                    </a:lnTo>
                    <a:lnTo>
                      <a:pt x="1441" y="4888"/>
                    </a:lnTo>
                    <a:lnTo>
                      <a:pt x="1450" y="4857"/>
                    </a:lnTo>
                    <a:lnTo>
                      <a:pt x="1461" y="4825"/>
                    </a:lnTo>
                    <a:lnTo>
                      <a:pt x="1471" y="4791"/>
                    </a:lnTo>
                    <a:lnTo>
                      <a:pt x="1481" y="4756"/>
                    </a:lnTo>
                    <a:lnTo>
                      <a:pt x="1492" y="4720"/>
                    </a:lnTo>
                    <a:lnTo>
                      <a:pt x="1502" y="4684"/>
                    </a:lnTo>
                    <a:lnTo>
                      <a:pt x="1512" y="4646"/>
                    </a:lnTo>
                    <a:lnTo>
                      <a:pt x="1520" y="4608"/>
                    </a:lnTo>
                    <a:lnTo>
                      <a:pt x="1529" y="4570"/>
                    </a:lnTo>
                    <a:lnTo>
                      <a:pt x="1535" y="4531"/>
                    </a:lnTo>
                    <a:lnTo>
                      <a:pt x="1541" y="4493"/>
                    </a:lnTo>
                    <a:lnTo>
                      <a:pt x="1545" y="4454"/>
                    </a:lnTo>
                    <a:lnTo>
                      <a:pt x="1546" y="4416"/>
                    </a:lnTo>
                    <a:lnTo>
                      <a:pt x="1545" y="4378"/>
                    </a:lnTo>
                    <a:lnTo>
                      <a:pt x="1541" y="4341"/>
                    </a:lnTo>
                    <a:lnTo>
                      <a:pt x="1539" y="4322"/>
                    </a:lnTo>
                    <a:lnTo>
                      <a:pt x="1535" y="4304"/>
                    </a:lnTo>
                    <a:lnTo>
                      <a:pt x="1532" y="4286"/>
                    </a:lnTo>
                    <a:lnTo>
                      <a:pt x="1527" y="4268"/>
                    </a:lnTo>
                    <a:lnTo>
                      <a:pt x="1523" y="4256"/>
                    </a:lnTo>
                    <a:lnTo>
                      <a:pt x="1518" y="4244"/>
                    </a:lnTo>
                    <a:lnTo>
                      <a:pt x="1515" y="4234"/>
                    </a:lnTo>
                    <a:lnTo>
                      <a:pt x="1510" y="4226"/>
                    </a:lnTo>
                    <a:lnTo>
                      <a:pt x="1505" y="4218"/>
                    </a:lnTo>
                    <a:lnTo>
                      <a:pt x="1500" y="4212"/>
                    </a:lnTo>
                    <a:lnTo>
                      <a:pt x="1495" y="4206"/>
                    </a:lnTo>
                    <a:lnTo>
                      <a:pt x="1491" y="4201"/>
                    </a:lnTo>
                    <a:lnTo>
                      <a:pt x="1485" y="4198"/>
                    </a:lnTo>
                    <a:lnTo>
                      <a:pt x="1480" y="4197"/>
                    </a:lnTo>
                    <a:lnTo>
                      <a:pt x="1474" y="4194"/>
                    </a:lnTo>
                    <a:lnTo>
                      <a:pt x="1469" y="4194"/>
                    </a:lnTo>
                    <a:lnTo>
                      <a:pt x="1463" y="4196"/>
                    </a:lnTo>
                    <a:lnTo>
                      <a:pt x="1457" y="4197"/>
                    </a:lnTo>
                    <a:lnTo>
                      <a:pt x="1450" y="4199"/>
                    </a:lnTo>
                    <a:lnTo>
                      <a:pt x="1444" y="4203"/>
                    </a:lnTo>
                    <a:lnTo>
                      <a:pt x="1432" y="4211"/>
                    </a:lnTo>
                    <a:lnTo>
                      <a:pt x="1418" y="4222"/>
                    </a:lnTo>
                    <a:lnTo>
                      <a:pt x="1404" y="4235"/>
                    </a:lnTo>
                    <a:lnTo>
                      <a:pt x="1389" y="4251"/>
                    </a:lnTo>
                    <a:lnTo>
                      <a:pt x="1374" y="4268"/>
                    </a:lnTo>
                    <a:lnTo>
                      <a:pt x="1359" y="4287"/>
                    </a:lnTo>
                    <a:lnTo>
                      <a:pt x="1343" y="4306"/>
                    </a:lnTo>
                    <a:lnTo>
                      <a:pt x="1326" y="4327"/>
                    </a:lnTo>
                    <a:lnTo>
                      <a:pt x="1291" y="4370"/>
                    </a:lnTo>
                    <a:lnTo>
                      <a:pt x="1255" y="4412"/>
                    </a:lnTo>
                    <a:lnTo>
                      <a:pt x="1236" y="4433"/>
                    </a:lnTo>
                    <a:lnTo>
                      <a:pt x="1217" y="4453"/>
                    </a:lnTo>
                    <a:lnTo>
                      <a:pt x="1197" y="4471"/>
                    </a:lnTo>
                    <a:lnTo>
                      <a:pt x="1177" y="4487"/>
                    </a:lnTo>
                    <a:lnTo>
                      <a:pt x="1156" y="4502"/>
                    </a:lnTo>
                    <a:lnTo>
                      <a:pt x="1136" y="4515"/>
                    </a:lnTo>
                    <a:lnTo>
                      <a:pt x="1114" y="4524"/>
                    </a:lnTo>
                    <a:lnTo>
                      <a:pt x="1102" y="4529"/>
                    </a:lnTo>
                    <a:lnTo>
                      <a:pt x="1092" y="4531"/>
                    </a:lnTo>
                    <a:lnTo>
                      <a:pt x="1080" y="4533"/>
                    </a:lnTo>
                    <a:lnTo>
                      <a:pt x="1070" y="4536"/>
                    </a:lnTo>
                    <a:lnTo>
                      <a:pt x="1058" y="4537"/>
                    </a:lnTo>
                    <a:lnTo>
                      <a:pt x="1047" y="4536"/>
                    </a:lnTo>
                    <a:lnTo>
                      <a:pt x="1035" y="4534"/>
                    </a:lnTo>
                    <a:lnTo>
                      <a:pt x="1024" y="4533"/>
                    </a:lnTo>
                    <a:lnTo>
                      <a:pt x="1012" y="4530"/>
                    </a:lnTo>
                    <a:lnTo>
                      <a:pt x="1000" y="4525"/>
                    </a:lnTo>
                    <a:lnTo>
                      <a:pt x="964" y="4511"/>
                    </a:lnTo>
                    <a:lnTo>
                      <a:pt x="928" y="4496"/>
                    </a:lnTo>
                    <a:lnTo>
                      <a:pt x="895" y="4480"/>
                    </a:lnTo>
                    <a:lnTo>
                      <a:pt x="864" y="4465"/>
                    </a:lnTo>
                    <a:lnTo>
                      <a:pt x="833" y="4450"/>
                    </a:lnTo>
                    <a:lnTo>
                      <a:pt x="805" y="4434"/>
                    </a:lnTo>
                    <a:lnTo>
                      <a:pt x="777" y="4419"/>
                    </a:lnTo>
                    <a:lnTo>
                      <a:pt x="752" y="4403"/>
                    </a:lnTo>
                    <a:lnTo>
                      <a:pt x="728" y="4387"/>
                    </a:lnTo>
                    <a:lnTo>
                      <a:pt x="705" y="4371"/>
                    </a:lnTo>
                    <a:lnTo>
                      <a:pt x="684" y="4356"/>
                    </a:lnTo>
                    <a:lnTo>
                      <a:pt x="663" y="4340"/>
                    </a:lnTo>
                    <a:lnTo>
                      <a:pt x="645" y="4324"/>
                    </a:lnTo>
                    <a:lnTo>
                      <a:pt x="628" y="4307"/>
                    </a:lnTo>
                    <a:lnTo>
                      <a:pt x="613" y="4291"/>
                    </a:lnTo>
                    <a:lnTo>
                      <a:pt x="598" y="4275"/>
                    </a:lnTo>
                    <a:lnTo>
                      <a:pt x="584" y="4259"/>
                    </a:lnTo>
                    <a:lnTo>
                      <a:pt x="572" y="4243"/>
                    </a:lnTo>
                    <a:lnTo>
                      <a:pt x="561" y="4227"/>
                    </a:lnTo>
                    <a:lnTo>
                      <a:pt x="552" y="4211"/>
                    </a:lnTo>
                    <a:lnTo>
                      <a:pt x="542" y="4196"/>
                    </a:lnTo>
                    <a:lnTo>
                      <a:pt x="535" y="4180"/>
                    </a:lnTo>
                    <a:lnTo>
                      <a:pt x="529" y="4163"/>
                    </a:lnTo>
                    <a:lnTo>
                      <a:pt x="523" y="4148"/>
                    </a:lnTo>
                    <a:lnTo>
                      <a:pt x="519" y="4132"/>
                    </a:lnTo>
                    <a:lnTo>
                      <a:pt x="516" y="4117"/>
                    </a:lnTo>
                    <a:lnTo>
                      <a:pt x="514" y="4102"/>
                    </a:lnTo>
                    <a:lnTo>
                      <a:pt x="511" y="4087"/>
                    </a:lnTo>
                    <a:lnTo>
                      <a:pt x="511" y="4072"/>
                    </a:lnTo>
                    <a:lnTo>
                      <a:pt x="511" y="4059"/>
                    </a:lnTo>
                    <a:lnTo>
                      <a:pt x="512" y="4044"/>
                    </a:lnTo>
                    <a:lnTo>
                      <a:pt x="515" y="4030"/>
                    </a:lnTo>
                    <a:lnTo>
                      <a:pt x="518" y="4016"/>
                    </a:lnTo>
                    <a:lnTo>
                      <a:pt x="522" y="4002"/>
                    </a:lnTo>
                    <a:lnTo>
                      <a:pt x="526" y="3988"/>
                    </a:lnTo>
                    <a:lnTo>
                      <a:pt x="531" y="3976"/>
                    </a:lnTo>
                    <a:lnTo>
                      <a:pt x="537" y="3963"/>
                    </a:lnTo>
                    <a:lnTo>
                      <a:pt x="544" y="3950"/>
                    </a:lnTo>
                    <a:lnTo>
                      <a:pt x="559" y="3926"/>
                    </a:lnTo>
                    <a:lnTo>
                      <a:pt x="576" y="3903"/>
                    </a:lnTo>
                    <a:lnTo>
                      <a:pt x="595" y="3881"/>
                    </a:lnTo>
                    <a:lnTo>
                      <a:pt x="616" y="3861"/>
                    </a:lnTo>
                    <a:lnTo>
                      <a:pt x="639" y="3844"/>
                    </a:lnTo>
                    <a:lnTo>
                      <a:pt x="663" y="3827"/>
                    </a:lnTo>
                    <a:lnTo>
                      <a:pt x="689" y="3813"/>
                    </a:lnTo>
                    <a:lnTo>
                      <a:pt x="716" y="3800"/>
                    </a:lnTo>
                    <a:lnTo>
                      <a:pt x="743" y="3790"/>
                    </a:lnTo>
                    <a:lnTo>
                      <a:pt x="772" y="3782"/>
                    </a:lnTo>
                    <a:lnTo>
                      <a:pt x="799" y="3776"/>
                    </a:lnTo>
                    <a:lnTo>
                      <a:pt x="828" y="3773"/>
                    </a:lnTo>
                    <a:lnTo>
                      <a:pt x="857" y="3772"/>
                    </a:lnTo>
                    <a:lnTo>
                      <a:pt x="835" y="3773"/>
                    </a:lnTo>
                    <a:lnTo>
                      <a:pt x="812" y="3773"/>
                    </a:lnTo>
                    <a:lnTo>
                      <a:pt x="791" y="3773"/>
                    </a:lnTo>
                    <a:lnTo>
                      <a:pt x="769" y="3770"/>
                    </a:lnTo>
                    <a:lnTo>
                      <a:pt x="749" y="3768"/>
                    </a:lnTo>
                    <a:lnTo>
                      <a:pt x="728" y="3766"/>
                    </a:lnTo>
                    <a:lnTo>
                      <a:pt x="707" y="3761"/>
                    </a:lnTo>
                    <a:lnTo>
                      <a:pt x="688" y="3757"/>
                    </a:lnTo>
                    <a:lnTo>
                      <a:pt x="668" y="3751"/>
                    </a:lnTo>
                    <a:lnTo>
                      <a:pt x="648" y="3745"/>
                    </a:lnTo>
                    <a:lnTo>
                      <a:pt x="630" y="3738"/>
                    </a:lnTo>
                    <a:lnTo>
                      <a:pt x="611" y="3730"/>
                    </a:lnTo>
                    <a:lnTo>
                      <a:pt x="594" y="3722"/>
                    </a:lnTo>
                    <a:lnTo>
                      <a:pt x="577" y="3713"/>
                    </a:lnTo>
                    <a:lnTo>
                      <a:pt x="544" y="3694"/>
                    </a:lnTo>
                    <a:lnTo>
                      <a:pt x="512" y="3672"/>
                    </a:lnTo>
                    <a:lnTo>
                      <a:pt x="484" y="3649"/>
                    </a:lnTo>
                    <a:lnTo>
                      <a:pt x="456" y="3624"/>
                    </a:lnTo>
                    <a:lnTo>
                      <a:pt x="432" y="3598"/>
                    </a:lnTo>
                    <a:lnTo>
                      <a:pt x="410" y="3569"/>
                    </a:lnTo>
                    <a:lnTo>
                      <a:pt x="390" y="3540"/>
                    </a:lnTo>
                    <a:lnTo>
                      <a:pt x="373" y="3511"/>
                    </a:lnTo>
                    <a:lnTo>
                      <a:pt x="359" y="3480"/>
                    </a:lnTo>
                    <a:lnTo>
                      <a:pt x="348" y="3450"/>
                    </a:lnTo>
                    <a:lnTo>
                      <a:pt x="340" y="3419"/>
                    </a:lnTo>
                    <a:lnTo>
                      <a:pt x="336" y="3403"/>
                    </a:lnTo>
                    <a:lnTo>
                      <a:pt x="334" y="3388"/>
                    </a:lnTo>
                    <a:lnTo>
                      <a:pt x="333" y="3372"/>
                    </a:lnTo>
                    <a:lnTo>
                      <a:pt x="332" y="3357"/>
                    </a:lnTo>
                    <a:lnTo>
                      <a:pt x="332" y="3342"/>
                    </a:lnTo>
                    <a:lnTo>
                      <a:pt x="333" y="3327"/>
                    </a:lnTo>
                    <a:lnTo>
                      <a:pt x="335" y="3312"/>
                    </a:lnTo>
                    <a:lnTo>
                      <a:pt x="337" y="3297"/>
                    </a:lnTo>
                    <a:lnTo>
                      <a:pt x="341" y="3283"/>
                    </a:lnTo>
                    <a:lnTo>
                      <a:pt x="345" y="3268"/>
                    </a:lnTo>
                    <a:lnTo>
                      <a:pt x="350" y="3254"/>
                    </a:lnTo>
                    <a:lnTo>
                      <a:pt x="357" y="3240"/>
                    </a:lnTo>
                    <a:lnTo>
                      <a:pt x="364" y="3228"/>
                    </a:lnTo>
                    <a:lnTo>
                      <a:pt x="372" y="3214"/>
                    </a:lnTo>
                    <a:lnTo>
                      <a:pt x="380" y="3201"/>
                    </a:lnTo>
                    <a:lnTo>
                      <a:pt x="390" y="3190"/>
                    </a:lnTo>
                    <a:lnTo>
                      <a:pt x="401" y="3178"/>
                    </a:lnTo>
                    <a:lnTo>
                      <a:pt x="413" y="3167"/>
                    </a:lnTo>
                    <a:lnTo>
                      <a:pt x="426" y="3155"/>
                    </a:lnTo>
                    <a:lnTo>
                      <a:pt x="440" y="3145"/>
                    </a:lnTo>
                    <a:lnTo>
                      <a:pt x="455" y="3135"/>
                    </a:lnTo>
                    <a:lnTo>
                      <a:pt x="471" y="3126"/>
                    </a:lnTo>
                    <a:lnTo>
                      <a:pt x="487" y="3117"/>
                    </a:lnTo>
                    <a:lnTo>
                      <a:pt x="506" y="3109"/>
                    </a:lnTo>
                    <a:lnTo>
                      <a:pt x="524" y="3102"/>
                    </a:lnTo>
                    <a:lnTo>
                      <a:pt x="545" y="3095"/>
                    </a:lnTo>
                    <a:lnTo>
                      <a:pt x="565" y="3089"/>
                    </a:lnTo>
                    <a:lnTo>
                      <a:pt x="588" y="3084"/>
                    </a:lnTo>
                    <a:lnTo>
                      <a:pt x="588" y="3082"/>
                    </a:lnTo>
                    <a:close/>
                  </a:path>
                </a:pathLst>
              </a:custGeom>
              <a:solidFill>
                <a:srgbClr val="2F7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</p:grpSp>
        <p:sp>
          <p:nvSpPr>
            <p:cNvPr id="22" name="Rectangle 101"/>
            <p:cNvSpPr/>
            <p:nvPr/>
          </p:nvSpPr>
          <p:spPr>
            <a:xfrm>
              <a:off x="5937546" y="4752514"/>
              <a:ext cx="1295435" cy="276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200" dirty="0" smtClean="0">
                  <a:solidFill>
                    <a:srgbClr val="2F792F"/>
                  </a:solidFill>
                  <a:latin typeface="+mn-lt"/>
                </a:rPr>
                <a:t>Životní prostředí</a:t>
              </a:r>
              <a:endParaRPr lang="cs-CZ" sz="1200" dirty="0">
                <a:solidFill>
                  <a:srgbClr val="2F792F"/>
                </a:solidFill>
                <a:latin typeface="+mn-lt"/>
              </a:endParaRPr>
            </a:p>
          </p:txBody>
        </p:sp>
      </p:grpSp>
      <p:sp>
        <p:nvSpPr>
          <p:cNvPr id="26" name="Freeform 61"/>
          <p:cNvSpPr>
            <a:spLocks noChangeAspect="1"/>
          </p:cNvSpPr>
          <p:nvPr/>
        </p:nvSpPr>
        <p:spPr bwMode="auto">
          <a:xfrm>
            <a:off x="6259584" y="1514830"/>
            <a:ext cx="247970" cy="348865"/>
          </a:xfrm>
          <a:custGeom>
            <a:avLst/>
            <a:gdLst>
              <a:gd name="T0" fmla="*/ 1089 w 3370"/>
              <a:gd name="T1" fmla="*/ 3335 h 5120"/>
              <a:gd name="T2" fmla="*/ 13 w 3370"/>
              <a:gd name="T3" fmla="*/ 1729 h 5120"/>
              <a:gd name="T4" fmla="*/ 1452 w 3370"/>
              <a:gd name="T5" fmla="*/ 1144 h 5120"/>
              <a:gd name="T6" fmla="*/ 1373 w 3370"/>
              <a:gd name="T7" fmla="*/ 1104 h 5120"/>
              <a:gd name="T8" fmla="*/ 1301 w 3370"/>
              <a:gd name="T9" fmla="*/ 1052 h 5120"/>
              <a:gd name="T10" fmla="*/ 1235 w 3370"/>
              <a:gd name="T11" fmla="*/ 988 h 5120"/>
              <a:gd name="T12" fmla="*/ 1182 w 3370"/>
              <a:gd name="T13" fmla="*/ 916 h 5120"/>
              <a:gd name="T14" fmla="*/ 1141 w 3370"/>
              <a:gd name="T15" fmla="*/ 839 h 5120"/>
              <a:gd name="T16" fmla="*/ 1111 w 3370"/>
              <a:gd name="T17" fmla="*/ 757 h 5120"/>
              <a:gd name="T18" fmla="*/ 1095 w 3370"/>
              <a:gd name="T19" fmla="*/ 673 h 5120"/>
              <a:gd name="T20" fmla="*/ 1089 w 3370"/>
              <a:gd name="T21" fmla="*/ 587 h 5120"/>
              <a:gd name="T22" fmla="*/ 1097 w 3370"/>
              <a:gd name="T23" fmla="*/ 502 h 5120"/>
              <a:gd name="T24" fmla="*/ 1117 w 3370"/>
              <a:gd name="T25" fmla="*/ 417 h 5120"/>
              <a:gd name="T26" fmla="*/ 1149 w 3370"/>
              <a:gd name="T27" fmla="*/ 337 h 5120"/>
              <a:gd name="T28" fmla="*/ 1193 w 3370"/>
              <a:gd name="T29" fmla="*/ 260 h 5120"/>
              <a:gd name="T30" fmla="*/ 1250 w 3370"/>
              <a:gd name="T31" fmla="*/ 189 h 5120"/>
              <a:gd name="T32" fmla="*/ 1317 w 3370"/>
              <a:gd name="T33" fmla="*/ 127 h 5120"/>
              <a:gd name="T34" fmla="*/ 1391 w 3370"/>
              <a:gd name="T35" fmla="*/ 78 h 5120"/>
              <a:gd name="T36" fmla="*/ 1469 w 3370"/>
              <a:gd name="T37" fmla="*/ 41 h 5120"/>
              <a:gd name="T38" fmla="*/ 1552 w 3370"/>
              <a:gd name="T39" fmla="*/ 15 h 5120"/>
              <a:gd name="T40" fmla="*/ 1637 w 3370"/>
              <a:gd name="T41" fmla="*/ 3 h 5120"/>
              <a:gd name="T42" fmla="*/ 1722 w 3370"/>
              <a:gd name="T43" fmla="*/ 2 h 5120"/>
              <a:gd name="T44" fmla="*/ 1808 w 3370"/>
              <a:gd name="T45" fmla="*/ 13 h 5120"/>
              <a:gd name="T46" fmla="*/ 1891 w 3370"/>
              <a:gd name="T47" fmla="*/ 37 h 5120"/>
              <a:gd name="T48" fmla="*/ 1971 w 3370"/>
              <a:gd name="T49" fmla="*/ 73 h 5120"/>
              <a:gd name="T50" fmla="*/ 2046 w 3370"/>
              <a:gd name="T51" fmla="*/ 121 h 5120"/>
              <a:gd name="T52" fmla="*/ 2114 w 3370"/>
              <a:gd name="T53" fmla="*/ 182 h 5120"/>
              <a:gd name="T54" fmla="*/ 2172 w 3370"/>
              <a:gd name="T55" fmla="*/ 252 h 5120"/>
              <a:gd name="T56" fmla="*/ 2217 w 3370"/>
              <a:gd name="T57" fmla="*/ 328 h 5120"/>
              <a:gd name="T58" fmla="*/ 2250 w 3370"/>
              <a:gd name="T59" fmla="*/ 408 h 5120"/>
              <a:gd name="T60" fmla="*/ 2272 w 3370"/>
              <a:gd name="T61" fmla="*/ 491 h 5120"/>
              <a:gd name="T62" fmla="*/ 2280 w 3370"/>
              <a:gd name="T63" fmla="*/ 576 h 5120"/>
              <a:gd name="T64" fmla="*/ 2278 w 3370"/>
              <a:gd name="T65" fmla="*/ 663 h 5120"/>
              <a:gd name="T66" fmla="*/ 2261 w 3370"/>
              <a:gd name="T67" fmla="*/ 747 h 5120"/>
              <a:gd name="T68" fmla="*/ 2234 w 3370"/>
              <a:gd name="T69" fmla="*/ 829 h 5120"/>
              <a:gd name="T70" fmla="*/ 2194 w 3370"/>
              <a:gd name="T71" fmla="*/ 907 h 5120"/>
              <a:gd name="T72" fmla="*/ 2141 w 3370"/>
              <a:gd name="T73" fmla="*/ 981 h 5120"/>
              <a:gd name="T74" fmla="*/ 2065 w 3370"/>
              <a:gd name="T75" fmla="*/ 1056 h 5120"/>
              <a:gd name="T76" fmla="*/ 1974 w 3370"/>
              <a:gd name="T77" fmla="*/ 1118 h 5120"/>
              <a:gd name="T78" fmla="*/ 1873 w 3370"/>
              <a:gd name="T79" fmla="*/ 1162 h 5120"/>
              <a:gd name="T80" fmla="*/ 3370 w 3370"/>
              <a:gd name="T81" fmla="*/ 2021 h 5120"/>
              <a:gd name="T82" fmla="*/ 2281 w 3370"/>
              <a:gd name="T83" fmla="*/ 3335 h 5120"/>
              <a:gd name="T84" fmla="*/ 1795 w 3370"/>
              <a:gd name="T85" fmla="*/ 3344 h 5120"/>
              <a:gd name="T86" fmla="*/ 865 w 3370"/>
              <a:gd name="T87" fmla="*/ 5120 h 5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70"/>
              <a:gd name="T133" fmla="*/ 0 h 5120"/>
              <a:gd name="T134" fmla="*/ 3370 w 3370"/>
              <a:gd name="T135" fmla="*/ 5120 h 51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70" h="5120">
                <a:moveTo>
                  <a:pt x="865" y="5120"/>
                </a:moveTo>
                <a:lnTo>
                  <a:pt x="1089" y="3335"/>
                </a:lnTo>
                <a:lnTo>
                  <a:pt x="1089" y="1614"/>
                </a:lnTo>
                <a:lnTo>
                  <a:pt x="0" y="2021"/>
                </a:lnTo>
                <a:lnTo>
                  <a:pt x="13" y="1729"/>
                </a:lnTo>
                <a:lnTo>
                  <a:pt x="1521" y="1167"/>
                </a:lnTo>
                <a:lnTo>
                  <a:pt x="1479" y="1155"/>
                </a:lnTo>
                <a:lnTo>
                  <a:pt x="1452" y="1144"/>
                </a:lnTo>
                <a:lnTo>
                  <a:pt x="1425" y="1133"/>
                </a:lnTo>
                <a:lnTo>
                  <a:pt x="1399" y="1119"/>
                </a:lnTo>
                <a:lnTo>
                  <a:pt x="1373" y="1104"/>
                </a:lnTo>
                <a:lnTo>
                  <a:pt x="1349" y="1088"/>
                </a:lnTo>
                <a:lnTo>
                  <a:pt x="1324" y="1071"/>
                </a:lnTo>
                <a:lnTo>
                  <a:pt x="1301" y="1052"/>
                </a:lnTo>
                <a:lnTo>
                  <a:pt x="1278" y="1031"/>
                </a:lnTo>
                <a:lnTo>
                  <a:pt x="1256" y="1010"/>
                </a:lnTo>
                <a:lnTo>
                  <a:pt x="1235" y="988"/>
                </a:lnTo>
                <a:lnTo>
                  <a:pt x="1217" y="965"/>
                </a:lnTo>
                <a:lnTo>
                  <a:pt x="1198" y="940"/>
                </a:lnTo>
                <a:lnTo>
                  <a:pt x="1182" y="916"/>
                </a:lnTo>
                <a:lnTo>
                  <a:pt x="1167" y="891"/>
                </a:lnTo>
                <a:lnTo>
                  <a:pt x="1153" y="864"/>
                </a:lnTo>
                <a:lnTo>
                  <a:pt x="1141" y="839"/>
                </a:lnTo>
                <a:lnTo>
                  <a:pt x="1129" y="811"/>
                </a:lnTo>
                <a:lnTo>
                  <a:pt x="1120" y="785"/>
                </a:lnTo>
                <a:lnTo>
                  <a:pt x="1111" y="757"/>
                </a:lnTo>
                <a:lnTo>
                  <a:pt x="1104" y="730"/>
                </a:lnTo>
                <a:lnTo>
                  <a:pt x="1098" y="701"/>
                </a:lnTo>
                <a:lnTo>
                  <a:pt x="1095" y="673"/>
                </a:lnTo>
                <a:lnTo>
                  <a:pt x="1091" y="644"/>
                </a:lnTo>
                <a:lnTo>
                  <a:pt x="1090" y="616"/>
                </a:lnTo>
                <a:lnTo>
                  <a:pt x="1089" y="587"/>
                </a:lnTo>
                <a:lnTo>
                  <a:pt x="1090" y="559"/>
                </a:lnTo>
                <a:lnTo>
                  <a:pt x="1092" y="530"/>
                </a:lnTo>
                <a:lnTo>
                  <a:pt x="1097" y="502"/>
                </a:lnTo>
                <a:lnTo>
                  <a:pt x="1102" y="474"/>
                </a:lnTo>
                <a:lnTo>
                  <a:pt x="1109" y="445"/>
                </a:lnTo>
                <a:lnTo>
                  <a:pt x="1117" y="417"/>
                </a:lnTo>
                <a:lnTo>
                  <a:pt x="1126" y="390"/>
                </a:lnTo>
                <a:lnTo>
                  <a:pt x="1136" y="363"/>
                </a:lnTo>
                <a:lnTo>
                  <a:pt x="1149" y="337"/>
                </a:lnTo>
                <a:lnTo>
                  <a:pt x="1161" y="310"/>
                </a:lnTo>
                <a:lnTo>
                  <a:pt x="1176" y="285"/>
                </a:lnTo>
                <a:lnTo>
                  <a:pt x="1193" y="260"/>
                </a:lnTo>
                <a:lnTo>
                  <a:pt x="1211" y="235"/>
                </a:lnTo>
                <a:lnTo>
                  <a:pt x="1229" y="212"/>
                </a:lnTo>
                <a:lnTo>
                  <a:pt x="1250" y="189"/>
                </a:lnTo>
                <a:lnTo>
                  <a:pt x="1272" y="167"/>
                </a:lnTo>
                <a:lnTo>
                  <a:pt x="1294" y="147"/>
                </a:lnTo>
                <a:lnTo>
                  <a:pt x="1317" y="127"/>
                </a:lnTo>
                <a:lnTo>
                  <a:pt x="1341" y="110"/>
                </a:lnTo>
                <a:lnTo>
                  <a:pt x="1365" y="93"/>
                </a:lnTo>
                <a:lnTo>
                  <a:pt x="1391" y="78"/>
                </a:lnTo>
                <a:lnTo>
                  <a:pt x="1416" y="64"/>
                </a:lnTo>
                <a:lnTo>
                  <a:pt x="1443" y="52"/>
                </a:lnTo>
                <a:lnTo>
                  <a:pt x="1469" y="41"/>
                </a:lnTo>
                <a:lnTo>
                  <a:pt x="1497" y="30"/>
                </a:lnTo>
                <a:lnTo>
                  <a:pt x="1524" y="22"/>
                </a:lnTo>
                <a:lnTo>
                  <a:pt x="1552" y="15"/>
                </a:lnTo>
                <a:lnTo>
                  <a:pt x="1580" y="10"/>
                </a:lnTo>
                <a:lnTo>
                  <a:pt x="1608" y="5"/>
                </a:lnTo>
                <a:lnTo>
                  <a:pt x="1637" y="3"/>
                </a:lnTo>
                <a:lnTo>
                  <a:pt x="1665" y="0"/>
                </a:lnTo>
                <a:lnTo>
                  <a:pt x="1694" y="0"/>
                </a:lnTo>
                <a:lnTo>
                  <a:pt x="1722" y="2"/>
                </a:lnTo>
                <a:lnTo>
                  <a:pt x="1751" y="4"/>
                </a:lnTo>
                <a:lnTo>
                  <a:pt x="1780" y="9"/>
                </a:lnTo>
                <a:lnTo>
                  <a:pt x="1808" y="13"/>
                </a:lnTo>
                <a:lnTo>
                  <a:pt x="1835" y="20"/>
                </a:lnTo>
                <a:lnTo>
                  <a:pt x="1863" y="28"/>
                </a:lnTo>
                <a:lnTo>
                  <a:pt x="1891" y="37"/>
                </a:lnTo>
                <a:lnTo>
                  <a:pt x="1918" y="48"/>
                </a:lnTo>
                <a:lnTo>
                  <a:pt x="1945" y="59"/>
                </a:lnTo>
                <a:lnTo>
                  <a:pt x="1971" y="73"/>
                </a:lnTo>
                <a:lnTo>
                  <a:pt x="1997" y="88"/>
                </a:lnTo>
                <a:lnTo>
                  <a:pt x="2021" y="104"/>
                </a:lnTo>
                <a:lnTo>
                  <a:pt x="2046" y="121"/>
                </a:lnTo>
                <a:lnTo>
                  <a:pt x="2069" y="141"/>
                </a:lnTo>
                <a:lnTo>
                  <a:pt x="2092" y="162"/>
                </a:lnTo>
                <a:lnTo>
                  <a:pt x="2114" y="182"/>
                </a:lnTo>
                <a:lnTo>
                  <a:pt x="2135" y="205"/>
                </a:lnTo>
                <a:lnTo>
                  <a:pt x="2153" y="229"/>
                </a:lnTo>
                <a:lnTo>
                  <a:pt x="2172" y="252"/>
                </a:lnTo>
                <a:lnTo>
                  <a:pt x="2188" y="277"/>
                </a:lnTo>
                <a:lnTo>
                  <a:pt x="2203" y="302"/>
                </a:lnTo>
                <a:lnTo>
                  <a:pt x="2217" y="328"/>
                </a:lnTo>
                <a:lnTo>
                  <a:pt x="2229" y="354"/>
                </a:lnTo>
                <a:lnTo>
                  <a:pt x="2241" y="381"/>
                </a:lnTo>
                <a:lnTo>
                  <a:pt x="2250" y="408"/>
                </a:lnTo>
                <a:lnTo>
                  <a:pt x="2259" y="436"/>
                </a:lnTo>
                <a:lnTo>
                  <a:pt x="2266" y="464"/>
                </a:lnTo>
                <a:lnTo>
                  <a:pt x="2272" y="491"/>
                </a:lnTo>
                <a:lnTo>
                  <a:pt x="2275" y="520"/>
                </a:lnTo>
                <a:lnTo>
                  <a:pt x="2279" y="548"/>
                </a:lnTo>
                <a:lnTo>
                  <a:pt x="2280" y="576"/>
                </a:lnTo>
                <a:lnTo>
                  <a:pt x="2281" y="605"/>
                </a:lnTo>
                <a:lnTo>
                  <a:pt x="2280" y="634"/>
                </a:lnTo>
                <a:lnTo>
                  <a:pt x="2278" y="663"/>
                </a:lnTo>
                <a:lnTo>
                  <a:pt x="2273" y="690"/>
                </a:lnTo>
                <a:lnTo>
                  <a:pt x="2268" y="719"/>
                </a:lnTo>
                <a:lnTo>
                  <a:pt x="2261" y="747"/>
                </a:lnTo>
                <a:lnTo>
                  <a:pt x="2253" y="775"/>
                </a:lnTo>
                <a:lnTo>
                  <a:pt x="2244" y="802"/>
                </a:lnTo>
                <a:lnTo>
                  <a:pt x="2234" y="829"/>
                </a:lnTo>
                <a:lnTo>
                  <a:pt x="2221" y="856"/>
                </a:lnTo>
                <a:lnTo>
                  <a:pt x="2209" y="882"/>
                </a:lnTo>
                <a:lnTo>
                  <a:pt x="2194" y="907"/>
                </a:lnTo>
                <a:lnTo>
                  <a:pt x="2177" y="932"/>
                </a:lnTo>
                <a:lnTo>
                  <a:pt x="2159" y="957"/>
                </a:lnTo>
                <a:lnTo>
                  <a:pt x="2141" y="981"/>
                </a:lnTo>
                <a:lnTo>
                  <a:pt x="2120" y="1004"/>
                </a:lnTo>
                <a:lnTo>
                  <a:pt x="2093" y="1030"/>
                </a:lnTo>
                <a:lnTo>
                  <a:pt x="2065" y="1056"/>
                </a:lnTo>
                <a:lnTo>
                  <a:pt x="2035" y="1079"/>
                </a:lnTo>
                <a:lnTo>
                  <a:pt x="2005" y="1099"/>
                </a:lnTo>
                <a:lnTo>
                  <a:pt x="1974" y="1118"/>
                </a:lnTo>
                <a:lnTo>
                  <a:pt x="1940" y="1135"/>
                </a:lnTo>
                <a:lnTo>
                  <a:pt x="1907" y="1149"/>
                </a:lnTo>
                <a:lnTo>
                  <a:pt x="1873" y="1162"/>
                </a:lnTo>
                <a:lnTo>
                  <a:pt x="1849" y="1167"/>
                </a:lnTo>
                <a:lnTo>
                  <a:pt x="3357" y="1729"/>
                </a:lnTo>
                <a:lnTo>
                  <a:pt x="3370" y="2021"/>
                </a:lnTo>
                <a:lnTo>
                  <a:pt x="2281" y="1615"/>
                </a:lnTo>
                <a:lnTo>
                  <a:pt x="2281" y="3335"/>
                </a:lnTo>
                <a:lnTo>
                  <a:pt x="2505" y="5120"/>
                </a:lnTo>
                <a:lnTo>
                  <a:pt x="2017" y="5120"/>
                </a:lnTo>
                <a:lnTo>
                  <a:pt x="1795" y="3344"/>
                </a:lnTo>
                <a:lnTo>
                  <a:pt x="1575" y="3344"/>
                </a:lnTo>
                <a:lnTo>
                  <a:pt x="1353" y="5120"/>
                </a:lnTo>
                <a:lnTo>
                  <a:pt x="865" y="51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5" cap="flat" cmpd="sng">
            <a:noFill/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 dirty="0"/>
          </a:p>
        </p:txBody>
      </p:sp>
      <p:sp>
        <p:nvSpPr>
          <p:cNvPr id="27" name="Rectangle 49"/>
          <p:cNvSpPr txBox="1">
            <a:spLocks/>
          </p:cNvSpPr>
          <p:nvPr/>
        </p:nvSpPr>
        <p:spPr bwMode="auto">
          <a:xfrm>
            <a:off x="6077782" y="1842923"/>
            <a:ext cx="63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cs-CZ" sz="1200" dirty="0" smtClean="0">
                <a:solidFill>
                  <a:srgbClr val="253F69"/>
                </a:solidFill>
              </a:rPr>
              <a:t>Občan</a:t>
            </a:r>
            <a:endParaRPr lang="cs-CZ" sz="1200" dirty="0">
              <a:solidFill>
                <a:srgbClr val="253F69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6632208" y="1994198"/>
            <a:ext cx="1306769" cy="898467"/>
            <a:chOff x="5834733" y="2113795"/>
            <a:chExt cx="1306769" cy="898467"/>
          </a:xfrm>
        </p:grpSpPr>
        <p:sp>
          <p:nvSpPr>
            <p:cNvPr id="29" name="Rectangle 49"/>
            <p:cNvSpPr/>
            <p:nvPr/>
          </p:nvSpPr>
          <p:spPr bwMode="auto">
            <a:xfrm>
              <a:off x="5834733" y="2735263"/>
              <a:ext cx="13067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200" dirty="0" smtClean="0">
                  <a:solidFill>
                    <a:srgbClr val="253F69"/>
                  </a:solidFill>
                  <a:latin typeface="+mn-lt"/>
                </a:rPr>
                <a:t>Osoba (PO, FO)</a:t>
              </a:r>
              <a:endParaRPr lang="cs-CZ" sz="1200" dirty="0">
                <a:solidFill>
                  <a:srgbClr val="253F69"/>
                </a:solidFill>
                <a:latin typeface="+mn-lt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7076" y="2113795"/>
              <a:ext cx="474477" cy="67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Skupina 30"/>
          <p:cNvGrpSpPr/>
          <p:nvPr/>
        </p:nvGrpSpPr>
        <p:grpSpPr>
          <a:xfrm>
            <a:off x="6517789" y="4824543"/>
            <a:ext cx="1418954" cy="1084113"/>
            <a:chOff x="4582631" y="4944139"/>
            <a:chExt cx="1418954" cy="1084113"/>
          </a:xfrm>
        </p:grpSpPr>
        <p:sp>
          <p:nvSpPr>
            <p:cNvPr id="32" name="Volný tvar 31"/>
            <p:cNvSpPr/>
            <p:nvPr/>
          </p:nvSpPr>
          <p:spPr bwMode="auto">
            <a:xfrm>
              <a:off x="4582631" y="5390706"/>
              <a:ext cx="680485" cy="425304"/>
            </a:xfrm>
            <a:custGeom>
              <a:avLst/>
              <a:gdLst>
                <a:gd name="connsiteX0" fmla="*/ 925033 w 1003006"/>
                <a:gd name="connsiteY0" fmla="*/ 46074 h 2177902"/>
                <a:gd name="connsiteX1" fmla="*/ 616689 w 1003006"/>
                <a:gd name="connsiteY1" fmla="*/ 407581 h 2177902"/>
                <a:gd name="connsiteX2" fmla="*/ 680484 w 1003006"/>
                <a:gd name="connsiteY2" fmla="*/ 992372 h 2177902"/>
                <a:gd name="connsiteX3" fmla="*/ 148857 w 1003006"/>
                <a:gd name="connsiteY3" fmla="*/ 1566530 h 2177902"/>
                <a:gd name="connsiteX4" fmla="*/ 10633 w 1003006"/>
                <a:gd name="connsiteY4" fmla="*/ 2055628 h 2177902"/>
                <a:gd name="connsiteX5" fmla="*/ 85061 w 1003006"/>
                <a:gd name="connsiteY5" fmla="*/ 2119423 h 2177902"/>
                <a:gd name="connsiteX6" fmla="*/ 170122 w 1003006"/>
                <a:gd name="connsiteY6" fmla="*/ 1704753 h 2177902"/>
                <a:gd name="connsiteX7" fmla="*/ 723015 w 1003006"/>
                <a:gd name="connsiteY7" fmla="*/ 1151860 h 2177902"/>
                <a:gd name="connsiteX8" fmla="*/ 808075 w 1003006"/>
                <a:gd name="connsiteY8" fmla="*/ 886046 h 2177902"/>
                <a:gd name="connsiteX9" fmla="*/ 701750 w 1003006"/>
                <a:gd name="connsiteY9" fmla="*/ 450111 h 2177902"/>
                <a:gd name="connsiteX10" fmla="*/ 967564 w 1003006"/>
                <a:gd name="connsiteY10" fmla="*/ 131135 h 2177902"/>
                <a:gd name="connsiteX11" fmla="*/ 925033 w 1003006"/>
                <a:gd name="connsiteY11" fmla="*/ 46074 h 217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06" h="2177902">
                  <a:moveTo>
                    <a:pt x="925033" y="46074"/>
                  </a:moveTo>
                  <a:cubicBezTo>
                    <a:pt x="866554" y="92148"/>
                    <a:pt x="657447" y="249865"/>
                    <a:pt x="616689" y="407581"/>
                  </a:cubicBezTo>
                  <a:cubicBezTo>
                    <a:pt x="575931" y="565297"/>
                    <a:pt x="758456" y="799214"/>
                    <a:pt x="680484" y="992372"/>
                  </a:cubicBezTo>
                  <a:cubicBezTo>
                    <a:pt x="602512" y="1185530"/>
                    <a:pt x="260499" y="1389321"/>
                    <a:pt x="148857" y="1566530"/>
                  </a:cubicBezTo>
                  <a:cubicBezTo>
                    <a:pt x="37215" y="1743739"/>
                    <a:pt x="21266" y="1963479"/>
                    <a:pt x="10633" y="2055628"/>
                  </a:cubicBezTo>
                  <a:cubicBezTo>
                    <a:pt x="0" y="2147777"/>
                    <a:pt x="58480" y="2177902"/>
                    <a:pt x="85061" y="2119423"/>
                  </a:cubicBezTo>
                  <a:cubicBezTo>
                    <a:pt x="111642" y="2060944"/>
                    <a:pt x="63796" y="1866014"/>
                    <a:pt x="170122" y="1704753"/>
                  </a:cubicBezTo>
                  <a:cubicBezTo>
                    <a:pt x="276448" y="1543493"/>
                    <a:pt x="616690" y="1288311"/>
                    <a:pt x="723015" y="1151860"/>
                  </a:cubicBezTo>
                  <a:cubicBezTo>
                    <a:pt x="829341" y="1015409"/>
                    <a:pt x="811619" y="1003004"/>
                    <a:pt x="808075" y="886046"/>
                  </a:cubicBezTo>
                  <a:cubicBezTo>
                    <a:pt x="804531" y="769088"/>
                    <a:pt x="675169" y="575930"/>
                    <a:pt x="701750" y="450111"/>
                  </a:cubicBezTo>
                  <a:cubicBezTo>
                    <a:pt x="728332" y="324293"/>
                    <a:pt x="932122" y="194930"/>
                    <a:pt x="967564" y="131135"/>
                  </a:cubicBezTo>
                  <a:cubicBezTo>
                    <a:pt x="1003006" y="67340"/>
                    <a:pt x="983512" y="0"/>
                    <a:pt x="925033" y="4607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4997302" y="4944139"/>
              <a:ext cx="244550" cy="457199"/>
              <a:chOff x="4400071" y="4752754"/>
              <a:chExt cx="267622" cy="637952"/>
            </a:xfrm>
          </p:grpSpPr>
          <p:sp>
            <p:nvSpPr>
              <p:cNvPr id="50" name="Rectangle 27"/>
              <p:cNvSpPr/>
              <p:nvPr/>
            </p:nvSpPr>
            <p:spPr bwMode="auto">
              <a:xfrm>
                <a:off x="4400071" y="4752754"/>
                <a:ext cx="267622" cy="637952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cs-CZ" sz="1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+mn-lt"/>
                </a:endParaRPr>
              </a:p>
            </p:txBody>
          </p:sp>
          <p:sp>
            <p:nvSpPr>
              <p:cNvPr id="51" name="Obdélník 50"/>
              <p:cNvSpPr/>
              <p:nvPr/>
            </p:nvSpPr>
            <p:spPr bwMode="auto">
              <a:xfrm>
                <a:off x="4493380" y="4817027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bdélník 51"/>
              <p:cNvSpPr/>
              <p:nvPr/>
            </p:nvSpPr>
            <p:spPr bwMode="auto">
              <a:xfrm>
                <a:off x="4493380" y="4820083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bdélník 52"/>
              <p:cNvSpPr/>
              <p:nvPr/>
            </p:nvSpPr>
            <p:spPr bwMode="auto">
              <a:xfrm>
                <a:off x="4493380" y="4948641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bdélník 53"/>
              <p:cNvSpPr/>
              <p:nvPr/>
            </p:nvSpPr>
            <p:spPr bwMode="auto">
              <a:xfrm>
                <a:off x="4493380" y="4951696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bdélník 54"/>
              <p:cNvSpPr/>
              <p:nvPr/>
            </p:nvSpPr>
            <p:spPr bwMode="auto">
              <a:xfrm>
                <a:off x="4493380" y="5077199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bdélník 55"/>
              <p:cNvSpPr/>
              <p:nvPr/>
            </p:nvSpPr>
            <p:spPr bwMode="auto">
              <a:xfrm>
                <a:off x="4493380" y="5080255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bdélník 56"/>
              <p:cNvSpPr/>
              <p:nvPr/>
            </p:nvSpPr>
            <p:spPr bwMode="auto">
              <a:xfrm>
                <a:off x="4493380" y="5196575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Obdélník 57"/>
              <p:cNvSpPr/>
              <p:nvPr/>
            </p:nvSpPr>
            <p:spPr bwMode="auto">
              <a:xfrm>
                <a:off x="4493380" y="5199630"/>
                <a:ext cx="73397" cy="642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Rectangle 49"/>
            <p:cNvSpPr txBox="1">
              <a:spLocks/>
            </p:cNvSpPr>
            <p:nvPr/>
          </p:nvSpPr>
          <p:spPr bwMode="auto">
            <a:xfrm>
              <a:off x="5372887" y="5751253"/>
              <a:ext cx="6286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Území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5" name="Skupina 34"/>
            <p:cNvGrpSpPr/>
            <p:nvPr/>
          </p:nvGrpSpPr>
          <p:grpSpPr>
            <a:xfrm>
              <a:off x="4816550" y="4991987"/>
              <a:ext cx="1169582" cy="951613"/>
              <a:chOff x="2576513" y="2166557"/>
              <a:chExt cx="3062287" cy="3292856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2576513" y="3048000"/>
                <a:ext cx="3062287" cy="2411413"/>
              </a:xfrm>
              <a:custGeom>
                <a:avLst/>
                <a:gdLst/>
                <a:ahLst/>
                <a:cxnLst>
                  <a:cxn ang="0">
                    <a:pos x="3957" y="426"/>
                  </a:cxn>
                  <a:cxn ang="0">
                    <a:pos x="4271" y="270"/>
                  </a:cxn>
                  <a:cxn ang="0">
                    <a:pos x="4723" y="33"/>
                  </a:cxn>
                  <a:cxn ang="0">
                    <a:pos x="4880" y="3"/>
                  </a:cxn>
                  <a:cxn ang="0">
                    <a:pos x="4946" y="91"/>
                  </a:cxn>
                  <a:cxn ang="0">
                    <a:pos x="5005" y="401"/>
                  </a:cxn>
                  <a:cxn ang="0">
                    <a:pos x="5016" y="623"/>
                  </a:cxn>
                  <a:cxn ang="0">
                    <a:pos x="4844" y="881"/>
                  </a:cxn>
                  <a:cxn ang="0">
                    <a:pos x="4679" y="1175"/>
                  </a:cxn>
                  <a:cxn ang="0">
                    <a:pos x="4658" y="1411"/>
                  </a:cxn>
                  <a:cxn ang="0">
                    <a:pos x="4613" y="1545"/>
                  </a:cxn>
                  <a:cxn ang="0">
                    <a:pos x="4438" y="1628"/>
                  </a:cxn>
                  <a:cxn ang="0">
                    <a:pos x="4206" y="1543"/>
                  </a:cxn>
                  <a:cxn ang="0">
                    <a:pos x="4113" y="1376"/>
                  </a:cxn>
                  <a:cxn ang="0">
                    <a:pos x="4062" y="1386"/>
                  </a:cxn>
                  <a:cxn ang="0">
                    <a:pos x="3979" y="1526"/>
                  </a:cxn>
                  <a:cxn ang="0">
                    <a:pos x="3773" y="2001"/>
                  </a:cxn>
                  <a:cxn ang="0">
                    <a:pos x="3707" y="2155"/>
                  </a:cxn>
                  <a:cxn ang="0">
                    <a:pos x="3507" y="2428"/>
                  </a:cxn>
                  <a:cxn ang="0">
                    <a:pos x="2929" y="3105"/>
                  </a:cxn>
                  <a:cxn ang="0">
                    <a:pos x="2213" y="3796"/>
                  </a:cxn>
                  <a:cxn ang="0">
                    <a:pos x="1684" y="4186"/>
                  </a:cxn>
                  <a:cxn ang="0">
                    <a:pos x="1177" y="4422"/>
                  </a:cxn>
                  <a:cxn ang="0">
                    <a:pos x="721" y="4452"/>
                  </a:cxn>
                  <a:cxn ang="0">
                    <a:pos x="876" y="4132"/>
                  </a:cxn>
                  <a:cxn ang="0">
                    <a:pos x="906" y="3965"/>
                  </a:cxn>
                  <a:cxn ang="0">
                    <a:pos x="603" y="4203"/>
                  </a:cxn>
                  <a:cxn ang="0">
                    <a:pos x="394" y="4227"/>
                  </a:cxn>
                  <a:cxn ang="0">
                    <a:pos x="333" y="4116"/>
                  </a:cxn>
                  <a:cxn ang="0">
                    <a:pos x="358" y="3831"/>
                  </a:cxn>
                  <a:cxn ang="0">
                    <a:pos x="341" y="3772"/>
                  </a:cxn>
                  <a:cxn ang="0">
                    <a:pos x="281" y="3827"/>
                  </a:cxn>
                  <a:cxn ang="0">
                    <a:pos x="237" y="3901"/>
                  </a:cxn>
                  <a:cxn ang="0">
                    <a:pos x="136" y="4028"/>
                  </a:cxn>
                  <a:cxn ang="0">
                    <a:pos x="55" y="3991"/>
                  </a:cxn>
                  <a:cxn ang="0">
                    <a:pos x="1" y="3838"/>
                  </a:cxn>
                  <a:cxn ang="0">
                    <a:pos x="112" y="3623"/>
                  </a:cxn>
                  <a:cxn ang="0">
                    <a:pos x="304" y="3485"/>
                  </a:cxn>
                  <a:cxn ang="0">
                    <a:pos x="761" y="3458"/>
                  </a:cxn>
                  <a:cxn ang="0">
                    <a:pos x="1121" y="3437"/>
                  </a:cxn>
                  <a:cxn ang="0">
                    <a:pos x="1332" y="3266"/>
                  </a:cxn>
                  <a:cxn ang="0">
                    <a:pos x="1377" y="2977"/>
                  </a:cxn>
                  <a:cxn ang="0">
                    <a:pos x="1345" y="2646"/>
                  </a:cxn>
                  <a:cxn ang="0">
                    <a:pos x="1479" y="2572"/>
                  </a:cxn>
                  <a:cxn ang="0">
                    <a:pos x="1564" y="2561"/>
                  </a:cxn>
                  <a:cxn ang="0">
                    <a:pos x="1719" y="2640"/>
                  </a:cxn>
                  <a:cxn ang="0">
                    <a:pos x="1819" y="2621"/>
                  </a:cxn>
                  <a:cxn ang="0">
                    <a:pos x="1955" y="2375"/>
                  </a:cxn>
                  <a:cxn ang="0">
                    <a:pos x="1972" y="2105"/>
                  </a:cxn>
                  <a:cxn ang="0">
                    <a:pos x="1988" y="1856"/>
                  </a:cxn>
                  <a:cxn ang="0">
                    <a:pos x="2140" y="1731"/>
                  </a:cxn>
                  <a:cxn ang="0">
                    <a:pos x="2271" y="1745"/>
                  </a:cxn>
                  <a:cxn ang="0">
                    <a:pos x="2485" y="1946"/>
                  </a:cxn>
                  <a:cxn ang="0">
                    <a:pos x="2619" y="2011"/>
                  </a:cxn>
                  <a:cxn ang="0">
                    <a:pos x="2772" y="1941"/>
                  </a:cxn>
                  <a:cxn ang="0">
                    <a:pos x="2926" y="1732"/>
                  </a:cxn>
                  <a:cxn ang="0">
                    <a:pos x="3090" y="1289"/>
                  </a:cxn>
                  <a:cxn ang="0">
                    <a:pos x="3206" y="1130"/>
                  </a:cxn>
                  <a:cxn ang="0">
                    <a:pos x="3343" y="1078"/>
                  </a:cxn>
                  <a:cxn ang="0">
                    <a:pos x="3469" y="1021"/>
                  </a:cxn>
                  <a:cxn ang="0">
                    <a:pos x="3572" y="806"/>
                  </a:cxn>
                  <a:cxn ang="0">
                    <a:pos x="3712" y="507"/>
                  </a:cxn>
                </a:cxnLst>
                <a:rect l="0" t="0" r="r" b="b"/>
                <a:pathLst>
                  <a:path w="5028" h="4468">
                    <a:moveTo>
                      <a:pt x="3835" y="438"/>
                    </a:moveTo>
                    <a:lnTo>
                      <a:pt x="3846" y="443"/>
                    </a:lnTo>
                    <a:lnTo>
                      <a:pt x="3856" y="444"/>
                    </a:lnTo>
                    <a:lnTo>
                      <a:pt x="3869" y="445"/>
                    </a:lnTo>
                    <a:lnTo>
                      <a:pt x="3881" y="444"/>
                    </a:lnTo>
                    <a:lnTo>
                      <a:pt x="3895" y="443"/>
                    </a:lnTo>
                    <a:lnTo>
                      <a:pt x="3909" y="439"/>
                    </a:lnTo>
                    <a:lnTo>
                      <a:pt x="3924" y="436"/>
                    </a:lnTo>
                    <a:lnTo>
                      <a:pt x="3940" y="431"/>
                    </a:lnTo>
                    <a:lnTo>
                      <a:pt x="3957" y="426"/>
                    </a:lnTo>
                    <a:lnTo>
                      <a:pt x="3975" y="420"/>
                    </a:lnTo>
                    <a:lnTo>
                      <a:pt x="3993" y="413"/>
                    </a:lnTo>
                    <a:lnTo>
                      <a:pt x="4012" y="405"/>
                    </a:lnTo>
                    <a:lnTo>
                      <a:pt x="4031" y="397"/>
                    </a:lnTo>
                    <a:lnTo>
                      <a:pt x="4051" y="388"/>
                    </a:lnTo>
                    <a:lnTo>
                      <a:pt x="4092" y="367"/>
                    </a:lnTo>
                    <a:lnTo>
                      <a:pt x="4135" y="345"/>
                    </a:lnTo>
                    <a:lnTo>
                      <a:pt x="4179" y="321"/>
                    </a:lnTo>
                    <a:lnTo>
                      <a:pt x="4225" y="295"/>
                    </a:lnTo>
                    <a:lnTo>
                      <a:pt x="4271" y="270"/>
                    </a:lnTo>
                    <a:lnTo>
                      <a:pt x="4365" y="216"/>
                    </a:lnTo>
                    <a:lnTo>
                      <a:pt x="4460" y="162"/>
                    </a:lnTo>
                    <a:lnTo>
                      <a:pt x="4507" y="136"/>
                    </a:lnTo>
                    <a:lnTo>
                      <a:pt x="4553" y="112"/>
                    </a:lnTo>
                    <a:lnTo>
                      <a:pt x="4598" y="89"/>
                    </a:lnTo>
                    <a:lnTo>
                      <a:pt x="4641" y="67"/>
                    </a:lnTo>
                    <a:lnTo>
                      <a:pt x="4662" y="58"/>
                    </a:lnTo>
                    <a:lnTo>
                      <a:pt x="4682" y="49"/>
                    </a:lnTo>
                    <a:lnTo>
                      <a:pt x="4703" y="40"/>
                    </a:lnTo>
                    <a:lnTo>
                      <a:pt x="4723" y="33"/>
                    </a:lnTo>
                    <a:lnTo>
                      <a:pt x="4741" y="25"/>
                    </a:lnTo>
                    <a:lnTo>
                      <a:pt x="4759" y="19"/>
                    </a:lnTo>
                    <a:lnTo>
                      <a:pt x="4777" y="13"/>
                    </a:lnTo>
                    <a:lnTo>
                      <a:pt x="4794" y="8"/>
                    </a:lnTo>
                    <a:lnTo>
                      <a:pt x="4810" y="5"/>
                    </a:lnTo>
                    <a:lnTo>
                      <a:pt x="4826" y="3"/>
                    </a:lnTo>
                    <a:lnTo>
                      <a:pt x="4841" y="0"/>
                    </a:lnTo>
                    <a:lnTo>
                      <a:pt x="4855" y="0"/>
                    </a:lnTo>
                    <a:lnTo>
                      <a:pt x="4868" y="0"/>
                    </a:lnTo>
                    <a:lnTo>
                      <a:pt x="4880" y="3"/>
                    </a:lnTo>
                    <a:lnTo>
                      <a:pt x="4892" y="5"/>
                    </a:lnTo>
                    <a:lnTo>
                      <a:pt x="4902" y="10"/>
                    </a:lnTo>
                    <a:lnTo>
                      <a:pt x="4912" y="14"/>
                    </a:lnTo>
                    <a:lnTo>
                      <a:pt x="4920" y="21"/>
                    </a:lnTo>
                    <a:lnTo>
                      <a:pt x="4928" y="29"/>
                    </a:lnTo>
                    <a:lnTo>
                      <a:pt x="4934" y="38"/>
                    </a:lnTo>
                    <a:lnTo>
                      <a:pt x="4938" y="50"/>
                    </a:lnTo>
                    <a:lnTo>
                      <a:pt x="4943" y="61"/>
                    </a:lnTo>
                    <a:lnTo>
                      <a:pt x="4945" y="76"/>
                    </a:lnTo>
                    <a:lnTo>
                      <a:pt x="4946" y="91"/>
                    </a:lnTo>
                    <a:lnTo>
                      <a:pt x="4948" y="118"/>
                    </a:lnTo>
                    <a:lnTo>
                      <a:pt x="4951" y="144"/>
                    </a:lnTo>
                    <a:lnTo>
                      <a:pt x="4953" y="170"/>
                    </a:lnTo>
                    <a:lnTo>
                      <a:pt x="4957" y="194"/>
                    </a:lnTo>
                    <a:lnTo>
                      <a:pt x="4961" y="217"/>
                    </a:lnTo>
                    <a:lnTo>
                      <a:pt x="4965" y="240"/>
                    </a:lnTo>
                    <a:lnTo>
                      <a:pt x="4975" y="284"/>
                    </a:lnTo>
                    <a:lnTo>
                      <a:pt x="4985" y="325"/>
                    </a:lnTo>
                    <a:lnTo>
                      <a:pt x="4996" y="363"/>
                    </a:lnTo>
                    <a:lnTo>
                      <a:pt x="5005" y="401"/>
                    </a:lnTo>
                    <a:lnTo>
                      <a:pt x="5014" y="437"/>
                    </a:lnTo>
                    <a:lnTo>
                      <a:pt x="5021" y="472"/>
                    </a:lnTo>
                    <a:lnTo>
                      <a:pt x="5026" y="505"/>
                    </a:lnTo>
                    <a:lnTo>
                      <a:pt x="5028" y="522"/>
                    </a:lnTo>
                    <a:lnTo>
                      <a:pt x="5028" y="539"/>
                    </a:lnTo>
                    <a:lnTo>
                      <a:pt x="5028" y="556"/>
                    </a:lnTo>
                    <a:lnTo>
                      <a:pt x="5027" y="572"/>
                    </a:lnTo>
                    <a:lnTo>
                      <a:pt x="5025" y="589"/>
                    </a:lnTo>
                    <a:lnTo>
                      <a:pt x="5021" y="605"/>
                    </a:lnTo>
                    <a:lnTo>
                      <a:pt x="5016" y="623"/>
                    </a:lnTo>
                    <a:lnTo>
                      <a:pt x="5012" y="639"/>
                    </a:lnTo>
                    <a:lnTo>
                      <a:pt x="5005" y="656"/>
                    </a:lnTo>
                    <a:lnTo>
                      <a:pt x="4996" y="674"/>
                    </a:lnTo>
                    <a:lnTo>
                      <a:pt x="4987" y="692"/>
                    </a:lnTo>
                    <a:lnTo>
                      <a:pt x="4975" y="710"/>
                    </a:lnTo>
                    <a:lnTo>
                      <a:pt x="4951" y="745"/>
                    </a:lnTo>
                    <a:lnTo>
                      <a:pt x="4925" y="778"/>
                    </a:lnTo>
                    <a:lnTo>
                      <a:pt x="4899" y="813"/>
                    </a:lnTo>
                    <a:lnTo>
                      <a:pt x="4871" y="846"/>
                    </a:lnTo>
                    <a:lnTo>
                      <a:pt x="4844" y="881"/>
                    </a:lnTo>
                    <a:lnTo>
                      <a:pt x="4817" y="915"/>
                    </a:lnTo>
                    <a:lnTo>
                      <a:pt x="4791" y="951"/>
                    </a:lnTo>
                    <a:lnTo>
                      <a:pt x="4765" y="988"/>
                    </a:lnTo>
                    <a:lnTo>
                      <a:pt x="4742" y="1026"/>
                    </a:lnTo>
                    <a:lnTo>
                      <a:pt x="4720" y="1065"/>
                    </a:lnTo>
                    <a:lnTo>
                      <a:pt x="4710" y="1086"/>
                    </a:lnTo>
                    <a:lnTo>
                      <a:pt x="4701" y="1108"/>
                    </a:lnTo>
                    <a:lnTo>
                      <a:pt x="4693" y="1130"/>
                    </a:lnTo>
                    <a:lnTo>
                      <a:pt x="4686" y="1152"/>
                    </a:lnTo>
                    <a:lnTo>
                      <a:pt x="4679" y="1175"/>
                    </a:lnTo>
                    <a:lnTo>
                      <a:pt x="4673" y="1199"/>
                    </a:lnTo>
                    <a:lnTo>
                      <a:pt x="4667" y="1223"/>
                    </a:lnTo>
                    <a:lnTo>
                      <a:pt x="4664" y="1247"/>
                    </a:lnTo>
                    <a:lnTo>
                      <a:pt x="4660" y="1274"/>
                    </a:lnTo>
                    <a:lnTo>
                      <a:pt x="4659" y="1300"/>
                    </a:lnTo>
                    <a:lnTo>
                      <a:pt x="4658" y="1328"/>
                    </a:lnTo>
                    <a:lnTo>
                      <a:pt x="4659" y="1357"/>
                    </a:lnTo>
                    <a:lnTo>
                      <a:pt x="4659" y="1375"/>
                    </a:lnTo>
                    <a:lnTo>
                      <a:pt x="4659" y="1394"/>
                    </a:lnTo>
                    <a:lnTo>
                      <a:pt x="4658" y="1411"/>
                    </a:lnTo>
                    <a:lnTo>
                      <a:pt x="4657" y="1427"/>
                    </a:lnTo>
                    <a:lnTo>
                      <a:pt x="4655" y="1443"/>
                    </a:lnTo>
                    <a:lnTo>
                      <a:pt x="4651" y="1458"/>
                    </a:lnTo>
                    <a:lnTo>
                      <a:pt x="4648" y="1472"/>
                    </a:lnTo>
                    <a:lnTo>
                      <a:pt x="4643" y="1486"/>
                    </a:lnTo>
                    <a:lnTo>
                      <a:pt x="4638" y="1500"/>
                    </a:lnTo>
                    <a:lnTo>
                      <a:pt x="4633" y="1511"/>
                    </a:lnTo>
                    <a:lnTo>
                      <a:pt x="4627" y="1523"/>
                    </a:lnTo>
                    <a:lnTo>
                      <a:pt x="4620" y="1534"/>
                    </a:lnTo>
                    <a:lnTo>
                      <a:pt x="4613" y="1545"/>
                    </a:lnTo>
                    <a:lnTo>
                      <a:pt x="4606" y="1554"/>
                    </a:lnTo>
                    <a:lnTo>
                      <a:pt x="4598" y="1563"/>
                    </a:lnTo>
                    <a:lnTo>
                      <a:pt x="4589" y="1571"/>
                    </a:lnTo>
                    <a:lnTo>
                      <a:pt x="4572" y="1586"/>
                    </a:lnTo>
                    <a:lnTo>
                      <a:pt x="4552" y="1599"/>
                    </a:lnTo>
                    <a:lnTo>
                      <a:pt x="4531" y="1609"/>
                    </a:lnTo>
                    <a:lnTo>
                      <a:pt x="4509" y="1617"/>
                    </a:lnTo>
                    <a:lnTo>
                      <a:pt x="4486" y="1623"/>
                    </a:lnTo>
                    <a:lnTo>
                      <a:pt x="4462" y="1626"/>
                    </a:lnTo>
                    <a:lnTo>
                      <a:pt x="4438" y="1628"/>
                    </a:lnTo>
                    <a:lnTo>
                      <a:pt x="4414" y="1626"/>
                    </a:lnTo>
                    <a:lnTo>
                      <a:pt x="4390" y="1624"/>
                    </a:lnTo>
                    <a:lnTo>
                      <a:pt x="4364" y="1619"/>
                    </a:lnTo>
                    <a:lnTo>
                      <a:pt x="4340" y="1614"/>
                    </a:lnTo>
                    <a:lnTo>
                      <a:pt x="4316" y="1606"/>
                    </a:lnTo>
                    <a:lnTo>
                      <a:pt x="4292" y="1596"/>
                    </a:lnTo>
                    <a:lnTo>
                      <a:pt x="4270" y="1585"/>
                    </a:lnTo>
                    <a:lnTo>
                      <a:pt x="4247" y="1572"/>
                    </a:lnTo>
                    <a:lnTo>
                      <a:pt x="4226" y="1558"/>
                    </a:lnTo>
                    <a:lnTo>
                      <a:pt x="4206" y="1543"/>
                    </a:lnTo>
                    <a:lnTo>
                      <a:pt x="4189" y="1526"/>
                    </a:lnTo>
                    <a:lnTo>
                      <a:pt x="4172" y="1509"/>
                    </a:lnTo>
                    <a:lnTo>
                      <a:pt x="4157" y="1489"/>
                    </a:lnTo>
                    <a:lnTo>
                      <a:pt x="4145" y="1470"/>
                    </a:lnTo>
                    <a:lnTo>
                      <a:pt x="4134" y="1448"/>
                    </a:lnTo>
                    <a:lnTo>
                      <a:pt x="4126" y="1426"/>
                    </a:lnTo>
                    <a:lnTo>
                      <a:pt x="4121" y="1403"/>
                    </a:lnTo>
                    <a:lnTo>
                      <a:pt x="4119" y="1392"/>
                    </a:lnTo>
                    <a:lnTo>
                      <a:pt x="4115" y="1383"/>
                    </a:lnTo>
                    <a:lnTo>
                      <a:pt x="4113" y="1376"/>
                    </a:lnTo>
                    <a:lnTo>
                      <a:pt x="4110" y="1371"/>
                    </a:lnTo>
                    <a:lnTo>
                      <a:pt x="4105" y="1367"/>
                    </a:lnTo>
                    <a:lnTo>
                      <a:pt x="4101" y="1365"/>
                    </a:lnTo>
                    <a:lnTo>
                      <a:pt x="4097" y="1364"/>
                    </a:lnTo>
                    <a:lnTo>
                      <a:pt x="4091" y="1364"/>
                    </a:lnTo>
                    <a:lnTo>
                      <a:pt x="4086" y="1366"/>
                    </a:lnTo>
                    <a:lnTo>
                      <a:pt x="4081" y="1369"/>
                    </a:lnTo>
                    <a:lnTo>
                      <a:pt x="4075" y="1373"/>
                    </a:lnTo>
                    <a:lnTo>
                      <a:pt x="4069" y="1379"/>
                    </a:lnTo>
                    <a:lnTo>
                      <a:pt x="4062" y="1386"/>
                    </a:lnTo>
                    <a:lnTo>
                      <a:pt x="4057" y="1394"/>
                    </a:lnTo>
                    <a:lnTo>
                      <a:pt x="4050" y="1403"/>
                    </a:lnTo>
                    <a:lnTo>
                      <a:pt x="4043" y="1413"/>
                    </a:lnTo>
                    <a:lnTo>
                      <a:pt x="4035" y="1425"/>
                    </a:lnTo>
                    <a:lnTo>
                      <a:pt x="4028" y="1436"/>
                    </a:lnTo>
                    <a:lnTo>
                      <a:pt x="4020" y="1449"/>
                    </a:lnTo>
                    <a:lnTo>
                      <a:pt x="4012" y="1463"/>
                    </a:lnTo>
                    <a:lnTo>
                      <a:pt x="4004" y="1478"/>
                    </a:lnTo>
                    <a:lnTo>
                      <a:pt x="3995" y="1493"/>
                    </a:lnTo>
                    <a:lnTo>
                      <a:pt x="3979" y="1526"/>
                    </a:lnTo>
                    <a:lnTo>
                      <a:pt x="3962" y="1561"/>
                    </a:lnTo>
                    <a:lnTo>
                      <a:pt x="3944" y="1599"/>
                    </a:lnTo>
                    <a:lnTo>
                      <a:pt x="3926" y="1638"/>
                    </a:lnTo>
                    <a:lnTo>
                      <a:pt x="3908" y="1678"/>
                    </a:lnTo>
                    <a:lnTo>
                      <a:pt x="3872" y="1761"/>
                    </a:lnTo>
                    <a:lnTo>
                      <a:pt x="3838" y="1844"/>
                    </a:lnTo>
                    <a:lnTo>
                      <a:pt x="3820" y="1886"/>
                    </a:lnTo>
                    <a:lnTo>
                      <a:pt x="3804" y="1926"/>
                    </a:lnTo>
                    <a:lnTo>
                      <a:pt x="3788" y="1964"/>
                    </a:lnTo>
                    <a:lnTo>
                      <a:pt x="3773" y="2001"/>
                    </a:lnTo>
                    <a:lnTo>
                      <a:pt x="3759" y="2035"/>
                    </a:lnTo>
                    <a:lnTo>
                      <a:pt x="3752" y="2052"/>
                    </a:lnTo>
                    <a:lnTo>
                      <a:pt x="3745" y="2068"/>
                    </a:lnTo>
                    <a:lnTo>
                      <a:pt x="3740" y="2083"/>
                    </a:lnTo>
                    <a:lnTo>
                      <a:pt x="3733" y="2098"/>
                    </a:lnTo>
                    <a:lnTo>
                      <a:pt x="3728" y="2110"/>
                    </a:lnTo>
                    <a:lnTo>
                      <a:pt x="3722" y="2123"/>
                    </a:lnTo>
                    <a:lnTo>
                      <a:pt x="3717" y="2135"/>
                    </a:lnTo>
                    <a:lnTo>
                      <a:pt x="3712" y="2145"/>
                    </a:lnTo>
                    <a:lnTo>
                      <a:pt x="3707" y="2155"/>
                    </a:lnTo>
                    <a:lnTo>
                      <a:pt x="3704" y="2163"/>
                    </a:lnTo>
                    <a:lnTo>
                      <a:pt x="3700" y="2171"/>
                    </a:lnTo>
                    <a:lnTo>
                      <a:pt x="3697" y="2177"/>
                    </a:lnTo>
                    <a:lnTo>
                      <a:pt x="3693" y="2183"/>
                    </a:lnTo>
                    <a:lnTo>
                      <a:pt x="3691" y="2186"/>
                    </a:lnTo>
                    <a:lnTo>
                      <a:pt x="3657" y="2234"/>
                    </a:lnTo>
                    <a:lnTo>
                      <a:pt x="3620" y="2281"/>
                    </a:lnTo>
                    <a:lnTo>
                      <a:pt x="3583" y="2329"/>
                    </a:lnTo>
                    <a:lnTo>
                      <a:pt x="3545" y="2379"/>
                    </a:lnTo>
                    <a:lnTo>
                      <a:pt x="3507" y="2428"/>
                    </a:lnTo>
                    <a:lnTo>
                      <a:pt x="3466" y="2478"/>
                    </a:lnTo>
                    <a:lnTo>
                      <a:pt x="3426" y="2529"/>
                    </a:lnTo>
                    <a:lnTo>
                      <a:pt x="3385" y="2581"/>
                    </a:lnTo>
                    <a:lnTo>
                      <a:pt x="3342" y="2632"/>
                    </a:lnTo>
                    <a:lnTo>
                      <a:pt x="3299" y="2684"/>
                    </a:lnTo>
                    <a:lnTo>
                      <a:pt x="3256" y="2736"/>
                    </a:lnTo>
                    <a:lnTo>
                      <a:pt x="3211" y="2788"/>
                    </a:lnTo>
                    <a:lnTo>
                      <a:pt x="3120" y="2894"/>
                    </a:lnTo>
                    <a:lnTo>
                      <a:pt x="3026" y="2999"/>
                    </a:lnTo>
                    <a:lnTo>
                      <a:pt x="2929" y="3105"/>
                    </a:lnTo>
                    <a:lnTo>
                      <a:pt x="2831" y="3209"/>
                    </a:lnTo>
                    <a:lnTo>
                      <a:pt x="2731" y="3312"/>
                    </a:lnTo>
                    <a:lnTo>
                      <a:pt x="2630" y="3414"/>
                    </a:lnTo>
                    <a:lnTo>
                      <a:pt x="2527" y="3514"/>
                    </a:lnTo>
                    <a:lnTo>
                      <a:pt x="2475" y="3564"/>
                    </a:lnTo>
                    <a:lnTo>
                      <a:pt x="2422" y="3611"/>
                    </a:lnTo>
                    <a:lnTo>
                      <a:pt x="2371" y="3659"/>
                    </a:lnTo>
                    <a:lnTo>
                      <a:pt x="2318" y="3705"/>
                    </a:lnTo>
                    <a:lnTo>
                      <a:pt x="2266" y="3751"/>
                    </a:lnTo>
                    <a:lnTo>
                      <a:pt x="2213" y="3796"/>
                    </a:lnTo>
                    <a:lnTo>
                      <a:pt x="2160" y="3841"/>
                    </a:lnTo>
                    <a:lnTo>
                      <a:pt x="2107" y="3884"/>
                    </a:lnTo>
                    <a:lnTo>
                      <a:pt x="2054" y="3925"/>
                    </a:lnTo>
                    <a:lnTo>
                      <a:pt x="2001" y="3967"/>
                    </a:lnTo>
                    <a:lnTo>
                      <a:pt x="1948" y="4006"/>
                    </a:lnTo>
                    <a:lnTo>
                      <a:pt x="1895" y="4045"/>
                    </a:lnTo>
                    <a:lnTo>
                      <a:pt x="1842" y="4082"/>
                    </a:lnTo>
                    <a:lnTo>
                      <a:pt x="1789" y="4118"/>
                    </a:lnTo>
                    <a:lnTo>
                      <a:pt x="1737" y="4152"/>
                    </a:lnTo>
                    <a:lnTo>
                      <a:pt x="1684" y="4186"/>
                    </a:lnTo>
                    <a:lnTo>
                      <a:pt x="1632" y="4217"/>
                    </a:lnTo>
                    <a:lnTo>
                      <a:pt x="1580" y="4247"/>
                    </a:lnTo>
                    <a:lnTo>
                      <a:pt x="1528" y="4275"/>
                    </a:lnTo>
                    <a:lnTo>
                      <a:pt x="1477" y="4301"/>
                    </a:lnTo>
                    <a:lnTo>
                      <a:pt x="1426" y="4326"/>
                    </a:lnTo>
                    <a:lnTo>
                      <a:pt x="1375" y="4349"/>
                    </a:lnTo>
                    <a:lnTo>
                      <a:pt x="1325" y="4370"/>
                    </a:lnTo>
                    <a:lnTo>
                      <a:pt x="1275" y="4390"/>
                    </a:lnTo>
                    <a:lnTo>
                      <a:pt x="1226" y="4407"/>
                    </a:lnTo>
                    <a:lnTo>
                      <a:pt x="1177" y="4422"/>
                    </a:lnTo>
                    <a:lnTo>
                      <a:pt x="1128" y="4436"/>
                    </a:lnTo>
                    <a:lnTo>
                      <a:pt x="1081" y="4446"/>
                    </a:lnTo>
                    <a:lnTo>
                      <a:pt x="1034" y="4455"/>
                    </a:lnTo>
                    <a:lnTo>
                      <a:pt x="986" y="4462"/>
                    </a:lnTo>
                    <a:lnTo>
                      <a:pt x="940" y="4467"/>
                    </a:lnTo>
                    <a:lnTo>
                      <a:pt x="895" y="4468"/>
                    </a:lnTo>
                    <a:lnTo>
                      <a:pt x="850" y="4468"/>
                    </a:lnTo>
                    <a:lnTo>
                      <a:pt x="807" y="4465"/>
                    </a:lnTo>
                    <a:lnTo>
                      <a:pt x="764" y="4460"/>
                    </a:lnTo>
                    <a:lnTo>
                      <a:pt x="721" y="4452"/>
                    </a:lnTo>
                    <a:lnTo>
                      <a:pt x="680" y="4442"/>
                    </a:lnTo>
                    <a:lnTo>
                      <a:pt x="640" y="4428"/>
                    </a:lnTo>
                    <a:lnTo>
                      <a:pt x="666" y="4396"/>
                    </a:lnTo>
                    <a:lnTo>
                      <a:pt x="695" y="4361"/>
                    </a:lnTo>
                    <a:lnTo>
                      <a:pt x="724" y="4325"/>
                    </a:lnTo>
                    <a:lnTo>
                      <a:pt x="754" y="4288"/>
                    </a:lnTo>
                    <a:lnTo>
                      <a:pt x="784" y="4252"/>
                    </a:lnTo>
                    <a:lnTo>
                      <a:pt x="814" y="4212"/>
                    </a:lnTo>
                    <a:lnTo>
                      <a:pt x="845" y="4172"/>
                    </a:lnTo>
                    <a:lnTo>
                      <a:pt x="876" y="4132"/>
                    </a:lnTo>
                    <a:lnTo>
                      <a:pt x="937" y="4050"/>
                    </a:lnTo>
                    <a:lnTo>
                      <a:pt x="997" y="3965"/>
                    </a:lnTo>
                    <a:lnTo>
                      <a:pt x="1026" y="3923"/>
                    </a:lnTo>
                    <a:lnTo>
                      <a:pt x="1053" y="3880"/>
                    </a:lnTo>
                    <a:lnTo>
                      <a:pt x="1080" y="3838"/>
                    </a:lnTo>
                    <a:lnTo>
                      <a:pt x="1106" y="3796"/>
                    </a:lnTo>
                    <a:lnTo>
                      <a:pt x="1054" y="3835"/>
                    </a:lnTo>
                    <a:lnTo>
                      <a:pt x="1005" y="3878"/>
                    </a:lnTo>
                    <a:lnTo>
                      <a:pt x="954" y="3921"/>
                    </a:lnTo>
                    <a:lnTo>
                      <a:pt x="906" y="3965"/>
                    </a:lnTo>
                    <a:lnTo>
                      <a:pt x="856" y="4008"/>
                    </a:lnTo>
                    <a:lnTo>
                      <a:pt x="809" y="4051"/>
                    </a:lnTo>
                    <a:lnTo>
                      <a:pt x="762" y="4091"/>
                    </a:lnTo>
                    <a:lnTo>
                      <a:pt x="739" y="4110"/>
                    </a:lnTo>
                    <a:lnTo>
                      <a:pt x="714" y="4128"/>
                    </a:lnTo>
                    <a:lnTo>
                      <a:pt x="693" y="4145"/>
                    </a:lnTo>
                    <a:lnTo>
                      <a:pt x="670" y="4162"/>
                    </a:lnTo>
                    <a:lnTo>
                      <a:pt x="647" y="4177"/>
                    </a:lnTo>
                    <a:lnTo>
                      <a:pt x="625" y="4190"/>
                    </a:lnTo>
                    <a:lnTo>
                      <a:pt x="603" y="4203"/>
                    </a:lnTo>
                    <a:lnTo>
                      <a:pt x="581" y="4213"/>
                    </a:lnTo>
                    <a:lnTo>
                      <a:pt x="559" y="4223"/>
                    </a:lnTo>
                    <a:lnTo>
                      <a:pt x="537" y="4231"/>
                    </a:lnTo>
                    <a:lnTo>
                      <a:pt x="516" y="4237"/>
                    </a:lnTo>
                    <a:lnTo>
                      <a:pt x="494" y="4240"/>
                    </a:lnTo>
                    <a:lnTo>
                      <a:pt x="474" y="4242"/>
                    </a:lnTo>
                    <a:lnTo>
                      <a:pt x="454" y="4242"/>
                    </a:lnTo>
                    <a:lnTo>
                      <a:pt x="433" y="4240"/>
                    </a:lnTo>
                    <a:lnTo>
                      <a:pt x="414" y="4234"/>
                    </a:lnTo>
                    <a:lnTo>
                      <a:pt x="394" y="4227"/>
                    </a:lnTo>
                    <a:lnTo>
                      <a:pt x="375" y="4218"/>
                    </a:lnTo>
                    <a:lnTo>
                      <a:pt x="369" y="4213"/>
                    </a:lnTo>
                    <a:lnTo>
                      <a:pt x="363" y="4210"/>
                    </a:lnTo>
                    <a:lnTo>
                      <a:pt x="358" y="4204"/>
                    </a:lnTo>
                    <a:lnTo>
                      <a:pt x="355" y="4198"/>
                    </a:lnTo>
                    <a:lnTo>
                      <a:pt x="348" y="4186"/>
                    </a:lnTo>
                    <a:lnTo>
                      <a:pt x="342" y="4171"/>
                    </a:lnTo>
                    <a:lnTo>
                      <a:pt x="338" y="4154"/>
                    </a:lnTo>
                    <a:lnTo>
                      <a:pt x="335" y="4135"/>
                    </a:lnTo>
                    <a:lnTo>
                      <a:pt x="333" y="4116"/>
                    </a:lnTo>
                    <a:lnTo>
                      <a:pt x="333" y="4094"/>
                    </a:lnTo>
                    <a:lnTo>
                      <a:pt x="333" y="4072"/>
                    </a:lnTo>
                    <a:lnTo>
                      <a:pt x="334" y="4049"/>
                    </a:lnTo>
                    <a:lnTo>
                      <a:pt x="339" y="4003"/>
                    </a:lnTo>
                    <a:lnTo>
                      <a:pt x="345" y="3955"/>
                    </a:lnTo>
                    <a:lnTo>
                      <a:pt x="350" y="3909"/>
                    </a:lnTo>
                    <a:lnTo>
                      <a:pt x="353" y="3887"/>
                    </a:lnTo>
                    <a:lnTo>
                      <a:pt x="355" y="3868"/>
                    </a:lnTo>
                    <a:lnTo>
                      <a:pt x="357" y="3848"/>
                    </a:lnTo>
                    <a:lnTo>
                      <a:pt x="358" y="3831"/>
                    </a:lnTo>
                    <a:lnTo>
                      <a:pt x="360" y="3815"/>
                    </a:lnTo>
                    <a:lnTo>
                      <a:pt x="360" y="3802"/>
                    </a:lnTo>
                    <a:lnTo>
                      <a:pt x="358" y="3791"/>
                    </a:lnTo>
                    <a:lnTo>
                      <a:pt x="356" y="3781"/>
                    </a:lnTo>
                    <a:lnTo>
                      <a:pt x="354" y="3778"/>
                    </a:lnTo>
                    <a:lnTo>
                      <a:pt x="353" y="3774"/>
                    </a:lnTo>
                    <a:lnTo>
                      <a:pt x="350" y="3773"/>
                    </a:lnTo>
                    <a:lnTo>
                      <a:pt x="347" y="3772"/>
                    </a:lnTo>
                    <a:lnTo>
                      <a:pt x="345" y="3771"/>
                    </a:lnTo>
                    <a:lnTo>
                      <a:pt x="341" y="3772"/>
                    </a:lnTo>
                    <a:lnTo>
                      <a:pt x="338" y="3773"/>
                    </a:lnTo>
                    <a:lnTo>
                      <a:pt x="333" y="3774"/>
                    </a:lnTo>
                    <a:lnTo>
                      <a:pt x="328" y="3778"/>
                    </a:lnTo>
                    <a:lnTo>
                      <a:pt x="323" y="3781"/>
                    </a:lnTo>
                    <a:lnTo>
                      <a:pt x="317" y="3787"/>
                    </a:lnTo>
                    <a:lnTo>
                      <a:pt x="311" y="3793"/>
                    </a:lnTo>
                    <a:lnTo>
                      <a:pt x="304" y="3800"/>
                    </a:lnTo>
                    <a:lnTo>
                      <a:pt x="297" y="3808"/>
                    </a:lnTo>
                    <a:lnTo>
                      <a:pt x="289" y="3817"/>
                    </a:lnTo>
                    <a:lnTo>
                      <a:pt x="281" y="3827"/>
                    </a:lnTo>
                    <a:lnTo>
                      <a:pt x="280" y="3829"/>
                    </a:lnTo>
                    <a:lnTo>
                      <a:pt x="279" y="3831"/>
                    </a:lnTo>
                    <a:lnTo>
                      <a:pt x="277" y="3834"/>
                    </a:lnTo>
                    <a:lnTo>
                      <a:pt x="274" y="3838"/>
                    </a:lnTo>
                    <a:lnTo>
                      <a:pt x="271" y="3844"/>
                    </a:lnTo>
                    <a:lnTo>
                      <a:pt x="267" y="3850"/>
                    </a:lnTo>
                    <a:lnTo>
                      <a:pt x="264" y="3857"/>
                    </a:lnTo>
                    <a:lnTo>
                      <a:pt x="259" y="3864"/>
                    </a:lnTo>
                    <a:lnTo>
                      <a:pt x="249" y="3882"/>
                    </a:lnTo>
                    <a:lnTo>
                      <a:pt x="237" y="3901"/>
                    </a:lnTo>
                    <a:lnTo>
                      <a:pt x="225" y="3921"/>
                    </a:lnTo>
                    <a:lnTo>
                      <a:pt x="211" y="3942"/>
                    </a:lnTo>
                    <a:lnTo>
                      <a:pt x="197" y="3961"/>
                    </a:lnTo>
                    <a:lnTo>
                      <a:pt x="183" y="3980"/>
                    </a:lnTo>
                    <a:lnTo>
                      <a:pt x="169" y="3997"/>
                    </a:lnTo>
                    <a:lnTo>
                      <a:pt x="162" y="4005"/>
                    </a:lnTo>
                    <a:lnTo>
                      <a:pt x="156" y="4012"/>
                    </a:lnTo>
                    <a:lnTo>
                      <a:pt x="149" y="4018"/>
                    </a:lnTo>
                    <a:lnTo>
                      <a:pt x="142" y="4023"/>
                    </a:lnTo>
                    <a:lnTo>
                      <a:pt x="136" y="4028"/>
                    </a:lnTo>
                    <a:lnTo>
                      <a:pt x="130" y="4031"/>
                    </a:lnTo>
                    <a:lnTo>
                      <a:pt x="124" y="4033"/>
                    </a:lnTo>
                    <a:lnTo>
                      <a:pt x="120" y="4034"/>
                    </a:lnTo>
                    <a:lnTo>
                      <a:pt x="114" y="4034"/>
                    </a:lnTo>
                    <a:lnTo>
                      <a:pt x="111" y="4033"/>
                    </a:lnTo>
                    <a:lnTo>
                      <a:pt x="98" y="4024"/>
                    </a:lnTo>
                    <a:lnTo>
                      <a:pt x="85" y="4016"/>
                    </a:lnTo>
                    <a:lnTo>
                      <a:pt x="75" y="4008"/>
                    </a:lnTo>
                    <a:lnTo>
                      <a:pt x="65" y="3999"/>
                    </a:lnTo>
                    <a:lnTo>
                      <a:pt x="55" y="3991"/>
                    </a:lnTo>
                    <a:lnTo>
                      <a:pt x="46" y="3982"/>
                    </a:lnTo>
                    <a:lnTo>
                      <a:pt x="38" y="3973"/>
                    </a:lnTo>
                    <a:lnTo>
                      <a:pt x="31" y="3962"/>
                    </a:lnTo>
                    <a:lnTo>
                      <a:pt x="25" y="3953"/>
                    </a:lnTo>
                    <a:lnTo>
                      <a:pt x="20" y="3944"/>
                    </a:lnTo>
                    <a:lnTo>
                      <a:pt x="10" y="3923"/>
                    </a:lnTo>
                    <a:lnTo>
                      <a:pt x="5" y="3902"/>
                    </a:lnTo>
                    <a:lnTo>
                      <a:pt x="1" y="3882"/>
                    </a:lnTo>
                    <a:lnTo>
                      <a:pt x="0" y="3860"/>
                    </a:lnTo>
                    <a:lnTo>
                      <a:pt x="1" y="3838"/>
                    </a:lnTo>
                    <a:lnTo>
                      <a:pt x="5" y="3816"/>
                    </a:lnTo>
                    <a:lnTo>
                      <a:pt x="10" y="3793"/>
                    </a:lnTo>
                    <a:lnTo>
                      <a:pt x="17" y="3771"/>
                    </a:lnTo>
                    <a:lnTo>
                      <a:pt x="27" y="3749"/>
                    </a:lnTo>
                    <a:lnTo>
                      <a:pt x="38" y="3727"/>
                    </a:lnTo>
                    <a:lnTo>
                      <a:pt x="50" y="3705"/>
                    </a:lnTo>
                    <a:lnTo>
                      <a:pt x="63" y="3683"/>
                    </a:lnTo>
                    <a:lnTo>
                      <a:pt x="78" y="3663"/>
                    </a:lnTo>
                    <a:lnTo>
                      <a:pt x="94" y="3643"/>
                    </a:lnTo>
                    <a:lnTo>
                      <a:pt x="112" y="3623"/>
                    </a:lnTo>
                    <a:lnTo>
                      <a:pt x="130" y="3604"/>
                    </a:lnTo>
                    <a:lnTo>
                      <a:pt x="149" y="3587"/>
                    </a:lnTo>
                    <a:lnTo>
                      <a:pt x="167" y="3569"/>
                    </a:lnTo>
                    <a:lnTo>
                      <a:pt x="187" y="3553"/>
                    </a:lnTo>
                    <a:lnTo>
                      <a:pt x="206" y="3538"/>
                    </a:lnTo>
                    <a:lnTo>
                      <a:pt x="226" y="3525"/>
                    </a:lnTo>
                    <a:lnTo>
                      <a:pt x="245" y="3513"/>
                    </a:lnTo>
                    <a:lnTo>
                      <a:pt x="265" y="3502"/>
                    </a:lnTo>
                    <a:lnTo>
                      <a:pt x="285" y="3493"/>
                    </a:lnTo>
                    <a:lnTo>
                      <a:pt x="304" y="3485"/>
                    </a:lnTo>
                    <a:lnTo>
                      <a:pt x="323" y="3479"/>
                    </a:lnTo>
                    <a:lnTo>
                      <a:pt x="340" y="3476"/>
                    </a:lnTo>
                    <a:lnTo>
                      <a:pt x="381" y="3469"/>
                    </a:lnTo>
                    <a:lnTo>
                      <a:pt x="424" y="3463"/>
                    </a:lnTo>
                    <a:lnTo>
                      <a:pt x="466" y="3460"/>
                    </a:lnTo>
                    <a:lnTo>
                      <a:pt x="508" y="3458"/>
                    </a:lnTo>
                    <a:lnTo>
                      <a:pt x="550" y="3456"/>
                    </a:lnTo>
                    <a:lnTo>
                      <a:pt x="592" y="3455"/>
                    </a:lnTo>
                    <a:lnTo>
                      <a:pt x="676" y="3455"/>
                    </a:lnTo>
                    <a:lnTo>
                      <a:pt x="761" y="3458"/>
                    </a:lnTo>
                    <a:lnTo>
                      <a:pt x="846" y="3459"/>
                    </a:lnTo>
                    <a:lnTo>
                      <a:pt x="930" y="3459"/>
                    </a:lnTo>
                    <a:lnTo>
                      <a:pt x="973" y="3456"/>
                    </a:lnTo>
                    <a:lnTo>
                      <a:pt x="1015" y="3454"/>
                    </a:lnTo>
                    <a:lnTo>
                      <a:pt x="1035" y="3453"/>
                    </a:lnTo>
                    <a:lnTo>
                      <a:pt x="1053" y="3451"/>
                    </a:lnTo>
                    <a:lnTo>
                      <a:pt x="1072" y="3448"/>
                    </a:lnTo>
                    <a:lnTo>
                      <a:pt x="1089" y="3445"/>
                    </a:lnTo>
                    <a:lnTo>
                      <a:pt x="1105" y="3441"/>
                    </a:lnTo>
                    <a:lnTo>
                      <a:pt x="1121" y="3437"/>
                    </a:lnTo>
                    <a:lnTo>
                      <a:pt x="1152" y="3428"/>
                    </a:lnTo>
                    <a:lnTo>
                      <a:pt x="1181" y="3416"/>
                    </a:lnTo>
                    <a:lnTo>
                      <a:pt x="1207" y="3403"/>
                    </a:lnTo>
                    <a:lnTo>
                      <a:pt x="1231" y="3388"/>
                    </a:lnTo>
                    <a:lnTo>
                      <a:pt x="1253" y="3371"/>
                    </a:lnTo>
                    <a:lnTo>
                      <a:pt x="1272" y="3354"/>
                    </a:lnTo>
                    <a:lnTo>
                      <a:pt x="1290" y="3333"/>
                    </a:lnTo>
                    <a:lnTo>
                      <a:pt x="1306" y="3312"/>
                    </a:lnTo>
                    <a:lnTo>
                      <a:pt x="1320" y="3290"/>
                    </a:lnTo>
                    <a:lnTo>
                      <a:pt x="1332" y="3266"/>
                    </a:lnTo>
                    <a:lnTo>
                      <a:pt x="1343" y="3242"/>
                    </a:lnTo>
                    <a:lnTo>
                      <a:pt x="1352" y="3216"/>
                    </a:lnTo>
                    <a:lnTo>
                      <a:pt x="1360" y="3189"/>
                    </a:lnTo>
                    <a:lnTo>
                      <a:pt x="1366" y="3161"/>
                    </a:lnTo>
                    <a:lnTo>
                      <a:pt x="1370" y="3133"/>
                    </a:lnTo>
                    <a:lnTo>
                      <a:pt x="1374" y="3103"/>
                    </a:lnTo>
                    <a:lnTo>
                      <a:pt x="1376" y="3071"/>
                    </a:lnTo>
                    <a:lnTo>
                      <a:pt x="1377" y="3040"/>
                    </a:lnTo>
                    <a:lnTo>
                      <a:pt x="1378" y="3009"/>
                    </a:lnTo>
                    <a:lnTo>
                      <a:pt x="1377" y="2977"/>
                    </a:lnTo>
                    <a:lnTo>
                      <a:pt x="1375" y="2944"/>
                    </a:lnTo>
                    <a:lnTo>
                      <a:pt x="1373" y="2911"/>
                    </a:lnTo>
                    <a:lnTo>
                      <a:pt x="1370" y="2878"/>
                    </a:lnTo>
                    <a:lnTo>
                      <a:pt x="1361" y="2810"/>
                    </a:lnTo>
                    <a:lnTo>
                      <a:pt x="1352" y="2742"/>
                    </a:lnTo>
                    <a:lnTo>
                      <a:pt x="1339" y="2673"/>
                    </a:lnTo>
                    <a:lnTo>
                      <a:pt x="1339" y="2666"/>
                    </a:lnTo>
                    <a:lnTo>
                      <a:pt x="1339" y="2659"/>
                    </a:lnTo>
                    <a:lnTo>
                      <a:pt x="1341" y="2652"/>
                    </a:lnTo>
                    <a:lnTo>
                      <a:pt x="1345" y="2646"/>
                    </a:lnTo>
                    <a:lnTo>
                      <a:pt x="1348" y="2639"/>
                    </a:lnTo>
                    <a:lnTo>
                      <a:pt x="1353" y="2634"/>
                    </a:lnTo>
                    <a:lnTo>
                      <a:pt x="1359" y="2628"/>
                    </a:lnTo>
                    <a:lnTo>
                      <a:pt x="1366" y="2622"/>
                    </a:lnTo>
                    <a:lnTo>
                      <a:pt x="1381" y="2612"/>
                    </a:lnTo>
                    <a:lnTo>
                      <a:pt x="1398" y="2601"/>
                    </a:lnTo>
                    <a:lnTo>
                      <a:pt x="1417" y="2593"/>
                    </a:lnTo>
                    <a:lnTo>
                      <a:pt x="1437" y="2585"/>
                    </a:lnTo>
                    <a:lnTo>
                      <a:pt x="1458" y="2578"/>
                    </a:lnTo>
                    <a:lnTo>
                      <a:pt x="1479" y="2572"/>
                    </a:lnTo>
                    <a:lnTo>
                      <a:pt x="1497" y="2567"/>
                    </a:lnTo>
                    <a:lnTo>
                      <a:pt x="1515" y="2563"/>
                    </a:lnTo>
                    <a:lnTo>
                      <a:pt x="1532" y="2561"/>
                    </a:lnTo>
                    <a:lnTo>
                      <a:pt x="1538" y="2560"/>
                    </a:lnTo>
                    <a:lnTo>
                      <a:pt x="1544" y="2559"/>
                    </a:lnTo>
                    <a:lnTo>
                      <a:pt x="1550" y="2559"/>
                    </a:lnTo>
                    <a:lnTo>
                      <a:pt x="1553" y="2559"/>
                    </a:lnTo>
                    <a:lnTo>
                      <a:pt x="1557" y="2559"/>
                    </a:lnTo>
                    <a:lnTo>
                      <a:pt x="1559" y="2559"/>
                    </a:lnTo>
                    <a:lnTo>
                      <a:pt x="1564" y="2561"/>
                    </a:lnTo>
                    <a:lnTo>
                      <a:pt x="1570" y="2563"/>
                    </a:lnTo>
                    <a:lnTo>
                      <a:pt x="1581" y="2570"/>
                    </a:lnTo>
                    <a:lnTo>
                      <a:pt x="1595" y="2578"/>
                    </a:lnTo>
                    <a:lnTo>
                      <a:pt x="1610" y="2586"/>
                    </a:lnTo>
                    <a:lnTo>
                      <a:pt x="1627" y="2597"/>
                    </a:lnTo>
                    <a:lnTo>
                      <a:pt x="1645" y="2607"/>
                    </a:lnTo>
                    <a:lnTo>
                      <a:pt x="1663" y="2616"/>
                    </a:lnTo>
                    <a:lnTo>
                      <a:pt x="1681" y="2625"/>
                    </a:lnTo>
                    <a:lnTo>
                      <a:pt x="1701" y="2634"/>
                    </a:lnTo>
                    <a:lnTo>
                      <a:pt x="1719" y="2640"/>
                    </a:lnTo>
                    <a:lnTo>
                      <a:pt x="1739" y="2644"/>
                    </a:lnTo>
                    <a:lnTo>
                      <a:pt x="1756" y="2646"/>
                    </a:lnTo>
                    <a:lnTo>
                      <a:pt x="1766" y="2646"/>
                    </a:lnTo>
                    <a:lnTo>
                      <a:pt x="1774" y="2645"/>
                    </a:lnTo>
                    <a:lnTo>
                      <a:pt x="1783" y="2644"/>
                    </a:lnTo>
                    <a:lnTo>
                      <a:pt x="1790" y="2642"/>
                    </a:lnTo>
                    <a:lnTo>
                      <a:pt x="1798" y="2638"/>
                    </a:lnTo>
                    <a:lnTo>
                      <a:pt x="1805" y="2634"/>
                    </a:lnTo>
                    <a:lnTo>
                      <a:pt x="1812" y="2628"/>
                    </a:lnTo>
                    <a:lnTo>
                      <a:pt x="1819" y="2621"/>
                    </a:lnTo>
                    <a:lnTo>
                      <a:pt x="1835" y="2601"/>
                    </a:lnTo>
                    <a:lnTo>
                      <a:pt x="1850" y="2579"/>
                    </a:lnTo>
                    <a:lnTo>
                      <a:pt x="1866" y="2557"/>
                    </a:lnTo>
                    <a:lnTo>
                      <a:pt x="1881" y="2534"/>
                    </a:lnTo>
                    <a:lnTo>
                      <a:pt x="1896" y="2510"/>
                    </a:lnTo>
                    <a:lnTo>
                      <a:pt x="1908" y="2485"/>
                    </a:lnTo>
                    <a:lnTo>
                      <a:pt x="1922" y="2458"/>
                    </a:lnTo>
                    <a:lnTo>
                      <a:pt x="1934" y="2432"/>
                    </a:lnTo>
                    <a:lnTo>
                      <a:pt x="1944" y="2404"/>
                    </a:lnTo>
                    <a:lnTo>
                      <a:pt x="1955" y="2375"/>
                    </a:lnTo>
                    <a:lnTo>
                      <a:pt x="1963" y="2347"/>
                    </a:lnTo>
                    <a:lnTo>
                      <a:pt x="1969" y="2317"/>
                    </a:lnTo>
                    <a:lnTo>
                      <a:pt x="1974" y="2287"/>
                    </a:lnTo>
                    <a:lnTo>
                      <a:pt x="1978" y="2256"/>
                    </a:lnTo>
                    <a:lnTo>
                      <a:pt x="1979" y="2224"/>
                    </a:lnTo>
                    <a:lnTo>
                      <a:pt x="1979" y="2193"/>
                    </a:lnTo>
                    <a:lnTo>
                      <a:pt x="1978" y="2173"/>
                    </a:lnTo>
                    <a:lnTo>
                      <a:pt x="1975" y="2152"/>
                    </a:lnTo>
                    <a:lnTo>
                      <a:pt x="1973" y="2129"/>
                    </a:lnTo>
                    <a:lnTo>
                      <a:pt x="1972" y="2105"/>
                    </a:lnTo>
                    <a:lnTo>
                      <a:pt x="1967" y="2056"/>
                    </a:lnTo>
                    <a:lnTo>
                      <a:pt x="1964" y="2007"/>
                    </a:lnTo>
                    <a:lnTo>
                      <a:pt x="1964" y="1982"/>
                    </a:lnTo>
                    <a:lnTo>
                      <a:pt x="1964" y="1959"/>
                    </a:lnTo>
                    <a:lnTo>
                      <a:pt x="1965" y="1938"/>
                    </a:lnTo>
                    <a:lnTo>
                      <a:pt x="1967" y="1916"/>
                    </a:lnTo>
                    <a:lnTo>
                      <a:pt x="1972" y="1896"/>
                    </a:lnTo>
                    <a:lnTo>
                      <a:pt x="1976" y="1879"/>
                    </a:lnTo>
                    <a:lnTo>
                      <a:pt x="1983" y="1863"/>
                    </a:lnTo>
                    <a:lnTo>
                      <a:pt x="1988" y="1856"/>
                    </a:lnTo>
                    <a:lnTo>
                      <a:pt x="1993" y="1850"/>
                    </a:lnTo>
                    <a:lnTo>
                      <a:pt x="2011" y="1829"/>
                    </a:lnTo>
                    <a:lnTo>
                      <a:pt x="2028" y="1810"/>
                    </a:lnTo>
                    <a:lnTo>
                      <a:pt x="2046" y="1793"/>
                    </a:lnTo>
                    <a:lnTo>
                      <a:pt x="2063" y="1778"/>
                    </a:lnTo>
                    <a:lnTo>
                      <a:pt x="2079" y="1766"/>
                    </a:lnTo>
                    <a:lnTo>
                      <a:pt x="2095" y="1754"/>
                    </a:lnTo>
                    <a:lnTo>
                      <a:pt x="2110" y="1745"/>
                    </a:lnTo>
                    <a:lnTo>
                      <a:pt x="2125" y="1738"/>
                    </a:lnTo>
                    <a:lnTo>
                      <a:pt x="2140" y="1731"/>
                    </a:lnTo>
                    <a:lnTo>
                      <a:pt x="2155" y="1728"/>
                    </a:lnTo>
                    <a:lnTo>
                      <a:pt x="2169" y="1724"/>
                    </a:lnTo>
                    <a:lnTo>
                      <a:pt x="2183" y="1723"/>
                    </a:lnTo>
                    <a:lnTo>
                      <a:pt x="2197" y="1722"/>
                    </a:lnTo>
                    <a:lnTo>
                      <a:pt x="2209" y="1723"/>
                    </a:lnTo>
                    <a:lnTo>
                      <a:pt x="2222" y="1725"/>
                    </a:lnTo>
                    <a:lnTo>
                      <a:pt x="2235" y="1729"/>
                    </a:lnTo>
                    <a:lnTo>
                      <a:pt x="2247" y="1734"/>
                    </a:lnTo>
                    <a:lnTo>
                      <a:pt x="2260" y="1739"/>
                    </a:lnTo>
                    <a:lnTo>
                      <a:pt x="2271" y="1745"/>
                    </a:lnTo>
                    <a:lnTo>
                      <a:pt x="2284" y="1752"/>
                    </a:lnTo>
                    <a:lnTo>
                      <a:pt x="2296" y="1760"/>
                    </a:lnTo>
                    <a:lnTo>
                      <a:pt x="2307" y="1769"/>
                    </a:lnTo>
                    <a:lnTo>
                      <a:pt x="2330" y="1788"/>
                    </a:lnTo>
                    <a:lnTo>
                      <a:pt x="2352" y="1810"/>
                    </a:lnTo>
                    <a:lnTo>
                      <a:pt x="2374" y="1831"/>
                    </a:lnTo>
                    <a:lnTo>
                      <a:pt x="2418" y="1879"/>
                    </a:lnTo>
                    <a:lnTo>
                      <a:pt x="2440" y="1902"/>
                    </a:lnTo>
                    <a:lnTo>
                      <a:pt x="2463" y="1925"/>
                    </a:lnTo>
                    <a:lnTo>
                      <a:pt x="2485" y="1946"/>
                    </a:lnTo>
                    <a:lnTo>
                      <a:pt x="2508" y="1965"/>
                    </a:lnTo>
                    <a:lnTo>
                      <a:pt x="2519" y="1973"/>
                    </a:lnTo>
                    <a:lnTo>
                      <a:pt x="2531" y="1981"/>
                    </a:lnTo>
                    <a:lnTo>
                      <a:pt x="2543" y="1988"/>
                    </a:lnTo>
                    <a:lnTo>
                      <a:pt x="2555" y="1995"/>
                    </a:lnTo>
                    <a:lnTo>
                      <a:pt x="2568" y="2000"/>
                    </a:lnTo>
                    <a:lnTo>
                      <a:pt x="2580" y="2004"/>
                    </a:lnTo>
                    <a:lnTo>
                      <a:pt x="2593" y="2008"/>
                    </a:lnTo>
                    <a:lnTo>
                      <a:pt x="2607" y="2010"/>
                    </a:lnTo>
                    <a:lnTo>
                      <a:pt x="2619" y="2011"/>
                    </a:lnTo>
                    <a:lnTo>
                      <a:pt x="2633" y="2011"/>
                    </a:lnTo>
                    <a:lnTo>
                      <a:pt x="2647" y="2010"/>
                    </a:lnTo>
                    <a:lnTo>
                      <a:pt x="2662" y="2007"/>
                    </a:lnTo>
                    <a:lnTo>
                      <a:pt x="2676" y="2002"/>
                    </a:lnTo>
                    <a:lnTo>
                      <a:pt x="2691" y="1996"/>
                    </a:lnTo>
                    <a:lnTo>
                      <a:pt x="2707" y="1988"/>
                    </a:lnTo>
                    <a:lnTo>
                      <a:pt x="2722" y="1979"/>
                    </a:lnTo>
                    <a:lnTo>
                      <a:pt x="2738" y="1969"/>
                    </a:lnTo>
                    <a:lnTo>
                      <a:pt x="2755" y="1955"/>
                    </a:lnTo>
                    <a:lnTo>
                      <a:pt x="2772" y="1941"/>
                    </a:lnTo>
                    <a:lnTo>
                      <a:pt x="2789" y="1924"/>
                    </a:lnTo>
                    <a:lnTo>
                      <a:pt x="2807" y="1905"/>
                    </a:lnTo>
                    <a:lnTo>
                      <a:pt x="2826" y="1884"/>
                    </a:lnTo>
                    <a:lnTo>
                      <a:pt x="2844" y="1861"/>
                    </a:lnTo>
                    <a:lnTo>
                      <a:pt x="2864" y="1836"/>
                    </a:lnTo>
                    <a:lnTo>
                      <a:pt x="2878" y="1815"/>
                    </a:lnTo>
                    <a:lnTo>
                      <a:pt x="2891" y="1795"/>
                    </a:lnTo>
                    <a:lnTo>
                      <a:pt x="2904" y="1774"/>
                    </a:lnTo>
                    <a:lnTo>
                      <a:pt x="2916" y="1753"/>
                    </a:lnTo>
                    <a:lnTo>
                      <a:pt x="2926" y="1732"/>
                    </a:lnTo>
                    <a:lnTo>
                      <a:pt x="2936" y="1712"/>
                    </a:lnTo>
                    <a:lnTo>
                      <a:pt x="2955" y="1669"/>
                    </a:lnTo>
                    <a:lnTo>
                      <a:pt x="2971" y="1626"/>
                    </a:lnTo>
                    <a:lnTo>
                      <a:pt x="2986" y="1583"/>
                    </a:lnTo>
                    <a:lnTo>
                      <a:pt x="3012" y="1497"/>
                    </a:lnTo>
                    <a:lnTo>
                      <a:pt x="3026" y="1455"/>
                    </a:lnTo>
                    <a:lnTo>
                      <a:pt x="3040" y="1412"/>
                    </a:lnTo>
                    <a:lnTo>
                      <a:pt x="3055" y="1371"/>
                    </a:lnTo>
                    <a:lnTo>
                      <a:pt x="3071" y="1329"/>
                    </a:lnTo>
                    <a:lnTo>
                      <a:pt x="3090" y="1289"/>
                    </a:lnTo>
                    <a:lnTo>
                      <a:pt x="3100" y="1269"/>
                    </a:lnTo>
                    <a:lnTo>
                      <a:pt x="3110" y="1250"/>
                    </a:lnTo>
                    <a:lnTo>
                      <a:pt x="3123" y="1231"/>
                    </a:lnTo>
                    <a:lnTo>
                      <a:pt x="3136" y="1211"/>
                    </a:lnTo>
                    <a:lnTo>
                      <a:pt x="3148" y="1193"/>
                    </a:lnTo>
                    <a:lnTo>
                      <a:pt x="3163" y="1175"/>
                    </a:lnTo>
                    <a:lnTo>
                      <a:pt x="3175" y="1162"/>
                    </a:lnTo>
                    <a:lnTo>
                      <a:pt x="3185" y="1150"/>
                    </a:lnTo>
                    <a:lnTo>
                      <a:pt x="3197" y="1139"/>
                    </a:lnTo>
                    <a:lnTo>
                      <a:pt x="3206" y="1130"/>
                    </a:lnTo>
                    <a:lnTo>
                      <a:pt x="3216" y="1122"/>
                    </a:lnTo>
                    <a:lnTo>
                      <a:pt x="3226" y="1115"/>
                    </a:lnTo>
                    <a:lnTo>
                      <a:pt x="3235" y="1108"/>
                    </a:lnTo>
                    <a:lnTo>
                      <a:pt x="3244" y="1103"/>
                    </a:lnTo>
                    <a:lnTo>
                      <a:pt x="3253" y="1099"/>
                    </a:lnTo>
                    <a:lnTo>
                      <a:pt x="3261" y="1094"/>
                    </a:lnTo>
                    <a:lnTo>
                      <a:pt x="3279" y="1088"/>
                    </a:lnTo>
                    <a:lnTo>
                      <a:pt x="3295" y="1085"/>
                    </a:lnTo>
                    <a:lnTo>
                      <a:pt x="3311" y="1081"/>
                    </a:lnTo>
                    <a:lnTo>
                      <a:pt x="3343" y="1078"/>
                    </a:lnTo>
                    <a:lnTo>
                      <a:pt x="3360" y="1076"/>
                    </a:lnTo>
                    <a:lnTo>
                      <a:pt x="3378" y="1071"/>
                    </a:lnTo>
                    <a:lnTo>
                      <a:pt x="3395" y="1065"/>
                    </a:lnTo>
                    <a:lnTo>
                      <a:pt x="3405" y="1062"/>
                    </a:lnTo>
                    <a:lnTo>
                      <a:pt x="3415" y="1057"/>
                    </a:lnTo>
                    <a:lnTo>
                      <a:pt x="3425" y="1052"/>
                    </a:lnTo>
                    <a:lnTo>
                      <a:pt x="3435" y="1047"/>
                    </a:lnTo>
                    <a:lnTo>
                      <a:pt x="3446" y="1039"/>
                    </a:lnTo>
                    <a:lnTo>
                      <a:pt x="3457" y="1031"/>
                    </a:lnTo>
                    <a:lnTo>
                      <a:pt x="3469" y="1021"/>
                    </a:lnTo>
                    <a:lnTo>
                      <a:pt x="3480" y="1009"/>
                    </a:lnTo>
                    <a:lnTo>
                      <a:pt x="3491" y="995"/>
                    </a:lnTo>
                    <a:lnTo>
                      <a:pt x="3501" y="979"/>
                    </a:lnTo>
                    <a:lnTo>
                      <a:pt x="3510" y="961"/>
                    </a:lnTo>
                    <a:lnTo>
                      <a:pt x="3519" y="942"/>
                    </a:lnTo>
                    <a:lnTo>
                      <a:pt x="3529" y="922"/>
                    </a:lnTo>
                    <a:lnTo>
                      <a:pt x="3538" y="900"/>
                    </a:lnTo>
                    <a:lnTo>
                      <a:pt x="3547" y="878"/>
                    </a:lnTo>
                    <a:lnTo>
                      <a:pt x="3555" y="854"/>
                    </a:lnTo>
                    <a:lnTo>
                      <a:pt x="3572" y="806"/>
                    </a:lnTo>
                    <a:lnTo>
                      <a:pt x="3590" y="756"/>
                    </a:lnTo>
                    <a:lnTo>
                      <a:pt x="3608" y="706"/>
                    </a:lnTo>
                    <a:lnTo>
                      <a:pt x="3628" y="656"/>
                    </a:lnTo>
                    <a:lnTo>
                      <a:pt x="3638" y="632"/>
                    </a:lnTo>
                    <a:lnTo>
                      <a:pt x="3649" y="609"/>
                    </a:lnTo>
                    <a:lnTo>
                      <a:pt x="3660" y="586"/>
                    </a:lnTo>
                    <a:lnTo>
                      <a:pt x="3673" y="565"/>
                    </a:lnTo>
                    <a:lnTo>
                      <a:pt x="3684" y="544"/>
                    </a:lnTo>
                    <a:lnTo>
                      <a:pt x="3698" y="525"/>
                    </a:lnTo>
                    <a:lnTo>
                      <a:pt x="3712" y="507"/>
                    </a:lnTo>
                    <a:lnTo>
                      <a:pt x="3727" y="492"/>
                    </a:lnTo>
                    <a:lnTo>
                      <a:pt x="3742" y="477"/>
                    </a:lnTo>
                    <a:lnTo>
                      <a:pt x="3759" y="466"/>
                    </a:lnTo>
                    <a:lnTo>
                      <a:pt x="3776" y="456"/>
                    </a:lnTo>
                    <a:lnTo>
                      <a:pt x="3795" y="447"/>
                    </a:lnTo>
                    <a:lnTo>
                      <a:pt x="3815" y="443"/>
                    </a:lnTo>
                    <a:lnTo>
                      <a:pt x="3835" y="439"/>
                    </a:lnTo>
                    <a:lnTo>
                      <a:pt x="3835" y="438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3747721" y="2166557"/>
                <a:ext cx="817972" cy="1400827"/>
              </a:xfrm>
              <a:custGeom>
                <a:avLst/>
                <a:gdLst/>
                <a:ahLst/>
                <a:cxnLst>
                  <a:cxn ang="0">
                    <a:pos x="0" y="2119"/>
                  </a:cxn>
                  <a:cxn ang="0">
                    <a:pos x="26" y="0"/>
                  </a:cxn>
                  <a:cxn ang="0">
                    <a:pos x="238" y="0"/>
                  </a:cxn>
                  <a:cxn ang="0">
                    <a:pos x="258" y="1561"/>
                  </a:cxn>
                  <a:cxn ang="0">
                    <a:pos x="267" y="1561"/>
                  </a:cxn>
                  <a:cxn ang="0">
                    <a:pos x="360" y="1465"/>
                  </a:cxn>
                  <a:cxn ang="0">
                    <a:pos x="508" y="1314"/>
                  </a:cxn>
                  <a:cxn ang="0">
                    <a:pos x="534" y="1552"/>
                  </a:cxn>
                  <a:cxn ang="0">
                    <a:pos x="621" y="1465"/>
                  </a:cxn>
                  <a:cxn ang="0">
                    <a:pos x="767" y="1314"/>
                  </a:cxn>
                  <a:cxn ang="0">
                    <a:pos x="795" y="1552"/>
                  </a:cxn>
                  <a:cxn ang="0">
                    <a:pos x="880" y="1465"/>
                  </a:cxn>
                  <a:cxn ang="0">
                    <a:pos x="1026" y="1314"/>
                  </a:cxn>
                  <a:cxn ang="0">
                    <a:pos x="1054" y="1552"/>
                  </a:cxn>
                  <a:cxn ang="0">
                    <a:pos x="1139" y="1465"/>
                  </a:cxn>
                  <a:cxn ang="0">
                    <a:pos x="1287" y="1314"/>
                  </a:cxn>
                  <a:cxn ang="0">
                    <a:pos x="1313" y="1552"/>
                  </a:cxn>
                  <a:cxn ang="0">
                    <a:pos x="1400" y="1465"/>
                  </a:cxn>
                  <a:cxn ang="0">
                    <a:pos x="1546" y="1314"/>
                  </a:cxn>
                  <a:cxn ang="0">
                    <a:pos x="1574" y="1552"/>
                  </a:cxn>
                  <a:cxn ang="0">
                    <a:pos x="1659" y="1465"/>
                  </a:cxn>
                  <a:cxn ang="0">
                    <a:pos x="1806" y="1314"/>
                  </a:cxn>
                  <a:cxn ang="0">
                    <a:pos x="1826" y="1776"/>
                  </a:cxn>
                  <a:cxn ang="0">
                    <a:pos x="1826" y="2119"/>
                  </a:cxn>
                  <a:cxn ang="0">
                    <a:pos x="0" y="2119"/>
                  </a:cxn>
                </a:cxnLst>
                <a:rect l="0" t="0" r="r" b="b"/>
                <a:pathLst>
                  <a:path w="1826" h="2119">
                    <a:moveTo>
                      <a:pt x="0" y="2119"/>
                    </a:moveTo>
                    <a:lnTo>
                      <a:pt x="26" y="0"/>
                    </a:lnTo>
                    <a:lnTo>
                      <a:pt x="238" y="0"/>
                    </a:lnTo>
                    <a:lnTo>
                      <a:pt x="258" y="1561"/>
                    </a:lnTo>
                    <a:lnTo>
                      <a:pt x="267" y="1561"/>
                    </a:lnTo>
                    <a:lnTo>
                      <a:pt x="360" y="1465"/>
                    </a:lnTo>
                    <a:lnTo>
                      <a:pt x="508" y="1314"/>
                    </a:lnTo>
                    <a:lnTo>
                      <a:pt x="534" y="1552"/>
                    </a:lnTo>
                    <a:lnTo>
                      <a:pt x="621" y="1465"/>
                    </a:lnTo>
                    <a:lnTo>
                      <a:pt x="767" y="1314"/>
                    </a:lnTo>
                    <a:lnTo>
                      <a:pt x="795" y="1552"/>
                    </a:lnTo>
                    <a:lnTo>
                      <a:pt x="880" y="1465"/>
                    </a:lnTo>
                    <a:lnTo>
                      <a:pt x="1026" y="1314"/>
                    </a:lnTo>
                    <a:lnTo>
                      <a:pt x="1054" y="1552"/>
                    </a:lnTo>
                    <a:lnTo>
                      <a:pt x="1139" y="1465"/>
                    </a:lnTo>
                    <a:lnTo>
                      <a:pt x="1287" y="1314"/>
                    </a:lnTo>
                    <a:lnTo>
                      <a:pt x="1313" y="1552"/>
                    </a:lnTo>
                    <a:lnTo>
                      <a:pt x="1400" y="1465"/>
                    </a:lnTo>
                    <a:lnTo>
                      <a:pt x="1546" y="1314"/>
                    </a:lnTo>
                    <a:lnTo>
                      <a:pt x="1574" y="1552"/>
                    </a:lnTo>
                    <a:lnTo>
                      <a:pt x="1659" y="1465"/>
                    </a:lnTo>
                    <a:lnTo>
                      <a:pt x="1806" y="1314"/>
                    </a:lnTo>
                    <a:lnTo>
                      <a:pt x="1826" y="1776"/>
                    </a:lnTo>
                    <a:lnTo>
                      <a:pt x="1826" y="2119"/>
                    </a:lnTo>
                    <a:lnTo>
                      <a:pt x="0" y="2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grpSp>
            <p:nvGrpSpPr>
              <p:cNvPr id="38" name="Group 19"/>
              <p:cNvGrpSpPr/>
              <p:nvPr/>
            </p:nvGrpSpPr>
            <p:grpSpPr>
              <a:xfrm>
                <a:off x="3095626" y="3697288"/>
                <a:ext cx="2106613" cy="923925"/>
                <a:chOff x="3095626" y="3697288"/>
                <a:chExt cx="2106613" cy="923925"/>
              </a:xfrm>
            </p:grpSpPr>
            <p:sp>
              <p:nvSpPr>
                <p:cNvPr id="39" name="Freeform 7"/>
                <p:cNvSpPr>
                  <a:spLocks noEditPoints="1"/>
                </p:cNvSpPr>
                <p:nvPr/>
              </p:nvSpPr>
              <p:spPr bwMode="auto">
                <a:xfrm>
                  <a:off x="3095626" y="3697288"/>
                  <a:ext cx="2106613" cy="923925"/>
                </a:xfrm>
                <a:custGeom>
                  <a:avLst/>
                  <a:gdLst/>
                  <a:ahLst/>
                  <a:cxnLst>
                    <a:cxn ang="0">
                      <a:pos x="128" y="1141"/>
                    </a:cxn>
                    <a:cxn ang="0">
                      <a:pos x="147" y="1112"/>
                    </a:cxn>
                    <a:cxn ang="0">
                      <a:pos x="172" y="1083"/>
                    </a:cxn>
                    <a:cxn ang="0">
                      <a:pos x="230" y="1038"/>
                    </a:cxn>
                    <a:cxn ang="0">
                      <a:pos x="306" y="995"/>
                    </a:cxn>
                    <a:cxn ang="0">
                      <a:pos x="0" y="741"/>
                    </a:cxn>
                    <a:cxn ang="0">
                      <a:pos x="408" y="0"/>
                    </a:cxn>
                    <a:cxn ang="0">
                      <a:pos x="2217" y="0"/>
                    </a:cxn>
                    <a:cxn ang="0">
                      <a:pos x="2654" y="741"/>
                    </a:cxn>
                    <a:cxn ang="0">
                      <a:pos x="2348" y="995"/>
                    </a:cxn>
                    <a:cxn ang="0">
                      <a:pos x="2425" y="1038"/>
                    </a:cxn>
                    <a:cxn ang="0">
                      <a:pos x="2482" y="1083"/>
                    </a:cxn>
                    <a:cxn ang="0">
                      <a:pos x="2507" y="1112"/>
                    </a:cxn>
                    <a:cxn ang="0">
                      <a:pos x="2525" y="1141"/>
                    </a:cxn>
                    <a:cxn ang="0">
                      <a:pos x="2402" y="1164"/>
                    </a:cxn>
                    <a:cxn ang="0">
                      <a:pos x="2382" y="1137"/>
                    </a:cxn>
                    <a:cxn ang="0">
                      <a:pos x="2338" y="1099"/>
                    </a:cxn>
                    <a:cxn ang="0">
                      <a:pos x="2276" y="1063"/>
                    </a:cxn>
                    <a:cxn ang="0">
                      <a:pos x="2199" y="1031"/>
                    </a:cxn>
                    <a:cxn ang="0">
                      <a:pos x="2107" y="1001"/>
                    </a:cxn>
                    <a:cxn ang="0">
                      <a:pos x="2002" y="975"/>
                    </a:cxn>
                    <a:cxn ang="0">
                      <a:pos x="1885" y="953"/>
                    </a:cxn>
                    <a:cxn ang="0">
                      <a:pos x="1758" y="934"/>
                    </a:cxn>
                    <a:cxn ang="0">
                      <a:pos x="1622" y="920"/>
                    </a:cxn>
                    <a:cxn ang="0">
                      <a:pos x="1478" y="912"/>
                    </a:cxn>
                    <a:cxn ang="0">
                      <a:pos x="1327" y="910"/>
                    </a:cxn>
                    <a:cxn ang="0">
                      <a:pos x="1177" y="912"/>
                    </a:cxn>
                    <a:cxn ang="0">
                      <a:pos x="1033" y="920"/>
                    </a:cxn>
                    <a:cxn ang="0">
                      <a:pos x="897" y="934"/>
                    </a:cxn>
                    <a:cxn ang="0">
                      <a:pos x="769" y="953"/>
                    </a:cxn>
                    <a:cxn ang="0">
                      <a:pos x="653" y="975"/>
                    </a:cxn>
                    <a:cxn ang="0">
                      <a:pos x="547" y="1001"/>
                    </a:cxn>
                    <a:cxn ang="0">
                      <a:pos x="456" y="1031"/>
                    </a:cxn>
                    <a:cxn ang="0">
                      <a:pos x="377" y="1063"/>
                    </a:cxn>
                    <a:cxn ang="0">
                      <a:pos x="316" y="1099"/>
                    </a:cxn>
                    <a:cxn ang="0">
                      <a:pos x="272" y="1137"/>
                    </a:cxn>
                    <a:cxn ang="0">
                      <a:pos x="252" y="1164"/>
                    </a:cxn>
                    <a:cxn ang="0">
                      <a:pos x="363" y="970"/>
                    </a:cxn>
                    <a:cxn ang="0">
                      <a:pos x="461" y="935"/>
                    </a:cxn>
                    <a:cxn ang="0">
                      <a:pos x="573" y="904"/>
                    </a:cxn>
                    <a:cxn ang="0">
                      <a:pos x="696" y="878"/>
                    </a:cxn>
                    <a:cxn ang="0">
                      <a:pos x="831" y="856"/>
                    </a:cxn>
                    <a:cxn ang="0">
                      <a:pos x="974" y="840"/>
                    </a:cxn>
                    <a:cxn ang="0">
                      <a:pos x="212" y="833"/>
                    </a:cxn>
                    <a:cxn ang="0">
                      <a:pos x="2442" y="833"/>
                    </a:cxn>
                    <a:cxn ang="0">
                      <a:pos x="1679" y="840"/>
                    </a:cxn>
                    <a:cxn ang="0">
                      <a:pos x="1824" y="856"/>
                    </a:cxn>
                    <a:cxn ang="0">
                      <a:pos x="1957" y="878"/>
                    </a:cxn>
                    <a:cxn ang="0">
                      <a:pos x="2081" y="904"/>
                    </a:cxn>
                    <a:cxn ang="0">
                      <a:pos x="2192" y="935"/>
                    </a:cxn>
                    <a:cxn ang="0">
                      <a:pos x="2291" y="971"/>
                    </a:cxn>
                  </a:cxnLst>
                  <a:rect l="0" t="0" r="r" b="b"/>
                  <a:pathLst>
                    <a:path w="2654" h="1164">
                      <a:moveTo>
                        <a:pt x="119" y="1164"/>
                      </a:moveTo>
                      <a:lnTo>
                        <a:pt x="124" y="1149"/>
                      </a:lnTo>
                      <a:lnTo>
                        <a:pt x="128" y="1141"/>
                      </a:lnTo>
                      <a:lnTo>
                        <a:pt x="134" y="1130"/>
                      </a:lnTo>
                      <a:lnTo>
                        <a:pt x="140" y="1121"/>
                      </a:lnTo>
                      <a:lnTo>
                        <a:pt x="147" y="1112"/>
                      </a:lnTo>
                      <a:lnTo>
                        <a:pt x="155" y="1101"/>
                      </a:lnTo>
                      <a:lnTo>
                        <a:pt x="163" y="1092"/>
                      </a:lnTo>
                      <a:lnTo>
                        <a:pt x="172" y="1083"/>
                      </a:lnTo>
                      <a:lnTo>
                        <a:pt x="183" y="1074"/>
                      </a:lnTo>
                      <a:lnTo>
                        <a:pt x="204" y="1056"/>
                      </a:lnTo>
                      <a:lnTo>
                        <a:pt x="230" y="1038"/>
                      </a:lnTo>
                      <a:lnTo>
                        <a:pt x="257" y="1022"/>
                      </a:lnTo>
                      <a:lnTo>
                        <a:pt x="287" y="1005"/>
                      </a:lnTo>
                      <a:lnTo>
                        <a:pt x="306" y="995"/>
                      </a:lnTo>
                      <a:lnTo>
                        <a:pt x="127" y="833"/>
                      </a:lnTo>
                      <a:lnTo>
                        <a:pt x="0" y="833"/>
                      </a:lnTo>
                      <a:lnTo>
                        <a:pt x="0" y="741"/>
                      </a:lnTo>
                      <a:lnTo>
                        <a:pt x="300" y="741"/>
                      </a:lnTo>
                      <a:lnTo>
                        <a:pt x="324" y="0"/>
                      </a:lnTo>
                      <a:lnTo>
                        <a:pt x="408" y="0"/>
                      </a:lnTo>
                      <a:lnTo>
                        <a:pt x="433" y="741"/>
                      </a:lnTo>
                      <a:lnTo>
                        <a:pt x="2193" y="741"/>
                      </a:lnTo>
                      <a:lnTo>
                        <a:pt x="2217" y="0"/>
                      </a:lnTo>
                      <a:lnTo>
                        <a:pt x="2302" y="0"/>
                      </a:lnTo>
                      <a:lnTo>
                        <a:pt x="2325" y="741"/>
                      </a:lnTo>
                      <a:lnTo>
                        <a:pt x="2654" y="741"/>
                      </a:lnTo>
                      <a:lnTo>
                        <a:pt x="2654" y="833"/>
                      </a:lnTo>
                      <a:lnTo>
                        <a:pt x="2527" y="833"/>
                      </a:lnTo>
                      <a:lnTo>
                        <a:pt x="2348" y="995"/>
                      </a:lnTo>
                      <a:lnTo>
                        <a:pt x="2366" y="1003"/>
                      </a:lnTo>
                      <a:lnTo>
                        <a:pt x="2397" y="1022"/>
                      </a:lnTo>
                      <a:lnTo>
                        <a:pt x="2425" y="1038"/>
                      </a:lnTo>
                      <a:lnTo>
                        <a:pt x="2449" y="1056"/>
                      </a:lnTo>
                      <a:lnTo>
                        <a:pt x="2472" y="1074"/>
                      </a:lnTo>
                      <a:lnTo>
                        <a:pt x="2482" y="1083"/>
                      </a:lnTo>
                      <a:lnTo>
                        <a:pt x="2491" y="1092"/>
                      </a:lnTo>
                      <a:lnTo>
                        <a:pt x="2500" y="1101"/>
                      </a:lnTo>
                      <a:lnTo>
                        <a:pt x="2507" y="1112"/>
                      </a:lnTo>
                      <a:lnTo>
                        <a:pt x="2514" y="1121"/>
                      </a:lnTo>
                      <a:lnTo>
                        <a:pt x="2521" y="1130"/>
                      </a:lnTo>
                      <a:lnTo>
                        <a:pt x="2525" y="1141"/>
                      </a:lnTo>
                      <a:lnTo>
                        <a:pt x="2530" y="1150"/>
                      </a:lnTo>
                      <a:lnTo>
                        <a:pt x="2536" y="1164"/>
                      </a:lnTo>
                      <a:lnTo>
                        <a:pt x="2402" y="1164"/>
                      </a:lnTo>
                      <a:lnTo>
                        <a:pt x="2402" y="1162"/>
                      </a:lnTo>
                      <a:lnTo>
                        <a:pt x="2393" y="1151"/>
                      </a:lnTo>
                      <a:lnTo>
                        <a:pt x="2382" y="1137"/>
                      </a:lnTo>
                      <a:lnTo>
                        <a:pt x="2370" y="1124"/>
                      </a:lnTo>
                      <a:lnTo>
                        <a:pt x="2355" y="1112"/>
                      </a:lnTo>
                      <a:lnTo>
                        <a:pt x="2338" y="1099"/>
                      </a:lnTo>
                      <a:lnTo>
                        <a:pt x="2319" y="1088"/>
                      </a:lnTo>
                      <a:lnTo>
                        <a:pt x="2298" y="1075"/>
                      </a:lnTo>
                      <a:lnTo>
                        <a:pt x="2276" y="1063"/>
                      </a:lnTo>
                      <a:lnTo>
                        <a:pt x="2252" y="1052"/>
                      </a:lnTo>
                      <a:lnTo>
                        <a:pt x="2227" y="1041"/>
                      </a:lnTo>
                      <a:lnTo>
                        <a:pt x="2199" y="1031"/>
                      </a:lnTo>
                      <a:lnTo>
                        <a:pt x="2170" y="1021"/>
                      </a:lnTo>
                      <a:lnTo>
                        <a:pt x="2139" y="1010"/>
                      </a:lnTo>
                      <a:lnTo>
                        <a:pt x="2107" y="1001"/>
                      </a:lnTo>
                      <a:lnTo>
                        <a:pt x="2074" y="992"/>
                      </a:lnTo>
                      <a:lnTo>
                        <a:pt x="2038" y="983"/>
                      </a:lnTo>
                      <a:lnTo>
                        <a:pt x="2002" y="975"/>
                      </a:lnTo>
                      <a:lnTo>
                        <a:pt x="1964" y="967"/>
                      </a:lnTo>
                      <a:lnTo>
                        <a:pt x="1925" y="960"/>
                      </a:lnTo>
                      <a:lnTo>
                        <a:pt x="1885" y="953"/>
                      </a:lnTo>
                      <a:lnTo>
                        <a:pt x="1843" y="946"/>
                      </a:lnTo>
                      <a:lnTo>
                        <a:pt x="1802" y="940"/>
                      </a:lnTo>
                      <a:lnTo>
                        <a:pt x="1758" y="934"/>
                      </a:lnTo>
                      <a:lnTo>
                        <a:pt x="1713" y="930"/>
                      </a:lnTo>
                      <a:lnTo>
                        <a:pt x="1668" y="925"/>
                      </a:lnTo>
                      <a:lnTo>
                        <a:pt x="1622" y="920"/>
                      </a:lnTo>
                      <a:lnTo>
                        <a:pt x="1575" y="917"/>
                      </a:lnTo>
                      <a:lnTo>
                        <a:pt x="1526" y="915"/>
                      </a:lnTo>
                      <a:lnTo>
                        <a:pt x="1478" y="912"/>
                      </a:lnTo>
                      <a:lnTo>
                        <a:pt x="1428" y="911"/>
                      </a:lnTo>
                      <a:lnTo>
                        <a:pt x="1378" y="910"/>
                      </a:lnTo>
                      <a:lnTo>
                        <a:pt x="1327" y="910"/>
                      </a:lnTo>
                      <a:lnTo>
                        <a:pt x="1276" y="910"/>
                      </a:lnTo>
                      <a:lnTo>
                        <a:pt x="1227" y="911"/>
                      </a:lnTo>
                      <a:lnTo>
                        <a:pt x="1177" y="912"/>
                      </a:lnTo>
                      <a:lnTo>
                        <a:pt x="1129" y="915"/>
                      </a:lnTo>
                      <a:lnTo>
                        <a:pt x="1080" y="917"/>
                      </a:lnTo>
                      <a:lnTo>
                        <a:pt x="1033" y="920"/>
                      </a:lnTo>
                      <a:lnTo>
                        <a:pt x="987" y="925"/>
                      </a:lnTo>
                      <a:lnTo>
                        <a:pt x="941" y="930"/>
                      </a:lnTo>
                      <a:lnTo>
                        <a:pt x="897" y="934"/>
                      </a:lnTo>
                      <a:lnTo>
                        <a:pt x="853" y="940"/>
                      </a:lnTo>
                      <a:lnTo>
                        <a:pt x="811" y="946"/>
                      </a:lnTo>
                      <a:lnTo>
                        <a:pt x="769" y="953"/>
                      </a:lnTo>
                      <a:lnTo>
                        <a:pt x="729" y="960"/>
                      </a:lnTo>
                      <a:lnTo>
                        <a:pt x="690" y="967"/>
                      </a:lnTo>
                      <a:lnTo>
                        <a:pt x="653" y="975"/>
                      </a:lnTo>
                      <a:lnTo>
                        <a:pt x="616" y="983"/>
                      </a:lnTo>
                      <a:lnTo>
                        <a:pt x="581" y="992"/>
                      </a:lnTo>
                      <a:lnTo>
                        <a:pt x="547" y="1001"/>
                      </a:lnTo>
                      <a:lnTo>
                        <a:pt x="516" y="1010"/>
                      </a:lnTo>
                      <a:lnTo>
                        <a:pt x="484" y="1021"/>
                      </a:lnTo>
                      <a:lnTo>
                        <a:pt x="456" y="1031"/>
                      </a:lnTo>
                      <a:lnTo>
                        <a:pt x="428" y="1041"/>
                      </a:lnTo>
                      <a:lnTo>
                        <a:pt x="401" y="1052"/>
                      </a:lnTo>
                      <a:lnTo>
                        <a:pt x="377" y="1063"/>
                      </a:lnTo>
                      <a:lnTo>
                        <a:pt x="355" y="1075"/>
                      </a:lnTo>
                      <a:lnTo>
                        <a:pt x="335" y="1088"/>
                      </a:lnTo>
                      <a:lnTo>
                        <a:pt x="316" y="1099"/>
                      </a:lnTo>
                      <a:lnTo>
                        <a:pt x="300" y="1112"/>
                      </a:lnTo>
                      <a:lnTo>
                        <a:pt x="285" y="1124"/>
                      </a:lnTo>
                      <a:lnTo>
                        <a:pt x="272" y="1137"/>
                      </a:lnTo>
                      <a:lnTo>
                        <a:pt x="261" y="1151"/>
                      </a:lnTo>
                      <a:lnTo>
                        <a:pt x="253" y="1164"/>
                      </a:lnTo>
                      <a:lnTo>
                        <a:pt x="252" y="1164"/>
                      </a:lnTo>
                      <a:lnTo>
                        <a:pt x="119" y="1164"/>
                      </a:lnTo>
                      <a:close/>
                      <a:moveTo>
                        <a:pt x="362" y="970"/>
                      </a:moveTo>
                      <a:lnTo>
                        <a:pt x="363" y="970"/>
                      </a:lnTo>
                      <a:lnTo>
                        <a:pt x="395" y="958"/>
                      </a:lnTo>
                      <a:lnTo>
                        <a:pt x="428" y="947"/>
                      </a:lnTo>
                      <a:lnTo>
                        <a:pt x="461" y="935"/>
                      </a:lnTo>
                      <a:lnTo>
                        <a:pt x="497" y="925"/>
                      </a:lnTo>
                      <a:lnTo>
                        <a:pt x="535" y="915"/>
                      </a:lnTo>
                      <a:lnTo>
                        <a:pt x="573" y="904"/>
                      </a:lnTo>
                      <a:lnTo>
                        <a:pt x="614" y="895"/>
                      </a:lnTo>
                      <a:lnTo>
                        <a:pt x="655" y="886"/>
                      </a:lnTo>
                      <a:lnTo>
                        <a:pt x="696" y="878"/>
                      </a:lnTo>
                      <a:lnTo>
                        <a:pt x="740" y="870"/>
                      </a:lnTo>
                      <a:lnTo>
                        <a:pt x="785" y="863"/>
                      </a:lnTo>
                      <a:lnTo>
                        <a:pt x="831" y="856"/>
                      </a:lnTo>
                      <a:lnTo>
                        <a:pt x="877" y="850"/>
                      </a:lnTo>
                      <a:lnTo>
                        <a:pt x="926" y="844"/>
                      </a:lnTo>
                      <a:lnTo>
                        <a:pt x="974" y="840"/>
                      </a:lnTo>
                      <a:lnTo>
                        <a:pt x="1024" y="835"/>
                      </a:lnTo>
                      <a:lnTo>
                        <a:pt x="1046" y="833"/>
                      </a:lnTo>
                      <a:lnTo>
                        <a:pt x="212" y="833"/>
                      </a:lnTo>
                      <a:lnTo>
                        <a:pt x="362" y="970"/>
                      </a:lnTo>
                      <a:close/>
                      <a:moveTo>
                        <a:pt x="2291" y="970"/>
                      </a:moveTo>
                      <a:lnTo>
                        <a:pt x="2442" y="833"/>
                      </a:lnTo>
                      <a:lnTo>
                        <a:pt x="1609" y="833"/>
                      </a:lnTo>
                      <a:lnTo>
                        <a:pt x="1630" y="834"/>
                      </a:lnTo>
                      <a:lnTo>
                        <a:pt x="1679" y="840"/>
                      </a:lnTo>
                      <a:lnTo>
                        <a:pt x="1729" y="844"/>
                      </a:lnTo>
                      <a:lnTo>
                        <a:pt x="1776" y="850"/>
                      </a:lnTo>
                      <a:lnTo>
                        <a:pt x="1824" y="856"/>
                      </a:lnTo>
                      <a:lnTo>
                        <a:pt x="1868" y="863"/>
                      </a:lnTo>
                      <a:lnTo>
                        <a:pt x="1913" y="870"/>
                      </a:lnTo>
                      <a:lnTo>
                        <a:pt x="1957" y="878"/>
                      </a:lnTo>
                      <a:lnTo>
                        <a:pt x="2000" y="886"/>
                      </a:lnTo>
                      <a:lnTo>
                        <a:pt x="2040" y="895"/>
                      </a:lnTo>
                      <a:lnTo>
                        <a:pt x="2081" y="904"/>
                      </a:lnTo>
                      <a:lnTo>
                        <a:pt x="2120" y="915"/>
                      </a:lnTo>
                      <a:lnTo>
                        <a:pt x="2157" y="925"/>
                      </a:lnTo>
                      <a:lnTo>
                        <a:pt x="2192" y="935"/>
                      </a:lnTo>
                      <a:lnTo>
                        <a:pt x="2227" y="947"/>
                      </a:lnTo>
                      <a:lnTo>
                        <a:pt x="2259" y="958"/>
                      </a:lnTo>
                      <a:lnTo>
                        <a:pt x="2291" y="971"/>
                      </a:lnTo>
                      <a:lnTo>
                        <a:pt x="2291" y="970"/>
                      </a:lnTo>
                      <a:close/>
                    </a:path>
                  </a:pathLst>
                </a:custGeom>
                <a:solidFill>
                  <a:srgbClr val="A91E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3406776" y="3730625"/>
                  <a:ext cx="1482725" cy="222250"/>
                </a:xfrm>
                <a:custGeom>
                  <a:avLst/>
                  <a:gdLst/>
                  <a:ahLst/>
                  <a:cxnLst>
                    <a:cxn ang="0">
                      <a:pos x="1869" y="0"/>
                    </a:cxn>
                    <a:cxn ang="0">
                      <a:pos x="1828" y="27"/>
                    </a:cxn>
                    <a:cxn ang="0">
                      <a:pos x="1785" y="50"/>
                    </a:cxn>
                    <a:cxn ang="0">
                      <a:pos x="1744" y="72"/>
                    </a:cxn>
                    <a:cxn ang="0">
                      <a:pos x="1702" y="94"/>
                    </a:cxn>
                    <a:cxn ang="0">
                      <a:pos x="1661" y="113"/>
                    </a:cxn>
                    <a:cxn ang="0">
                      <a:pos x="1621" y="131"/>
                    </a:cxn>
                    <a:cxn ang="0">
                      <a:pos x="1579" y="148"/>
                    </a:cxn>
                    <a:cxn ang="0">
                      <a:pos x="1540" y="164"/>
                    </a:cxn>
                    <a:cxn ang="0">
                      <a:pos x="1500" y="179"/>
                    </a:cxn>
                    <a:cxn ang="0">
                      <a:pos x="1460" y="193"/>
                    </a:cxn>
                    <a:cxn ang="0">
                      <a:pos x="1421" y="205"/>
                    </a:cxn>
                    <a:cxn ang="0">
                      <a:pos x="1382" y="217"/>
                    </a:cxn>
                    <a:cxn ang="0">
                      <a:pos x="1344" y="227"/>
                    </a:cxn>
                    <a:cxn ang="0">
                      <a:pos x="1306" y="237"/>
                    </a:cxn>
                    <a:cxn ang="0">
                      <a:pos x="1268" y="245"/>
                    </a:cxn>
                    <a:cxn ang="0">
                      <a:pos x="1231" y="252"/>
                    </a:cxn>
                    <a:cxn ang="0">
                      <a:pos x="1193" y="258"/>
                    </a:cxn>
                    <a:cxn ang="0">
                      <a:pos x="1157" y="264"/>
                    </a:cxn>
                    <a:cxn ang="0">
                      <a:pos x="1120" y="269"/>
                    </a:cxn>
                    <a:cxn ang="0">
                      <a:pos x="1085" y="272"/>
                    </a:cxn>
                    <a:cxn ang="0">
                      <a:pos x="1050" y="276"/>
                    </a:cxn>
                    <a:cxn ang="0">
                      <a:pos x="1014" y="278"/>
                    </a:cxn>
                    <a:cxn ang="0">
                      <a:pos x="980" y="279"/>
                    </a:cxn>
                    <a:cxn ang="0">
                      <a:pos x="946" y="279"/>
                    </a:cxn>
                    <a:cxn ang="0">
                      <a:pos x="913" y="279"/>
                    </a:cxn>
                    <a:cxn ang="0">
                      <a:pos x="880" y="278"/>
                    </a:cxn>
                    <a:cxn ang="0">
                      <a:pos x="846" y="277"/>
                    </a:cxn>
                    <a:cxn ang="0">
                      <a:pos x="814" y="275"/>
                    </a:cxn>
                    <a:cxn ang="0">
                      <a:pos x="752" y="269"/>
                    </a:cxn>
                    <a:cxn ang="0">
                      <a:pos x="689" y="261"/>
                    </a:cxn>
                    <a:cxn ang="0">
                      <a:pos x="631" y="250"/>
                    </a:cxn>
                    <a:cxn ang="0">
                      <a:pos x="573" y="238"/>
                    </a:cxn>
                    <a:cxn ang="0">
                      <a:pos x="518" y="224"/>
                    </a:cxn>
                    <a:cxn ang="0">
                      <a:pos x="464" y="209"/>
                    </a:cxn>
                    <a:cxn ang="0">
                      <a:pos x="413" y="193"/>
                    </a:cxn>
                    <a:cxn ang="0">
                      <a:pos x="363" y="175"/>
                    </a:cxn>
                    <a:cxn ang="0">
                      <a:pos x="316" y="157"/>
                    </a:cxn>
                    <a:cxn ang="0">
                      <a:pos x="271" y="139"/>
                    </a:cxn>
                    <a:cxn ang="0">
                      <a:pos x="230" y="120"/>
                    </a:cxn>
                    <a:cxn ang="0">
                      <a:pos x="189" y="102"/>
                    </a:cxn>
                    <a:cxn ang="0">
                      <a:pos x="151" y="83"/>
                    </a:cxn>
                    <a:cxn ang="0">
                      <a:pos x="115" y="65"/>
                    </a:cxn>
                    <a:cxn ang="0">
                      <a:pos x="83" y="48"/>
                    </a:cxn>
                    <a:cxn ang="0">
                      <a:pos x="53" y="31"/>
                    </a:cxn>
                    <a:cxn ang="0">
                      <a:pos x="26" y="15"/>
                    </a:cxn>
                    <a:cxn ang="0">
                      <a:pos x="13" y="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869" h="279">
                      <a:moveTo>
                        <a:pt x="1869" y="0"/>
                      </a:moveTo>
                      <a:lnTo>
                        <a:pt x="1828" y="27"/>
                      </a:lnTo>
                      <a:lnTo>
                        <a:pt x="1785" y="50"/>
                      </a:lnTo>
                      <a:lnTo>
                        <a:pt x="1744" y="72"/>
                      </a:lnTo>
                      <a:lnTo>
                        <a:pt x="1702" y="94"/>
                      </a:lnTo>
                      <a:lnTo>
                        <a:pt x="1661" y="113"/>
                      </a:lnTo>
                      <a:lnTo>
                        <a:pt x="1621" y="131"/>
                      </a:lnTo>
                      <a:lnTo>
                        <a:pt x="1579" y="148"/>
                      </a:lnTo>
                      <a:lnTo>
                        <a:pt x="1540" y="164"/>
                      </a:lnTo>
                      <a:lnTo>
                        <a:pt x="1500" y="179"/>
                      </a:lnTo>
                      <a:lnTo>
                        <a:pt x="1460" y="193"/>
                      </a:lnTo>
                      <a:lnTo>
                        <a:pt x="1421" y="205"/>
                      </a:lnTo>
                      <a:lnTo>
                        <a:pt x="1382" y="217"/>
                      </a:lnTo>
                      <a:lnTo>
                        <a:pt x="1344" y="227"/>
                      </a:lnTo>
                      <a:lnTo>
                        <a:pt x="1306" y="237"/>
                      </a:lnTo>
                      <a:lnTo>
                        <a:pt x="1268" y="245"/>
                      </a:lnTo>
                      <a:lnTo>
                        <a:pt x="1231" y="252"/>
                      </a:lnTo>
                      <a:lnTo>
                        <a:pt x="1193" y="258"/>
                      </a:lnTo>
                      <a:lnTo>
                        <a:pt x="1157" y="264"/>
                      </a:lnTo>
                      <a:lnTo>
                        <a:pt x="1120" y="269"/>
                      </a:lnTo>
                      <a:lnTo>
                        <a:pt x="1085" y="272"/>
                      </a:lnTo>
                      <a:lnTo>
                        <a:pt x="1050" y="276"/>
                      </a:lnTo>
                      <a:lnTo>
                        <a:pt x="1014" y="278"/>
                      </a:lnTo>
                      <a:lnTo>
                        <a:pt x="980" y="279"/>
                      </a:lnTo>
                      <a:lnTo>
                        <a:pt x="946" y="279"/>
                      </a:lnTo>
                      <a:lnTo>
                        <a:pt x="913" y="279"/>
                      </a:lnTo>
                      <a:lnTo>
                        <a:pt x="880" y="278"/>
                      </a:lnTo>
                      <a:lnTo>
                        <a:pt x="846" y="277"/>
                      </a:lnTo>
                      <a:lnTo>
                        <a:pt x="814" y="275"/>
                      </a:lnTo>
                      <a:lnTo>
                        <a:pt x="752" y="269"/>
                      </a:lnTo>
                      <a:lnTo>
                        <a:pt x="689" y="261"/>
                      </a:lnTo>
                      <a:lnTo>
                        <a:pt x="631" y="250"/>
                      </a:lnTo>
                      <a:lnTo>
                        <a:pt x="573" y="238"/>
                      </a:lnTo>
                      <a:lnTo>
                        <a:pt x="518" y="224"/>
                      </a:lnTo>
                      <a:lnTo>
                        <a:pt x="464" y="209"/>
                      </a:lnTo>
                      <a:lnTo>
                        <a:pt x="413" y="193"/>
                      </a:lnTo>
                      <a:lnTo>
                        <a:pt x="363" y="175"/>
                      </a:lnTo>
                      <a:lnTo>
                        <a:pt x="316" y="157"/>
                      </a:lnTo>
                      <a:lnTo>
                        <a:pt x="271" y="139"/>
                      </a:lnTo>
                      <a:lnTo>
                        <a:pt x="230" y="120"/>
                      </a:lnTo>
                      <a:lnTo>
                        <a:pt x="189" y="102"/>
                      </a:lnTo>
                      <a:lnTo>
                        <a:pt x="151" y="83"/>
                      </a:lnTo>
                      <a:lnTo>
                        <a:pt x="115" y="65"/>
                      </a:lnTo>
                      <a:lnTo>
                        <a:pt x="83" y="48"/>
                      </a:lnTo>
                      <a:lnTo>
                        <a:pt x="53" y="31"/>
                      </a:lnTo>
                      <a:lnTo>
                        <a:pt x="26" y="15"/>
                      </a:lnTo>
                      <a:lnTo>
                        <a:pt x="13" y="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3397251" y="3714750"/>
                  <a:ext cx="1503363" cy="257175"/>
                </a:xfrm>
                <a:custGeom>
                  <a:avLst/>
                  <a:gdLst/>
                  <a:ahLst/>
                  <a:cxnLst>
                    <a:cxn ang="0">
                      <a:pos x="1893" y="41"/>
                    </a:cxn>
                    <a:cxn ang="0">
                      <a:pos x="1808" y="91"/>
                    </a:cxn>
                    <a:cxn ang="0">
                      <a:pos x="1724" y="134"/>
                    </a:cxn>
                    <a:cxn ang="0">
                      <a:pos x="1641" y="174"/>
                    </a:cxn>
                    <a:cxn ang="0">
                      <a:pos x="1559" y="207"/>
                    </a:cxn>
                    <a:cxn ang="0">
                      <a:pos x="1478" y="236"/>
                    </a:cxn>
                    <a:cxn ang="0">
                      <a:pos x="1399" y="260"/>
                    </a:cxn>
                    <a:cxn ang="0">
                      <a:pos x="1322" y="280"/>
                    </a:cxn>
                    <a:cxn ang="0">
                      <a:pos x="1245" y="296"/>
                    </a:cxn>
                    <a:cxn ang="0">
                      <a:pos x="1171" y="308"/>
                    </a:cxn>
                    <a:cxn ang="0">
                      <a:pos x="1098" y="316"/>
                    </a:cxn>
                    <a:cxn ang="0">
                      <a:pos x="1027" y="321"/>
                    </a:cxn>
                    <a:cxn ang="0">
                      <a:pos x="957" y="323"/>
                    </a:cxn>
                    <a:cxn ang="0">
                      <a:pos x="889" y="322"/>
                    </a:cxn>
                    <a:cxn ang="0">
                      <a:pos x="824" y="319"/>
                    </a:cxn>
                    <a:cxn ang="0">
                      <a:pos x="697" y="304"/>
                    </a:cxn>
                    <a:cxn ang="0">
                      <a:pos x="578" y="281"/>
                    </a:cxn>
                    <a:cxn ang="0">
                      <a:pos x="468" y="252"/>
                    </a:cxn>
                    <a:cxn ang="0">
                      <a:pos x="366" y="217"/>
                    </a:cxn>
                    <a:cxn ang="0">
                      <a:pos x="274" y="182"/>
                    </a:cxn>
                    <a:cxn ang="0">
                      <a:pos x="190" y="144"/>
                    </a:cxn>
                    <a:cxn ang="0">
                      <a:pos x="116" y="107"/>
                    </a:cxn>
                    <a:cxn ang="0">
                      <a:pos x="53" y="72"/>
                    </a:cxn>
                    <a:cxn ang="0">
                      <a:pos x="11" y="49"/>
                    </a:cxn>
                    <a:cxn ang="0">
                      <a:pos x="23" y="0"/>
                    </a:cxn>
                    <a:cxn ang="0">
                      <a:pos x="76" y="31"/>
                    </a:cxn>
                    <a:cxn ang="0">
                      <a:pos x="138" y="64"/>
                    </a:cxn>
                    <a:cxn ang="0">
                      <a:pos x="211" y="100"/>
                    </a:cxn>
                    <a:cxn ang="0">
                      <a:pos x="291" y="137"/>
                    </a:cxn>
                    <a:cxn ang="0">
                      <a:pos x="382" y="172"/>
                    </a:cxn>
                    <a:cxn ang="0">
                      <a:pos x="481" y="206"/>
                    </a:cxn>
                    <a:cxn ang="0">
                      <a:pos x="589" y="235"/>
                    </a:cxn>
                    <a:cxn ang="0">
                      <a:pos x="704" y="257"/>
                    </a:cxn>
                    <a:cxn ang="0">
                      <a:pos x="827" y="270"/>
                    </a:cxn>
                    <a:cxn ang="0">
                      <a:pos x="892" y="274"/>
                    </a:cxn>
                    <a:cxn ang="0">
                      <a:pos x="957" y="275"/>
                    </a:cxn>
                    <a:cxn ang="0">
                      <a:pos x="1025" y="274"/>
                    </a:cxn>
                    <a:cxn ang="0">
                      <a:pos x="1095" y="268"/>
                    </a:cxn>
                    <a:cxn ang="0">
                      <a:pos x="1165" y="260"/>
                    </a:cxn>
                    <a:cxn ang="0">
                      <a:pos x="1237" y="248"/>
                    </a:cxn>
                    <a:cxn ang="0">
                      <a:pos x="1311" y="232"/>
                    </a:cxn>
                    <a:cxn ang="0">
                      <a:pos x="1387" y="213"/>
                    </a:cxn>
                    <a:cxn ang="0">
                      <a:pos x="1464" y="190"/>
                    </a:cxn>
                    <a:cxn ang="0">
                      <a:pos x="1543" y="162"/>
                    </a:cxn>
                    <a:cxn ang="0">
                      <a:pos x="1622" y="129"/>
                    </a:cxn>
                    <a:cxn ang="0">
                      <a:pos x="1703" y="92"/>
                    </a:cxn>
                    <a:cxn ang="0">
                      <a:pos x="1785" y="49"/>
                    </a:cxn>
                    <a:cxn ang="0">
                      <a:pos x="1869" y="1"/>
                    </a:cxn>
                  </a:cxnLst>
                  <a:rect l="0" t="0" r="r" b="b"/>
                  <a:pathLst>
                    <a:path w="1893" h="323">
                      <a:moveTo>
                        <a:pt x="1869" y="0"/>
                      </a:moveTo>
                      <a:lnTo>
                        <a:pt x="1893" y="41"/>
                      </a:lnTo>
                      <a:lnTo>
                        <a:pt x="1851" y="68"/>
                      </a:lnTo>
                      <a:lnTo>
                        <a:pt x="1808" y="91"/>
                      </a:lnTo>
                      <a:lnTo>
                        <a:pt x="1765" y="114"/>
                      </a:lnTo>
                      <a:lnTo>
                        <a:pt x="1724" y="134"/>
                      </a:lnTo>
                      <a:lnTo>
                        <a:pt x="1681" y="155"/>
                      </a:lnTo>
                      <a:lnTo>
                        <a:pt x="1641" y="174"/>
                      </a:lnTo>
                      <a:lnTo>
                        <a:pt x="1599" y="191"/>
                      </a:lnTo>
                      <a:lnTo>
                        <a:pt x="1559" y="207"/>
                      </a:lnTo>
                      <a:lnTo>
                        <a:pt x="1517" y="222"/>
                      </a:lnTo>
                      <a:lnTo>
                        <a:pt x="1478" y="236"/>
                      </a:lnTo>
                      <a:lnTo>
                        <a:pt x="1438" y="248"/>
                      </a:lnTo>
                      <a:lnTo>
                        <a:pt x="1399" y="260"/>
                      </a:lnTo>
                      <a:lnTo>
                        <a:pt x="1360" y="270"/>
                      </a:lnTo>
                      <a:lnTo>
                        <a:pt x="1322" y="280"/>
                      </a:lnTo>
                      <a:lnTo>
                        <a:pt x="1284" y="289"/>
                      </a:lnTo>
                      <a:lnTo>
                        <a:pt x="1245" y="296"/>
                      </a:lnTo>
                      <a:lnTo>
                        <a:pt x="1207" y="303"/>
                      </a:lnTo>
                      <a:lnTo>
                        <a:pt x="1171" y="308"/>
                      </a:lnTo>
                      <a:lnTo>
                        <a:pt x="1134" y="313"/>
                      </a:lnTo>
                      <a:lnTo>
                        <a:pt x="1098" y="316"/>
                      </a:lnTo>
                      <a:lnTo>
                        <a:pt x="1062" y="319"/>
                      </a:lnTo>
                      <a:lnTo>
                        <a:pt x="1027" y="321"/>
                      </a:lnTo>
                      <a:lnTo>
                        <a:pt x="992" y="323"/>
                      </a:lnTo>
                      <a:lnTo>
                        <a:pt x="957" y="323"/>
                      </a:lnTo>
                      <a:lnTo>
                        <a:pt x="923" y="323"/>
                      </a:lnTo>
                      <a:lnTo>
                        <a:pt x="889" y="322"/>
                      </a:lnTo>
                      <a:lnTo>
                        <a:pt x="856" y="321"/>
                      </a:lnTo>
                      <a:lnTo>
                        <a:pt x="824" y="319"/>
                      </a:lnTo>
                      <a:lnTo>
                        <a:pt x="759" y="312"/>
                      </a:lnTo>
                      <a:lnTo>
                        <a:pt x="697" y="304"/>
                      </a:lnTo>
                      <a:lnTo>
                        <a:pt x="637" y="293"/>
                      </a:lnTo>
                      <a:lnTo>
                        <a:pt x="578" y="281"/>
                      </a:lnTo>
                      <a:lnTo>
                        <a:pt x="522" y="267"/>
                      </a:lnTo>
                      <a:lnTo>
                        <a:pt x="468" y="252"/>
                      </a:lnTo>
                      <a:lnTo>
                        <a:pt x="416" y="236"/>
                      </a:lnTo>
                      <a:lnTo>
                        <a:pt x="366" y="217"/>
                      </a:lnTo>
                      <a:lnTo>
                        <a:pt x="319" y="200"/>
                      </a:lnTo>
                      <a:lnTo>
                        <a:pt x="274" y="182"/>
                      </a:lnTo>
                      <a:lnTo>
                        <a:pt x="230" y="162"/>
                      </a:lnTo>
                      <a:lnTo>
                        <a:pt x="190" y="144"/>
                      </a:lnTo>
                      <a:lnTo>
                        <a:pt x="152" y="125"/>
                      </a:lnTo>
                      <a:lnTo>
                        <a:pt x="116" y="107"/>
                      </a:lnTo>
                      <a:lnTo>
                        <a:pt x="83" y="89"/>
                      </a:lnTo>
                      <a:lnTo>
                        <a:pt x="53" y="72"/>
                      </a:lnTo>
                      <a:lnTo>
                        <a:pt x="25" y="57"/>
                      </a:lnTo>
                      <a:lnTo>
                        <a:pt x="11" y="49"/>
                      </a:lnTo>
                      <a:lnTo>
                        <a:pt x="0" y="42"/>
                      </a:lnTo>
                      <a:lnTo>
                        <a:pt x="23" y="0"/>
                      </a:lnTo>
                      <a:lnTo>
                        <a:pt x="48" y="15"/>
                      </a:lnTo>
                      <a:lnTo>
                        <a:pt x="76" y="31"/>
                      </a:lnTo>
                      <a:lnTo>
                        <a:pt x="106" y="47"/>
                      </a:lnTo>
                      <a:lnTo>
                        <a:pt x="138" y="64"/>
                      </a:lnTo>
                      <a:lnTo>
                        <a:pt x="173" y="81"/>
                      </a:lnTo>
                      <a:lnTo>
                        <a:pt x="211" y="100"/>
                      </a:lnTo>
                      <a:lnTo>
                        <a:pt x="250" y="118"/>
                      </a:lnTo>
                      <a:lnTo>
                        <a:pt x="291" y="137"/>
                      </a:lnTo>
                      <a:lnTo>
                        <a:pt x="336" y="155"/>
                      </a:lnTo>
                      <a:lnTo>
                        <a:pt x="382" y="172"/>
                      </a:lnTo>
                      <a:lnTo>
                        <a:pt x="431" y="190"/>
                      </a:lnTo>
                      <a:lnTo>
                        <a:pt x="481" y="206"/>
                      </a:lnTo>
                      <a:lnTo>
                        <a:pt x="534" y="221"/>
                      </a:lnTo>
                      <a:lnTo>
                        <a:pt x="589" y="235"/>
                      </a:lnTo>
                      <a:lnTo>
                        <a:pt x="645" y="246"/>
                      </a:lnTo>
                      <a:lnTo>
                        <a:pt x="704" y="257"/>
                      </a:lnTo>
                      <a:lnTo>
                        <a:pt x="765" y="265"/>
                      </a:lnTo>
                      <a:lnTo>
                        <a:pt x="827" y="270"/>
                      </a:lnTo>
                      <a:lnTo>
                        <a:pt x="859" y="273"/>
                      </a:lnTo>
                      <a:lnTo>
                        <a:pt x="892" y="274"/>
                      </a:lnTo>
                      <a:lnTo>
                        <a:pt x="924" y="275"/>
                      </a:lnTo>
                      <a:lnTo>
                        <a:pt x="957" y="275"/>
                      </a:lnTo>
                      <a:lnTo>
                        <a:pt x="991" y="275"/>
                      </a:lnTo>
                      <a:lnTo>
                        <a:pt x="1025" y="274"/>
                      </a:lnTo>
                      <a:lnTo>
                        <a:pt x="1060" y="272"/>
                      </a:lnTo>
                      <a:lnTo>
                        <a:pt x="1095" y="268"/>
                      </a:lnTo>
                      <a:lnTo>
                        <a:pt x="1129" y="265"/>
                      </a:lnTo>
                      <a:lnTo>
                        <a:pt x="1165" y="260"/>
                      </a:lnTo>
                      <a:lnTo>
                        <a:pt x="1202" y="254"/>
                      </a:lnTo>
                      <a:lnTo>
                        <a:pt x="1237" y="248"/>
                      </a:lnTo>
                      <a:lnTo>
                        <a:pt x="1274" y="242"/>
                      </a:lnTo>
                      <a:lnTo>
                        <a:pt x="1311" y="232"/>
                      </a:lnTo>
                      <a:lnTo>
                        <a:pt x="1349" y="223"/>
                      </a:lnTo>
                      <a:lnTo>
                        <a:pt x="1387" y="213"/>
                      </a:lnTo>
                      <a:lnTo>
                        <a:pt x="1425" y="202"/>
                      </a:lnTo>
                      <a:lnTo>
                        <a:pt x="1464" y="190"/>
                      </a:lnTo>
                      <a:lnTo>
                        <a:pt x="1504" y="176"/>
                      </a:lnTo>
                      <a:lnTo>
                        <a:pt x="1543" y="162"/>
                      </a:lnTo>
                      <a:lnTo>
                        <a:pt x="1582" y="146"/>
                      </a:lnTo>
                      <a:lnTo>
                        <a:pt x="1622" y="129"/>
                      </a:lnTo>
                      <a:lnTo>
                        <a:pt x="1663" y="110"/>
                      </a:lnTo>
                      <a:lnTo>
                        <a:pt x="1703" y="92"/>
                      </a:lnTo>
                      <a:lnTo>
                        <a:pt x="1744" y="71"/>
                      </a:lnTo>
                      <a:lnTo>
                        <a:pt x="1785" y="49"/>
                      </a:lnTo>
                      <a:lnTo>
                        <a:pt x="1826" y="26"/>
                      </a:lnTo>
                      <a:lnTo>
                        <a:pt x="1869" y="1"/>
                      </a:lnTo>
                      <a:lnTo>
                        <a:pt x="1869" y="0"/>
                      </a:lnTo>
                      <a:close/>
                    </a:path>
                  </a:pathLst>
                </a:custGeom>
                <a:solidFill>
                  <a:srgbClr val="A91E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3414713" y="3903663"/>
                  <a:ext cx="1468438" cy="220663"/>
                </a:xfrm>
                <a:custGeom>
                  <a:avLst/>
                  <a:gdLst/>
                  <a:ahLst/>
                  <a:cxnLst>
                    <a:cxn ang="0">
                      <a:pos x="1849" y="0"/>
                    </a:cxn>
                    <a:cxn ang="0">
                      <a:pos x="1807" y="27"/>
                    </a:cxn>
                    <a:cxn ang="0">
                      <a:pos x="1765" y="50"/>
                    </a:cxn>
                    <a:cxn ang="0">
                      <a:pos x="1724" y="72"/>
                    </a:cxn>
                    <a:cxn ang="0">
                      <a:pos x="1683" y="92"/>
                    </a:cxn>
                    <a:cxn ang="0">
                      <a:pos x="1642" y="112"/>
                    </a:cxn>
                    <a:cxn ang="0">
                      <a:pos x="1601" y="130"/>
                    </a:cxn>
                    <a:cxn ang="0">
                      <a:pos x="1561" y="148"/>
                    </a:cxn>
                    <a:cxn ang="0">
                      <a:pos x="1522" y="164"/>
                    </a:cxn>
                    <a:cxn ang="0">
                      <a:pos x="1483" y="179"/>
                    </a:cxn>
                    <a:cxn ang="0">
                      <a:pos x="1444" y="193"/>
                    </a:cxn>
                    <a:cxn ang="0">
                      <a:pos x="1404" y="205"/>
                    </a:cxn>
                    <a:cxn ang="0">
                      <a:pos x="1366" y="217"/>
                    </a:cxn>
                    <a:cxn ang="0">
                      <a:pos x="1328" y="227"/>
                    </a:cxn>
                    <a:cxn ang="0">
                      <a:pos x="1290" y="236"/>
                    </a:cxn>
                    <a:cxn ang="0">
                      <a:pos x="1253" y="244"/>
                    </a:cxn>
                    <a:cxn ang="0">
                      <a:pos x="1217" y="251"/>
                    </a:cxn>
                    <a:cxn ang="0">
                      <a:pos x="1180" y="258"/>
                    </a:cxn>
                    <a:cxn ang="0">
                      <a:pos x="1144" y="264"/>
                    </a:cxn>
                    <a:cxn ang="0">
                      <a:pos x="1108" y="269"/>
                    </a:cxn>
                    <a:cxn ang="0">
                      <a:pos x="1073" y="272"/>
                    </a:cxn>
                    <a:cxn ang="0">
                      <a:pos x="1038" y="276"/>
                    </a:cxn>
                    <a:cxn ang="0">
                      <a:pos x="1003" y="277"/>
                    </a:cxn>
                    <a:cxn ang="0">
                      <a:pos x="969" y="279"/>
                    </a:cxn>
                    <a:cxn ang="0">
                      <a:pos x="935" y="279"/>
                    </a:cxn>
                    <a:cxn ang="0">
                      <a:pos x="902" y="279"/>
                    </a:cxn>
                    <a:cxn ang="0">
                      <a:pos x="869" y="278"/>
                    </a:cxn>
                    <a:cxn ang="0">
                      <a:pos x="836" y="277"/>
                    </a:cxn>
                    <a:cxn ang="0">
                      <a:pos x="804" y="274"/>
                    </a:cxn>
                    <a:cxn ang="0">
                      <a:pos x="742" y="269"/>
                    </a:cxn>
                    <a:cxn ang="0">
                      <a:pos x="681" y="259"/>
                    </a:cxn>
                    <a:cxn ang="0">
                      <a:pos x="622" y="249"/>
                    </a:cxn>
                    <a:cxn ang="0">
                      <a:pos x="565" y="237"/>
                    </a:cxn>
                    <a:cxn ang="0">
                      <a:pos x="510" y="224"/>
                    </a:cxn>
                    <a:cxn ang="0">
                      <a:pos x="458" y="209"/>
                    </a:cxn>
                    <a:cxn ang="0">
                      <a:pos x="408" y="193"/>
                    </a:cxn>
                    <a:cxn ang="0">
                      <a:pos x="358" y="175"/>
                    </a:cxn>
                    <a:cxn ang="0">
                      <a:pos x="312" y="157"/>
                    </a:cxn>
                    <a:cxn ang="0">
                      <a:pos x="268" y="138"/>
                    </a:cxn>
                    <a:cxn ang="0">
                      <a:pos x="225" y="120"/>
                    </a:cxn>
                    <a:cxn ang="0">
                      <a:pos x="186" y="102"/>
                    </a:cxn>
                    <a:cxn ang="0">
                      <a:pos x="148" y="83"/>
                    </a:cxn>
                    <a:cxn ang="0">
                      <a:pos x="114" y="65"/>
                    </a:cxn>
                    <a:cxn ang="0">
                      <a:pos x="81" y="47"/>
                    </a:cxn>
                    <a:cxn ang="0">
                      <a:pos x="51" y="31"/>
                    </a:cxn>
                    <a:cxn ang="0">
                      <a:pos x="24" y="15"/>
                    </a:cxn>
                    <a:cxn ang="0">
                      <a:pos x="11" y="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849" h="279">
                      <a:moveTo>
                        <a:pt x="1849" y="0"/>
                      </a:moveTo>
                      <a:lnTo>
                        <a:pt x="1807" y="27"/>
                      </a:lnTo>
                      <a:lnTo>
                        <a:pt x="1765" y="50"/>
                      </a:lnTo>
                      <a:lnTo>
                        <a:pt x="1724" y="72"/>
                      </a:lnTo>
                      <a:lnTo>
                        <a:pt x="1683" y="92"/>
                      </a:lnTo>
                      <a:lnTo>
                        <a:pt x="1642" y="112"/>
                      </a:lnTo>
                      <a:lnTo>
                        <a:pt x="1601" y="130"/>
                      </a:lnTo>
                      <a:lnTo>
                        <a:pt x="1561" y="148"/>
                      </a:lnTo>
                      <a:lnTo>
                        <a:pt x="1522" y="164"/>
                      </a:lnTo>
                      <a:lnTo>
                        <a:pt x="1483" y="179"/>
                      </a:lnTo>
                      <a:lnTo>
                        <a:pt x="1444" y="193"/>
                      </a:lnTo>
                      <a:lnTo>
                        <a:pt x="1404" y="205"/>
                      </a:lnTo>
                      <a:lnTo>
                        <a:pt x="1366" y="217"/>
                      </a:lnTo>
                      <a:lnTo>
                        <a:pt x="1328" y="227"/>
                      </a:lnTo>
                      <a:lnTo>
                        <a:pt x="1290" y="236"/>
                      </a:lnTo>
                      <a:lnTo>
                        <a:pt x="1253" y="244"/>
                      </a:lnTo>
                      <a:lnTo>
                        <a:pt x="1217" y="251"/>
                      </a:lnTo>
                      <a:lnTo>
                        <a:pt x="1180" y="258"/>
                      </a:lnTo>
                      <a:lnTo>
                        <a:pt x="1144" y="264"/>
                      </a:lnTo>
                      <a:lnTo>
                        <a:pt x="1108" y="269"/>
                      </a:lnTo>
                      <a:lnTo>
                        <a:pt x="1073" y="272"/>
                      </a:lnTo>
                      <a:lnTo>
                        <a:pt x="1038" y="276"/>
                      </a:lnTo>
                      <a:lnTo>
                        <a:pt x="1003" y="277"/>
                      </a:lnTo>
                      <a:lnTo>
                        <a:pt x="969" y="279"/>
                      </a:lnTo>
                      <a:lnTo>
                        <a:pt x="935" y="279"/>
                      </a:lnTo>
                      <a:lnTo>
                        <a:pt x="902" y="279"/>
                      </a:lnTo>
                      <a:lnTo>
                        <a:pt x="869" y="278"/>
                      </a:lnTo>
                      <a:lnTo>
                        <a:pt x="836" y="277"/>
                      </a:lnTo>
                      <a:lnTo>
                        <a:pt x="804" y="274"/>
                      </a:lnTo>
                      <a:lnTo>
                        <a:pt x="742" y="269"/>
                      </a:lnTo>
                      <a:lnTo>
                        <a:pt x="681" y="259"/>
                      </a:lnTo>
                      <a:lnTo>
                        <a:pt x="622" y="249"/>
                      </a:lnTo>
                      <a:lnTo>
                        <a:pt x="565" y="237"/>
                      </a:lnTo>
                      <a:lnTo>
                        <a:pt x="510" y="224"/>
                      </a:lnTo>
                      <a:lnTo>
                        <a:pt x="458" y="209"/>
                      </a:lnTo>
                      <a:lnTo>
                        <a:pt x="408" y="193"/>
                      </a:lnTo>
                      <a:lnTo>
                        <a:pt x="358" y="175"/>
                      </a:lnTo>
                      <a:lnTo>
                        <a:pt x="312" y="157"/>
                      </a:lnTo>
                      <a:lnTo>
                        <a:pt x="268" y="138"/>
                      </a:lnTo>
                      <a:lnTo>
                        <a:pt x="225" y="120"/>
                      </a:lnTo>
                      <a:lnTo>
                        <a:pt x="186" y="102"/>
                      </a:lnTo>
                      <a:lnTo>
                        <a:pt x="148" y="83"/>
                      </a:lnTo>
                      <a:lnTo>
                        <a:pt x="114" y="65"/>
                      </a:lnTo>
                      <a:lnTo>
                        <a:pt x="81" y="47"/>
                      </a:lnTo>
                      <a:lnTo>
                        <a:pt x="51" y="31"/>
                      </a:lnTo>
                      <a:lnTo>
                        <a:pt x="24" y="15"/>
                      </a:lnTo>
                      <a:lnTo>
                        <a:pt x="11" y="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3403601" y="3887788"/>
                  <a:ext cx="1489075" cy="257175"/>
                </a:xfrm>
                <a:custGeom>
                  <a:avLst/>
                  <a:gdLst/>
                  <a:ahLst/>
                  <a:cxnLst>
                    <a:cxn ang="0">
                      <a:pos x="1875" y="42"/>
                    </a:cxn>
                    <a:cxn ang="0">
                      <a:pos x="1790" y="91"/>
                    </a:cxn>
                    <a:cxn ang="0">
                      <a:pos x="1707" y="135"/>
                    </a:cxn>
                    <a:cxn ang="0">
                      <a:pos x="1624" y="174"/>
                    </a:cxn>
                    <a:cxn ang="0">
                      <a:pos x="1543" y="208"/>
                    </a:cxn>
                    <a:cxn ang="0">
                      <a:pos x="1464" y="237"/>
                    </a:cxn>
                    <a:cxn ang="0">
                      <a:pos x="1385" y="261"/>
                    </a:cxn>
                    <a:cxn ang="0">
                      <a:pos x="1308" y="280"/>
                    </a:cxn>
                    <a:cxn ang="0">
                      <a:pos x="1233" y="297"/>
                    </a:cxn>
                    <a:cxn ang="0">
                      <a:pos x="1159" y="308"/>
                    </a:cxn>
                    <a:cxn ang="0">
                      <a:pos x="1087" y="317"/>
                    </a:cxn>
                    <a:cxn ang="0">
                      <a:pos x="1016" y="322"/>
                    </a:cxn>
                    <a:cxn ang="0">
                      <a:pos x="948" y="324"/>
                    </a:cxn>
                    <a:cxn ang="0">
                      <a:pos x="880" y="323"/>
                    </a:cxn>
                    <a:cxn ang="0">
                      <a:pos x="816" y="320"/>
                    </a:cxn>
                    <a:cxn ang="0">
                      <a:pos x="690" y="305"/>
                    </a:cxn>
                    <a:cxn ang="0">
                      <a:pos x="573" y="282"/>
                    </a:cxn>
                    <a:cxn ang="0">
                      <a:pos x="464" y="253"/>
                    </a:cxn>
                    <a:cxn ang="0">
                      <a:pos x="363" y="218"/>
                    </a:cxn>
                    <a:cxn ang="0">
                      <a:pos x="272" y="181"/>
                    </a:cxn>
                    <a:cxn ang="0">
                      <a:pos x="189" y="144"/>
                    </a:cxn>
                    <a:cxn ang="0">
                      <a:pos x="116" y="108"/>
                    </a:cxn>
                    <a:cxn ang="0">
                      <a:pos x="53" y="73"/>
                    </a:cxn>
                    <a:cxn ang="0">
                      <a:pos x="13" y="50"/>
                    </a:cxn>
                    <a:cxn ang="0">
                      <a:pos x="24" y="0"/>
                    </a:cxn>
                    <a:cxn ang="0">
                      <a:pos x="76" y="30"/>
                    </a:cxn>
                    <a:cxn ang="0">
                      <a:pos x="138" y="65"/>
                    </a:cxn>
                    <a:cxn ang="0">
                      <a:pos x="210" y="101"/>
                    </a:cxn>
                    <a:cxn ang="0">
                      <a:pos x="290" y="137"/>
                    </a:cxn>
                    <a:cxn ang="0">
                      <a:pos x="379" y="173"/>
                    </a:cxn>
                    <a:cxn ang="0">
                      <a:pos x="477" y="207"/>
                    </a:cxn>
                    <a:cxn ang="0">
                      <a:pos x="584" y="235"/>
                    </a:cxn>
                    <a:cxn ang="0">
                      <a:pos x="698" y="257"/>
                    </a:cxn>
                    <a:cxn ang="0">
                      <a:pos x="819" y="271"/>
                    </a:cxn>
                    <a:cxn ang="0">
                      <a:pos x="883" y="275"/>
                    </a:cxn>
                    <a:cxn ang="0">
                      <a:pos x="948" y="276"/>
                    </a:cxn>
                    <a:cxn ang="0">
                      <a:pos x="1015" y="275"/>
                    </a:cxn>
                    <a:cxn ang="0">
                      <a:pos x="1083" y="269"/>
                    </a:cxn>
                    <a:cxn ang="0">
                      <a:pos x="1154" y="261"/>
                    </a:cxn>
                    <a:cxn ang="0">
                      <a:pos x="1225" y="249"/>
                    </a:cxn>
                    <a:cxn ang="0">
                      <a:pos x="1299" y="233"/>
                    </a:cxn>
                    <a:cxn ang="0">
                      <a:pos x="1374" y="214"/>
                    </a:cxn>
                    <a:cxn ang="0">
                      <a:pos x="1450" y="190"/>
                    </a:cxn>
                    <a:cxn ang="0">
                      <a:pos x="1527" y="162"/>
                    </a:cxn>
                    <a:cxn ang="0">
                      <a:pos x="1605" y="129"/>
                    </a:cxn>
                    <a:cxn ang="0">
                      <a:pos x="1686" y="93"/>
                    </a:cxn>
                    <a:cxn ang="0">
                      <a:pos x="1767" y="50"/>
                    </a:cxn>
                    <a:cxn ang="0">
                      <a:pos x="1850" y="1"/>
                    </a:cxn>
                  </a:cxnLst>
                  <a:rect l="0" t="0" r="r" b="b"/>
                  <a:pathLst>
                    <a:path w="1875" h="324">
                      <a:moveTo>
                        <a:pt x="1850" y="0"/>
                      </a:moveTo>
                      <a:lnTo>
                        <a:pt x="1875" y="42"/>
                      </a:lnTo>
                      <a:lnTo>
                        <a:pt x="1832" y="68"/>
                      </a:lnTo>
                      <a:lnTo>
                        <a:pt x="1790" y="91"/>
                      </a:lnTo>
                      <a:lnTo>
                        <a:pt x="1748" y="114"/>
                      </a:lnTo>
                      <a:lnTo>
                        <a:pt x="1707" y="135"/>
                      </a:lnTo>
                      <a:lnTo>
                        <a:pt x="1665" y="156"/>
                      </a:lnTo>
                      <a:lnTo>
                        <a:pt x="1624" y="174"/>
                      </a:lnTo>
                      <a:lnTo>
                        <a:pt x="1583" y="192"/>
                      </a:lnTo>
                      <a:lnTo>
                        <a:pt x="1543" y="208"/>
                      </a:lnTo>
                      <a:lnTo>
                        <a:pt x="1503" y="223"/>
                      </a:lnTo>
                      <a:lnTo>
                        <a:pt x="1464" y="237"/>
                      </a:lnTo>
                      <a:lnTo>
                        <a:pt x="1424" y="249"/>
                      </a:lnTo>
                      <a:lnTo>
                        <a:pt x="1385" y="261"/>
                      </a:lnTo>
                      <a:lnTo>
                        <a:pt x="1346" y="271"/>
                      </a:lnTo>
                      <a:lnTo>
                        <a:pt x="1308" y="280"/>
                      </a:lnTo>
                      <a:lnTo>
                        <a:pt x="1271" y="290"/>
                      </a:lnTo>
                      <a:lnTo>
                        <a:pt x="1233" y="297"/>
                      </a:lnTo>
                      <a:lnTo>
                        <a:pt x="1196" y="303"/>
                      </a:lnTo>
                      <a:lnTo>
                        <a:pt x="1159" y="308"/>
                      </a:lnTo>
                      <a:lnTo>
                        <a:pt x="1124" y="314"/>
                      </a:lnTo>
                      <a:lnTo>
                        <a:pt x="1087" y="317"/>
                      </a:lnTo>
                      <a:lnTo>
                        <a:pt x="1052" y="320"/>
                      </a:lnTo>
                      <a:lnTo>
                        <a:pt x="1016" y="322"/>
                      </a:lnTo>
                      <a:lnTo>
                        <a:pt x="982" y="323"/>
                      </a:lnTo>
                      <a:lnTo>
                        <a:pt x="948" y="324"/>
                      </a:lnTo>
                      <a:lnTo>
                        <a:pt x="914" y="324"/>
                      </a:lnTo>
                      <a:lnTo>
                        <a:pt x="880" y="323"/>
                      </a:lnTo>
                      <a:lnTo>
                        <a:pt x="848" y="322"/>
                      </a:lnTo>
                      <a:lnTo>
                        <a:pt x="816" y="320"/>
                      </a:lnTo>
                      <a:lnTo>
                        <a:pt x="752" y="313"/>
                      </a:lnTo>
                      <a:lnTo>
                        <a:pt x="690" y="305"/>
                      </a:lnTo>
                      <a:lnTo>
                        <a:pt x="631" y="294"/>
                      </a:lnTo>
                      <a:lnTo>
                        <a:pt x="573" y="282"/>
                      </a:lnTo>
                      <a:lnTo>
                        <a:pt x="517" y="268"/>
                      </a:lnTo>
                      <a:lnTo>
                        <a:pt x="464" y="253"/>
                      </a:lnTo>
                      <a:lnTo>
                        <a:pt x="413" y="235"/>
                      </a:lnTo>
                      <a:lnTo>
                        <a:pt x="363" y="218"/>
                      </a:lnTo>
                      <a:lnTo>
                        <a:pt x="316" y="201"/>
                      </a:lnTo>
                      <a:lnTo>
                        <a:pt x="272" y="181"/>
                      </a:lnTo>
                      <a:lnTo>
                        <a:pt x="229" y="163"/>
                      </a:lnTo>
                      <a:lnTo>
                        <a:pt x="189" y="144"/>
                      </a:lnTo>
                      <a:lnTo>
                        <a:pt x="151" y="126"/>
                      </a:lnTo>
                      <a:lnTo>
                        <a:pt x="116" y="108"/>
                      </a:lnTo>
                      <a:lnTo>
                        <a:pt x="83" y="90"/>
                      </a:lnTo>
                      <a:lnTo>
                        <a:pt x="53" y="73"/>
                      </a:lnTo>
                      <a:lnTo>
                        <a:pt x="25" y="57"/>
                      </a:lnTo>
                      <a:lnTo>
                        <a:pt x="13" y="50"/>
                      </a:lnTo>
                      <a:lnTo>
                        <a:pt x="0" y="43"/>
                      </a:lnTo>
                      <a:lnTo>
                        <a:pt x="24" y="0"/>
                      </a:lnTo>
                      <a:lnTo>
                        <a:pt x="48" y="15"/>
                      </a:lnTo>
                      <a:lnTo>
                        <a:pt x="76" y="30"/>
                      </a:lnTo>
                      <a:lnTo>
                        <a:pt x="106" y="48"/>
                      </a:lnTo>
                      <a:lnTo>
                        <a:pt x="138" y="65"/>
                      </a:lnTo>
                      <a:lnTo>
                        <a:pt x="172" y="82"/>
                      </a:lnTo>
                      <a:lnTo>
                        <a:pt x="210" y="101"/>
                      </a:lnTo>
                      <a:lnTo>
                        <a:pt x="249" y="119"/>
                      </a:lnTo>
                      <a:lnTo>
                        <a:pt x="290" y="137"/>
                      </a:lnTo>
                      <a:lnTo>
                        <a:pt x="333" y="156"/>
                      </a:lnTo>
                      <a:lnTo>
                        <a:pt x="379" y="173"/>
                      </a:lnTo>
                      <a:lnTo>
                        <a:pt x="427" y="190"/>
                      </a:lnTo>
                      <a:lnTo>
                        <a:pt x="477" y="207"/>
                      </a:lnTo>
                      <a:lnTo>
                        <a:pt x="530" y="222"/>
                      </a:lnTo>
                      <a:lnTo>
                        <a:pt x="584" y="235"/>
                      </a:lnTo>
                      <a:lnTo>
                        <a:pt x="640" y="247"/>
                      </a:lnTo>
                      <a:lnTo>
                        <a:pt x="698" y="257"/>
                      </a:lnTo>
                      <a:lnTo>
                        <a:pt x="758" y="265"/>
                      </a:lnTo>
                      <a:lnTo>
                        <a:pt x="819" y="271"/>
                      </a:lnTo>
                      <a:lnTo>
                        <a:pt x="850" y="273"/>
                      </a:lnTo>
                      <a:lnTo>
                        <a:pt x="883" y="275"/>
                      </a:lnTo>
                      <a:lnTo>
                        <a:pt x="915" y="276"/>
                      </a:lnTo>
                      <a:lnTo>
                        <a:pt x="948" y="276"/>
                      </a:lnTo>
                      <a:lnTo>
                        <a:pt x="982" y="276"/>
                      </a:lnTo>
                      <a:lnTo>
                        <a:pt x="1015" y="275"/>
                      </a:lnTo>
                      <a:lnTo>
                        <a:pt x="1049" y="272"/>
                      </a:lnTo>
                      <a:lnTo>
                        <a:pt x="1083" y="269"/>
                      </a:lnTo>
                      <a:lnTo>
                        <a:pt x="1119" y="265"/>
                      </a:lnTo>
                      <a:lnTo>
                        <a:pt x="1154" y="261"/>
                      </a:lnTo>
                      <a:lnTo>
                        <a:pt x="1189" y="255"/>
                      </a:lnTo>
                      <a:lnTo>
                        <a:pt x="1225" y="249"/>
                      </a:lnTo>
                      <a:lnTo>
                        <a:pt x="1262" y="241"/>
                      </a:lnTo>
                      <a:lnTo>
                        <a:pt x="1299" y="233"/>
                      </a:lnTo>
                      <a:lnTo>
                        <a:pt x="1336" y="224"/>
                      </a:lnTo>
                      <a:lnTo>
                        <a:pt x="1374" y="214"/>
                      </a:lnTo>
                      <a:lnTo>
                        <a:pt x="1412" y="203"/>
                      </a:lnTo>
                      <a:lnTo>
                        <a:pt x="1450" y="190"/>
                      </a:lnTo>
                      <a:lnTo>
                        <a:pt x="1488" y="177"/>
                      </a:lnTo>
                      <a:lnTo>
                        <a:pt x="1527" y="162"/>
                      </a:lnTo>
                      <a:lnTo>
                        <a:pt x="1566" y="147"/>
                      </a:lnTo>
                      <a:lnTo>
                        <a:pt x="1605" y="129"/>
                      </a:lnTo>
                      <a:lnTo>
                        <a:pt x="1646" y="111"/>
                      </a:lnTo>
                      <a:lnTo>
                        <a:pt x="1686" y="93"/>
                      </a:lnTo>
                      <a:lnTo>
                        <a:pt x="1726" y="72"/>
                      </a:lnTo>
                      <a:lnTo>
                        <a:pt x="1767" y="50"/>
                      </a:lnTo>
                      <a:lnTo>
                        <a:pt x="1808" y="27"/>
                      </a:lnTo>
                      <a:lnTo>
                        <a:pt x="1850" y="1"/>
                      </a:lnTo>
                      <a:lnTo>
                        <a:pt x="1850" y="0"/>
                      </a:lnTo>
                      <a:close/>
                    </a:path>
                  </a:pathLst>
                </a:custGeom>
                <a:solidFill>
                  <a:srgbClr val="A91E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4148138" y="3952875"/>
                  <a:ext cx="1588" cy="361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0" y="82"/>
                    </a:cxn>
                    <a:cxn ang="0">
                      <a:pos x="0" y="118"/>
                    </a:cxn>
                    <a:cxn ang="0">
                      <a:pos x="0" y="151"/>
                    </a:cxn>
                    <a:cxn ang="0">
                      <a:pos x="0" y="182"/>
                    </a:cxn>
                    <a:cxn ang="0">
                      <a:pos x="0" y="212"/>
                    </a:cxn>
                    <a:cxn ang="0">
                      <a:pos x="0" y="239"/>
                    </a:cxn>
                    <a:cxn ang="0">
                      <a:pos x="0" y="264"/>
                    </a:cxn>
                    <a:cxn ang="0">
                      <a:pos x="0" y="287"/>
                    </a:cxn>
                    <a:cxn ang="0">
                      <a:pos x="0" y="308"/>
                    </a:cxn>
                    <a:cxn ang="0">
                      <a:pos x="0" y="326"/>
                    </a:cxn>
                    <a:cxn ang="0">
                      <a:pos x="0" y="345"/>
                    </a:cxn>
                    <a:cxn ang="0">
                      <a:pos x="0" y="360"/>
                    </a:cxn>
                    <a:cxn ang="0">
                      <a:pos x="0" y="375"/>
                    </a:cxn>
                    <a:cxn ang="0">
                      <a:pos x="0" y="388"/>
                    </a:cxn>
                    <a:cxn ang="0">
                      <a:pos x="0" y="398"/>
                    </a:cxn>
                    <a:cxn ang="0">
                      <a:pos x="0" y="408"/>
                    </a:cxn>
                    <a:cxn ang="0">
                      <a:pos x="0" y="417"/>
                    </a:cxn>
                    <a:cxn ang="0">
                      <a:pos x="0" y="424"/>
                    </a:cxn>
                    <a:cxn ang="0">
                      <a:pos x="0" y="431"/>
                    </a:cxn>
                    <a:cxn ang="0">
                      <a:pos x="0" y="437"/>
                    </a:cxn>
                    <a:cxn ang="0">
                      <a:pos x="0" y="442"/>
                    </a:cxn>
                    <a:cxn ang="0">
                      <a:pos x="0" y="445"/>
                    </a:cxn>
                    <a:cxn ang="0">
                      <a:pos x="0" y="447"/>
                    </a:cxn>
                    <a:cxn ang="0">
                      <a:pos x="0" y="452"/>
                    </a:cxn>
                    <a:cxn ang="0">
                      <a:pos x="0" y="454"/>
                    </a:cxn>
                    <a:cxn ang="0">
                      <a:pos x="0" y="456"/>
                    </a:cxn>
                    <a:cxn ang="0">
                      <a:pos x="0" y="456"/>
                    </a:cxn>
                  </a:cxnLst>
                  <a:rect l="0" t="0" r="r" b="b"/>
                  <a:pathLst>
                    <a:path h="456">
                      <a:moveTo>
                        <a:pt x="0" y="0"/>
                      </a:moveTo>
                      <a:lnTo>
                        <a:pt x="0" y="43"/>
                      </a:lnTo>
                      <a:lnTo>
                        <a:pt x="0" y="82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0" y="182"/>
                      </a:lnTo>
                      <a:lnTo>
                        <a:pt x="0" y="212"/>
                      </a:lnTo>
                      <a:lnTo>
                        <a:pt x="0" y="239"/>
                      </a:lnTo>
                      <a:lnTo>
                        <a:pt x="0" y="264"/>
                      </a:lnTo>
                      <a:lnTo>
                        <a:pt x="0" y="287"/>
                      </a:lnTo>
                      <a:lnTo>
                        <a:pt x="0" y="308"/>
                      </a:lnTo>
                      <a:lnTo>
                        <a:pt x="0" y="326"/>
                      </a:lnTo>
                      <a:lnTo>
                        <a:pt x="0" y="345"/>
                      </a:lnTo>
                      <a:lnTo>
                        <a:pt x="0" y="360"/>
                      </a:lnTo>
                      <a:lnTo>
                        <a:pt x="0" y="375"/>
                      </a:lnTo>
                      <a:lnTo>
                        <a:pt x="0" y="388"/>
                      </a:lnTo>
                      <a:lnTo>
                        <a:pt x="0" y="398"/>
                      </a:lnTo>
                      <a:lnTo>
                        <a:pt x="0" y="408"/>
                      </a:lnTo>
                      <a:lnTo>
                        <a:pt x="0" y="417"/>
                      </a:lnTo>
                      <a:lnTo>
                        <a:pt x="0" y="424"/>
                      </a:lnTo>
                      <a:lnTo>
                        <a:pt x="0" y="431"/>
                      </a:lnTo>
                      <a:lnTo>
                        <a:pt x="0" y="437"/>
                      </a:lnTo>
                      <a:lnTo>
                        <a:pt x="0" y="442"/>
                      </a:lnTo>
                      <a:lnTo>
                        <a:pt x="0" y="445"/>
                      </a:lnTo>
                      <a:lnTo>
                        <a:pt x="0" y="447"/>
                      </a:lnTo>
                      <a:lnTo>
                        <a:pt x="0" y="452"/>
                      </a:lnTo>
                      <a:lnTo>
                        <a:pt x="0" y="454"/>
                      </a:lnTo>
                      <a:lnTo>
                        <a:pt x="0" y="456"/>
                      </a:lnTo>
                      <a:lnTo>
                        <a:pt x="0" y="45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5" name="Rectangle 13"/>
                <p:cNvSpPr>
                  <a:spLocks noChangeArrowheads="1"/>
                </p:cNvSpPr>
                <p:nvPr/>
              </p:nvSpPr>
              <p:spPr bwMode="auto">
                <a:xfrm>
                  <a:off x="4129088" y="3952875"/>
                  <a:ext cx="38100" cy="360363"/>
                </a:xfrm>
                <a:prstGeom prst="rect">
                  <a:avLst/>
                </a:prstGeom>
                <a:solidFill>
                  <a:srgbClr val="A91E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3724276" y="3881438"/>
                  <a:ext cx="1588" cy="4143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0" y="92"/>
                    </a:cxn>
                    <a:cxn ang="0">
                      <a:pos x="0" y="134"/>
                    </a:cxn>
                    <a:cxn ang="0">
                      <a:pos x="0" y="173"/>
                    </a:cxn>
                    <a:cxn ang="0">
                      <a:pos x="0" y="209"/>
                    </a:cxn>
                    <a:cxn ang="0">
                      <a:pos x="0" y="242"/>
                    </a:cxn>
                    <a:cxn ang="0">
                      <a:pos x="0" y="273"/>
                    </a:cxn>
                    <a:cxn ang="0">
                      <a:pos x="0" y="302"/>
                    </a:cxn>
                    <a:cxn ang="0">
                      <a:pos x="0" y="329"/>
                    </a:cxn>
                    <a:cxn ang="0">
                      <a:pos x="0" y="353"/>
                    </a:cxn>
                    <a:cxn ang="0">
                      <a:pos x="0" y="375"/>
                    </a:cxn>
                    <a:cxn ang="0">
                      <a:pos x="0" y="396"/>
                    </a:cxn>
                    <a:cxn ang="0">
                      <a:pos x="0" y="413"/>
                    </a:cxn>
                    <a:cxn ang="0">
                      <a:pos x="0" y="429"/>
                    </a:cxn>
                    <a:cxn ang="0">
                      <a:pos x="0" y="444"/>
                    </a:cxn>
                    <a:cxn ang="0">
                      <a:pos x="0" y="457"/>
                    </a:cxn>
                    <a:cxn ang="0">
                      <a:pos x="0" y="468"/>
                    </a:cxn>
                    <a:cxn ang="0">
                      <a:pos x="0" y="479"/>
                    </a:cxn>
                    <a:cxn ang="0">
                      <a:pos x="0" y="488"/>
                    </a:cxn>
                    <a:cxn ang="0">
                      <a:pos x="0" y="495"/>
                    </a:cxn>
                    <a:cxn ang="0">
                      <a:pos x="0" y="502"/>
                    </a:cxn>
                    <a:cxn ang="0">
                      <a:pos x="0" y="506"/>
                    </a:cxn>
                    <a:cxn ang="0">
                      <a:pos x="0" y="511"/>
                    </a:cxn>
                    <a:cxn ang="0">
                      <a:pos x="0" y="514"/>
                    </a:cxn>
                    <a:cxn ang="0">
                      <a:pos x="0" y="519"/>
                    </a:cxn>
                    <a:cxn ang="0">
                      <a:pos x="0" y="521"/>
                    </a:cxn>
                    <a:cxn ang="0">
                      <a:pos x="0" y="522"/>
                    </a:cxn>
                    <a:cxn ang="0">
                      <a:pos x="0" y="522"/>
                    </a:cxn>
                  </a:cxnLst>
                  <a:rect l="0" t="0" r="r" b="b"/>
                  <a:pathLst>
                    <a:path h="522">
                      <a:moveTo>
                        <a:pt x="0" y="0"/>
                      </a:moveTo>
                      <a:lnTo>
                        <a:pt x="0" y="49"/>
                      </a:lnTo>
                      <a:lnTo>
                        <a:pt x="0" y="92"/>
                      </a:lnTo>
                      <a:lnTo>
                        <a:pt x="0" y="134"/>
                      </a:lnTo>
                      <a:lnTo>
                        <a:pt x="0" y="173"/>
                      </a:lnTo>
                      <a:lnTo>
                        <a:pt x="0" y="209"/>
                      </a:lnTo>
                      <a:lnTo>
                        <a:pt x="0" y="242"/>
                      </a:lnTo>
                      <a:lnTo>
                        <a:pt x="0" y="273"/>
                      </a:lnTo>
                      <a:lnTo>
                        <a:pt x="0" y="302"/>
                      </a:lnTo>
                      <a:lnTo>
                        <a:pt x="0" y="329"/>
                      </a:lnTo>
                      <a:lnTo>
                        <a:pt x="0" y="353"/>
                      </a:lnTo>
                      <a:lnTo>
                        <a:pt x="0" y="375"/>
                      </a:lnTo>
                      <a:lnTo>
                        <a:pt x="0" y="396"/>
                      </a:lnTo>
                      <a:lnTo>
                        <a:pt x="0" y="413"/>
                      </a:lnTo>
                      <a:lnTo>
                        <a:pt x="0" y="429"/>
                      </a:lnTo>
                      <a:lnTo>
                        <a:pt x="0" y="444"/>
                      </a:lnTo>
                      <a:lnTo>
                        <a:pt x="0" y="457"/>
                      </a:lnTo>
                      <a:lnTo>
                        <a:pt x="0" y="468"/>
                      </a:lnTo>
                      <a:lnTo>
                        <a:pt x="0" y="479"/>
                      </a:lnTo>
                      <a:lnTo>
                        <a:pt x="0" y="488"/>
                      </a:lnTo>
                      <a:lnTo>
                        <a:pt x="0" y="495"/>
                      </a:lnTo>
                      <a:lnTo>
                        <a:pt x="0" y="502"/>
                      </a:lnTo>
                      <a:lnTo>
                        <a:pt x="0" y="506"/>
                      </a:lnTo>
                      <a:lnTo>
                        <a:pt x="0" y="511"/>
                      </a:lnTo>
                      <a:lnTo>
                        <a:pt x="0" y="514"/>
                      </a:lnTo>
                      <a:lnTo>
                        <a:pt x="0" y="519"/>
                      </a:lnTo>
                      <a:lnTo>
                        <a:pt x="0" y="521"/>
                      </a:lnTo>
                      <a:lnTo>
                        <a:pt x="0" y="522"/>
                      </a:lnTo>
                      <a:lnTo>
                        <a:pt x="0" y="522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705226" y="3881438"/>
                  <a:ext cx="38100" cy="412750"/>
                </a:xfrm>
                <a:prstGeom prst="rect">
                  <a:avLst/>
                </a:prstGeom>
                <a:solidFill>
                  <a:srgbClr val="A91E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8" name="Freeform 16"/>
                <p:cNvSpPr>
                  <a:spLocks/>
                </p:cNvSpPr>
                <p:nvPr/>
              </p:nvSpPr>
              <p:spPr bwMode="auto">
                <a:xfrm>
                  <a:off x="4572001" y="3881438"/>
                  <a:ext cx="1588" cy="4143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0" y="92"/>
                    </a:cxn>
                    <a:cxn ang="0">
                      <a:pos x="0" y="134"/>
                    </a:cxn>
                    <a:cxn ang="0">
                      <a:pos x="0" y="173"/>
                    </a:cxn>
                    <a:cxn ang="0">
                      <a:pos x="0" y="209"/>
                    </a:cxn>
                    <a:cxn ang="0">
                      <a:pos x="0" y="242"/>
                    </a:cxn>
                    <a:cxn ang="0">
                      <a:pos x="0" y="273"/>
                    </a:cxn>
                    <a:cxn ang="0">
                      <a:pos x="0" y="302"/>
                    </a:cxn>
                    <a:cxn ang="0">
                      <a:pos x="0" y="329"/>
                    </a:cxn>
                    <a:cxn ang="0">
                      <a:pos x="0" y="353"/>
                    </a:cxn>
                    <a:cxn ang="0">
                      <a:pos x="0" y="375"/>
                    </a:cxn>
                    <a:cxn ang="0">
                      <a:pos x="0" y="396"/>
                    </a:cxn>
                    <a:cxn ang="0">
                      <a:pos x="0" y="413"/>
                    </a:cxn>
                    <a:cxn ang="0">
                      <a:pos x="0" y="429"/>
                    </a:cxn>
                    <a:cxn ang="0">
                      <a:pos x="0" y="444"/>
                    </a:cxn>
                    <a:cxn ang="0">
                      <a:pos x="0" y="457"/>
                    </a:cxn>
                    <a:cxn ang="0">
                      <a:pos x="0" y="468"/>
                    </a:cxn>
                    <a:cxn ang="0">
                      <a:pos x="0" y="479"/>
                    </a:cxn>
                    <a:cxn ang="0">
                      <a:pos x="0" y="488"/>
                    </a:cxn>
                    <a:cxn ang="0">
                      <a:pos x="0" y="495"/>
                    </a:cxn>
                    <a:cxn ang="0">
                      <a:pos x="0" y="502"/>
                    </a:cxn>
                    <a:cxn ang="0">
                      <a:pos x="0" y="506"/>
                    </a:cxn>
                    <a:cxn ang="0">
                      <a:pos x="0" y="511"/>
                    </a:cxn>
                    <a:cxn ang="0">
                      <a:pos x="0" y="514"/>
                    </a:cxn>
                    <a:cxn ang="0">
                      <a:pos x="0" y="519"/>
                    </a:cxn>
                    <a:cxn ang="0">
                      <a:pos x="0" y="521"/>
                    </a:cxn>
                    <a:cxn ang="0">
                      <a:pos x="0" y="522"/>
                    </a:cxn>
                    <a:cxn ang="0">
                      <a:pos x="0" y="522"/>
                    </a:cxn>
                  </a:cxnLst>
                  <a:rect l="0" t="0" r="r" b="b"/>
                  <a:pathLst>
                    <a:path h="522">
                      <a:moveTo>
                        <a:pt x="0" y="0"/>
                      </a:moveTo>
                      <a:lnTo>
                        <a:pt x="0" y="49"/>
                      </a:lnTo>
                      <a:lnTo>
                        <a:pt x="0" y="92"/>
                      </a:lnTo>
                      <a:lnTo>
                        <a:pt x="0" y="134"/>
                      </a:lnTo>
                      <a:lnTo>
                        <a:pt x="0" y="173"/>
                      </a:lnTo>
                      <a:lnTo>
                        <a:pt x="0" y="209"/>
                      </a:lnTo>
                      <a:lnTo>
                        <a:pt x="0" y="242"/>
                      </a:lnTo>
                      <a:lnTo>
                        <a:pt x="0" y="273"/>
                      </a:lnTo>
                      <a:lnTo>
                        <a:pt x="0" y="302"/>
                      </a:lnTo>
                      <a:lnTo>
                        <a:pt x="0" y="329"/>
                      </a:lnTo>
                      <a:lnTo>
                        <a:pt x="0" y="353"/>
                      </a:lnTo>
                      <a:lnTo>
                        <a:pt x="0" y="375"/>
                      </a:lnTo>
                      <a:lnTo>
                        <a:pt x="0" y="396"/>
                      </a:lnTo>
                      <a:lnTo>
                        <a:pt x="0" y="413"/>
                      </a:lnTo>
                      <a:lnTo>
                        <a:pt x="0" y="429"/>
                      </a:lnTo>
                      <a:lnTo>
                        <a:pt x="0" y="444"/>
                      </a:lnTo>
                      <a:lnTo>
                        <a:pt x="0" y="457"/>
                      </a:lnTo>
                      <a:lnTo>
                        <a:pt x="0" y="468"/>
                      </a:lnTo>
                      <a:lnTo>
                        <a:pt x="0" y="479"/>
                      </a:lnTo>
                      <a:lnTo>
                        <a:pt x="0" y="488"/>
                      </a:lnTo>
                      <a:lnTo>
                        <a:pt x="0" y="495"/>
                      </a:lnTo>
                      <a:lnTo>
                        <a:pt x="0" y="502"/>
                      </a:lnTo>
                      <a:lnTo>
                        <a:pt x="0" y="506"/>
                      </a:lnTo>
                      <a:lnTo>
                        <a:pt x="0" y="511"/>
                      </a:lnTo>
                      <a:lnTo>
                        <a:pt x="0" y="514"/>
                      </a:lnTo>
                      <a:lnTo>
                        <a:pt x="0" y="519"/>
                      </a:lnTo>
                      <a:lnTo>
                        <a:pt x="0" y="521"/>
                      </a:lnTo>
                      <a:lnTo>
                        <a:pt x="0" y="522"/>
                      </a:lnTo>
                      <a:lnTo>
                        <a:pt x="0" y="522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  <p:sp>
              <p:nvSpPr>
                <p:cNvPr id="49" name="Rectangle 17"/>
                <p:cNvSpPr>
                  <a:spLocks noChangeArrowheads="1"/>
                </p:cNvSpPr>
                <p:nvPr/>
              </p:nvSpPr>
              <p:spPr bwMode="auto">
                <a:xfrm>
                  <a:off x="4552951" y="3881438"/>
                  <a:ext cx="38100" cy="412750"/>
                </a:xfrm>
                <a:prstGeom prst="rect">
                  <a:avLst/>
                </a:prstGeom>
                <a:solidFill>
                  <a:srgbClr val="A91E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dirty="0"/>
                </a:p>
              </p:txBody>
            </p:sp>
          </p:grpSp>
        </p:grpSp>
      </p:grpSp>
      <p:grpSp>
        <p:nvGrpSpPr>
          <p:cNvPr id="59" name="Skupina 58"/>
          <p:cNvGrpSpPr/>
          <p:nvPr/>
        </p:nvGrpSpPr>
        <p:grpSpPr>
          <a:xfrm>
            <a:off x="5990262" y="5828324"/>
            <a:ext cx="676384" cy="697020"/>
            <a:chOff x="4788750" y="1269595"/>
            <a:chExt cx="676384" cy="697020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750" y="1269595"/>
              <a:ext cx="676384" cy="4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" name="Rectangle 49"/>
            <p:cNvSpPr txBox="1">
              <a:spLocks/>
            </p:cNvSpPr>
            <p:nvPr/>
          </p:nvSpPr>
          <p:spPr bwMode="auto">
            <a:xfrm>
              <a:off x="4883720" y="1689616"/>
              <a:ext cx="4587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Stát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2" name="AutoShape 26"/>
          <p:cNvSpPr>
            <a:spLocks noChangeArrowheads="1"/>
          </p:cNvSpPr>
          <p:nvPr/>
        </p:nvSpPr>
        <p:spPr bwMode="auto">
          <a:xfrm>
            <a:off x="4455076" y="3207841"/>
            <a:ext cx="1844246" cy="1368425"/>
          </a:xfrm>
          <a:prstGeom prst="rightArrow">
            <a:avLst>
              <a:gd name="adj1" fmla="val 54176"/>
              <a:gd name="adj2" fmla="val 34220"/>
            </a:avLst>
          </a:prstGeom>
          <a:solidFill>
            <a:schemeClr val="bg1"/>
          </a:solidFill>
          <a:ln w="28575" algn="ctr">
            <a:solidFill>
              <a:srgbClr val="30649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10000"/>
              </a:lnSpc>
              <a:defRPr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63" name="AutoShape 26"/>
          <p:cNvSpPr>
            <a:spLocks noChangeArrowheads="1"/>
          </p:cNvSpPr>
          <p:nvPr/>
        </p:nvSpPr>
        <p:spPr bwMode="auto">
          <a:xfrm rot="16200000">
            <a:off x="2841302" y="4442780"/>
            <a:ext cx="1100854" cy="1011238"/>
          </a:xfrm>
          <a:prstGeom prst="rightArrow">
            <a:avLst>
              <a:gd name="adj1" fmla="val 54176"/>
              <a:gd name="adj2" fmla="val 34220"/>
            </a:avLst>
          </a:prstGeom>
          <a:solidFill>
            <a:schemeClr val="bg1">
              <a:lumMod val="5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endParaRPr lang="cs-CZ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2268275" y="4946513"/>
            <a:ext cx="2268252" cy="612068"/>
          </a:xfrm>
          <a:prstGeom prst="chevron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cs-CZ" sz="1200" b="1" dirty="0" smtClean="0">
                <a:solidFill>
                  <a:schemeClr val="bg1"/>
                </a:solidFill>
                <a:latin typeface="Arial" charset="0"/>
              </a:rPr>
              <a:t>ZDROJE</a:t>
            </a:r>
          </a:p>
          <a:p>
            <a:pPr algn="ctr">
              <a:lnSpc>
                <a:spcPct val="110000"/>
              </a:lnSpc>
              <a:defRPr/>
            </a:pPr>
            <a:r>
              <a:rPr lang="cs-CZ" sz="1200" b="1" dirty="0" smtClean="0">
                <a:solidFill>
                  <a:schemeClr val="bg1"/>
                </a:solidFill>
                <a:latin typeface="Arial" charset="0"/>
              </a:rPr>
              <a:t>(potřebné k realizaci procesu)</a:t>
            </a:r>
          </a:p>
        </p:txBody>
      </p:sp>
      <p:sp>
        <p:nvSpPr>
          <p:cNvPr id="65" name="AutoShape 5"/>
          <p:cNvSpPr>
            <a:spLocks noChangeArrowheads="1"/>
          </p:cNvSpPr>
          <p:nvPr/>
        </p:nvSpPr>
        <p:spPr bwMode="auto">
          <a:xfrm>
            <a:off x="2200940" y="3386299"/>
            <a:ext cx="2257609" cy="1044116"/>
          </a:xfrm>
          <a:prstGeom prst="homePlate">
            <a:avLst>
              <a:gd name="adj" fmla="val 36099"/>
            </a:avLst>
          </a:prstGeom>
          <a:solidFill>
            <a:srgbClr val="306498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cs-CZ" sz="2400" b="1" dirty="0">
                <a:solidFill>
                  <a:schemeClr val="bg1"/>
                </a:solidFill>
                <a:latin typeface="Arial" charset="0"/>
              </a:rPr>
              <a:t>PROCES</a:t>
            </a: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4706081" y="3668139"/>
            <a:ext cx="1098307" cy="4382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cs-CZ" b="1" dirty="0">
                <a:solidFill>
                  <a:schemeClr val="bg1"/>
                </a:solidFill>
              </a:rPr>
              <a:t>SLUŽ</a:t>
            </a:r>
            <a:r>
              <a:rPr lang="en-US" b="1" dirty="0">
                <a:solidFill>
                  <a:schemeClr val="bg1"/>
                </a:solidFill>
              </a:rPr>
              <a:t>BA</a:t>
            </a:r>
            <a:endParaRPr lang="cs-CZ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Explosion 1 31"/>
          <p:cNvSpPr/>
          <p:nvPr/>
        </p:nvSpPr>
        <p:spPr>
          <a:xfrm>
            <a:off x="893135" y="3152613"/>
            <a:ext cx="1670810" cy="1565478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b="1" dirty="0" smtClean="0">
                <a:solidFill>
                  <a:srgbClr val="455773"/>
                </a:solidFill>
              </a:rPr>
              <a:t>UDÁLOST </a:t>
            </a:r>
          </a:p>
        </p:txBody>
      </p:sp>
      <p:grpSp>
        <p:nvGrpSpPr>
          <p:cNvPr id="68" name="Group 76"/>
          <p:cNvGrpSpPr/>
          <p:nvPr/>
        </p:nvGrpSpPr>
        <p:grpSpPr>
          <a:xfrm>
            <a:off x="3942991" y="3623446"/>
            <a:ext cx="331331" cy="467452"/>
            <a:chOff x="7208178" y="4027419"/>
            <a:chExt cx="140450" cy="382605"/>
          </a:xfrm>
          <a:solidFill>
            <a:schemeClr val="bg1"/>
          </a:solidFill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7245779" y="4027419"/>
              <a:ext cx="65470" cy="76780"/>
            </a:xfrm>
            <a:custGeom>
              <a:avLst/>
              <a:gdLst/>
              <a:ahLst/>
              <a:cxnLst>
                <a:cxn ang="0">
                  <a:pos x="310" y="2"/>
                </a:cxn>
                <a:cxn ang="0">
                  <a:pos x="340" y="5"/>
                </a:cxn>
                <a:cxn ang="0">
                  <a:pos x="369" y="12"/>
                </a:cxn>
                <a:cxn ang="0">
                  <a:pos x="410" y="25"/>
                </a:cxn>
                <a:cxn ang="0">
                  <a:pos x="460" y="52"/>
                </a:cxn>
                <a:cxn ang="0">
                  <a:pos x="504" y="89"/>
                </a:cxn>
                <a:cxn ang="0">
                  <a:pos x="540" y="132"/>
                </a:cxn>
                <a:cxn ang="0">
                  <a:pos x="567" y="182"/>
                </a:cxn>
                <a:cxn ang="0">
                  <a:pos x="581" y="223"/>
                </a:cxn>
                <a:cxn ang="0">
                  <a:pos x="588" y="252"/>
                </a:cxn>
                <a:cxn ang="0">
                  <a:pos x="590" y="282"/>
                </a:cxn>
                <a:cxn ang="0">
                  <a:pos x="590" y="312"/>
                </a:cxn>
                <a:cxn ang="0">
                  <a:pos x="588" y="342"/>
                </a:cxn>
                <a:cxn ang="0">
                  <a:pos x="581" y="371"/>
                </a:cxn>
                <a:cxn ang="0">
                  <a:pos x="567" y="412"/>
                </a:cxn>
                <a:cxn ang="0">
                  <a:pos x="540" y="462"/>
                </a:cxn>
                <a:cxn ang="0">
                  <a:pos x="504" y="506"/>
                </a:cxn>
                <a:cxn ang="0">
                  <a:pos x="460" y="542"/>
                </a:cxn>
                <a:cxn ang="0">
                  <a:pos x="410" y="569"/>
                </a:cxn>
                <a:cxn ang="0">
                  <a:pos x="369" y="583"/>
                </a:cxn>
                <a:cxn ang="0">
                  <a:pos x="340" y="588"/>
                </a:cxn>
                <a:cxn ang="0">
                  <a:pos x="310" y="592"/>
                </a:cxn>
                <a:cxn ang="0">
                  <a:pos x="280" y="592"/>
                </a:cxn>
                <a:cxn ang="0">
                  <a:pos x="250" y="588"/>
                </a:cxn>
                <a:cxn ang="0">
                  <a:pos x="221" y="583"/>
                </a:cxn>
                <a:cxn ang="0">
                  <a:pos x="180" y="569"/>
                </a:cxn>
                <a:cxn ang="0">
                  <a:pos x="130" y="542"/>
                </a:cxn>
                <a:cxn ang="0">
                  <a:pos x="86" y="506"/>
                </a:cxn>
                <a:cxn ang="0">
                  <a:pos x="50" y="462"/>
                </a:cxn>
                <a:cxn ang="0">
                  <a:pos x="23" y="412"/>
                </a:cxn>
                <a:cxn ang="0">
                  <a:pos x="9" y="371"/>
                </a:cxn>
                <a:cxn ang="0">
                  <a:pos x="3" y="342"/>
                </a:cxn>
                <a:cxn ang="0">
                  <a:pos x="0" y="312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9" y="223"/>
                </a:cxn>
                <a:cxn ang="0">
                  <a:pos x="23" y="182"/>
                </a:cxn>
                <a:cxn ang="0">
                  <a:pos x="50" y="132"/>
                </a:cxn>
                <a:cxn ang="0">
                  <a:pos x="86" y="89"/>
                </a:cxn>
                <a:cxn ang="0">
                  <a:pos x="130" y="52"/>
                </a:cxn>
                <a:cxn ang="0">
                  <a:pos x="180" y="25"/>
                </a:cxn>
                <a:cxn ang="0">
                  <a:pos x="221" y="12"/>
                </a:cxn>
                <a:cxn ang="0">
                  <a:pos x="250" y="5"/>
                </a:cxn>
                <a:cxn ang="0">
                  <a:pos x="280" y="2"/>
                </a:cxn>
                <a:cxn ang="0">
                  <a:pos x="295" y="0"/>
                </a:cxn>
              </a:cxnLst>
              <a:rect l="0" t="0" r="r" b="b"/>
              <a:pathLst>
                <a:path w="591" h="592">
                  <a:moveTo>
                    <a:pt x="295" y="0"/>
                  </a:moveTo>
                  <a:lnTo>
                    <a:pt x="310" y="2"/>
                  </a:lnTo>
                  <a:lnTo>
                    <a:pt x="325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2"/>
                  </a:lnTo>
                  <a:lnTo>
                    <a:pt x="383" y="15"/>
                  </a:lnTo>
                  <a:lnTo>
                    <a:pt x="410" y="25"/>
                  </a:lnTo>
                  <a:lnTo>
                    <a:pt x="436" y="37"/>
                  </a:lnTo>
                  <a:lnTo>
                    <a:pt x="460" y="52"/>
                  </a:lnTo>
                  <a:lnTo>
                    <a:pt x="483" y="69"/>
                  </a:lnTo>
                  <a:lnTo>
                    <a:pt x="504" y="89"/>
                  </a:lnTo>
                  <a:lnTo>
                    <a:pt x="523" y="109"/>
                  </a:lnTo>
                  <a:lnTo>
                    <a:pt x="540" y="132"/>
                  </a:lnTo>
                  <a:lnTo>
                    <a:pt x="555" y="157"/>
                  </a:lnTo>
                  <a:lnTo>
                    <a:pt x="567" y="182"/>
                  </a:lnTo>
                  <a:lnTo>
                    <a:pt x="577" y="210"/>
                  </a:lnTo>
                  <a:lnTo>
                    <a:pt x="581" y="223"/>
                  </a:lnTo>
                  <a:lnTo>
                    <a:pt x="584" y="237"/>
                  </a:lnTo>
                  <a:lnTo>
                    <a:pt x="588" y="252"/>
                  </a:lnTo>
                  <a:lnTo>
                    <a:pt x="589" y="267"/>
                  </a:lnTo>
                  <a:lnTo>
                    <a:pt x="590" y="282"/>
                  </a:lnTo>
                  <a:lnTo>
                    <a:pt x="591" y="297"/>
                  </a:lnTo>
                  <a:lnTo>
                    <a:pt x="590" y="312"/>
                  </a:lnTo>
                  <a:lnTo>
                    <a:pt x="589" y="327"/>
                  </a:lnTo>
                  <a:lnTo>
                    <a:pt x="588" y="342"/>
                  </a:lnTo>
                  <a:lnTo>
                    <a:pt x="584" y="357"/>
                  </a:lnTo>
                  <a:lnTo>
                    <a:pt x="581" y="371"/>
                  </a:lnTo>
                  <a:lnTo>
                    <a:pt x="577" y="385"/>
                  </a:lnTo>
                  <a:lnTo>
                    <a:pt x="567" y="412"/>
                  </a:lnTo>
                  <a:lnTo>
                    <a:pt x="555" y="438"/>
                  </a:lnTo>
                  <a:lnTo>
                    <a:pt x="540" y="462"/>
                  </a:lnTo>
                  <a:lnTo>
                    <a:pt x="523" y="485"/>
                  </a:lnTo>
                  <a:lnTo>
                    <a:pt x="504" y="506"/>
                  </a:lnTo>
                  <a:lnTo>
                    <a:pt x="483" y="525"/>
                  </a:lnTo>
                  <a:lnTo>
                    <a:pt x="460" y="542"/>
                  </a:lnTo>
                  <a:lnTo>
                    <a:pt x="436" y="556"/>
                  </a:lnTo>
                  <a:lnTo>
                    <a:pt x="410" y="569"/>
                  </a:lnTo>
                  <a:lnTo>
                    <a:pt x="383" y="579"/>
                  </a:lnTo>
                  <a:lnTo>
                    <a:pt x="369" y="583"/>
                  </a:lnTo>
                  <a:lnTo>
                    <a:pt x="355" y="586"/>
                  </a:lnTo>
                  <a:lnTo>
                    <a:pt x="340" y="588"/>
                  </a:lnTo>
                  <a:lnTo>
                    <a:pt x="325" y="591"/>
                  </a:lnTo>
                  <a:lnTo>
                    <a:pt x="310" y="592"/>
                  </a:lnTo>
                  <a:lnTo>
                    <a:pt x="295" y="592"/>
                  </a:lnTo>
                  <a:lnTo>
                    <a:pt x="280" y="592"/>
                  </a:lnTo>
                  <a:lnTo>
                    <a:pt x="265" y="591"/>
                  </a:lnTo>
                  <a:lnTo>
                    <a:pt x="250" y="588"/>
                  </a:lnTo>
                  <a:lnTo>
                    <a:pt x="235" y="586"/>
                  </a:lnTo>
                  <a:lnTo>
                    <a:pt x="221" y="583"/>
                  </a:lnTo>
                  <a:lnTo>
                    <a:pt x="207" y="579"/>
                  </a:lnTo>
                  <a:lnTo>
                    <a:pt x="180" y="569"/>
                  </a:lnTo>
                  <a:lnTo>
                    <a:pt x="154" y="556"/>
                  </a:lnTo>
                  <a:lnTo>
                    <a:pt x="130" y="542"/>
                  </a:lnTo>
                  <a:lnTo>
                    <a:pt x="107" y="525"/>
                  </a:lnTo>
                  <a:lnTo>
                    <a:pt x="86" y="506"/>
                  </a:lnTo>
                  <a:lnTo>
                    <a:pt x="67" y="485"/>
                  </a:lnTo>
                  <a:lnTo>
                    <a:pt x="50" y="462"/>
                  </a:lnTo>
                  <a:lnTo>
                    <a:pt x="36" y="438"/>
                  </a:lnTo>
                  <a:lnTo>
                    <a:pt x="23" y="412"/>
                  </a:lnTo>
                  <a:lnTo>
                    <a:pt x="13" y="385"/>
                  </a:lnTo>
                  <a:lnTo>
                    <a:pt x="9" y="371"/>
                  </a:lnTo>
                  <a:lnTo>
                    <a:pt x="6" y="357"/>
                  </a:lnTo>
                  <a:lnTo>
                    <a:pt x="3" y="342"/>
                  </a:lnTo>
                  <a:lnTo>
                    <a:pt x="1" y="327"/>
                  </a:lnTo>
                  <a:lnTo>
                    <a:pt x="0" y="312"/>
                  </a:lnTo>
                  <a:lnTo>
                    <a:pt x="0" y="297"/>
                  </a:ln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10"/>
                  </a:lnTo>
                  <a:lnTo>
                    <a:pt x="23" y="182"/>
                  </a:lnTo>
                  <a:lnTo>
                    <a:pt x="36" y="157"/>
                  </a:lnTo>
                  <a:lnTo>
                    <a:pt x="50" y="132"/>
                  </a:lnTo>
                  <a:lnTo>
                    <a:pt x="67" y="109"/>
                  </a:lnTo>
                  <a:lnTo>
                    <a:pt x="86" y="89"/>
                  </a:lnTo>
                  <a:lnTo>
                    <a:pt x="107" y="69"/>
                  </a:lnTo>
                  <a:lnTo>
                    <a:pt x="130" y="52"/>
                  </a:lnTo>
                  <a:lnTo>
                    <a:pt x="154" y="37"/>
                  </a:lnTo>
                  <a:lnTo>
                    <a:pt x="180" y="25"/>
                  </a:lnTo>
                  <a:lnTo>
                    <a:pt x="207" y="15"/>
                  </a:lnTo>
                  <a:lnTo>
                    <a:pt x="221" y="12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7239807" y="4117429"/>
              <a:ext cx="77192" cy="292595"/>
            </a:xfrm>
            <a:custGeom>
              <a:avLst/>
              <a:gdLst/>
              <a:ahLst/>
              <a:cxnLst>
                <a:cxn ang="0">
                  <a:pos x="107" y="2255"/>
                </a:cxn>
                <a:cxn ang="0">
                  <a:pos x="84" y="2247"/>
                </a:cxn>
                <a:cxn ang="0">
                  <a:pos x="62" y="2233"/>
                </a:cxn>
                <a:cxn ang="0">
                  <a:pos x="43" y="2214"/>
                </a:cxn>
                <a:cxn ang="0">
                  <a:pos x="26" y="2189"/>
                </a:cxn>
                <a:cxn ang="0">
                  <a:pos x="14" y="2159"/>
                </a:cxn>
                <a:cxn ang="0">
                  <a:pos x="5" y="2127"/>
                </a:cxn>
                <a:cxn ang="0">
                  <a:pos x="0" y="2091"/>
                </a:cxn>
                <a:cxn ang="0">
                  <a:pos x="0" y="1144"/>
                </a:cxn>
                <a:cxn ang="0">
                  <a:pos x="0" y="1126"/>
                </a:cxn>
                <a:cxn ang="0">
                  <a:pos x="0" y="168"/>
                </a:cxn>
                <a:cxn ang="0">
                  <a:pos x="7" y="133"/>
                </a:cxn>
                <a:cxn ang="0">
                  <a:pos x="21" y="99"/>
                </a:cxn>
                <a:cxn ang="0">
                  <a:pos x="39" y="69"/>
                </a:cxn>
                <a:cxn ang="0">
                  <a:pos x="63" y="44"/>
                </a:cxn>
                <a:cxn ang="0">
                  <a:pos x="91" y="24"/>
                </a:cxn>
                <a:cxn ang="0">
                  <a:pos x="122" y="11"/>
                </a:cxn>
                <a:cxn ang="0">
                  <a:pos x="157" y="3"/>
                </a:cxn>
                <a:cxn ang="0">
                  <a:pos x="521" y="0"/>
                </a:cxn>
                <a:cxn ang="0">
                  <a:pos x="557" y="6"/>
                </a:cxn>
                <a:cxn ang="0">
                  <a:pos x="589" y="16"/>
                </a:cxn>
                <a:cxn ang="0">
                  <a:pos x="619" y="34"/>
                </a:cxn>
                <a:cxn ang="0">
                  <a:pos x="644" y="57"/>
                </a:cxn>
                <a:cxn ang="0">
                  <a:pos x="666" y="83"/>
                </a:cxn>
                <a:cxn ang="0">
                  <a:pos x="682" y="115"/>
                </a:cxn>
                <a:cxn ang="0">
                  <a:pos x="693" y="150"/>
                </a:cxn>
                <a:cxn ang="0">
                  <a:pos x="696" y="188"/>
                </a:cxn>
                <a:cxn ang="0">
                  <a:pos x="695" y="1137"/>
                </a:cxn>
                <a:cxn ang="0">
                  <a:pos x="696" y="2072"/>
                </a:cxn>
                <a:cxn ang="0">
                  <a:pos x="694" y="2110"/>
                </a:cxn>
                <a:cxn ang="0">
                  <a:pos x="687" y="2144"/>
                </a:cxn>
                <a:cxn ang="0">
                  <a:pos x="675" y="2174"/>
                </a:cxn>
                <a:cxn ang="0">
                  <a:pos x="660" y="2202"/>
                </a:cxn>
                <a:cxn ang="0">
                  <a:pos x="643" y="2224"/>
                </a:cxn>
                <a:cxn ang="0">
                  <a:pos x="622" y="2241"/>
                </a:cxn>
                <a:cxn ang="0">
                  <a:pos x="599" y="2252"/>
                </a:cxn>
                <a:cxn ang="0">
                  <a:pos x="575" y="2256"/>
                </a:cxn>
                <a:cxn ang="0">
                  <a:pos x="564" y="2255"/>
                </a:cxn>
                <a:cxn ang="0">
                  <a:pos x="539" y="2247"/>
                </a:cxn>
                <a:cxn ang="0">
                  <a:pos x="519" y="2233"/>
                </a:cxn>
                <a:cxn ang="0">
                  <a:pos x="499" y="2214"/>
                </a:cxn>
                <a:cxn ang="0">
                  <a:pos x="483" y="2189"/>
                </a:cxn>
                <a:cxn ang="0">
                  <a:pos x="470" y="2159"/>
                </a:cxn>
                <a:cxn ang="0">
                  <a:pos x="461" y="2127"/>
                </a:cxn>
                <a:cxn ang="0">
                  <a:pos x="456" y="2091"/>
                </a:cxn>
                <a:cxn ang="0">
                  <a:pos x="455" y="1312"/>
                </a:cxn>
                <a:cxn ang="0">
                  <a:pos x="240" y="2072"/>
                </a:cxn>
                <a:cxn ang="0">
                  <a:pos x="237" y="2110"/>
                </a:cxn>
                <a:cxn ang="0">
                  <a:pos x="230" y="2144"/>
                </a:cxn>
                <a:cxn ang="0">
                  <a:pos x="219" y="2174"/>
                </a:cxn>
                <a:cxn ang="0">
                  <a:pos x="204" y="2202"/>
                </a:cxn>
                <a:cxn ang="0">
                  <a:pos x="187" y="2224"/>
                </a:cxn>
                <a:cxn ang="0">
                  <a:pos x="166" y="2241"/>
                </a:cxn>
                <a:cxn ang="0">
                  <a:pos x="144" y="2252"/>
                </a:cxn>
                <a:cxn ang="0">
                  <a:pos x="120" y="2256"/>
                </a:cxn>
              </a:cxnLst>
              <a:rect l="0" t="0" r="r" b="b"/>
              <a:pathLst>
                <a:path w="696" h="2256">
                  <a:moveTo>
                    <a:pt x="120" y="2255"/>
                  </a:moveTo>
                  <a:lnTo>
                    <a:pt x="107" y="2255"/>
                  </a:lnTo>
                  <a:lnTo>
                    <a:pt x="96" y="2252"/>
                  </a:lnTo>
                  <a:lnTo>
                    <a:pt x="84" y="2247"/>
                  </a:lnTo>
                  <a:lnTo>
                    <a:pt x="73" y="2241"/>
                  </a:lnTo>
                  <a:lnTo>
                    <a:pt x="62" y="2233"/>
                  </a:lnTo>
                  <a:lnTo>
                    <a:pt x="52" y="2224"/>
                  </a:lnTo>
                  <a:lnTo>
                    <a:pt x="43" y="2214"/>
                  </a:lnTo>
                  <a:lnTo>
                    <a:pt x="35" y="2202"/>
                  </a:lnTo>
                  <a:lnTo>
                    <a:pt x="26" y="2189"/>
                  </a:lnTo>
                  <a:lnTo>
                    <a:pt x="20" y="2174"/>
                  </a:lnTo>
                  <a:lnTo>
                    <a:pt x="14" y="2159"/>
                  </a:lnTo>
                  <a:lnTo>
                    <a:pt x="9" y="2144"/>
                  </a:lnTo>
                  <a:lnTo>
                    <a:pt x="5" y="2127"/>
                  </a:lnTo>
                  <a:lnTo>
                    <a:pt x="2" y="2110"/>
                  </a:lnTo>
                  <a:lnTo>
                    <a:pt x="0" y="2091"/>
                  </a:lnTo>
                  <a:lnTo>
                    <a:pt x="0" y="2073"/>
                  </a:lnTo>
                  <a:lnTo>
                    <a:pt x="0" y="1144"/>
                  </a:lnTo>
                  <a:lnTo>
                    <a:pt x="0" y="1137"/>
                  </a:lnTo>
                  <a:lnTo>
                    <a:pt x="0" y="112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3" y="150"/>
                  </a:lnTo>
                  <a:lnTo>
                    <a:pt x="7" y="133"/>
                  </a:lnTo>
                  <a:lnTo>
                    <a:pt x="13" y="115"/>
                  </a:lnTo>
                  <a:lnTo>
                    <a:pt x="21" y="99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51" y="57"/>
                  </a:lnTo>
                  <a:lnTo>
                    <a:pt x="63" y="44"/>
                  </a:lnTo>
                  <a:lnTo>
                    <a:pt x="76" y="34"/>
                  </a:lnTo>
                  <a:lnTo>
                    <a:pt x="91" y="24"/>
                  </a:lnTo>
                  <a:lnTo>
                    <a:pt x="106" y="16"/>
                  </a:lnTo>
                  <a:lnTo>
                    <a:pt x="122" y="11"/>
                  </a:lnTo>
                  <a:lnTo>
                    <a:pt x="139" y="6"/>
                  </a:lnTo>
                  <a:lnTo>
                    <a:pt x="157" y="3"/>
                  </a:lnTo>
                  <a:lnTo>
                    <a:pt x="174" y="1"/>
                  </a:lnTo>
                  <a:lnTo>
                    <a:pt x="521" y="0"/>
                  </a:lnTo>
                  <a:lnTo>
                    <a:pt x="539" y="3"/>
                  </a:lnTo>
                  <a:lnTo>
                    <a:pt x="557" y="6"/>
                  </a:lnTo>
                  <a:lnTo>
                    <a:pt x="573" y="11"/>
                  </a:lnTo>
                  <a:lnTo>
                    <a:pt x="589" y="16"/>
                  </a:lnTo>
                  <a:lnTo>
                    <a:pt x="604" y="24"/>
                  </a:lnTo>
                  <a:lnTo>
                    <a:pt x="619" y="34"/>
                  </a:lnTo>
                  <a:lnTo>
                    <a:pt x="633" y="44"/>
                  </a:lnTo>
                  <a:lnTo>
                    <a:pt x="644" y="57"/>
                  </a:lnTo>
                  <a:lnTo>
                    <a:pt x="656" y="69"/>
                  </a:lnTo>
                  <a:lnTo>
                    <a:pt x="666" y="83"/>
                  </a:lnTo>
                  <a:lnTo>
                    <a:pt x="675" y="99"/>
                  </a:lnTo>
                  <a:lnTo>
                    <a:pt x="682" y="115"/>
                  </a:lnTo>
                  <a:lnTo>
                    <a:pt x="688" y="133"/>
                  </a:lnTo>
                  <a:lnTo>
                    <a:pt x="693" y="150"/>
                  </a:lnTo>
                  <a:lnTo>
                    <a:pt x="695" y="168"/>
                  </a:lnTo>
                  <a:lnTo>
                    <a:pt x="696" y="188"/>
                  </a:lnTo>
                  <a:lnTo>
                    <a:pt x="696" y="1126"/>
                  </a:lnTo>
                  <a:lnTo>
                    <a:pt x="695" y="1137"/>
                  </a:lnTo>
                  <a:lnTo>
                    <a:pt x="696" y="1144"/>
                  </a:lnTo>
                  <a:lnTo>
                    <a:pt x="696" y="2072"/>
                  </a:lnTo>
                  <a:lnTo>
                    <a:pt x="695" y="2091"/>
                  </a:lnTo>
                  <a:lnTo>
                    <a:pt x="694" y="2110"/>
                  </a:lnTo>
                  <a:lnTo>
                    <a:pt x="690" y="2127"/>
                  </a:lnTo>
                  <a:lnTo>
                    <a:pt x="687" y="2144"/>
                  </a:lnTo>
                  <a:lnTo>
                    <a:pt x="681" y="2159"/>
                  </a:lnTo>
                  <a:lnTo>
                    <a:pt x="675" y="2174"/>
                  </a:lnTo>
                  <a:lnTo>
                    <a:pt x="668" y="2189"/>
                  </a:lnTo>
                  <a:lnTo>
                    <a:pt x="660" y="2202"/>
                  </a:lnTo>
                  <a:lnTo>
                    <a:pt x="652" y="2214"/>
                  </a:lnTo>
                  <a:lnTo>
                    <a:pt x="643" y="2224"/>
                  </a:lnTo>
                  <a:lnTo>
                    <a:pt x="633" y="2233"/>
                  </a:lnTo>
                  <a:lnTo>
                    <a:pt x="622" y="2241"/>
                  </a:lnTo>
                  <a:lnTo>
                    <a:pt x="611" y="2247"/>
                  </a:lnTo>
                  <a:lnTo>
                    <a:pt x="599" y="2252"/>
                  </a:lnTo>
                  <a:lnTo>
                    <a:pt x="588" y="2255"/>
                  </a:lnTo>
                  <a:lnTo>
                    <a:pt x="575" y="2256"/>
                  </a:lnTo>
                  <a:lnTo>
                    <a:pt x="575" y="2255"/>
                  </a:lnTo>
                  <a:lnTo>
                    <a:pt x="564" y="2255"/>
                  </a:lnTo>
                  <a:lnTo>
                    <a:pt x="551" y="2252"/>
                  </a:lnTo>
                  <a:lnTo>
                    <a:pt x="539" y="2247"/>
                  </a:lnTo>
                  <a:lnTo>
                    <a:pt x="529" y="2241"/>
                  </a:lnTo>
                  <a:lnTo>
                    <a:pt x="519" y="2233"/>
                  </a:lnTo>
                  <a:lnTo>
                    <a:pt x="508" y="2224"/>
                  </a:lnTo>
                  <a:lnTo>
                    <a:pt x="499" y="2214"/>
                  </a:lnTo>
                  <a:lnTo>
                    <a:pt x="491" y="2202"/>
                  </a:lnTo>
                  <a:lnTo>
                    <a:pt x="483" y="2189"/>
                  </a:lnTo>
                  <a:lnTo>
                    <a:pt x="476" y="2174"/>
                  </a:lnTo>
                  <a:lnTo>
                    <a:pt x="470" y="2159"/>
                  </a:lnTo>
                  <a:lnTo>
                    <a:pt x="464" y="2144"/>
                  </a:lnTo>
                  <a:lnTo>
                    <a:pt x="461" y="2127"/>
                  </a:lnTo>
                  <a:lnTo>
                    <a:pt x="457" y="2110"/>
                  </a:lnTo>
                  <a:lnTo>
                    <a:pt x="456" y="2091"/>
                  </a:lnTo>
                  <a:lnTo>
                    <a:pt x="455" y="2073"/>
                  </a:lnTo>
                  <a:lnTo>
                    <a:pt x="455" y="1312"/>
                  </a:lnTo>
                  <a:lnTo>
                    <a:pt x="240" y="1312"/>
                  </a:lnTo>
                  <a:lnTo>
                    <a:pt x="240" y="2072"/>
                  </a:lnTo>
                  <a:lnTo>
                    <a:pt x="240" y="2091"/>
                  </a:lnTo>
                  <a:lnTo>
                    <a:pt x="237" y="2110"/>
                  </a:lnTo>
                  <a:lnTo>
                    <a:pt x="234" y="2127"/>
                  </a:lnTo>
                  <a:lnTo>
                    <a:pt x="230" y="2144"/>
                  </a:lnTo>
                  <a:lnTo>
                    <a:pt x="225" y="2159"/>
                  </a:lnTo>
                  <a:lnTo>
                    <a:pt x="219" y="2174"/>
                  </a:lnTo>
                  <a:lnTo>
                    <a:pt x="212" y="2189"/>
                  </a:lnTo>
                  <a:lnTo>
                    <a:pt x="204" y="2202"/>
                  </a:lnTo>
                  <a:lnTo>
                    <a:pt x="196" y="2214"/>
                  </a:lnTo>
                  <a:lnTo>
                    <a:pt x="187" y="2224"/>
                  </a:lnTo>
                  <a:lnTo>
                    <a:pt x="176" y="2233"/>
                  </a:lnTo>
                  <a:lnTo>
                    <a:pt x="166" y="2241"/>
                  </a:lnTo>
                  <a:lnTo>
                    <a:pt x="156" y="2247"/>
                  </a:lnTo>
                  <a:lnTo>
                    <a:pt x="144" y="2252"/>
                  </a:lnTo>
                  <a:lnTo>
                    <a:pt x="131" y="2255"/>
                  </a:lnTo>
                  <a:lnTo>
                    <a:pt x="120" y="2256"/>
                  </a:lnTo>
                  <a:lnTo>
                    <a:pt x="120" y="2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7208178" y="4123394"/>
              <a:ext cx="22118" cy="120358"/>
            </a:xfrm>
            <a:custGeom>
              <a:avLst/>
              <a:gdLst/>
              <a:ahLst/>
              <a:cxnLst>
                <a:cxn ang="0">
                  <a:pos x="0" y="797"/>
                </a:cxn>
                <a:cxn ang="0">
                  <a:pos x="1" y="825"/>
                </a:cxn>
                <a:cxn ang="0">
                  <a:pos x="7" y="849"/>
                </a:cxn>
                <a:cxn ang="0">
                  <a:pos x="16" y="872"/>
                </a:cxn>
                <a:cxn ang="0">
                  <a:pos x="29" y="890"/>
                </a:cxn>
                <a:cxn ang="0">
                  <a:pos x="44" y="907"/>
                </a:cxn>
                <a:cxn ang="0">
                  <a:pos x="61" y="919"/>
                </a:cxn>
                <a:cxn ang="0">
                  <a:pos x="80" y="927"/>
                </a:cxn>
                <a:cxn ang="0">
                  <a:pos x="100" y="930"/>
                </a:cxn>
                <a:cxn ang="0">
                  <a:pos x="109" y="928"/>
                </a:cxn>
                <a:cxn ang="0">
                  <a:pos x="129" y="924"/>
                </a:cxn>
                <a:cxn ang="0">
                  <a:pos x="148" y="913"/>
                </a:cxn>
                <a:cxn ang="0">
                  <a:pos x="164" y="900"/>
                </a:cxn>
                <a:cxn ang="0">
                  <a:pos x="177" y="881"/>
                </a:cxn>
                <a:cxn ang="0">
                  <a:pos x="188" y="861"/>
                </a:cxn>
                <a:cxn ang="0">
                  <a:pos x="196" y="837"/>
                </a:cxn>
                <a:cxn ang="0">
                  <a:pos x="199" y="811"/>
                </a:cxn>
                <a:cxn ang="0">
                  <a:pos x="201" y="132"/>
                </a:cxn>
                <a:cxn ang="0">
                  <a:pos x="198" y="106"/>
                </a:cxn>
                <a:cxn ang="0">
                  <a:pos x="192" y="81"/>
                </a:cxn>
                <a:cxn ang="0">
                  <a:pos x="183" y="59"/>
                </a:cxn>
                <a:cxn ang="0">
                  <a:pos x="171" y="39"/>
                </a:cxn>
                <a:cxn ang="0">
                  <a:pos x="156" y="23"/>
                </a:cxn>
                <a:cxn ang="0">
                  <a:pos x="138" y="12"/>
                </a:cxn>
                <a:cxn ang="0">
                  <a:pos x="120" y="4"/>
                </a:cxn>
                <a:cxn ang="0">
                  <a:pos x="100" y="1"/>
                </a:cxn>
                <a:cxn ang="0">
                  <a:pos x="90" y="1"/>
                </a:cxn>
                <a:cxn ang="0">
                  <a:pos x="70" y="7"/>
                </a:cxn>
                <a:cxn ang="0">
                  <a:pos x="52" y="18"/>
                </a:cxn>
                <a:cxn ang="0">
                  <a:pos x="36" y="31"/>
                </a:cxn>
                <a:cxn ang="0">
                  <a:pos x="22" y="49"/>
                </a:cxn>
                <a:cxn ang="0">
                  <a:pos x="12" y="69"/>
                </a:cxn>
                <a:cxn ang="0">
                  <a:pos x="3" y="94"/>
                </a:cxn>
                <a:cxn ang="0">
                  <a:pos x="0" y="119"/>
                </a:cxn>
                <a:cxn ang="0">
                  <a:pos x="0" y="132"/>
                </a:cxn>
              </a:cxnLst>
              <a:rect l="0" t="0" r="r" b="b"/>
              <a:pathLst>
                <a:path w="201" h="930">
                  <a:moveTo>
                    <a:pt x="0" y="132"/>
                  </a:moveTo>
                  <a:lnTo>
                    <a:pt x="0" y="797"/>
                  </a:lnTo>
                  <a:lnTo>
                    <a:pt x="0" y="811"/>
                  </a:lnTo>
                  <a:lnTo>
                    <a:pt x="1" y="825"/>
                  </a:lnTo>
                  <a:lnTo>
                    <a:pt x="3" y="837"/>
                  </a:lnTo>
                  <a:lnTo>
                    <a:pt x="7" y="849"/>
                  </a:lnTo>
                  <a:lnTo>
                    <a:pt x="12" y="861"/>
                  </a:lnTo>
                  <a:lnTo>
                    <a:pt x="16" y="872"/>
                  </a:lnTo>
                  <a:lnTo>
                    <a:pt x="22" y="881"/>
                  </a:lnTo>
                  <a:lnTo>
                    <a:pt x="29" y="890"/>
                  </a:lnTo>
                  <a:lnTo>
                    <a:pt x="36" y="900"/>
                  </a:lnTo>
                  <a:lnTo>
                    <a:pt x="44" y="907"/>
                  </a:lnTo>
                  <a:lnTo>
                    <a:pt x="52" y="913"/>
                  </a:lnTo>
                  <a:lnTo>
                    <a:pt x="61" y="919"/>
                  </a:lnTo>
                  <a:lnTo>
                    <a:pt x="70" y="924"/>
                  </a:lnTo>
                  <a:lnTo>
                    <a:pt x="80" y="927"/>
                  </a:lnTo>
                  <a:lnTo>
                    <a:pt x="90" y="928"/>
                  </a:lnTo>
                  <a:lnTo>
                    <a:pt x="100" y="930"/>
                  </a:lnTo>
                  <a:lnTo>
                    <a:pt x="100" y="928"/>
                  </a:lnTo>
                  <a:lnTo>
                    <a:pt x="109" y="928"/>
                  </a:lnTo>
                  <a:lnTo>
                    <a:pt x="120" y="927"/>
                  </a:lnTo>
                  <a:lnTo>
                    <a:pt x="129" y="924"/>
                  </a:lnTo>
                  <a:lnTo>
                    <a:pt x="138" y="919"/>
                  </a:lnTo>
                  <a:lnTo>
                    <a:pt x="148" y="913"/>
                  </a:lnTo>
                  <a:lnTo>
                    <a:pt x="156" y="907"/>
                  </a:lnTo>
                  <a:lnTo>
                    <a:pt x="164" y="900"/>
                  </a:lnTo>
                  <a:lnTo>
                    <a:pt x="171" y="890"/>
                  </a:lnTo>
                  <a:lnTo>
                    <a:pt x="177" y="881"/>
                  </a:lnTo>
                  <a:lnTo>
                    <a:pt x="183" y="872"/>
                  </a:lnTo>
                  <a:lnTo>
                    <a:pt x="188" y="861"/>
                  </a:lnTo>
                  <a:lnTo>
                    <a:pt x="192" y="849"/>
                  </a:lnTo>
                  <a:lnTo>
                    <a:pt x="196" y="837"/>
                  </a:lnTo>
                  <a:lnTo>
                    <a:pt x="198" y="825"/>
                  </a:lnTo>
                  <a:lnTo>
                    <a:pt x="199" y="811"/>
                  </a:lnTo>
                  <a:lnTo>
                    <a:pt x="201" y="798"/>
                  </a:lnTo>
                  <a:lnTo>
                    <a:pt x="201" y="132"/>
                  </a:lnTo>
                  <a:lnTo>
                    <a:pt x="199" y="119"/>
                  </a:lnTo>
                  <a:lnTo>
                    <a:pt x="198" y="106"/>
                  </a:lnTo>
                  <a:lnTo>
                    <a:pt x="196" y="94"/>
                  </a:lnTo>
                  <a:lnTo>
                    <a:pt x="192" y="81"/>
                  </a:lnTo>
                  <a:lnTo>
                    <a:pt x="188" y="69"/>
                  </a:lnTo>
                  <a:lnTo>
                    <a:pt x="183" y="59"/>
                  </a:lnTo>
                  <a:lnTo>
                    <a:pt x="177" y="49"/>
                  </a:lnTo>
                  <a:lnTo>
                    <a:pt x="171" y="39"/>
                  </a:lnTo>
                  <a:lnTo>
                    <a:pt x="164" y="31"/>
                  </a:lnTo>
                  <a:lnTo>
                    <a:pt x="156" y="23"/>
                  </a:lnTo>
                  <a:lnTo>
                    <a:pt x="148" y="18"/>
                  </a:lnTo>
                  <a:lnTo>
                    <a:pt x="138" y="12"/>
                  </a:lnTo>
                  <a:lnTo>
                    <a:pt x="129" y="7"/>
                  </a:lnTo>
                  <a:lnTo>
                    <a:pt x="120" y="4"/>
                  </a:lnTo>
                  <a:lnTo>
                    <a:pt x="109" y="1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0" y="7"/>
                  </a:lnTo>
                  <a:lnTo>
                    <a:pt x="61" y="12"/>
                  </a:lnTo>
                  <a:lnTo>
                    <a:pt x="52" y="18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39"/>
                  </a:lnTo>
                  <a:lnTo>
                    <a:pt x="22" y="49"/>
                  </a:lnTo>
                  <a:lnTo>
                    <a:pt x="16" y="59"/>
                  </a:lnTo>
                  <a:lnTo>
                    <a:pt x="12" y="69"/>
                  </a:lnTo>
                  <a:lnTo>
                    <a:pt x="7" y="81"/>
                  </a:lnTo>
                  <a:lnTo>
                    <a:pt x="3" y="94"/>
                  </a:lnTo>
                  <a:lnTo>
                    <a:pt x="1" y="106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7326510" y="4123394"/>
              <a:ext cx="22118" cy="120358"/>
            </a:xfrm>
            <a:custGeom>
              <a:avLst/>
              <a:gdLst/>
              <a:ahLst/>
              <a:cxnLst>
                <a:cxn ang="0">
                  <a:pos x="0" y="797"/>
                </a:cxn>
                <a:cxn ang="0">
                  <a:pos x="2" y="825"/>
                </a:cxn>
                <a:cxn ang="0">
                  <a:pos x="9" y="849"/>
                </a:cxn>
                <a:cxn ang="0">
                  <a:pos x="18" y="872"/>
                </a:cxn>
                <a:cxn ang="0">
                  <a:pos x="29" y="890"/>
                </a:cxn>
                <a:cxn ang="0">
                  <a:pos x="44" y="907"/>
                </a:cxn>
                <a:cxn ang="0">
                  <a:pos x="62" y="919"/>
                </a:cxn>
                <a:cxn ang="0">
                  <a:pos x="80" y="927"/>
                </a:cxn>
                <a:cxn ang="0">
                  <a:pos x="101" y="930"/>
                </a:cxn>
                <a:cxn ang="0">
                  <a:pos x="111" y="928"/>
                </a:cxn>
                <a:cxn ang="0">
                  <a:pos x="131" y="924"/>
                </a:cxn>
                <a:cxn ang="0">
                  <a:pos x="148" y="913"/>
                </a:cxn>
                <a:cxn ang="0">
                  <a:pos x="164" y="900"/>
                </a:cxn>
                <a:cxn ang="0">
                  <a:pos x="178" y="881"/>
                </a:cxn>
                <a:cxn ang="0">
                  <a:pos x="188" y="861"/>
                </a:cxn>
                <a:cxn ang="0">
                  <a:pos x="196" y="837"/>
                </a:cxn>
                <a:cxn ang="0">
                  <a:pos x="200" y="811"/>
                </a:cxn>
                <a:cxn ang="0">
                  <a:pos x="201" y="132"/>
                </a:cxn>
                <a:cxn ang="0">
                  <a:pos x="199" y="106"/>
                </a:cxn>
                <a:cxn ang="0">
                  <a:pos x="193" y="81"/>
                </a:cxn>
                <a:cxn ang="0">
                  <a:pos x="184" y="59"/>
                </a:cxn>
                <a:cxn ang="0">
                  <a:pos x="171" y="39"/>
                </a:cxn>
                <a:cxn ang="0">
                  <a:pos x="156" y="23"/>
                </a:cxn>
                <a:cxn ang="0">
                  <a:pos x="140" y="12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90" y="1"/>
                </a:cxn>
                <a:cxn ang="0">
                  <a:pos x="71" y="7"/>
                </a:cxn>
                <a:cxn ang="0">
                  <a:pos x="52" y="18"/>
                </a:cxn>
                <a:cxn ang="0">
                  <a:pos x="36" y="31"/>
                </a:cxn>
                <a:cxn ang="0">
                  <a:pos x="24" y="49"/>
                </a:cxn>
                <a:cxn ang="0">
                  <a:pos x="12" y="69"/>
                </a:cxn>
                <a:cxn ang="0">
                  <a:pos x="5" y="94"/>
                </a:cxn>
                <a:cxn ang="0">
                  <a:pos x="0" y="119"/>
                </a:cxn>
                <a:cxn ang="0">
                  <a:pos x="0" y="132"/>
                </a:cxn>
              </a:cxnLst>
              <a:rect l="0" t="0" r="r" b="b"/>
              <a:pathLst>
                <a:path w="201" h="930">
                  <a:moveTo>
                    <a:pt x="0" y="132"/>
                  </a:moveTo>
                  <a:lnTo>
                    <a:pt x="0" y="797"/>
                  </a:lnTo>
                  <a:lnTo>
                    <a:pt x="0" y="811"/>
                  </a:lnTo>
                  <a:lnTo>
                    <a:pt x="2" y="825"/>
                  </a:lnTo>
                  <a:lnTo>
                    <a:pt x="5" y="837"/>
                  </a:lnTo>
                  <a:lnTo>
                    <a:pt x="9" y="849"/>
                  </a:lnTo>
                  <a:lnTo>
                    <a:pt x="12" y="861"/>
                  </a:lnTo>
                  <a:lnTo>
                    <a:pt x="18" y="872"/>
                  </a:lnTo>
                  <a:lnTo>
                    <a:pt x="24" y="881"/>
                  </a:lnTo>
                  <a:lnTo>
                    <a:pt x="29" y="890"/>
                  </a:lnTo>
                  <a:lnTo>
                    <a:pt x="36" y="900"/>
                  </a:lnTo>
                  <a:lnTo>
                    <a:pt x="44" y="907"/>
                  </a:lnTo>
                  <a:lnTo>
                    <a:pt x="52" y="913"/>
                  </a:lnTo>
                  <a:lnTo>
                    <a:pt x="62" y="919"/>
                  </a:lnTo>
                  <a:lnTo>
                    <a:pt x="71" y="924"/>
                  </a:lnTo>
                  <a:lnTo>
                    <a:pt x="80" y="927"/>
                  </a:lnTo>
                  <a:lnTo>
                    <a:pt x="90" y="928"/>
                  </a:lnTo>
                  <a:lnTo>
                    <a:pt x="101" y="930"/>
                  </a:lnTo>
                  <a:lnTo>
                    <a:pt x="101" y="928"/>
                  </a:lnTo>
                  <a:lnTo>
                    <a:pt x="111" y="928"/>
                  </a:lnTo>
                  <a:lnTo>
                    <a:pt x="120" y="927"/>
                  </a:lnTo>
                  <a:lnTo>
                    <a:pt x="131" y="924"/>
                  </a:lnTo>
                  <a:lnTo>
                    <a:pt x="140" y="919"/>
                  </a:lnTo>
                  <a:lnTo>
                    <a:pt x="148" y="913"/>
                  </a:lnTo>
                  <a:lnTo>
                    <a:pt x="156" y="907"/>
                  </a:lnTo>
                  <a:lnTo>
                    <a:pt x="164" y="900"/>
                  </a:lnTo>
                  <a:lnTo>
                    <a:pt x="171" y="890"/>
                  </a:lnTo>
                  <a:lnTo>
                    <a:pt x="178" y="881"/>
                  </a:lnTo>
                  <a:lnTo>
                    <a:pt x="184" y="872"/>
                  </a:lnTo>
                  <a:lnTo>
                    <a:pt x="188" y="861"/>
                  </a:lnTo>
                  <a:lnTo>
                    <a:pt x="193" y="849"/>
                  </a:lnTo>
                  <a:lnTo>
                    <a:pt x="196" y="837"/>
                  </a:lnTo>
                  <a:lnTo>
                    <a:pt x="199" y="825"/>
                  </a:lnTo>
                  <a:lnTo>
                    <a:pt x="200" y="811"/>
                  </a:lnTo>
                  <a:lnTo>
                    <a:pt x="201" y="798"/>
                  </a:lnTo>
                  <a:lnTo>
                    <a:pt x="201" y="132"/>
                  </a:lnTo>
                  <a:lnTo>
                    <a:pt x="200" y="119"/>
                  </a:lnTo>
                  <a:lnTo>
                    <a:pt x="199" y="106"/>
                  </a:lnTo>
                  <a:lnTo>
                    <a:pt x="196" y="94"/>
                  </a:lnTo>
                  <a:lnTo>
                    <a:pt x="193" y="81"/>
                  </a:lnTo>
                  <a:lnTo>
                    <a:pt x="188" y="69"/>
                  </a:lnTo>
                  <a:lnTo>
                    <a:pt x="184" y="59"/>
                  </a:lnTo>
                  <a:lnTo>
                    <a:pt x="178" y="49"/>
                  </a:lnTo>
                  <a:lnTo>
                    <a:pt x="171" y="39"/>
                  </a:lnTo>
                  <a:lnTo>
                    <a:pt x="164" y="31"/>
                  </a:lnTo>
                  <a:lnTo>
                    <a:pt x="156" y="23"/>
                  </a:lnTo>
                  <a:lnTo>
                    <a:pt x="148" y="18"/>
                  </a:lnTo>
                  <a:lnTo>
                    <a:pt x="140" y="12"/>
                  </a:lnTo>
                  <a:lnTo>
                    <a:pt x="131" y="7"/>
                  </a:lnTo>
                  <a:lnTo>
                    <a:pt x="120" y="4"/>
                  </a:lnTo>
                  <a:lnTo>
                    <a:pt x="111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39"/>
                  </a:lnTo>
                  <a:lnTo>
                    <a:pt x="24" y="49"/>
                  </a:lnTo>
                  <a:lnTo>
                    <a:pt x="18" y="59"/>
                  </a:lnTo>
                  <a:lnTo>
                    <a:pt x="12" y="69"/>
                  </a:lnTo>
                  <a:lnTo>
                    <a:pt x="9" y="81"/>
                  </a:lnTo>
                  <a:lnTo>
                    <a:pt x="5" y="94"/>
                  </a:lnTo>
                  <a:lnTo>
                    <a:pt x="2" y="106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</p:grpSp>
      <p:grpSp>
        <p:nvGrpSpPr>
          <p:cNvPr id="73" name="Group 76"/>
          <p:cNvGrpSpPr/>
          <p:nvPr/>
        </p:nvGrpSpPr>
        <p:grpSpPr>
          <a:xfrm>
            <a:off x="6459362" y="3619902"/>
            <a:ext cx="331331" cy="467452"/>
            <a:chOff x="7208178" y="4027419"/>
            <a:chExt cx="140450" cy="382605"/>
          </a:xfrm>
          <a:solidFill>
            <a:schemeClr val="accent6">
              <a:lumMod val="75000"/>
            </a:schemeClr>
          </a:solidFill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7245779" y="4027419"/>
              <a:ext cx="65470" cy="76780"/>
            </a:xfrm>
            <a:custGeom>
              <a:avLst/>
              <a:gdLst/>
              <a:ahLst/>
              <a:cxnLst>
                <a:cxn ang="0">
                  <a:pos x="310" y="2"/>
                </a:cxn>
                <a:cxn ang="0">
                  <a:pos x="340" y="5"/>
                </a:cxn>
                <a:cxn ang="0">
                  <a:pos x="369" y="12"/>
                </a:cxn>
                <a:cxn ang="0">
                  <a:pos x="410" y="25"/>
                </a:cxn>
                <a:cxn ang="0">
                  <a:pos x="460" y="52"/>
                </a:cxn>
                <a:cxn ang="0">
                  <a:pos x="504" y="89"/>
                </a:cxn>
                <a:cxn ang="0">
                  <a:pos x="540" y="132"/>
                </a:cxn>
                <a:cxn ang="0">
                  <a:pos x="567" y="182"/>
                </a:cxn>
                <a:cxn ang="0">
                  <a:pos x="581" y="223"/>
                </a:cxn>
                <a:cxn ang="0">
                  <a:pos x="588" y="252"/>
                </a:cxn>
                <a:cxn ang="0">
                  <a:pos x="590" y="282"/>
                </a:cxn>
                <a:cxn ang="0">
                  <a:pos x="590" y="312"/>
                </a:cxn>
                <a:cxn ang="0">
                  <a:pos x="588" y="342"/>
                </a:cxn>
                <a:cxn ang="0">
                  <a:pos x="581" y="371"/>
                </a:cxn>
                <a:cxn ang="0">
                  <a:pos x="567" y="412"/>
                </a:cxn>
                <a:cxn ang="0">
                  <a:pos x="540" y="462"/>
                </a:cxn>
                <a:cxn ang="0">
                  <a:pos x="504" y="506"/>
                </a:cxn>
                <a:cxn ang="0">
                  <a:pos x="460" y="542"/>
                </a:cxn>
                <a:cxn ang="0">
                  <a:pos x="410" y="569"/>
                </a:cxn>
                <a:cxn ang="0">
                  <a:pos x="369" y="583"/>
                </a:cxn>
                <a:cxn ang="0">
                  <a:pos x="340" y="588"/>
                </a:cxn>
                <a:cxn ang="0">
                  <a:pos x="310" y="592"/>
                </a:cxn>
                <a:cxn ang="0">
                  <a:pos x="280" y="592"/>
                </a:cxn>
                <a:cxn ang="0">
                  <a:pos x="250" y="588"/>
                </a:cxn>
                <a:cxn ang="0">
                  <a:pos x="221" y="583"/>
                </a:cxn>
                <a:cxn ang="0">
                  <a:pos x="180" y="569"/>
                </a:cxn>
                <a:cxn ang="0">
                  <a:pos x="130" y="542"/>
                </a:cxn>
                <a:cxn ang="0">
                  <a:pos x="86" y="506"/>
                </a:cxn>
                <a:cxn ang="0">
                  <a:pos x="50" y="462"/>
                </a:cxn>
                <a:cxn ang="0">
                  <a:pos x="23" y="412"/>
                </a:cxn>
                <a:cxn ang="0">
                  <a:pos x="9" y="371"/>
                </a:cxn>
                <a:cxn ang="0">
                  <a:pos x="3" y="342"/>
                </a:cxn>
                <a:cxn ang="0">
                  <a:pos x="0" y="312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9" y="223"/>
                </a:cxn>
                <a:cxn ang="0">
                  <a:pos x="23" y="182"/>
                </a:cxn>
                <a:cxn ang="0">
                  <a:pos x="50" y="132"/>
                </a:cxn>
                <a:cxn ang="0">
                  <a:pos x="86" y="89"/>
                </a:cxn>
                <a:cxn ang="0">
                  <a:pos x="130" y="52"/>
                </a:cxn>
                <a:cxn ang="0">
                  <a:pos x="180" y="25"/>
                </a:cxn>
                <a:cxn ang="0">
                  <a:pos x="221" y="12"/>
                </a:cxn>
                <a:cxn ang="0">
                  <a:pos x="250" y="5"/>
                </a:cxn>
                <a:cxn ang="0">
                  <a:pos x="280" y="2"/>
                </a:cxn>
                <a:cxn ang="0">
                  <a:pos x="295" y="0"/>
                </a:cxn>
              </a:cxnLst>
              <a:rect l="0" t="0" r="r" b="b"/>
              <a:pathLst>
                <a:path w="591" h="592">
                  <a:moveTo>
                    <a:pt x="295" y="0"/>
                  </a:moveTo>
                  <a:lnTo>
                    <a:pt x="310" y="2"/>
                  </a:lnTo>
                  <a:lnTo>
                    <a:pt x="325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2"/>
                  </a:lnTo>
                  <a:lnTo>
                    <a:pt x="383" y="15"/>
                  </a:lnTo>
                  <a:lnTo>
                    <a:pt x="410" y="25"/>
                  </a:lnTo>
                  <a:lnTo>
                    <a:pt x="436" y="37"/>
                  </a:lnTo>
                  <a:lnTo>
                    <a:pt x="460" y="52"/>
                  </a:lnTo>
                  <a:lnTo>
                    <a:pt x="483" y="69"/>
                  </a:lnTo>
                  <a:lnTo>
                    <a:pt x="504" y="89"/>
                  </a:lnTo>
                  <a:lnTo>
                    <a:pt x="523" y="109"/>
                  </a:lnTo>
                  <a:lnTo>
                    <a:pt x="540" y="132"/>
                  </a:lnTo>
                  <a:lnTo>
                    <a:pt x="555" y="157"/>
                  </a:lnTo>
                  <a:lnTo>
                    <a:pt x="567" y="182"/>
                  </a:lnTo>
                  <a:lnTo>
                    <a:pt x="577" y="210"/>
                  </a:lnTo>
                  <a:lnTo>
                    <a:pt x="581" y="223"/>
                  </a:lnTo>
                  <a:lnTo>
                    <a:pt x="584" y="237"/>
                  </a:lnTo>
                  <a:lnTo>
                    <a:pt x="588" y="252"/>
                  </a:lnTo>
                  <a:lnTo>
                    <a:pt x="589" y="267"/>
                  </a:lnTo>
                  <a:lnTo>
                    <a:pt x="590" y="282"/>
                  </a:lnTo>
                  <a:lnTo>
                    <a:pt x="591" y="297"/>
                  </a:lnTo>
                  <a:lnTo>
                    <a:pt x="590" y="312"/>
                  </a:lnTo>
                  <a:lnTo>
                    <a:pt x="589" y="327"/>
                  </a:lnTo>
                  <a:lnTo>
                    <a:pt x="588" y="342"/>
                  </a:lnTo>
                  <a:lnTo>
                    <a:pt x="584" y="357"/>
                  </a:lnTo>
                  <a:lnTo>
                    <a:pt x="581" y="371"/>
                  </a:lnTo>
                  <a:lnTo>
                    <a:pt x="577" y="385"/>
                  </a:lnTo>
                  <a:lnTo>
                    <a:pt x="567" y="412"/>
                  </a:lnTo>
                  <a:lnTo>
                    <a:pt x="555" y="438"/>
                  </a:lnTo>
                  <a:lnTo>
                    <a:pt x="540" y="462"/>
                  </a:lnTo>
                  <a:lnTo>
                    <a:pt x="523" y="485"/>
                  </a:lnTo>
                  <a:lnTo>
                    <a:pt x="504" y="506"/>
                  </a:lnTo>
                  <a:lnTo>
                    <a:pt x="483" y="525"/>
                  </a:lnTo>
                  <a:lnTo>
                    <a:pt x="460" y="542"/>
                  </a:lnTo>
                  <a:lnTo>
                    <a:pt x="436" y="556"/>
                  </a:lnTo>
                  <a:lnTo>
                    <a:pt x="410" y="569"/>
                  </a:lnTo>
                  <a:lnTo>
                    <a:pt x="383" y="579"/>
                  </a:lnTo>
                  <a:lnTo>
                    <a:pt x="369" y="583"/>
                  </a:lnTo>
                  <a:lnTo>
                    <a:pt x="355" y="586"/>
                  </a:lnTo>
                  <a:lnTo>
                    <a:pt x="340" y="588"/>
                  </a:lnTo>
                  <a:lnTo>
                    <a:pt x="325" y="591"/>
                  </a:lnTo>
                  <a:lnTo>
                    <a:pt x="310" y="592"/>
                  </a:lnTo>
                  <a:lnTo>
                    <a:pt x="295" y="592"/>
                  </a:lnTo>
                  <a:lnTo>
                    <a:pt x="280" y="592"/>
                  </a:lnTo>
                  <a:lnTo>
                    <a:pt x="265" y="591"/>
                  </a:lnTo>
                  <a:lnTo>
                    <a:pt x="250" y="588"/>
                  </a:lnTo>
                  <a:lnTo>
                    <a:pt x="235" y="586"/>
                  </a:lnTo>
                  <a:lnTo>
                    <a:pt x="221" y="583"/>
                  </a:lnTo>
                  <a:lnTo>
                    <a:pt x="207" y="579"/>
                  </a:lnTo>
                  <a:lnTo>
                    <a:pt x="180" y="569"/>
                  </a:lnTo>
                  <a:lnTo>
                    <a:pt x="154" y="556"/>
                  </a:lnTo>
                  <a:lnTo>
                    <a:pt x="130" y="542"/>
                  </a:lnTo>
                  <a:lnTo>
                    <a:pt x="107" y="525"/>
                  </a:lnTo>
                  <a:lnTo>
                    <a:pt x="86" y="506"/>
                  </a:lnTo>
                  <a:lnTo>
                    <a:pt x="67" y="485"/>
                  </a:lnTo>
                  <a:lnTo>
                    <a:pt x="50" y="462"/>
                  </a:lnTo>
                  <a:lnTo>
                    <a:pt x="36" y="438"/>
                  </a:lnTo>
                  <a:lnTo>
                    <a:pt x="23" y="412"/>
                  </a:lnTo>
                  <a:lnTo>
                    <a:pt x="13" y="385"/>
                  </a:lnTo>
                  <a:lnTo>
                    <a:pt x="9" y="371"/>
                  </a:lnTo>
                  <a:lnTo>
                    <a:pt x="6" y="357"/>
                  </a:lnTo>
                  <a:lnTo>
                    <a:pt x="3" y="342"/>
                  </a:lnTo>
                  <a:lnTo>
                    <a:pt x="1" y="327"/>
                  </a:lnTo>
                  <a:lnTo>
                    <a:pt x="0" y="312"/>
                  </a:lnTo>
                  <a:lnTo>
                    <a:pt x="0" y="297"/>
                  </a:ln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10"/>
                  </a:lnTo>
                  <a:lnTo>
                    <a:pt x="23" y="182"/>
                  </a:lnTo>
                  <a:lnTo>
                    <a:pt x="36" y="157"/>
                  </a:lnTo>
                  <a:lnTo>
                    <a:pt x="50" y="132"/>
                  </a:lnTo>
                  <a:lnTo>
                    <a:pt x="67" y="109"/>
                  </a:lnTo>
                  <a:lnTo>
                    <a:pt x="86" y="89"/>
                  </a:lnTo>
                  <a:lnTo>
                    <a:pt x="107" y="69"/>
                  </a:lnTo>
                  <a:lnTo>
                    <a:pt x="130" y="52"/>
                  </a:lnTo>
                  <a:lnTo>
                    <a:pt x="154" y="37"/>
                  </a:lnTo>
                  <a:lnTo>
                    <a:pt x="180" y="25"/>
                  </a:lnTo>
                  <a:lnTo>
                    <a:pt x="207" y="15"/>
                  </a:lnTo>
                  <a:lnTo>
                    <a:pt x="221" y="12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7239807" y="4117429"/>
              <a:ext cx="77192" cy="292595"/>
            </a:xfrm>
            <a:custGeom>
              <a:avLst/>
              <a:gdLst/>
              <a:ahLst/>
              <a:cxnLst>
                <a:cxn ang="0">
                  <a:pos x="107" y="2255"/>
                </a:cxn>
                <a:cxn ang="0">
                  <a:pos x="84" y="2247"/>
                </a:cxn>
                <a:cxn ang="0">
                  <a:pos x="62" y="2233"/>
                </a:cxn>
                <a:cxn ang="0">
                  <a:pos x="43" y="2214"/>
                </a:cxn>
                <a:cxn ang="0">
                  <a:pos x="26" y="2189"/>
                </a:cxn>
                <a:cxn ang="0">
                  <a:pos x="14" y="2159"/>
                </a:cxn>
                <a:cxn ang="0">
                  <a:pos x="5" y="2127"/>
                </a:cxn>
                <a:cxn ang="0">
                  <a:pos x="0" y="2091"/>
                </a:cxn>
                <a:cxn ang="0">
                  <a:pos x="0" y="1144"/>
                </a:cxn>
                <a:cxn ang="0">
                  <a:pos x="0" y="1126"/>
                </a:cxn>
                <a:cxn ang="0">
                  <a:pos x="0" y="168"/>
                </a:cxn>
                <a:cxn ang="0">
                  <a:pos x="7" y="133"/>
                </a:cxn>
                <a:cxn ang="0">
                  <a:pos x="21" y="99"/>
                </a:cxn>
                <a:cxn ang="0">
                  <a:pos x="39" y="69"/>
                </a:cxn>
                <a:cxn ang="0">
                  <a:pos x="63" y="44"/>
                </a:cxn>
                <a:cxn ang="0">
                  <a:pos x="91" y="24"/>
                </a:cxn>
                <a:cxn ang="0">
                  <a:pos x="122" y="11"/>
                </a:cxn>
                <a:cxn ang="0">
                  <a:pos x="157" y="3"/>
                </a:cxn>
                <a:cxn ang="0">
                  <a:pos x="521" y="0"/>
                </a:cxn>
                <a:cxn ang="0">
                  <a:pos x="557" y="6"/>
                </a:cxn>
                <a:cxn ang="0">
                  <a:pos x="589" y="16"/>
                </a:cxn>
                <a:cxn ang="0">
                  <a:pos x="619" y="34"/>
                </a:cxn>
                <a:cxn ang="0">
                  <a:pos x="644" y="57"/>
                </a:cxn>
                <a:cxn ang="0">
                  <a:pos x="666" y="83"/>
                </a:cxn>
                <a:cxn ang="0">
                  <a:pos x="682" y="115"/>
                </a:cxn>
                <a:cxn ang="0">
                  <a:pos x="693" y="150"/>
                </a:cxn>
                <a:cxn ang="0">
                  <a:pos x="696" y="188"/>
                </a:cxn>
                <a:cxn ang="0">
                  <a:pos x="695" y="1137"/>
                </a:cxn>
                <a:cxn ang="0">
                  <a:pos x="696" y="2072"/>
                </a:cxn>
                <a:cxn ang="0">
                  <a:pos x="694" y="2110"/>
                </a:cxn>
                <a:cxn ang="0">
                  <a:pos x="687" y="2144"/>
                </a:cxn>
                <a:cxn ang="0">
                  <a:pos x="675" y="2174"/>
                </a:cxn>
                <a:cxn ang="0">
                  <a:pos x="660" y="2202"/>
                </a:cxn>
                <a:cxn ang="0">
                  <a:pos x="643" y="2224"/>
                </a:cxn>
                <a:cxn ang="0">
                  <a:pos x="622" y="2241"/>
                </a:cxn>
                <a:cxn ang="0">
                  <a:pos x="599" y="2252"/>
                </a:cxn>
                <a:cxn ang="0">
                  <a:pos x="575" y="2256"/>
                </a:cxn>
                <a:cxn ang="0">
                  <a:pos x="564" y="2255"/>
                </a:cxn>
                <a:cxn ang="0">
                  <a:pos x="539" y="2247"/>
                </a:cxn>
                <a:cxn ang="0">
                  <a:pos x="519" y="2233"/>
                </a:cxn>
                <a:cxn ang="0">
                  <a:pos x="499" y="2214"/>
                </a:cxn>
                <a:cxn ang="0">
                  <a:pos x="483" y="2189"/>
                </a:cxn>
                <a:cxn ang="0">
                  <a:pos x="470" y="2159"/>
                </a:cxn>
                <a:cxn ang="0">
                  <a:pos x="461" y="2127"/>
                </a:cxn>
                <a:cxn ang="0">
                  <a:pos x="456" y="2091"/>
                </a:cxn>
                <a:cxn ang="0">
                  <a:pos x="455" y="1312"/>
                </a:cxn>
                <a:cxn ang="0">
                  <a:pos x="240" y="2072"/>
                </a:cxn>
                <a:cxn ang="0">
                  <a:pos x="237" y="2110"/>
                </a:cxn>
                <a:cxn ang="0">
                  <a:pos x="230" y="2144"/>
                </a:cxn>
                <a:cxn ang="0">
                  <a:pos x="219" y="2174"/>
                </a:cxn>
                <a:cxn ang="0">
                  <a:pos x="204" y="2202"/>
                </a:cxn>
                <a:cxn ang="0">
                  <a:pos x="187" y="2224"/>
                </a:cxn>
                <a:cxn ang="0">
                  <a:pos x="166" y="2241"/>
                </a:cxn>
                <a:cxn ang="0">
                  <a:pos x="144" y="2252"/>
                </a:cxn>
                <a:cxn ang="0">
                  <a:pos x="120" y="2256"/>
                </a:cxn>
              </a:cxnLst>
              <a:rect l="0" t="0" r="r" b="b"/>
              <a:pathLst>
                <a:path w="696" h="2256">
                  <a:moveTo>
                    <a:pt x="120" y="2255"/>
                  </a:moveTo>
                  <a:lnTo>
                    <a:pt x="107" y="2255"/>
                  </a:lnTo>
                  <a:lnTo>
                    <a:pt x="96" y="2252"/>
                  </a:lnTo>
                  <a:lnTo>
                    <a:pt x="84" y="2247"/>
                  </a:lnTo>
                  <a:lnTo>
                    <a:pt x="73" y="2241"/>
                  </a:lnTo>
                  <a:lnTo>
                    <a:pt x="62" y="2233"/>
                  </a:lnTo>
                  <a:lnTo>
                    <a:pt x="52" y="2224"/>
                  </a:lnTo>
                  <a:lnTo>
                    <a:pt x="43" y="2214"/>
                  </a:lnTo>
                  <a:lnTo>
                    <a:pt x="35" y="2202"/>
                  </a:lnTo>
                  <a:lnTo>
                    <a:pt x="26" y="2189"/>
                  </a:lnTo>
                  <a:lnTo>
                    <a:pt x="20" y="2174"/>
                  </a:lnTo>
                  <a:lnTo>
                    <a:pt x="14" y="2159"/>
                  </a:lnTo>
                  <a:lnTo>
                    <a:pt x="9" y="2144"/>
                  </a:lnTo>
                  <a:lnTo>
                    <a:pt x="5" y="2127"/>
                  </a:lnTo>
                  <a:lnTo>
                    <a:pt x="2" y="2110"/>
                  </a:lnTo>
                  <a:lnTo>
                    <a:pt x="0" y="2091"/>
                  </a:lnTo>
                  <a:lnTo>
                    <a:pt x="0" y="2073"/>
                  </a:lnTo>
                  <a:lnTo>
                    <a:pt x="0" y="1144"/>
                  </a:lnTo>
                  <a:lnTo>
                    <a:pt x="0" y="1137"/>
                  </a:lnTo>
                  <a:lnTo>
                    <a:pt x="0" y="112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3" y="150"/>
                  </a:lnTo>
                  <a:lnTo>
                    <a:pt x="7" y="133"/>
                  </a:lnTo>
                  <a:lnTo>
                    <a:pt x="13" y="115"/>
                  </a:lnTo>
                  <a:lnTo>
                    <a:pt x="21" y="99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51" y="57"/>
                  </a:lnTo>
                  <a:lnTo>
                    <a:pt x="63" y="44"/>
                  </a:lnTo>
                  <a:lnTo>
                    <a:pt x="76" y="34"/>
                  </a:lnTo>
                  <a:lnTo>
                    <a:pt x="91" y="24"/>
                  </a:lnTo>
                  <a:lnTo>
                    <a:pt x="106" y="16"/>
                  </a:lnTo>
                  <a:lnTo>
                    <a:pt x="122" y="11"/>
                  </a:lnTo>
                  <a:lnTo>
                    <a:pt x="139" y="6"/>
                  </a:lnTo>
                  <a:lnTo>
                    <a:pt x="157" y="3"/>
                  </a:lnTo>
                  <a:lnTo>
                    <a:pt x="174" y="1"/>
                  </a:lnTo>
                  <a:lnTo>
                    <a:pt x="521" y="0"/>
                  </a:lnTo>
                  <a:lnTo>
                    <a:pt x="539" y="3"/>
                  </a:lnTo>
                  <a:lnTo>
                    <a:pt x="557" y="6"/>
                  </a:lnTo>
                  <a:lnTo>
                    <a:pt x="573" y="11"/>
                  </a:lnTo>
                  <a:lnTo>
                    <a:pt x="589" y="16"/>
                  </a:lnTo>
                  <a:lnTo>
                    <a:pt x="604" y="24"/>
                  </a:lnTo>
                  <a:lnTo>
                    <a:pt x="619" y="34"/>
                  </a:lnTo>
                  <a:lnTo>
                    <a:pt x="633" y="44"/>
                  </a:lnTo>
                  <a:lnTo>
                    <a:pt x="644" y="57"/>
                  </a:lnTo>
                  <a:lnTo>
                    <a:pt x="656" y="69"/>
                  </a:lnTo>
                  <a:lnTo>
                    <a:pt x="666" y="83"/>
                  </a:lnTo>
                  <a:lnTo>
                    <a:pt x="675" y="99"/>
                  </a:lnTo>
                  <a:lnTo>
                    <a:pt x="682" y="115"/>
                  </a:lnTo>
                  <a:lnTo>
                    <a:pt x="688" y="133"/>
                  </a:lnTo>
                  <a:lnTo>
                    <a:pt x="693" y="150"/>
                  </a:lnTo>
                  <a:lnTo>
                    <a:pt x="695" y="168"/>
                  </a:lnTo>
                  <a:lnTo>
                    <a:pt x="696" y="188"/>
                  </a:lnTo>
                  <a:lnTo>
                    <a:pt x="696" y="1126"/>
                  </a:lnTo>
                  <a:lnTo>
                    <a:pt x="695" y="1137"/>
                  </a:lnTo>
                  <a:lnTo>
                    <a:pt x="696" y="1144"/>
                  </a:lnTo>
                  <a:lnTo>
                    <a:pt x="696" y="2072"/>
                  </a:lnTo>
                  <a:lnTo>
                    <a:pt x="695" y="2091"/>
                  </a:lnTo>
                  <a:lnTo>
                    <a:pt x="694" y="2110"/>
                  </a:lnTo>
                  <a:lnTo>
                    <a:pt x="690" y="2127"/>
                  </a:lnTo>
                  <a:lnTo>
                    <a:pt x="687" y="2144"/>
                  </a:lnTo>
                  <a:lnTo>
                    <a:pt x="681" y="2159"/>
                  </a:lnTo>
                  <a:lnTo>
                    <a:pt x="675" y="2174"/>
                  </a:lnTo>
                  <a:lnTo>
                    <a:pt x="668" y="2189"/>
                  </a:lnTo>
                  <a:lnTo>
                    <a:pt x="660" y="2202"/>
                  </a:lnTo>
                  <a:lnTo>
                    <a:pt x="652" y="2214"/>
                  </a:lnTo>
                  <a:lnTo>
                    <a:pt x="643" y="2224"/>
                  </a:lnTo>
                  <a:lnTo>
                    <a:pt x="633" y="2233"/>
                  </a:lnTo>
                  <a:lnTo>
                    <a:pt x="622" y="2241"/>
                  </a:lnTo>
                  <a:lnTo>
                    <a:pt x="611" y="2247"/>
                  </a:lnTo>
                  <a:lnTo>
                    <a:pt x="599" y="2252"/>
                  </a:lnTo>
                  <a:lnTo>
                    <a:pt x="588" y="2255"/>
                  </a:lnTo>
                  <a:lnTo>
                    <a:pt x="575" y="2256"/>
                  </a:lnTo>
                  <a:lnTo>
                    <a:pt x="575" y="2255"/>
                  </a:lnTo>
                  <a:lnTo>
                    <a:pt x="564" y="2255"/>
                  </a:lnTo>
                  <a:lnTo>
                    <a:pt x="551" y="2252"/>
                  </a:lnTo>
                  <a:lnTo>
                    <a:pt x="539" y="2247"/>
                  </a:lnTo>
                  <a:lnTo>
                    <a:pt x="529" y="2241"/>
                  </a:lnTo>
                  <a:lnTo>
                    <a:pt x="519" y="2233"/>
                  </a:lnTo>
                  <a:lnTo>
                    <a:pt x="508" y="2224"/>
                  </a:lnTo>
                  <a:lnTo>
                    <a:pt x="499" y="2214"/>
                  </a:lnTo>
                  <a:lnTo>
                    <a:pt x="491" y="2202"/>
                  </a:lnTo>
                  <a:lnTo>
                    <a:pt x="483" y="2189"/>
                  </a:lnTo>
                  <a:lnTo>
                    <a:pt x="476" y="2174"/>
                  </a:lnTo>
                  <a:lnTo>
                    <a:pt x="470" y="2159"/>
                  </a:lnTo>
                  <a:lnTo>
                    <a:pt x="464" y="2144"/>
                  </a:lnTo>
                  <a:lnTo>
                    <a:pt x="461" y="2127"/>
                  </a:lnTo>
                  <a:lnTo>
                    <a:pt x="457" y="2110"/>
                  </a:lnTo>
                  <a:lnTo>
                    <a:pt x="456" y="2091"/>
                  </a:lnTo>
                  <a:lnTo>
                    <a:pt x="455" y="2073"/>
                  </a:lnTo>
                  <a:lnTo>
                    <a:pt x="455" y="1312"/>
                  </a:lnTo>
                  <a:lnTo>
                    <a:pt x="240" y="1312"/>
                  </a:lnTo>
                  <a:lnTo>
                    <a:pt x="240" y="2072"/>
                  </a:lnTo>
                  <a:lnTo>
                    <a:pt x="240" y="2091"/>
                  </a:lnTo>
                  <a:lnTo>
                    <a:pt x="237" y="2110"/>
                  </a:lnTo>
                  <a:lnTo>
                    <a:pt x="234" y="2127"/>
                  </a:lnTo>
                  <a:lnTo>
                    <a:pt x="230" y="2144"/>
                  </a:lnTo>
                  <a:lnTo>
                    <a:pt x="225" y="2159"/>
                  </a:lnTo>
                  <a:lnTo>
                    <a:pt x="219" y="2174"/>
                  </a:lnTo>
                  <a:lnTo>
                    <a:pt x="212" y="2189"/>
                  </a:lnTo>
                  <a:lnTo>
                    <a:pt x="204" y="2202"/>
                  </a:lnTo>
                  <a:lnTo>
                    <a:pt x="196" y="2214"/>
                  </a:lnTo>
                  <a:lnTo>
                    <a:pt x="187" y="2224"/>
                  </a:lnTo>
                  <a:lnTo>
                    <a:pt x="176" y="2233"/>
                  </a:lnTo>
                  <a:lnTo>
                    <a:pt x="166" y="2241"/>
                  </a:lnTo>
                  <a:lnTo>
                    <a:pt x="156" y="2247"/>
                  </a:lnTo>
                  <a:lnTo>
                    <a:pt x="144" y="2252"/>
                  </a:lnTo>
                  <a:lnTo>
                    <a:pt x="131" y="2255"/>
                  </a:lnTo>
                  <a:lnTo>
                    <a:pt x="120" y="2256"/>
                  </a:lnTo>
                  <a:lnTo>
                    <a:pt x="120" y="2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7208178" y="4123394"/>
              <a:ext cx="22118" cy="120358"/>
            </a:xfrm>
            <a:custGeom>
              <a:avLst/>
              <a:gdLst/>
              <a:ahLst/>
              <a:cxnLst>
                <a:cxn ang="0">
                  <a:pos x="0" y="797"/>
                </a:cxn>
                <a:cxn ang="0">
                  <a:pos x="1" y="825"/>
                </a:cxn>
                <a:cxn ang="0">
                  <a:pos x="7" y="849"/>
                </a:cxn>
                <a:cxn ang="0">
                  <a:pos x="16" y="872"/>
                </a:cxn>
                <a:cxn ang="0">
                  <a:pos x="29" y="890"/>
                </a:cxn>
                <a:cxn ang="0">
                  <a:pos x="44" y="907"/>
                </a:cxn>
                <a:cxn ang="0">
                  <a:pos x="61" y="919"/>
                </a:cxn>
                <a:cxn ang="0">
                  <a:pos x="80" y="927"/>
                </a:cxn>
                <a:cxn ang="0">
                  <a:pos x="100" y="930"/>
                </a:cxn>
                <a:cxn ang="0">
                  <a:pos x="109" y="928"/>
                </a:cxn>
                <a:cxn ang="0">
                  <a:pos x="129" y="924"/>
                </a:cxn>
                <a:cxn ang="0">
                  <a:pos x="148" y="913"/>
                </a:cxn>
                <a:cxn ang="0">
                  <a:pos x="164" y="900"/>
                </a:cxn>
                <a:cxn ang="0">
                  <a:pos x="177" y="881"/>
                </a:cxn>
                <a:cxn ang="0">
                  <a:pos x="188" y="861"/>
                </a:cxn>
                <a:cxn ang="0">
                  <a:pos x="196" y="837"/>
                </a:cxn>
                <a:cxn ang="0">
                  <a:pos x="199" y="811"/>
                </a:cxn>
                <a:cxn ang="0">
                  <a:pos x="201" y="132"/>
                </a:cxn>
                <a:cxn ang="0">
                  <a:pos x="198" y="106"/>
                </a:cxn>
                <a:cxn ang="0">
                  <a:pos x="192" y="81"/>
                </a:cxn>
                <a:cxn ang="0">
                  <a:pos x="183" y="59"/>
                </a:cxn>
                <a:cxn ang="0">
                  <a:pos x="171" y="39"/>
                </a:cxn>
                <a:cxn ang="0">
                  <a:pos x="156" y="23"/>
                </a:cxn>
                <a:cxn ang="0">
                  <a:pos x="138" y="12"/>
                </a:cxn>
                <a:cxn ang="0">
                  <a:pos x="120" y="4"/>
                </a:cxn>
                <a:cxn ang="0">
                  <a:pos x="100" y="1"/>
                </a:cxn>
                <a:cxn ang="0">
                  <a:pos x="90" y="1"/>
                </a:cxn>
                <a:cxn ang="0">
                  <a:pos x="70" y="7"/>
                </a:cxn>
                <a:cxn ang="0">
                  <a:pos x="52" y="18"/>
                </a:cxn>
                <a:cxn ang="0">
                  <a:pos x="36" y="31"/>
                </a:cxn>
                <a:cxn ang="0">
                  <a:pos x="22" y="49"/>
                </a:cxn>
                <a:cxn ang="0">
                  <a:pos x="12" y="69"/>
                </a:cxn>
                <a:cxn ang="0">
                  <a:pos x="3" y="94"/>
                </a:cxn>
                <a:cxn ang="0">
                  <a:pos x="0" y="119"/>
                </a:cxn>
                <a:cxn ang="0">
                  <a:pos x="0" y="132"/>
                </a:cxn>
              </a:cxnLst>
              <a:rect l="0" t="0" r="r" b="b"/>
              <a:pathLst>
                <a:path w="201" h="930">
                  <a:moveTo>
                    <a:pt x="0" y="132"/>
                  </a:moveTo>
                  <a:lnTo>
                    <a:pt x="0" y="797"/>
                  </a:lnTo>
                  <a:lnTo>
                    <a:pt x="0" y="811"/>
                  </a:lnTo>
                  <a:lnTo>
                    <a:pt x="1" y="825"/>
                  </a:lnTo>
                  <a:lnTo>
                    <a:pt x="3" y="837"/>
                  </a:lnTo>
                  <a:lnTo>
                    <a:pt x="7" y="849"/>
                  </a:lnTo>
                  <a:lnTo>
                    <a:pt x="12" y="861"/>
                  </a:lnTo>
                  <a:lnTo>
                    <a:pt x="16" y="872"/>
                  </a:lnTo>
                  <a:lnTo>
                    <a:pt x="22" y="881"/>
                  </a:lnTo>
                  <a:lnTo>
                    <a:pt x="29" y="890"/>
                  </a:lnTo>
                  <a:lnTo>
                    <a:pt x="36" y="900"/>
                  </a:lnTo>
                  <a:lnTo>
                    <a:pt x="44" y="907"/>
                  </a:lnTo>
                  <a:lnTo>
                    <a:pt x="52" y="913"/>
                  </a:lnTo>
                  <a:lnTo>
                    <a:pt x="61" y="919"/>
                  </a:lnTo>
                  <a:lnTo>
                    <a:pt x="70" y="924"/>
                  </a:lnTo>
                  <a:lnTo>
                    <a:pt x="80" y="927"/>
                  </a:lnTo>
                  <a:lnTo>
                    <a:pt x="90" y="928"/>
                  </a:lnTo>
                  <a:lnTo>
                    <a:pt x="100" y="930"/>
                  </a:lnTo>
                  <a:lnTo>
                    <a:pt x="100" y="928"/>
                  </a:lnTo>
                  <a:lnTo>
                    <a:pt x="109" y="928"/>
                  </a:lnTo>
                  <a:lnTo>
                    <a:pt x="120" y="927"/>
                  </a:lnTo>
                  <a:lnTo>
                    <a:pt x="129" y="924"/>
                  </a:lnTo>
                  <a:lnTo>
                    <a:pt x="138" y="919"/>
                  </a:lnTo>
                  <a:lnTo>
                    <a:pt x="148" y="913"/>
                  </a:lnTo>
                  <a:lnTo>
                    <a:pt x="156" y="907"/>
                  </a:lnTo>
                  <a:lnTo>
                    <a:pt x="164" y="900"/>
                  </a:lnTo>
                  <a:lnTo>
                    <a:pt x="171" y="890"/>
                  </a:lnTo>
                  <a:lnTo>
                    <a:pt x="177" y="881"/>
                  </a:lnTo>
                  <a:lnTo>
                    <a:pt x="183" y="872"/>
                  </a:lnTo>
                  <a:lnTo>
                    <a:pt x="188" y="861"/>
                  </a:lnTo>
                  <a:lnTo>
                    <a:pt x="192" y="849"/>
                  </a:lnTo>
                  <a:lnTo>
                    <a:pt x="196" y="837"/>
                  </a:lnTo>
                  <a:lnTo>
                    <a:pt x="198" y="825"/>
                  </a:lnTo>
                  <a:lnTo>
                    <a:pt x="199" y="811"/>
                  </a:lnTo>
                  <a:lnTo>
                    <a:pt x="201" y="798"/>
                  </a:lnTo>
                  <a:lnTo>
                    <a:pt x="201" y="132"/>
                  </a:lnTo>
                  <a:lnTo>
                    <a:pt x="199" y="119"/>
                  </a:lnTo>
                  <a:lnTo>
                    <a:pt x="198" y="106"/>
                  </a:lnTo>
                  <a:lnTo>
                    <a:pt x="196" y="94"/>
                  </a:lnTo>
                  <a:lnTo>
                    <a:pt x="192" y="81"/>
                  </a:lnTo>
                  <a:lnTo>
                    <a:pt x="188" y="69"/>
                  </a:lnTo>
                  <a:lnTo>
                    <a:pt x="183" y="59"/>
                  </a:lnTo>
                  <a:lnTo>
                    <a:pt x="177" y="49"/>
                  </a:lnTo>
                  <a:lnTo>
                    <a:pt x="171" y="39"/>
                  </a:lnTo>
                  <a:lnTo>
                    <a:pt x="164" y="31"/>
                  </a:lnTo>
                  <a:lnTo>
                    <a:pt x="156" y="23"/>
                  </a:lnTo>
                  <a:lnTo>
                    <a:pt x="148" y="18"/>
                  </a:lnTo>
                  <a:lnTo>
                    <a:pt x="138" y="12"/>
                  </a:lnTo>
                  <a:lnTo>
                    <a:pt x="129" y="7"/>
                  </a:lnTo>
                  <a:lnTo>
                    <a:pt x="120" y="4"/>
                  </a:lnTo>
                  <a:lnTo>
                    <a:pt x="109" y="1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0" y="7"/>
                  </a:lnTo>
                  <a:lnTo>
                    <a:pt x="61" y="12"/>
                  </a:lnTo>
                  <a:lnTo>
                    <a:pt x="52" y="18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39"/>
                  </a:lnTo>
                  <a:lnTo>
                    <a:pt x="22" y="49"/>
                  </a:lnTo>
                  <a:lnTo>
                    <a:pt x="16" y="59"/>
                  </a:lnTo>
                  <a:lnTo>
                    <a:pt x="12" y="69"/>
                  </a:lnTo>
                  <a:lnTo>
                    <a:pt x="7" y="81"/>
                  </a:lnTo>
                  <a:lnTo>
                    <a:pt x="3" y="94"/>
                  </a:lnTo>
                  <a:lnTo>
                    <a:pt x="1" y="106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7326510" y="4123394"/>
              <a:ext cx="22118" cy="120358"/>
            </a:xfrm>
            <a:custGeom>
              <a:avLst/>
              <a:gdLst/>
              <a:ahLst/>
              <a:cxnLst>
                <a:cxn ang="0">
                  <a:pos x="0" y="797"/>
                </a:cxn>
                <a:cxn ang="0">
                  <a:pos x="2" y="825"/>
                </a:cxn>
                <a:cxn ang="0">
                  <a:pos x="9" y="849"/>
                </a:cxn>
                <a:cxn ang="0">
                  <a:pos x="18" y="872"/>
                </a:cxn>
                <a:cxn ang="0">
                  <a:pos x="29" y="890"/>
                </a:cxn>
                <a:cxn ang="0">
                  <a:pos x="44" y="907"/>
                </a:cxn>
                <a:cxn ang="0">
                  <a:pos x="62" y="919"/>
                </a:cxn>
                <a:cxn ang="0">
                  <a:pos x="80" y="927"/>
                </a:cxn>
                <a:cxn ang="0">
                  <a:pos x="101" y="930"/>
                </a:cxn>
                <a:cxn ang="0">
                  <a:pos x="111" y="928"/>
                </a:cxn>
                <a:cxn ang="0">
                  <a:pos x="131" y="924"/>
                </a:cxn>
                <a:cxn ang="0">
                  <a:pos x="148" y="913"/>
                </a:cxn>
                <a:cxn ang="0">
                  <a:pos x="164" y="900"/>
                </a:cxn>
                <a:cxn ang="0">
                  <a:pos x="178" y="881"/>
                </a:cxn>
                <a:cxn ang="0">
                  <a:pos x="188" y="861"/>
                </a:cxn>
                <a:cxn ang="0">
                  <a:pos x="196" y="837"/>
                </a:cxn>
                <a:cxn ang="0">
                  <a:pos x="200" y="811"/>
                </a:cxn>
                <a:cxn ang="0">
                  <a:pos x="201" y="132"/>
                </a:cxn>
                <a:cxn ang="0">
                  <a:pos x="199" y="106"/>
                </a:cxn>
                <a:cxn ang="0">
                  <a:pos x="193" y="81"/>
                </a:cxn>
                <a:cxn ang="0">
                  <a:pos x="184" y="59"/>
                </a:cxn>
                <a:cxn ang="0">
                  <a:pos x="171" y="39"/>
                </a:cxn>
                <a:cxn ang="0">
                  <a:pos x="156" y="23"/>
                </a:cxn>
                <a:cxn ang="0">
                  <a:pos x="140" y="12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90" y="1"/>
                </a:cxn>
                <a:cxn ang="0">
                  <a:pos x="71" y="7"/>
                </a:cxn>
                <a:cxn ang="0">
                  <a:pos x="52" y="18"/>
                </a:cxn>
                <a:cxn ang="0">
                  <a:pos x="36" y="31"/>
                </a:cxn>
                <a:cxn ang="0">
                  <a:pos x="24" y="49"/>
                </a:cxn>
                <a:cxn ang="0">
                  <a:pos x="12" y="69"/>
                </a:cxn>
                <a:cxn ang="0">
                  <a:pos x="5" y="94"/>
                </a:cxn>
                <a:cxn ang="0">
                  <a:pos x="0" y="119"/>
                </a:cxn>
                <a:cxn ang="0">
                  <a:pos x="0" y="132"/>
                </a:cxn>
              </a:cxnLst>
              <a:rect l="0" t="0" r="r" b="b"/>
              <a:pathLst>
                <a:path w="201" h="930">
                  <a:moveTo>
                    <a:pt x="0" y="132"/>
                  </a:moveTo>
                  <a:lnTo>
                    <a:pt x="0" y="797"/>
                  </a:lnTo>
                  <a:lnTo>
                    <a:pt x="0" y="811"/>
                  </a:lnTo>
                  <a:lnTo>
                    <a:pt x="2" y="825"/>
                  </a:lnTo>
                  <a:lnTo>
                    <a:pt x="5" y="837"/>
                  </a:lnTo>
                  <a:lnTo>
                    <a:pt x="9" y="849"/>
                  </a:lnTo>
                  <a:lnTo>
                    <a:pt x="12" y="861"/>
                  </a:lnTo>
                  <a:lnTo>
                    <a:pt x="18" y="872"/>
                  </a:lnTo>
                  <a:lnTo>
                    <a:pt x="24" y="881"/>
                  </a:lnTo>
                  <a:lnTo>
                    <a:pt x="29" y="890"/>
                  </a:lnTo>
                  <a:lnTo>
                    <a:pt x="36" y="900"/>
                  </a:lnTo>
                  <a:lnTo>
                    <a:pt x="44" y="907"/>
                  </a:lnTo>
                  <a:lnTo>
                    <a:pt x="52" y="913"/>
                  </a:lnTo>
                  <a:lnTo>
                    <a:pt x="62" y="919"/>
                  </a:lnTo>
                  <a:lnTo>
                    <a:pt x="71" y="924"/>
                  </a:lnTo>
                  <a:lnTo>
                    <a:pt x="80" y="927"/>
                  </a:lnTo>
                  <a:lnTo>
                    <a:pt x="90" y="928"/>
                  </a:lnTo>
                  <a:lnTo>
                    <a:pt x="101" y="930"/>
                  </a:lnTo>
                  <a:lnTo>
                    <a:pt x="101" y="928"/>
                  </a:lnTo>
                  <a:lnTo>
                    <a:pt x="111" y="928"/>
                  </a:lnTo>
                  <a:lnTo>
                    <a:pt x="120" y="927"/>
                  </a:lnTo>
                  <a:lnTo>
                    <a:pt x="131" y="924"/>
                  </a:lnTo>
                  <a:lnTo>
                    <a:pt x="140" y="919"/>
                  </a:lnTo>
                  <a:lnTo>
                    <a:pt x="148" y="913"/>
                  </a:lnTo>
                  <a:lnTo>
                    <a:pt x="156" y="907"/>
                  </a:lnTo>
                  <a:lnTo>
                    <a:pt x="164" y="900"/>
                  </a:lnTo>
                  <a:lnTo>
                    <a:pt x="171" y="890"/>
                  </a:lnTo>
                  <a:lnTo>
                    <a:pt x="178" y="881"/>
                  </a:lnTo>
                  <a:lnTo>
                    <a:pt x="184" y="872"/>
                  </a:lnTo>
                  <a:lnTo>
                    <a:pt x="188" y="861"/>
                  </a:lnTo>
                  <a:lnTo>
                    <a:pt x="193" y="849"/>
                  </a:lnTo>
                  <a:lnTo>
                    <a:pt x="196" y="837"/>
                  </a:lnTo>
                  <a:lnTo>
                    <a:pt x="199" y="825"/>
                  </a:lnTo>
                  <a:lnTo>
                    <a:pt x="200" y="811"/>
                  </a:lnTo>
                  <a:lnTo>
                    <a:pt x="201" y="798"/>
                  </a:lnTo>
                  <a:lnTo>
                    <a:pt x="201" y="132"/>
                  </a:lnTo>
                  <a:lnTo>
                    <a:pt x="200" y="119"/>
                  </a:lnTo>
                  <a:lnTo>
                    <a:pt x="199" y="106"/>
                  </a:lnTo>
                  <a:lnTo>
                    <a:pt x="196" y="94"/>
                  </a:lnTo>
                  <a:lnTo>
                    <a:pt x="193" y="81"/>
                  </a:lnTo>
                  <a:lnTo>
                    <a:pt x="188" y="69"/>
                  </a:lnTo>
                  <a:lnTo>
                    <a:pt x="184" y="59"/>
                  </a:lnTo>
                  <a:lnTo>
                    <a:pt x="178" y="49"/>
                  </a:lnTo>
                  <a:lnTo>
                    <a:pt x="171" y="39"/>
                  </a:lnTo>
                  <a:lnTo>
                    <a:pt x="164" y="31"/>
                  </a:lnTo>
                  <a:lnTo>
                    <a:pt x="156" y="23"/>
                  </a:lnTo>
                  <a:lnTo>
                    <a:pt x="148" y="18"/>
                  </a:lnTo>
                  <a:lnTo>
                    <a:pt x="140" y="12"/>
                  </a:lnTo>
                  <a:lnTo>
                    <a:pt x="131" y="7"/>
                  </a:lnTo>
                  <a:lnTo>
                    <a:pt x="120" y="4"/>
                  </a:lnTo>
                  <a:lnTo>
                    <a:pt x="111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39"/>
                  </a:lnTo>
                  <a:lnTo>
                    <a:pt x="24" y="49"/>
                  </a:lnTo>
                  <a:lnTo>
                    <a:pt x="18" y="59"/>
                  </a:lnTo>
                  <a:lnTo>
                    <a:pt x="12" y="69"/>
                  </a:lnTo>
                  <a:lnTo>
                    <a:pt x="9" y="81"/>
                  </a:lnTo>
                  <a:lnTo>
                    <a:pt x="5" y="94"/>
                  </a:lnTo>
                  <a:lnTo>
                    <a:pt x="2" y="106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</p:grpSp>
      <p:sp>
        <p:nvSpPr>
          <p:cNvPr id="78" name="Svislý svitek 77"/>
          <p:cNvSpPr/>
          <p:nvPr/>
        </p:nvSpPr>
        <p:spPr bwMode="auto">
          <a:xfrm>
            <a:off x="723015" y="2995742"/>
            <a:ext cx="701748" cy="574159"/>
          </a:xfrm>
          <a:prstGeom prst="verticalScroll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/>
              <a:t>Žádost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" name="Group 76"/>
          <p:cNvGrpSpPr/>
          <p:nvPr/>
        </p:nvGrpSpPr>
        <p:grpSpPr>
          <a:xfrm>
            <a:off x="1203334" y="3350544"/>
            <a:ext cx="331331" cy="467452"/>
            <a:chOff x="7208178" y="4027419"/>
            <a:chExt cx="140450" cy="382605"/>
          </a:xfrm>
          <a:solidFill>
            <a:schemeClr val="accent6">
              <a:lumMod val="75000"/>
            </a:schemeClr>
          </a:solidFill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7245779" y="4027419"/>
              <a:ext cx="65470" cy="76780"/>
            </a:xfrm>
            <a:custGeom>
              <a:avLst/>
              <a:gdLst/>
              <a:ahLst/>
              <a:cxnLst>
                <a:cxn ang="0">
                  <a:pos x="310" y="2"/>
                </a:cxn>
                <a:cxn ang="0">
                  <a:pos x="340" y="5"/>
                </a:cxn>
                <a:cxn ang="0">
                  <a:pos x="369" y="12"/>
                </a:cxn>
                <a:cxn ang="0">
                  <a:pos x="410" y="25"/>
                </a:cxn>
                <a:cxn ang="0">
                  <a:pos x="460" y="52"/>
                </a:cxn>
                <a:cxn ang="0">
                  <a:pos x="504" y="89"/>
                </a:cxn>
                <a:cxn ang="0">
                  <a:pos x="540" y="132"/>
                </a:cxn>
                <a:cxn ang="0">
                  <a:pos x="567" y="182"/>
                </a:cxn>
                <a:cxn ang="0">
                  <a:pos x="581" y="223"/>
                </a:cxn>
                <a:cxn ang="0">
                  <a:pos x="588" y="252"/>
                </a:cxn>
                <a:cxn ang="0">
                  <a:pos x="590" y="282"/>
                </a:cxn>
                <a:cxn ang="0">
                  <a:pos x="590" y="312"/>
                </a:cxn>
                <a:cxn ang="0">
                  <a:pos x="588" y="342"/>
                </a:cxn>
                <a:cxn ang="0">
                  <a:pos x="581" y="371"/>
                </a:cxn>
                <a:cxn ang="0">
                  <a:pos x="567" y="412"/>
                </a:cxn>
                <a:cxn ang="0">
                  <a:pos x="540" y="462"/>
                </a:cxn>
                <a:cxn ang="0">
                  <a:pos x="504" y="506"/>
                </a:cxn>
                <a:cxn ang="0">
                  <a:pos x="460" y="542"/>
                </a:cxn>
                <a:cxn ang="0">
                  <a:pos x="410" y="569"/>
                </a:cxn>
                <a:cxn ang="0">
                  <a:pos x="369" y="583"/>
                </a:cxn>
                <a:cxn ang="0">
                  <a:pos x="340" y="588"/>
                </a:cxn>
                <a:cxn ang="0">
                  <a:pos x="310" y="592"/>
                </a:cxn>
                <a:cxn ang="0">
                  <a:pos x="280" y="592"/>
                </a:cxn>
                <a:cxn ang="0">
                  <a:pos x="250" y="588"/>
                </a:cxn>
                <a:cxn ang="0">
                  <a:pos x="221" y="583"/>
                </a:cxn>
                <a:cxn ang="0">
                  <a:pos x="180" y="569"/>
                </a:cxn>
                <a:cxn ang="0">
                  <a:pos x="130" y="542"/>
                </a:cxn>
                <a:cxn ang="0">
                  <a:pos x="86" y="506"/>
                </a:cxn>
                <a:cxn ang="0">
                  <a:pos x="50" y="462"/>
                </a:cxn>
                <a:cxn ang="0">
                  <a:pos x="23" y="412"/>
                </a:cxn>
                <a:cxn ang="0">
                  <a:pos x="9" y="371"/>
                </a:cxn>
                <a:cxn ang="0">
                  <a:pos x="3" y="342"/>
                </a:cxn>
                <a:cxn ang="0">
                  <a:pos x="0" y="312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9" y="223"/>
                </a:cxn>
                <a:cxn ang="0">
                  <a:pos x="23" y="182"/>
                </a:cxn>
                <a:cxn ang="0">
                  <a:pos x="50" y="132"/>
                </a:cxn>
                <a:cxn ang="0">
                  <a:pos x="86" y="89"/>
                </a:cxn>
                <a:cxn ang="0">
                  <a:pos x="130" y="52"/>
                </a:cxn>
                <a:cxn ang="0">
                  <a:pos x="180" y="25"/>
                </a:cxn>
                <a:cxn ang="0">
                  <a:pos x="221" y="12"/>
                </a:cxn>
                <a:cxn ang="0">
                  <a:pos x="250" y="5"/>
                </a:cxn>
                <a:cxn ang="0">
                  <a:pos x="280" y="2"/>
                </a:cxn>
                <a:cxn ang="0">
                  <a:pos x="295" y="0"/>
                </a:cxn>
              </a:cxnLst>
              <a:rect l="0" t="0" r="r" b="b"/>
              <a:pathLst>
                <a:path w="591" h="592">
                  <a:moveTo>
                    <a:pt x="295" y="0"/>
                  </a:moveTo>
                  <a:lnTo>
                    <a:pt x="310" y="2"/>
                  </a:lnTo>
                  <a:lnTo>
                    <a:pt x="325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2"/>
                  </a:lnTo>
                  <a:lnTo>
                    <a:pt x="383" y="15"/>
                  </a:lnTo>
                  <a:lnTo>
                    <a:pt x="410" y="25"/>
                  </a:lnTo>
                  <a:lnTo>
                    <a:pt x="436" y="37"/>
                  </a:lnTo>
                  <a:lnTo>
                    <a:pt x="460" y="52"/>
                  </a:lnTo>
                  <a:lnTo>
                    <a:pt x="483" y="69"/>
                  </a:lnTo>
                  <a:lnTo>
                    <a:pt x="504" y="89"/>
                  </a:lnTo>
                  <a:lnTo>
                    <a:pt x="523" y="109"/>
                  </a:lnTo>
                  <a:lnTo>
                    <a:pt x="540" y="132"/>
                  </a:lnTo>
                  <a:lnTo>
                    <a:pt x="555" y="157"/>
                  </a:lnTo>
                  <a:lnTo>
                    <a:pt x="567" y="182"/>
                  </a:lnTo>
                  <a:lnTo>
                    <a:pt x="577" y="210"/>
                  </a:lnTo>
                  <a:lnTo>
                    <a:pt x="581" y="223"/>
                  </a:lnTo>
                  <a:lnTo>
                    <a:pt x="584" y="237"/>
                  </a:lnTo>
                  <a:lnTo>
                    <a:pt x="588" y="252"/>
                  </a:lnTo>
                  <a:lnTo>
                    <a:pt x="589" y="267"/>
                  </a:lnTo>
                  <a:lnTo>
                    <a:pt x="590" y="282"/>
                  </a:lnTo>
                  <a:lnTo>
                    <a:pt x="591" y="297"/>
                  </a:lnTo>
                  <a:lnTo>
                    <a:pt x="590" y="312"/>
                  </a:lnTo>
                  <a:lnTo>
                    <a:pt x="589" y="327"/>
                  </a:lnTo>
                  <a:lnTo>
                    <a:pt x="588" y="342"/>
                  </a:lnTo>
                  <a:lnTo>
                    <a:pt x="584" y="357"/>
                  </a:lnTo>
                  <a:lnTo>
                    <a:pt x="581" y="371"/>
                  </a:lnTo>
                  <a:lnTo>
                    <a:pt x="577" y="385"/>
                  </a:lnTo>
                  <a:lnTo>
                    <a:pt x="567" y="412"/>
                  </a:lnTo>
                  <a:lnTo>
                    <a:pt x="555" y="438"/>
                  </a:lnTo>
                  <a:lnTo>
                    <a:pt x="540" y="462"/>
                  </a:lnTo>
                  <a:lnTo>
                    <a:pt x="523" y="485"/>
                  </a:lnTo>
                  <a:lnTo>
                    <a:pt x="504" y="506"/>
                  </a:lnTo>
                  <a:lnTo>
                    <a:pt x="483" y="525"/>
                  </a:lnTo>
                  <a:lnTo>
                    <a:pt x="460" y="542"/>
                  </a:lnTo>
                  <a:lnTo>
                    <a:pt x="436" y="556"/>
                  </a:lnTo>
                  <a:lnTo>
                    <a:pt x="410" y="569"/>
                  </a:lnTo>
                  <a:lnTo>
                    <a:pt x="383" y="579"/>
                  </a:lnTo>
                  <a:lnTo>
                    <a:pt x="369" y="583"/>
                  </a:lnTo>
                  <a:lnTo>
                    <a:pt x="355" y="586"/>
                  </a:lnTo>
                  <a:lnTo>
                    <a:pt x="340" y="588"/>
                  </a:lnTo>
                  <a:lnTo>
                    <a:pt x="325" y="591"/>
                  </a:lnTo>
                  <a:lnTo>
                    <a:pt x="310" y="592"/>
                  </a:lnTo>
                  <a:lnTo>
                    <a:pt x="295" y="592"/>
                  </a:lnTo>
                  <a:lnTo>
                    <a:pt x="280" y="592"/>
                  </a:lnTo>
                  <a:lnTo>
                    <a:pt x="265" y="591"/>
                  </a:lnTo>
                  <a:lnTo>
                    <a:pt x="250" y="588"/>
                  </a:lnTo>
                  <a:lnTo>
                    <a:pt x="235" y="586"/>
                  </a:lnTo>
                  <a:lnTo>
                    <a:pt x="221" y="583"/>
                  </a:lnTo>
                  <a:lnTo>
                    <a:pt x="207" y="579"/>
                  </a:lnTo>
                  <a:lnTo>
                    <a:pt x="180" y="569"/>
                  </a:lnTo>
                  <a:lnTo>
                    <a:pt x="154" y="556"/>
                  </a:lnTo>
                  <a:lnTo>
                    <a:pt x="130" y="542"/>
                  </a:lnTo>
                  <a:lnTo>
                    <a:pt x="107" y="525"/>
                  </a:lnTo>
                  <a:lnTo>
                    <a:pt x="86" y="506"/>
                  </a:lnTo>
                  <a:lnTo>
                    <a:pt x="67" y="485"/>
                  </a:lnTo>
                  <a:lnTo>
                    <a:pt x="50" y="462"/>
                  </a:lnTo>
                  <a:lnTo>
                    <a:pt x="36" y="438"/>
                  </a:lnTo>
                  <a:lnTo>
                    <a:pt x="23" y="412"/>
                  </a:lnTo>
                  <a:lnTo>
                    <a:pt x="13" y="385"/>
                  </a:lnTo>
                  <a:lnTo>
                    <a:pt x="9" y="371"/>
                  </a:lnTo>
                  <a:lnTo>
                    <a:pt x="6" y="357"/>
                  </a:lnTo>
                  <a:lnTo>
                    <a:pt x="3" y="342"/>
                  </a:lnTo>
                  <a:lnTo>
                    <a:pt x="1" y="327"/>
                  </a:lnTo>
                  <a:lnTo>
                    <a:pt x="0" y="312"/>
                  </a:lnTo>
                  <a:lnTo>
                    <a:pt x="0" y="297"/>
                  </a:ln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10"/>
                  </a:lnTo>
                  <a:lnTo>
                    <a:pt x="23" y="182"/>
                  </a:lnTo>
                  <a:lnTo>
                    <a:pt x="36" y="157"/>
                  </a:lnTo>
                  <a:lnTo>
                    <a:pt x="50" y="132"/>
                  </a:lnTo>
                  <a:lnTo>
                    <a:pt x="67" y="109"/>
                  </a:lnTo>
                  <a:lnTo>
                    <a:pt x="86" y="89"/>
                  </a:lnTo>
                  <a:lnTo>
                    <a:pt x="107" y="69"/>
                  </a:lnTo>
                  <a:lnTo>
                    <a:pt x="130" y="52"/>
                  </a:lnTo>
                  <a:lnTo>
                    <a:pt x="154" y="37"/>
                  </a:lnTo>
                  <a:lnTo>
                    <a:pt x="180" y="25"/>
                  </a:lnTo>
                  <a:lnTo>
                    <a:pt x="207" y="15"/>
                  </a:lnTo>
                  <a:lnTo>
                    <a:pt x="221" y="12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7239807" y="4117429"/>
              <a:ext cx="77192" cy="292595"/>
            </a:xfrm>
            <a:custGeom>
              <a:avLst/>
              <a:gdLst/>
              <a:ahLst/>
              <a:cxnLst>
                <a:cxn ang="0">
                  <a:pos x="107" y="2255"/>
                </a:cxn>
                <a:cxn ang="0">
                  <a:pos x="84" y="2247"/>
                </a:cxn>
                <a:cxn ang="0">
                  <a:pos x="62" y="2233"/>
                </a:cxn>
                <a:cxn ang="0">
                  <a:pos x="43" y="2214"/>
                </a:cxn>
                <a:cxn ang="0">
                  <a:pos x="26" y="2189"/>
                </a:cxn>
                <a:cxn ang="0">
                  <a:pos x="14" y="2159"/>
                </a:cxn>
                <a:cxn ang="0">
                  <a:pos x="5" y="2127"/>
                </a:cxn>
                <a:cxn ang="0">
                  <a:pos x="0" y="2091"/>
                </a:cxn>
                <a:cxn ang="0">
                  <a:pos x="0" y="1144"/>
                </a:cxn>
                <a:cxn ang="0">
                  <a:pos x="0" y="1126"/>
                </a:cxn>
                <a:cxn ang="0">
                  <a:pos x="0" y="168"/>
                </a:cxn>
                <a:cxn ang="0">
                  <a:pos x="7" y="133"/>
                </a:cxn>
                <a:cxn ang="0">
                  <a:pos x="21" y="99"/>
                </a:cxn>
                <a:cxn ang="0">
                  <a:pos x="39" y="69"/>
                </a:cxn>
                <a:cxn ang="0">
                  <a:pos x="63" y="44"/>
                </a:cxn>
                <a:cxn ang="0">
                  <a:pos x="91" y="24"/>
                </a:cxn>
                <a:cxn ang="0">
                  <a:pos x="122" y="11"/>
                </a:cxn>
                <a:cxn ang="0">
                  <a:pos x="157" y="3"/>
                </a:cxn>
                <a:cxn ang="0">
                  <a:pos x="521" y="0"/>
                </a:cxn>
                <a:cxn ang="0">
                  <a:pos x="557" y="6"/>
                </a:cxn>
                <a:cxn ang="0">
                  <a:pos x="589" y="16"/>
                </a:cxn>
                <a:cxn ang="0">
                  <a:pos x="619" y="34"/>
                </a:cxn>
                <a:cxn ang="0">
                  <a:pos x="644" y="57"/>
                </a:cxn>
                <a:cxn ang="0">
                  <a:pos x="666" y="83"/>
                </a:cxn>
                <a:cxn ang="0">
                  <a:pos x="682" y="115"/>
                </a:cxn>
                <a:cxn ang="0">
                  <a:pos x="693" y="150"/>
                </a:cxn>
                <a:cxn ang="0">
                  <a:pos x="696" y="188"/>
                </a:cxn>
                <a:cxn ang="0">
                  <a:pos x="695" y="1137"/>
                </a:cxn>
                <a:cxn ang="0">
                  <a:pos x="696" y="2072"/>
                </a:cxn>
                <a:cxn ang="0">
                  <a:pos x="694" y="2110"/>
                </a:cxn>
                <a:cxn ang="0">
                  <a:pos x="687" y="2144"/>
                </a:cxn>
                <a:cxn ang="0">
                  <a:pos x="675" y="2174"/>
                </a:cxn>
                <a:cxn ang="0">
                  <a:pos x="660" y="2202"/>
                </a:cxn>
                <a:cxn ang="0">
                  <a:pos x="643" y="2224"/>
                </a:cxn>
                <a:cxn ang="0">
                  <a:pos x="622" y="2241"/>
                </a:cxn>
                <a:cxn ang="0">
                  <a:pos x="599" y="2252"/>
                </a:cxn>
                <a:cxn ang="0">
                  <a:pos x="575" y="2256"/>
                </a:cxn>
                <a:cxn ang="0">
                  <a:pos x="564" y="2255"/>
                </a:cxn>
                <a:cxn ang="0">
                  <a:pos x="539" y="2247"/>
                </a:cxn>
                <a:cxn ang="0">
                  <a:pos x="519" y="2233"/>
                </a:cxn>
                <a:cxn ang="0">
                  <a:pos x="499" y="2214"/>
                </a:cxn>
                <a:cxn ang="0">
                  <a:pos x="483" y="2189"/>
                </a:cxn>
                <a:cxn ang="0">
                  <a:pos x="470" y="2159"/>
                </a:cxn>
                <a:cxn ang="0">
                  <a:pos x="461" y="2127"/>
                </a:cxn>
                <a:cxn ang="0">
                  <a:pos x="456" y="2091"/>
                </a:cxn>
                <a:cxn ang="0">
                  <a:pos x="455" y="1312"/>
                </a:cxn>
                <a:cxn ang="0">
                  <a:pos x="240" y="2072"/>
                </a:cxn>
                <a:cxn ang="0">
                  <a:pos x="237" y="2110"/>
                </a:cxn>
                <a:cxn ang="0">
                  <a:pos x="230" y="2144"/>
                </a:cxn>
                <a:cxn ang="0">
                  <a:pos x="219" y="2174"/>
                </a:cxn>
                <a:cxn ang="0">
                  <a:pos x="204" y="2202"/>
                </a:cxn>
                <a:cxn ang="0">
                  <a:pos x="187" y="2224"/>
                </a:cxn>
                <a:cxn ang="0">
                  <a:pos x="166" y="2241"/>
                </a:cxn>
                <a:cxn ang="0">
                  <a:pos x="144" y="2252"/>
                </a:cxn>
                <a:cxn ang="0">
                  <a:pos x="120" y="2256"/>
                </a:cxn>
              </a:cxnLst>
              <a:rect l="0" t="0" r="r" b="b"/>
              <a:pathLst>
                <a:path w="696" h="2256">
                  <a:moveTo>
                    <a:pt x="120" y="2255"/>
                  </a:moveTo>
                  <a:lnTo>
                    <a:pt x="107" y="2255"/>
                  </a:lnTo>
                  <a:lnTo>
                    <a:pt x="96" y="2252"/>
                  </a:lnTo>
                  <a:lnTo>
                    <a:pt x="84" y="2247"/>
                  </a:lnTo>
                  <a:lnTo>
                    <a:pt x="73" y="2241"/>
                  </a:lnTo>
                  <a:lnTo>
                    <a:pt x="62" y="2233"/>
                  </a:lnTo>
                  <a:lnTo>
                    <a:pt x="52" y="2224"/>
                  </a:lnTo>
                  <a:lnTo>
                    <a:pt x="43" y="2214"/>
                  </a:lnTo>
                  <a:lnTo>
                    <a:pt x="35" y="2202"/>
                  </a:lnTo>
                  <a:lnTo>
                    <a:pt x="26" y="2189"/>
                  </a:lnTo>
                  <a:lnTo>
                    <a:pt x="20" y="2174"/>
                  </a:lnTo>
                  <a:lnTo>
                    <a:pt x="14" y="2159"/>
                  </a:lnTo>
                  <a:lnTo>
                    <a:pt x="9" y="2144"/>
                  </a:lnTo>
                  <a:lnTo>
                    <a:pt x="5" y="2127"/>
                  </a:lnTo>
                  <a:lnTo>
                    <a:pt x="2" y="2110"/>
                  </a:lnTo>
                  <a:lnTo>
                    <a:pt x="0" y="2091"/>
                  </a:lnTo>
                  <a:lnTo>
                    <a:pt x="0" y="2073"/>
                  </a:lnTo>
                  <a:lnTo>
                    <a:pt x="0" y="1144"/>
                  </a:lnTo>
                  <a:lnTo>
                    <a:pt x="0" y="1137"/>
                  </a:lnTo>
                  <a:lnTo>
                    <a:pt x="0" y="112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3" y="150"/>
                  </a:lnTo>
                  <a:lnTo>
                    <a:pt x="7" y="133"/>
                  </a:lnTo>
                  <a:lnTo>
                    <a:pt x="13" y="115"/>
                  </a:lnTo>
                  <a:lnTo>
                    <a:pt x="21" y="99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51" y="57"/>
                  </a:lnTo>
                  <a:lnTo>
                    <a:pt x="63" y="44"/>
                  </a:lnTo>
                  <a:lnTo>
                    <a:pt x="76" y="34"/>
                  </a:lnTo>
                  <a:lnTo>
                    <a:pt x="91" y="24"/>
                  </a:lnTo>
                  <a:lnTo>
                    <a:pt x="106" y="16"/>
                  </a:lnTo>
                  <a:lnTo>
                    <a:pt x="122" y="11"/>
                  </a:lnTo>
                  <a:lnTo>
                    <a:pt x="139" y="6"/>
                  </a:lnTo>
                  <a:lnTo>
                    <a:pt x="157" y="3"/>
                  </a:lnTo>
                  <a:lnTo>
                    <a:pt x="174" y="1"/>
                  </a:lnTo>
                  <a:lnTo>
                    <a:pt x="521" y="0"/>
                  </a:lnTo>
                  <a:lnTo>
                    <a:pt x="539" y="3"/>
                  </a:lnTo>
                  <a:lnTo>
                    <a:pt x="557" y="6"/>
                  </a:lnTo>
                  <a:lnTo>
                    <a:pt x="573" y="11"/>
                  </a:lnTo>
                  <a:lnTo>
                    <a:pt x="589" y="16"/>
                  </a:lnTo>
                  <a:lnTo>
                    <a:pt x="604" y="24"/>
                  </a:lnTo>
                  <a:lnTo>
                    <a:pt x="619" y="34"/>
                  </a:lnTo>
                  <a:lnTo>
                    <a:pt x="633" y="44"/>
                  </a:lnTo>
                  <a:lnTo>
                    <a:pt x="644" y="57"/>
                  </a:lnTo>
                  <a:lnTo>
                    <a:pt x="656" y="69"/>
                  </a:lnTo>
                  <a:lnTo>
                    <a:pt x="666" y="83"/>
                  </a:lnTo>
                  <a:lnTo>
                    <a:pt x="675" y="99"/>
                  </a:lnTo>
                  <a:lnTo>
                    <a:pt x="682" y="115"/>
                  </a:lnTo>
                  <a:lnTo>
                    <a:pt x="688" y="133"/>
                  </a:lnTo>
                  <a:lnTo>
                    <a:pt x="693" y="150"/>
                  </a:lnTo>
                  <a:lnTo>
                    <a:pt x="695" y="168"/>
                  </a:lnTo>
                  <a:lnTo>
                    <a:pt x="696" y="188"/>
                  </a:lnTo>
                  <a:lnTo>
                    <a:pt x="696" y="1126"/>
                  </a:lnTo>
                  <a:lnTo>
                    <a:pt x="695" y="1137"/>
                  </a:lnTo>
                  <a:lnTo>
                    <a:pt x="696" y="1144"/>
                  </a:lnTo>
                  <a:lnTo>
                    <a:pt x="696" y="2072"/>
                  </a:lnTo>
                  <a:lnTo>
                    <a:pt x="695" y="2091"/>
                  </a:lnTo>
                  <a:lnTo>
                    <a:pt x="694" y="2110"/>
                  </a:lnTo>
                  <a:lnTo>
                    <a:pt x="690" y="2127"/>
                  </a:lnTo>
                  <a:lnTo>
                    <a:pt x="687" y="2144"/>
                  </a:lnTo>
                  <a:lnTo>
                    <a:pt x="681" y="2159"/>
                  </a:lnTo>
                  <a:lnTo>
                    <a:pt x="675" y="2174"/>
                  </a:lnTo>
                  <a:lnTo>
                    <a:pt x="668" y="2189"/>
                  </a:lnTo>
                  <a:lnTo>
                    <a:pt x="660" y="2202"/>
                  </a:lnTo>
                  <a:lnTo>
                    <a:pt x="652" y="2214"/>
                  </a:lnTo>
                  <a:lnTo>
                    <a:pt x="643" y="2224"/>
                  </a:lnTo>
                  <a:lnTo>
                    <a:pt x="633" y="2233"/>
                  </a:lnTo>
                  <a:lnTo>
                    <a:pt x="622" y="2241"/>
                  </a:lnTo>
                  <a:lnTo>
                    <a:pt x="611" y="2247"/>
                  </a:lnTo>
                  <a:lnTo>
                    <a:pt x="599" y="2252"/>
                  </a:lnTo>
                  <a:lnTo>
                    <a:pt x="588" y="2255"/>
                  </a:lnTo>
                  <a:lnTo>
                    <a:pt x="575" y="2256"/>
                  </a:lnTo>
                  <a:lnTo>
                    <a:pt x="575" y="2255"/>
                  </a:lnTo>
                  <a:lnTo>
                    <a:pt x="564" y="2255"/>
                  </a:lnTo>
                  <a:lnTo>
                    <a:pt x="551" y="2252"/>
                  </a:lnTo>
                  <a:lnTo>
                    <a:pt x="539" y="2247"/>
                  </a:lnTo>
                  <a:lnTo>
                    <a:pt x="529" y="2241"/>
                  </a:lnTo>
                  <a:lnTo>
                    <a:pt x="519" y="2233"/>
                  </a:lnTo>
                  <a:lnTo>
                    <a:pt x="508" y="2224"/>
                  </a:lnTo>
                  <a:lnTo>
                    <a:pt x="499" y="2214"/>
                  </a:lnTo>
                  <a:lnTo>
                    <a:pt x="491" y="2202"/>
                  </a:lnTo>
                  <a:lnTo>
                    <a:pt x="483" y="2189"/>
                  </a:lnTo>
                  <a:lnTo>
                    <a:pt x="476" y="2174"/>
                  </a:lnTo>
                  <a:lnTo>
                    <a:pt x="470" y="2159"/>
                  </a:lnTo>
                  <a:lnTo>
                    <a:pt x="464" y="2144"/>
                  </a:lnTo>
                  <a:lnTo>
                    <a:pt x="461" y="2127"/>
                  </a:lnTo>
                  <a:lnTo>
                    <a:pt x="457" y="2110"/>
                  </a:lnTo>
                  <a:lnTo>
                    <a:pt x="456" y="2091"/>
                  </a:lnTo>
                  <a:lnTo>
                    <a:pt x="455" y="2073"/>
                  </a:lnTo>
                  <a:lnTo>
                    <a:pt x="455" y="1312"/>
                  </a:lnTo>
                  <a:lnTo>
                    <a:pt x="240" y="1312"/>
                  </a:lnTo>
                  <a:lnTo>
                    <a:pt x="240" y="2072"/>
                  </a:lnTo>
                  <a:lnTo>
                    <a:pt x="240" y="2091"/>
                  </a:lnTo>
                  <a:lnTo>
                    <a:pt x="237" y="2110"/>
                  </a:lnTo>
                  <a:lnTo>
                    <a:pt x="234" y="2127"/>
                  </a:lnTo>
                  <a:lnTo>
                    <a:pt x="230" y="2144"/>
                  </a:lnTo>
                  <a:lnTo>
                    <a:pt x="225" y="2159"/>
                  </a:lnTo>
                  <a:lnTo>
                    <a:pt x="219" y="2174"/>
                  </a:lnTo>
                  <a:lnTo>
                    <a:pt x="212" y="2189"/>
                  </a:lnTo>
                  <a:lnTo>
                    <a:pt x="204" y="2202"/>
                  </a:lnTo>
                  <a:lnTo>
                    <a:pt x="196" y="2214"/>
                  </a:lnTo>
                  <a:lnTo>
                    <a:pt x="187" y="2224"/>
                  </a:lnTo>
                  <a:lnTo>
                    <a:pt x="176" y="2233"/>
                  </a:lnTo>
                  <a:lnTo>
                    <a:pt x="166" y="2241"/>
                  </a:lnTo>
                  <a:lnTo>
                    <a:pt x="156" y="2247"/>
                  </a:lnTo>
                  <a:lnTo>
                    <a:pt x="144" y="2252"/>
                  </a:lnTo>
                  <a:lnTo>
                    <a:pt x="131" y="2255"/>
                  </a:lnTo>
                  <a:lnTo>
                    <a:pt x="120" y="2256"/>
                  </a:lnTo>
                  <a:lnTo>
                    <a:pt x="120" y="2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7208178" y="4123394"/>
              <a:ext cx="22118" cy="120358"/>
            </a:xfrm>
            <a:custGeom>
              <a:avLst/>
              <a:gdLst/>
              <a:ahLst/>
              <a:cxnLst>
                <a:cxn ang="0">
                  <a:pos x="0" y="797"/>
                </a:cxn>
                <a:cxn ang="0">
                  <a:pos x="1" y="825"/>
                </a:cxn>
                <a:cxn ang="0">
                  <a:pos x="7" y="849"/>
                </a:cxn>
                <a:cxn ang="0">
                  <a:pos x="16" y="872"/>
                </a:cxn>
                <a:cxn ang="0">
                  <a:pos x="29" y="890"/>
                </a:cxn>
                <a:cxn ang="0">
                  <a:pos x="44" y="907"/>
                </a:cxn>
                <a:cxn ang="0">
                  <a:pos x="61" y="919"/>
                </a:cxn>
                <a:cxn ang="0">
                  <a:pos x="80" y="927"/>
                </a:cxn>
                <a:cxn ang="0">
                  <a:pos x="100" y="930"/>
                </a:cxn>
                <a:cxn ang="0">
                  <a:pos x="109" y="928"/>
                </a:cxn>
                <a:cxn ang="0">
                  <a:pos x="129" y="924"/>
                </a:cxn>
                <a:cxn ang="0">
                  <a:pos x="148" y="913"/>
                </a:cxn>
                <a:cxn ang="0">
                  <a:pos x="164" y="900"/>
                </a:cxn>
                <a:cxn ang="0">
                  <a:pos x="177" y="881"/>
                </a:cxn>
                <a:cxn ang="0">
                  <a:pos x="188" y="861"/>
                </a:cxn>
                <a:cxn ang="0">
                  <a:pos x="196" y="837"/>
                </a:cxn>
                <a:cxn ang="0">
                  <a:pos x="199" y="811"/>
                </a:cxn>
                <a:cxn ang="0">
                  <a:pos x="201" y="132"/>
                </a:cxn>
                <a:cxn ang="0">
                  <a:pos x="198" y="106"/>
                </a:cxn>
                <a:cxn ang="0">
                  <a:pos x="192" y="81"/>
                </a:cxn>
                <a:cxn ang="0">
                  <a:pos x="183" y="59"/>
                </a:cxn>
                <a:cxn ang="0">
                  <a:pos x="171" y="39"/>
                </a:cxn>
                <a:cxn ang="0">
                  <a:pos x="156" y="23"/>
                </a:cxn>
                <a:cxn ang="0">
                  <a:pos x="138" y="12"/>
                </a:cxn>
                <a:cxn ang="0">
                  <a:pos x="120" y="4"/>
                </a:cxn>
                <a:cxn ang="0">
                  <a:pos x="100" y="1"/>
                </a:cxn>
                <a:cxn ang="0">
                  <a:pos x="90" y="1"/>
                </a:cxn>
                <a:cxn ang="0">
                  <a:pos x="70" y="7"/>
                </a:cxn>
                <a:cxn ang="0">
                  <a:pos x="52" y="18"/>
                </a:cxn>
                <a:cxn ang="0">
                  <a:pos x="36" y="31"/>
                </a:cxn>
                <a:cxn ang="0">
                  <a:pos x="22" y="49"/>
                </a:cxn>
                <a:cxn ang="0">
                  <a:pos x="12" y="69"/>
                </a:cxn>
                <a:cxn ang="0">
                  <a:pos x="3" y="94"/>
                </a:cxn>
                <a:cxn ang="0">
                  <a:pos x="0" y="119"/>
                </a:cxn>
                <a:cxn ang="0">
                  <a:pos x="0" y="132"/>
                </a:cxn>
              </a:cxnLst>
              <a:rect l="0" t="0" r="r" b="b"/>
              <a:pathLst>
                <a:path w="201" h="930">
                  <a:moveTo>
                    <a:pt x="0" y="132"/>
                  </a:moveTo>
                  <a:lnTo>
                    <a:pt x="0" y="797"/>
                  </a:lnTo>
                  <a:lnTo>
                    <a:pt x="0" y="811"/>
                  </a:lnTo>
                  <a:lnTo>
                    <a:pt x="1" y="825"/>
                  </a:lnTo>
                  <a:lnTo>
                    <a:pt x="3" y="837"/>
                  </a:lnTo>
                  <a:lnTo>
                    <a:pt x="7" y="849"/>
                  </a:lnTo>
                  <a:lnTo>
                    <a:pt x="12" y="861"/>
                  </a:lnTo>
                  <a:lnTo>
                    <a:pt x="16" y="872"/>
                  </a:lnTo>
                  <a:lnTo>
                    <a:pt x="22" y="881"/>
                  </a:lnTo>
                  <a:lnTo>
                    <a:pt x="29" y="890"/>
                  </a:lnTo>
                  <a:lnTo>
                    <a:pt x="36" y="900"/>
                  </a:lnTo>
                  <a:lnTo>
                    <a:pt x="44" y="907"/>
                  </a:lnTo>
                  <a:lnTo>
                    <a:pt x="52" y="913"/>
                  </a:lnTo>
                  <a:lnTo>
                    <a:pt x="61" y="919"/>
                  </a:lnTo>
                  <a:lnTo>
                    <a:pt x="70" y="924"/>
                  </a:lnTo>
                  <a:lnTo>
                    <a:pt x="80" y="927"/>
                  </a:lnTo>
                  <a:lnTo>
                    <a:pt x="90" y="928"/>
                  </a:lnTo>
                  <a:lnTo>
                    <a:pt x="100" y="930"/>
                  </a:lnTo>
                  <a:lnTo>
                    <a:pt x="100" y="928"/>
                  </a:lnTo>
                  <a:lnTo>
                    <a:pt x="109" y="928"/>
                  </a:lnTo>
                  <a:lnTo>
                    <a:pt x="120" y="927"/>
                  </a:lnTo>
                  <a:lnTo>
                    <a:pt x="129" y="924"/>
                  </a:lnTo>
                  <a:lnTo>
                    <a:pt x="138" y="919"/>
                  </a:lnTo>
                  <a:lnTo>
                    <a:pt x="148" y="913"/>
                  </a:lnTo>
                  <a:lnTo>
                    <a:pt x="156" y="907"/>
                  </a:lnTo>
                  <a:lnTo>
                    <a:pt x="164" y="900"/>
                  </a:lnTo>
                  <a:lnTo>
                    <a:pt x="171" y="890"/>
                  </a:lnTo>
                  <a:lnTo>
                    <a:pt x="177" y="881"/>
                  </a:lnTo>
                  <a:lnTo>
                    <a:pt x="183" y="872"/>
                  </a:lnTo>
                  <a:lnTo>
                    <a:pt x="188" y="861"/>
                  </a:lnTo>
                  <a:lnTo>
                    <a:pt x="192" y="849"/>
                  </a:lnTo>
                  <a:lnTo>
                    <a:pt x="196" y="837"/>
                  </a:lnTo>
                  <a:lnTo>
                    <a:pt x="198" y="825"/>
                  </a:lnTo>
                  <a:lnTo>
                    <a:pt x="199" y="811"/>
                  </a:lnTo>
                  <a:lnTo>
                    <a:pt x="201" y="798"/>
                  </a:lnTo>
                  <a:lnTo>
                    <a:pt x="201" y="132"/>
                  </a:lnTo>
                  <a:lnTo>
                    <a:pt x="199" y="119"/>
                  </a:lnTo>
                  <a:lnTo>
                    <a:pt x="198" y="106"/>
                  </a:lnTo>
                  <a:lnTo>
                    <a:pt x="196" y="94"/>
                  </a:lnTo>
                  <a:lnTo>
                    <a:pt x="192" y="81"/>
                  </a:lnTo>
                  <a:lnTo>
                    <a:pt x="188" y="69"/>
                  </a:lnTo>
                  <a:lnTo>
                    <a:pt x="183" y="59"/>
                  </a:lnTo>
                  <a:lnTo>
                    <a:pt x="177" y="49"/>
                  </a:lnTo>
                  <a:lnTo>
                    <a:pt x="171" y="39"/>
                  </a:lnTo>
                  <a:lnTo>
                    <a:pt x="164" y="31"/>
                  </a:lnTo>
                  <a:lnTo>
                    <a:pt x="156" y="23"/>
                  </a:lnTo>
                  <a:lnTo>
                    <a:pt x="148" y="18"/>
                  </a:lnTo>
                  <a:lnTo>
                    <a:pt x="138" y="12"/>
                  </a:lnTo>
                  <a:lnTo>
                    <a:pt x="129" y="7"/>
                  </a:lnTo>
                  <a:lnTo>
                    <a:pt x="120" y="4"/>
                  </a:lnTo>
                  <a:lnTo>
                    <a:pt x="109" y="1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0" y="7"/>
                  </a:lnTo>
                  <a:lnTo>
                    <a:pt x="61" y="12"/>
                  </a:lnTo>
                  <a:lnTo>
                    <a:pt x="52" y="18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39"/>
                  </a:lnTo>
                  <a:lnTo>
                    <a:pt x="22" y="49"/>
                  </a:lnTo>
                  <a:lnTo>
                    <a:pt x="16" y="59"/>
                  </a:lnTo>
                  <a:lnTo>
                    <a:pt x="12" y="69"/>
                  </a:lnTo>
                  <a:lnTo>
                    <a:pt x="7" y="81"/>
                  </a:lnTo>
                  <a:lnTo>
                    <a:pt x="3" y="94"/>
                  </a:lnTo>
                  <a:lnTo>
                    <a:pt x="1" y="106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7326510" y="4123394"/>
              <a:ext cx="22118" cy="120358"/>
            </a:xfrm>
            <a:custGeom>
              <a:avLst/>
              <a:gdLst/>
              <a:ahLst/>
              <a:cxnLst>
                <a:cxn ang="0">
                  <a:pos x="0" y="797"/>
                </a:cxn>
                <a:cxn ang="0">
                  <a:pos x="2" y="825"/>
                </a:cxn>
                <a:cxn ang="0">
                  <a:pos x="9" y="849"/>
                </a:cxn>
                <a:cxn ang="0">
                  <a:pos x="18" y="872"/>
                </a:cxn>
                <a:cxn ang="0">
                  <a:pos x="29" y="890"/>
                </a:cxn>
                <a:cxn ang="0">
                  <a:pos x="44" y="907"/>
                </a:cxn>
                <a:cxn ang="0">
                  <a:pos x="62" y="919"/>
                </a:cxn>
                <a:cxn ang="0">
                  <a:pos x="80" y="927"/>
                </a:cxn>
                <a:cxn ang="0">
                  <a:pos x="101" y="930"/>
                </a:cxn>
                <a:cxn ang="0">
                  <a:pos x="111" y="928"/>
                </a:cxn>
                <a:cxn ang="0">
                  <a:pos x="131" y="924"/>
                </a:cxn>
                <a:cxn ang="0">
                  <a:pos x="148" y="913"/>
                </a:cxn>
                <a:cxn ang="0">
                  <a:pos x="164" y="900"/>
                </a:cxn>
                <a:cxn ang="0">
                  <a:pos x="178" y="881"/>
                </a:cxn>
                <a:cxn ang="0">
                  <a:pos x="188" y="861"/>
                </a:cxn>
                <a:cxn ang="0">
                  <a:pos x="196" y="837"/>
                </a:cxn>
                <a:cxn ang="0">
                  <a:pos x="200" y="811"/>
                </a:cxn>
                <a:cxn ang="0">
                  <a:pos x="201" y="132"/>
                </a:cxn>
                <a:cxn ang="0">
                  <a:pos x="199" y="106"/>
                </a:cxn>
                <a:cxn ang="0">
                  <a:pos x="193" y="81"/>
                </a:cxn>
                <a:cxn ang="0">
                  <a:pos x="184" y="59"/>
                </a:cxn>
                <a:cxn ang="0">
                  <a:pos x="171" y="39"/>
                </a:cxn>
                <a:cxn ang="0">
                  <a:pos x="156" y="23"/>
                </a:cxn>
                <a:cxn ang="0">
                  <a:pos x="140" y="12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90" y="1"/>
                </a:cxn>
                <a:cxn ang="0">
                  <a:pos x="71" y="7"/>
                </a:cxn>
                <a:cxn ang="0">
                  <a:pos x="52" y="18"/>
                </a:cxn>
                <a:cxn ang="0">
                  <a:pos x="36" y="31"/>
                </a:cxn>
                <a:cxn ang="0">
                  <a:pos x="24" y="49"/>
                </a:cxn>
                <a:cxn ang="0">
                  <a:pos x="12" y="69"/>
                </a:cxn>
                <a:cxn ang="0">
                  <a:pos x="5" y="94"/>
                </a:cxn>
                <a:cxn ang="0">
                  <a:pos x="0" y="119"/>
                </a:cxn>
                <a:cxn ang="0">
                  <a:pos x="0" y="132"/>
                </a:cxn>
              </a:cxnLst>
              <a:rect l="0" t="0" r="r" b="b"/>
              <a:pathLst>
                <a:path w="201" h="930">
                  <a:moveTo>
                    <a:pt x="0" y="132"/>
                  </a:moveTo>
                  <a:lnTo>
                    <a:pt x="0" y="797"/>
                  </a:lnTo>
                  <a:lnTo>
                    <a:pt x="0" y="811"/>
                  </a:lnTo>
                  <a:lnTo>
                    <a:pt x="2" y="825"/>
                  </a:lnTo>
                  <a:lnTo>
                    <a:pt x="5" y="837"/>
                  </a:lnTo>
                  <a:lnTo>
                    <a:pt x="9" y="849"/>
                  </a:lnTo>
                  <a:lnTo>
                    <a:pt x="12" y="861"/>
                  </a:lnTo>
                  <a:lnTo>
                    <a:pt x="18" y="872"/>
                  </a:lnTo>
                  <a:lnTo>
                    <a:pt x="24" y="881"/>
                  </a:lnTo>
                  <a:lnTo>
                    <a:pt x="29" y="890"/>
                  </a:lnTo>
                  <a:lnTo>
                    <a:pt x="36" y="900"/>
                  </a:lnTo>
                  <a:lnTo>
                    <a:pt x="44" y="907"/>
                  </a:lnTo>
                  <a:lnTo>
                    <a:pt x="52" y="913"/>
                  </a:lnTo>
                  <a:lnTo>
                    <a:pt x="62" y="919"/>
                  </a:lnTo>
                  <a:lnTo>
                    <a:pt x="71" y="924"/>
                  </a:lnTo>
                  <a:lnTo>
                    <a:pt x="80" y="927"/>
                  </a:lnTo>
                  <a:lnTo>
                    <a:pt x="90" y="928"/>
                  </a:lnTo>
                  <a:lnTo>
                    <a:pt x="101" y="930"/>
                  </a:lnTo>
                  <a:lnTo>
                    <a:pt x="101" y="928"/>
                  </a:lnTo>
                  <a:lnTo>
                    <a:pt x="111" y="928"/>
                  </a:lnTo>
                  <a:lnTo>
                    <a:pt x="120" y="927"/>
                  </a:lnTo>
                  <a:lnTo>
                    <a:pt x="131" y="924"/>
                  </a:lnTo>
                  <a:lnTo>
                    <a:pt x="140" y="919"/>
                  </a:lnTo>
                  <a:lnTo>
                    <a:pt x="148" y="913"/>
                  </a:lnTo>
                  <a:lnTo>
                    <a:pt x="156" y="907"/>
                  </a:lnTo>
                  <a:lnTo>
                    <a:pt x="164" y="900"/>
                  </a:lnTo>
                  <a:lnTo>
                    <a:pt x="171" y="890"/>
                  </a:lnTo>
                  <a:lnTo>
                    <a:pt x="178" y="881"/>
                  </a:lnTo>
                  <a:lnTo>
                    <a:pt x="184" y="872"/>
                  </a:lnTo>
                  <a:lnTo>
                    <a:pt x="188" y="861"/>
                  </a:lnTo>
                  <a:lnTo>
                    <a:pt x="193" y="849"/>
                  </a:lnTo>
                  <a:lnTo>
                    <a:pt x="196" y="837"/>
                  </a:lnTo>
                  <a:lnTo>
                    <a:pt x="199" y="825"/>
                  </a:lnTo>
                  <a:lnTo>
                    <a:pt x="200" y="811"/>
                  </a:lnTo>
                  <a:lnTo>
                    <a:pt x="201" y="798"/>
                  </a:lnTo>
                  <a:lnTo>
                    <a:pt x="201" y="132"/>
                  </a:lnTo>
                  <a:lnTo>
                    <a:pt x="200" y="119"/>
                  </a:lnTo>
                  <a:lnTo>
                    <a:pt x="199" y="106"/>
                  </a:lnTo>
                  <a:lnTo>
                    <a:pt x="196" y="94"/>
                  </a:lnTo>
                  <a:lnTo>
                    <a:pt x="193" y="81"/>
                  </a:lnTo>
                  <a:lnTo>
                    <a:pt x="188" y="69"/>
                  </a:lnTo>
                  <a:lnTo>
                    <a:pt x="184" y="59"/>
                  </a:lnTo>
                  <a:lnTo>
                    <a:pt x="178" y="49"/>
                  </a:lnTo>
                  <a:lnTo>
                    <a:pt x="171" y="39"/>
                  </a:lnTo>
                  <a:lnTo>
                    <a:pt x="164" y="31"/>
                  </a:lnTo>
                  <a:lnTo>
                    <a:pt x="156" y="23"/>
                  </a:lnTo>
                  <a:lnTo>
                    <a:pt x="148" y="18"/>
                  </a:lnTo>
                  <a:lnTo>
                    <a:pt x="140" y="12"/>
                  </a:lnTo>
                  <a:lnTo>
                    <a:pt x="131" y="7"/>
                  </a:lnTo>
                  <a:lnTo>
                    <a:pt x="120" y="4"/>
                  </a:lnTo>
                  <a:lnTo>
                    <a:pt x="111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39"/>
                  </a:lnTo>
                  <a:lnTo>
                    <a:pt x="24" y="49"/>
                  </a:lnTo>
                  <a:lnTo>
                    <a:pt x="18" y="59"/>
                  </a:lnTo>
                  <a:lnTo>
                    <a:pt x="12" y="69"/>
                  </a:lnTo>
                  <a:lnTo>
                    <a:pt x="9" y="81"/>
                  </a:lnTo>
                  <a:lnTo>
                    <a:pt x="5" y="94"/>
                  </a:lnTo>
                  <a:lnTo>
                    <a:pt x="2" y="106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1000" dirty="0"/>
            </a:p>
          </p:txBody>
        </p:sp>
      </p:grpSp>
      <p:sp>
        <p:nvSpPr>
          <p:cNvPr id="8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Proč služby? Nejprve obecně…</a:t>
            </a:r>
          </a:p>
        </p:txBody>
      </p:sp>
    </p:spTree>
    <p:extLst>
      <p:ext uri="{BB962C8B-B14F-4D97-AF65-F5344CB8AC3E}">
        <p14:creationId xmlns:p14="http://schemas.microsoft.com/office/powerpoint/2010/main" val="152845277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Procesy a procesní řízení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Z</a:t>
            </a:r>
            <a:r>
              <a:rPr lang="cs-CZ" sz="2400" dirty="0" smtClean="0">
                <a:solidFill>
                  <a:srgbClr val="306498"/>
                </a:solidFill>
              </a:rPr>
              <a:t>ákazník služby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Katalog služeb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Kompetenční model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4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28940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služba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Služba = ocenitelný výstup, který má pro zákazníka hodnotu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6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327775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18893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procesy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= </a:t>
            </a:r>
            <a:r>
              <a:rPr lang="cs-CZ" sz="2400" b="1" dirty="0">
                <a:solidFill>
                  <a:srgbClr val="306498"/>
                </a:solidFill>
              </a:rPr>
              <a:t>strukturovaný sled </a:t>
            </a:r>
            <a:r>
              <a:rPr lang="cs-CZ" sz="2400" dirty="0">
                <a:solidFill>
                  <a:srgbClr val="306498"/>
                </a:solidFill>
              </a:rPr>
              <a:t>na sebe navazujících činností, který tvoří hodnotu. Každý proces vyžaduje jeden nebo více vstupů a může mít sekundární výstupy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306498"/>
                </a:solidFill>
              </a:rPr>
              <a:t>= soubor </a:t>
            </a:r>
            <a:r>
              <a:rPr lang="cs-CZ" sz="2400" dirty="0">
                <a:solidFill>
                  <a:srgbClr val="306498"/>
                </a:solidFill>
              </a:rPr>
              <a:t>úkonů a aktivit, které vedou k  poskytnutí služeb (dodání výrobků) </a:t>
            </a:r>
            <a:r>
              <a:rPr lang="cs-CZ" sz="2400" dirty="0" smtClean="0">
                <a:solidFill>
                  <a:srgbClr val="306498"/>
                </a:solidFill>
              </a:rPr>
              <a:t>zákazníkovi</a:t>
            </a:r>
          </a:p>
          <a:p>
            <a:pPr marL="0" indent="0">
              <a:buNone/>
            </a:pPr>
            <a:endParaRPr lang="cs-CZ" sz="2400" dirty="0">
              <a:solidFill>
                <a:srgbClr val="306498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306498"/>
                </a:solidFill>
              </a:rPr>
              <a:t>= sekvence </a:t>
            </a:r>
            <a:r>
              <a:rPr lang="cs-CZ" sz="2400" dirty="0">
                <a:solidFill>
                  <a:srgbClr val="306498"/>
                </a:solidFill>
              </a:rPr>
              <a:t>činností s jasně vymezeným počátkem a </a:t>
            </a:r>
            <a:r>
              <a:rPr lang="cs-CZ" sz="2400" dirty="0" smtClean="0">
                <a:solidFill>
                  <a:srgbClr val="306498"/>
                </a:solidFill>
              </a:rPr>
              <a:t>koncem</a:t>
            </a:r>
            <a:endParaRPr lang="cs-CZ" sz="2400" dirty="0">
              <a:solidFill>
                <a:srgbClr val="306498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306498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306498"/>
                </a:solidFill>
              </a:rPr>
              <a:t>= posloupnost </a:t>
            </a:r>
            <a:r>
              <a:rPr lang="cs-CZ" sz="2400" dirty="0">
                <a:solidFill>
                  <a:srgbClr val="306498"/>
                </a:solidFill>
              </a:rPr>
              <a:t>činnosti, které se musí pravidelně vykonávat, aby bylo dosaženo požadovaného efektu (cíle</a:t>
            </a:r>
            <a:r>
              <a:rPr lang="cs-CZ" sz="2400" dirty="0" smtClean="0">
                <a:solidFill>
                  <a:srgbClr val="306498"/>
                </a:solidFill>
              </a:rPr>
              <a:t>)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2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0039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procesní řízení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Dosahování cílů organizace pomocí řízení, monitoringu a zlepšování základních procesů organizace.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1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Představuje systémy, postupy, metody a nástroje trvalého zajištění výkonnosti a zlepšování procesů uvnitř organizace i na jejím rozhraní, které vychází z jasně definované strategie organizace a jejichž cílem je naplnit stanovené strategické cíle.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Dva principy řízení:</a:t>
            </a:r>
          </a:p>
          <a:p>
            <a:pPr marL="914400" lvl="2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  <a:ea typeface="+mn-ea"/>
              </a:rPr>
              <a:t>Řízení procesů jako integrální součást managementu</a:t>
            </a:r>
          </a:p>
          <a:p>
            <a:pPr marL="914400" lvl="2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  <a:ea typeface="+mn-ea"/>
              </a:rPr>
              <a:t>Řízení zlepšování procesů.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6576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procesní řízení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Dosahování cílů organizace pomocí řízení, monitoringu a zlepšování základních procesů organizace.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1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Představuje systémy, postupy, metody a nástroje trvalého zajištění výkonnosti a zlepšování procesů uvnitř organizace i na jejím rozhraní, které vychází z jasně definované strategie organizace a jejichž cílem je naplnit stanovené strategické cíle.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Dva principy řízení:</a:t>
            </a:r>
          </a:p>
          <a:p>
            <a:pPr marL="914400" lvl="2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  <a:ea typeface="+mn-ea"/>
              </a:rPr>
              <a:t>Řízení procesů jako integrální součást managementu</a:t>
            </a:r>
          </a:p>
          <a:p>
            <a:pPr marL="914400" lvl="2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  <a:ea typeface="+mn-ea"/>
              </a:rPr>
              <a:t>Řízení zlepšování procesů.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2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66459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Katalog služeb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Základní prvek pro řízení na bázi služeb – pojmenovává výstup procesů a jeho užitek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Sjednocuje pojmy mezi občanem a úřadem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Usnadňuje pochopení práce </a:t>
            </a:r>
            <a:r>
              <a:rPr lang="cs-CZ" sz="2400" dirty="0" smtClean="0">
                <a:solidFill>
                  <a:srgbClr val="306498"/>
                </a:solidFill>
              </a:rPr>
              <a:t>veřejné správy</a:t>
            </a:r>
            <a:endParaRPr lang="cs-CZ" sz="2400" dirty="0">
              <a:solidFill>
                <a:srgbClr val="306498"/>
              </a:solidFill>
            </a:endParaRP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Definuje vazby mezi službami a procesy 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Je vodítkem při procesní analýze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Usnadňuje rozpad procesů na detailní </a:t>
            </a:r>
            <a:r>
              <a:rPr lang="cs-CZ" sz="2400" dirty="0" smtClean="0">
                <a:solidFill>
                  <a:srgbClr val="306498"/>
                </a:solidFill>
              </a:rPr>
              <a:t>kroky.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CO?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lvl="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0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288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36" y="26064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Kompetenční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Jednoznačná identifikace zodpovědností (vykonavatel, vlastník)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Zajišťovatel x Poskytovatel x Gestor.</a:t>
            </a: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Doplňuje: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KDO?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PROČ?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Co k tomu POTŘEBUJE?</a:t>
            </a:r>
            <a:endParaRPr lang="cs-CZ" sz="2000" dirty="0">
              <a:solidFill>
                <a:srgbClr val="306498"/>
              </a:solidFill>
            </a:endParaRP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lvl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lvl="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8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7383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Terminologie – </a:t>
            </a:r>
            <a:r>
              <a:rPr lang="cs-CZ" sz="2400" b="1" dirty="0" smtClean="0">
                <a:solidFill>
                  <a:srgbClr val="306498"/>
                </a:solidFill>
              </a:rPr>
              <a:t>systém řízení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0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4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4" y="2276872"/>
            <a:ext cx="556225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184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Základní komponenty:</a:t>
            </a:r>
            <a:endParaRPr lang="cs-CZ" sz="20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7749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Představení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Název: Zefektivnění výkonu veřejné správy lesů pro Ministerstvo zemědělství ČR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Cíl: </a:t>
            </a:r>
            <a:r>
              <a:rPr lang="cs-CZ" sz="2400" dirty="0">
                <a:solidFill>
                  <a:srgbClr val="306498"/>
                </a:solidFill>
              </a:rPr>
              <a:t>Zvýšení kvality řízení a zefektivnění celého systému řízení a výkonu služeb veřejné správy lesů 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Základní etapy projektu:</a:t>
            </a:r>
          </a:p>
          <a:p>
            <a:pPr marL="97155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</a:rPr>
              <a:t>Legislativně kompetenční analýza (srpen až prosinec 2011)</a:t>
            </a:r>
          </a:p>
          <a:p>
            <a:pPr marL="97155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</a:rPr>
              <a:t>Systém řízení služeb (leden – březen 2012)</a:t>
            </a:r>
          </a:p>
          <a:p>
            <a:pPr marL="1657350" lvl="3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Model efektivního systému řízení služeb veřejné správy lesů a návrh vzdělávacího systému</a:t>
            </a:r>
          </a:p>
          <a:p>
            <a:pPr marL="1657350" lvl="3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Připomínkování oponentním týmem</a:t>
            </a:r>
          </a:p>
          <a:p>
            <a:pPr marL="97155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000" dirty="0">
                <a:solidFill>
                  <a:srgbClr val="306498"/>
                </a:solidFill>
              </a:rPr>
              <a:t>Návrhy a doporučení, implementace (duben – září 2012)</a:t>
            </a:r>
          </a:p>
          <a:p>
            <a:pPr marL="1657350" lvl="3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600" dirty="0">
                <a:solidFill>
                  <a:srgbClr val="306498"/>
                </a:solidFill>
              </a:rPr>
              <a:t>Návrh legislativních, organizačních a metodických změn</a:t>
            </a:r>
          </a:p>
          <a:p>
            <a:pPr marL="1657350" lvl="3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600" dirty="0">
                <a:solidFill>
                  <a:srgbClr val="306498"/>
                </a:solidFill>
              </a:rPr>
              <a:t>Metodické a školící materiály</a:t>
            </a:r>
          </a:p>
          <a:p>
            <a:pPr marL="1657350" lvl="3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600" dirty="0">
                <a:solidFill>
                  <a:srgbClr val="306498"/>
                </a:solidFill>
              </a:rPr>
              <a:t>Závěrečné jednání oponentního týmu.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4103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Princip </a:t>
            </a:r>
            <a:r>
              <a:rPr lang="cs-CZ" sz="2400" dirty="0">
                <a:solidFill>
                  <a:srgbClr val="306498"/>
                </a:solidFill>
              </a:rPr>
              <a:t>cyklu </a:t>
            </a:r>
            <a:r>
              <a:rPr lang="cs-CZ" sz="2400" dirty="0" smtClean="0">
                <a:solidFill>
                  <a:srgbClr val="306498"/>
                </a:solidFill>
              </a:rPr>
              <a:t>PDCA:</a:t>
            </a: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0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679889"/>
              </p:ext>
            </p:extLst>
          </p:nvPr>
        </p:nvGraphicFramePr>
        <p:xfrm>
          <a:off x="1979712" y="2060848"/>
          <a:ext cx="5626968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737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Terminologie – </a:t>
            </a:r>
            <a:r>
              <a:rPr lang="cs-CZ" sz="2400" b="1" dirty="0" smtClean="0">
                <a:solidFill>
                  <a:srgbClr val="306498"/>
                </a:solidFill>
              </a:rPr>
              <a:t>systém řízení</a:t>
            </a:r>
          </a:p>
        </p:txBody>
      </p:sp>
    </p:spTree>
    <p:extLst>
      <p:ext uri="{BB962C8B-B14F-4D97-AF65-F5344CB8AC3E}">
        <p14:creationId xmlns:p14="http://schemas.microsoft.com/office/powerpoint/2010/main" val="220867749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4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4" y="2276872"/>
            <a:ext cx="556225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377" y="1412875"/>
            <a:ext cx="82184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Základní komponenty:</a:t>
            </a:r>
            <a:endParaRPr lang="cs-CZ" sz="20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7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193214" y="2636912"/>
            <a:ext cx="1800200" cy="856063"/>
            <a:chOff x="1785584" y="1305"/>
            <a:chExt cx="2077798" cy="994747"/>
          </a:xfrm>
          <a:scene3d>
            <a:camera prst="orthographicFront"/>
            <a:lightRig rig="flat" dir="t"/>
          </a:scene3d>
        </p:grpSpPr>
        <p:sp>
          <p:nvSpPr>
            <p:cNvPr id="10" name="Zaoblený obdélník 9"/>
            <p:cNvSpPr/>
            <p:nvPr/>
          </p:nvSpPr>
          <p:spPr>
            <a:xfrm>
              <a:off x="1785584" y="1305"/>
              <a:ext cx="2077798" cy="994747"/>
            </a:xfrm>
            <a:prstGeom prst="roundRect">
              <a:avLst/>
            </a:prstGeom>
            <a:solidFill>
              <a:srgbClr val="BC320C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ený obdélník 4"/>
            <p:cNvSpPr/>
            <p:nvPr/>
          </p:nvSpPr>
          <p:spPr>
            <a:xfrm>
              <a:off x="1834144" y="49865"/>
              <a:ext cx="1980678" cy="897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solidFill>
                    <a:sysClr val="windowText" lastClr="000000"/>
                  </a:solidFill>
                </a:rPr>
                <a:t>P</a:t>
              </a:r>
              <a:r>
                <a:rPr lang="cs-CZ" sz="2400" kern="1200" dirty="0" smtClean="0"/>
                <a:t>lan - návrh</a:t>
              </a:r>
              <a:endParaRPr lang="en-GB" sz="2400" kern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193214" y="5702284"/>
            <a:ext cx="2242881" cy="967075"/>
            <a:chOff x="3424949" y="1643295"/>
            <a:chExt cx="2083048" cy="994747"/>
          </a:xfrm>
          <a:scene3d>
            <a:camera prst="orthographicFront"/>
            <a:lightRig rig="flat" dir="t"/>
          </a:scene3d>
        </p:grpSpPr>
        <p:sp>
          <p:nvSpPr>
            <p:cNvPr id="13" name="Zaoblený obdélník 12"/>
            <p:cNvSpPr/>
            <p:nvPr/>
          </p:nvSpPr>
          <p:spPr>
            <a:xfrm>
              <a:off x="3424949" y="1643295"/>
              <a:ext cx="2083048" cy="994747"/>
            </a:xfrm>
            <a:prstGeom prst="roundRect">
              <a:avLst/>
            </a:prstGeom>
            <a:solidFill>
              <a:srgbClr val="FFC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Zaoblený obdélník 4"/>
            <p:cNvSpPr/>
            <p:nvPr/>
          </p:nvSpPr>
          <p:spPr>
            <a:xfrm>
              <a:off x="3473509" y="1691855"/>
              <a:ext cx="1985928" cy="897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solidFill>
                    <a:sysClr val="windowText" lastClr="000000"/>
                  </a:solidFill>
                </a:rPr>
                <a:t>D</a:t>
              </a:r>
              <a:r>
                <a:rPr lang="cs-CZ" sz="2400" kern="1200" dirty="0" smtClean="0"/>
                <a:t>o – vykonávání</a:t>
              </a:r>
              <a:endParaRPr lang="en-GB" sz="2400" kern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092280" y="5661248"/>
            <a:ext cx="1800199" cy="913994"/>
            <a:chOff x="1760531" y="3285285"/>
            <a:chExt cx="2127903" cy="994747"/>
          </a:xfrm>
          <a:scene3d>
            <a:camera prst="orthographicFront"/>
            <a:lightRig rig="flat" dir="t"/>
          </a:scene3d>
        </p:grpSpPr>
        <p:sp>
          <p:nvSpPr>
            <p:cNvPr id="16" name="Zaoblený obdélník 15"/>
            <p:cNvSpPr/>
            <p:nvPr/>
          </p:nvSpPr>
          <p:spPr>
            <a:xfrm>
              <a:off x="1760531" y="3285285"/>
              <a:ext cx="2127903" cy="99474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1809091" y="3333845"/>
              <a:ext cx="2030783" cy="897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solidFill>
                    <a:sysClr val="windowText" lastClr="000000"/>
                  </a:solidFill>
                </a:rPr>
                <a:t>C</a:t>
              </a:r>
              <a:r>
                <a:rPr lang="cs-CZ" sz="2400" kern="1200" dirty="0" smtClean="0"/>
                <a:t>heck  - měření</a:t>
              </a:r>
              <a:endParaRPr lang="en-GB" sz="2400" kern="12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528718" y="4653136"/>
            <a:ext cx="1703552" cy="821409"/>
            <a:chOff x="118970" y="1643295"/>
            <a:chExt cx="2127046" cy="994747"/>
          </a:xfrm>
          <a:scene3d>
            <a:camera prst="orthographicFront"/>
            <a:lightRig rig="flat" dir="t"/>
          </a:scene3d>
        </p:grpSpPr>
        <p:sp>
          <p:nvSpPr>
            <p:cNvPr id="19" name="Zaoblený obdélník 18"/>
            <p:cNvSpPr/>
            <p:nvPr/>
          </p:nvSpPr>
          <p:spPr>
            <a:xfrm>
              <a:off x="118970" y="1643295"/>
              <a:ext cx="2127046" cy="994747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aoblený obdélník 4"/>
            <p:cNvSpPr/>
            <p:nvPr/>
          </p:nvSpPr>
          <p:spPr>
            <a:xfrm>
              <a:off x="167530" y="1691855"/>
              <a:ext cx="2029926" cy="897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solidFill>
                    <a:sysClr val="windowText" lastClr="000000"/>
                  </a:solidFill>
                </a:rPr>
                <a:t>A</a:t>
              </a:r>
              <a:r>
                <a:rPr lang="cs-CZ" sz="2400" kern="1200" dirty="0" smtClean="0"/>
                <a:t>ct - změna</a:t>
              </a:r>
              <a:endParaRPr lang="en-GB" sz="2400" kern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580956" y="3068960"/>
            <a:ext cx="1651314" cy="821409"/>
            <a:chOff x="-5797" y="-390418"/>
            <a:chExt cx="2127046" cy="994747"/>
          </a:xfrm>
          <a:scene3d>
            <a:camera prst="orthographicFront"/>
            <a:lightRig rig="flat" dir="t"/>
          </a:scene3d>
        </p:grpSpPr>
        <p:sp>
          <p:nvSpPr>
            <p:cNvPr id="22" name="Zaoblený obdélník 21"/>
            <p:cNvSpPr/>
            <p:nvPr/>
          </p:nvSpPr>
          <p:spPr>
            <a:xfrm>
              <a:off x="-5797" y="-390418"/>
              <a:ext cx="2127046" cy="994747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aoblený obdélník 4"/>
            <p:cNvSpPr/>
            <p:nvPr/>
          </p:nvSpPr>
          <p:spPr>
            <a:xfrm>
              <a:off x="21239" y="-293297"/>
              <a:ext cx="2029925" cy="8976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solidFill>
                    <a:sysClr val="windowText" lastClr="000000"/>
                  </a:solidFill>
                </a:rPr>
                <a:t>A</a:t>
              </a:r>
              <a:r>
                <a:rPr lang="cs-CZ" sz="2400" kern="1200" dirty="0" smtClean="0"/>
                <a:t>ct - změna</a:t>
              </a:r>
              <a:endParaRPr lang="en-GB" sz="2400" kern="1200" dirty="0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systém řízení</a:t>
            </a:r>
          </a:p>
        </p:txBody>
      </p:sp>
    </p:spTree>
    <p:extLst>
      <p:ext uri="{BB962C8B-B14F-4D97-AF65-F5344CB8AC3E}">
        <p14:creationId xmlns:p14="http://schemas.microsoft.com/office/powerpoint/2010/main" val="396660038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Řízení organizace/sektoru na bázi služeb je způsob řízení, který využívá službu jako určité logické zapouzdření odpovědností, procesů a činností v </a:t>
            </a:r>
            <a:r>
              <a:rPr lang="cs-CZ" sz="2400" dirty="0" smtClean="0">
                <a:solidFill>
                  <a:srgbClr val="306498"/>
                </a:solidFill>
              </a:rPr>
              <a:t>organizaci.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Má </a:t>
            </a:r>
            <a:r>
              <a:rPr lang="cs-CZ" sz="2400" dirty="0">
                <a:solidFill>
                  <a:srgbClr val="306498"/>
                </a:solidFill>
              </a:rPr>
              <a:t>jasně přiřaditelnou odpovědnost ze strany </a:t>
            </a:r>
            <a:r>
              <a:rPr lang="cs-CZ" sz="2400" dirty="0" smtClean="0">
                <a:solidFill>
                  <a:srgbClr val="306498"/>
                </a:solidFill>
              </a:rPr>
              <a:t>poskytovatele.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Má </a:t>
            </a:r>
            <a:r>
              <a:rPr lang="cs-CZ" sz="2400" dirty="0">
                <a:solidFill>
                  <a:srgbClr val="306498"/>
                </a:solidFill>
              </a:rPr>
              <a:t>vyjádřitelnou úroveň kvality ze strany zákazníka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Řízení </a:t>
            </a:r>
            <a:r>
              <a:rPr lang="cs-CZ" sz="2400" dirty="0">
                <a:solidFill>
                  <a:srgbClr val="306498"/>
                </a:solidFill>
              </a:rPr>
              <a:t>organizace/sektoru jako soustavy služeb s přiřazenou odpovědností a klíčovými indikátory</a:t>
            </a:r>
            <a:r>
              <a:rPr lang="cs-CZ" sz="2400" dirty="0" smtClean="0">
                <a:solidFill>
                  <a:srgbClr val="306498"/>
                </a:solidFill>
              </a:rPr>
              <a:t>/ ukazatele </a:t>
            </a:r>
            <a:r>
              <a:rPr lang="cs-CZ" sz="2400" dirty="0">
                <a:solidFill>
                  <a:srgbClr val="306498"/>
                </a:solidFill>
              </a:rPr>
              <a:t>výkonu (KPI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8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Terminologie – systém řízení na bázi služeb</a:t>
            </a:r>
          </a:p>
        </p:txBody>
      </p:sp>
    </p:spTree>
    <p:extLst>
      <p:ext uri="{BB962C8B-B14F-4D97-AF65-F5344CB8AC3E}">
        <p14:creationId xmlns:p14="http://schemas.microsoft.com/office/powerpoint/2010/main" val="392527437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Systém řízení služeb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60848"/>
            <a:ext cx="929709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37461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III</a:t>
            </a:r>
            <a:r>
              <a:rPr lang="cs-CZ" sz="2400" b="1" dirty="0">
                <a:solidFill>
                  <a:srgbClr val="306498"/>
                </a:solidFill>
              </a:rPr>
              <a:t>. blok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84477"/>
          </a:xfrm>
        </p:spPr>
        <p:txBody>
          <a:bodyPr/>
          <a:lstStyle/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Představení a základní cíle projektu 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Sjednocení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používané terminologie – proces, služba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klíčové ukazatele výkonnosti, systém řízení (na bázi služeb)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Katalog </a:t>
            </a:r>
            <a:r>
              <a:rPr lang="cs-CZ" sz="2400" dirty="0">
                <a:solidFill>
                  <a:srgbClr val="306498"/>
                </a:solidFill>
              </a:rPr>
              <a:t>služeb/Kompetenční model – princip tvorby, struktura, identifikované služby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Navržený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systém řízení na bázi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služeb (organizační zajištění, procesy a postupy, technologická podpora)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Konkrétní nastavení systému sběru hodnot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ukazatelů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8616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 a činností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Cíle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Použitá metodologie, struktura katalogu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Využití katalogu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4841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700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Cíle: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  <a:ea typeface="+mn-ea"/>
              </a:rPr>
              <a:t>Vytvoření Katalogu služeb a katalogu činností v rámci veřejné správy </a:t>
            </a:r>
            <a:r>
              <a:rPr lang="cs-CZ" sz="2400" dirty="0" smtClean="0">
                <a:solidFill>
                  <a:srgbClr val="306498"/>
                </a:solidFill>
                <a:ea typeface="+mn-ea"/>
              </a:rPr>
              <a:t>lesů</a:t>
            </a:r>
            <a:endParaRPr lang="cs-CZ" sz="2400" dirty="0">
              <a:solidFill>
                <a:srgbClr val="306498"/>
              </a:solidFill>
              <a:ea typeface="+mn-ea"/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  <a:ea typeface="+mn-ea"/>
            </a:endParaRPr>
          </a:p>
          <a:p>
            <a:pPr marL="400050" lvl="1" indent="-34290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  <a:ea typeface="+mn-ea"/>
              </a:rPr>
              <a:t>Vytvoření Kompetenčního modelu řízení a výkonu služeb veřejné správy </a:t>
            </a:r>
            <a:r>
              <a:rPr lang="cs-CZ" sz="2400" dirty="0" smtClean="0">
                <a:solidFill>
                  <a:srgbClr val="306498"/>
                </a:solidFill>
                <a:ea typeface="+mn-ea"/>
              </a:rPr>
              <a:t>lesů</a:t>
            </a:r>
          </a:p>
          <a:p>
            <a:pPr marL="57150" lvl="1" indent="0" eaLnBrk="1" hangingPunct="1">
              <a:lnSpc>
                <a:spcPct val="80000"/>
              </a:lnSpc>
              <a:buNone/>
              <a:defRPr/>
            </a:pPr>
            <a:endParaRPr lang="cs-CZ" sz="2400" dirty="0">
              <a:solidFill>
                <a:srgbClr val="306498"/>
              </a:solidFill>
              <a:ea typeface="+mn-ea"/>
            </a:endParaRPr>
          </a:p>
          <a:p>
            <a:pPr marL="57150" lvl="1" indent="0" eaLnBrk="1" hangingPunct="1">
              <a:lnSpc>
                <a:spcPct val="80000"/>
              </a:lnSpc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2355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4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04954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862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Poskytovatel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Proces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Vykonavatel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Identifikace kompetence (legislativa)</a:t>
            </a: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Základní přístup – službový </a:t>
            </a:r>
            <a:r>
              <a:rPr lang="cs-CZ" sz="2200" dirty="0" smtClean="0">
                <a:solidFill>
                  <a:srgbClr val="306498"/>
                </a:solidFill>
              </a:rPr>
              <a:t>pohled (název, účel, dekompozice, kompetence)</a:t>
            </a: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Podklad pro návrhovou fázi (systém řízení služeb) 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24582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1460500"/>
            <a:ext cx="323850" cy="1873250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22775" y="2101850"/>
            <a:ext cx="1223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1379538"/>
            <a:ext cx="360362" cy="3349625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40425" y="2754313"/>
            <a:ext cx="1800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</p:spTree>
    <p:extLst>
      <p:ext uri="{BB962C8B-B14F-4D97-AF65-F5344CB8AC3E}">
        <p14:creationId xmlns:p14="http://schemas.microsoft.com/office/powerpoint/2010/main" val="378117028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Odpověď na dotazy: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CO se </a:t>
            </a:r>
            <a:r>
              <a:rPr lang="cs-CZ" sz="1800" dirty="0" smtClean="0">
                <a:solidFill>
                  <a:srgbClr val="306498"/>
                </a:solidFill>
              </a:rPr>
              <a:t>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 smtClean="0">
                <a:solidFill>
                  <a:srgbClr val="306498"/>
                </a:solidFill>
              </a:rPr>
              <a:t>PROČ se to dělá</a:t>
            </a:r>
            <a:endParaRPr lang="cs-CZ" sz="18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KDO 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KDO za to ZODPOVÍDÁ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Na základě ČEHO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Poskytovatel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Proces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Vykonavatel proces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25606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2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3213100"/>
            <a:ext cx="323850" cy="1871663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4663" y="3862388"/>
            <a:ext cx="1223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3141663"/>
            <a:ext cx="360362" cy="3348037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7400" y="4437063"/>
            <a:ext cx="1800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750" y="3141663"/>
            <a:ext cx="8424863" cy="367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9402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Odpověď na dotazy: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b="1" dirty="0">
                <a:solidFill>
                  <a:srgbClr val="306498"/>
                </a:solidFill>
              </a:rPr>
              <a:t>CO se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PROČ  se 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 smtClean="0">
                <a:solidFill>
                  <a:schemeClr val="bg1">
                    <a:lumMod val="85000"/>
                  </a:schemeClr>
                </a:solidFill>
              </a:rPr>
              <a:t>KDO </a:t>
            </a: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KDO za to ZODPOVÍDÁ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Na základě ČEHO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Poskytovatel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Proces</a:t>
            </a:r>
            <a:r>
              <a:rPr lang="cs-CZ" sz="2200" dirty="0" smtClean="0">
                <a:solidFill>
                  <a:srgbClr val="306498"/>
                </a:solidFill>
              </a:rPr>
              <a:t>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Vykonavatel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Identifikace kompetence (legislativa)</a:t>
            </a:r>
            <a:endParaRPr lang="cs-CZ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26630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6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3500438"/>
            <a:ext cx="323850" cy="1873250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4663" y="4151313"/>
            <a:ext cx="1223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3463925"/>
            <a:ext cx="360362" cy="3349625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7400" y="47275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</p:spTree>
    <p:extLst>
      <p:ext uri="{BB962C8B-B14F-4D97-AF65-F5344CB8AC3E}">
        <p14:creationId xmlns:p14="http://schemas.microsoft.com/office/powerpoint/2010/main" val="1823670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Představení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Projektový tým:</a:t>
            </a: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Tomáš </a:t>
            </a:r>
            <a:r>
              <a:rPr lang="cs-CZ" sz="2000" dirty="0">
                <a:solidFill>
                  <a:srgbClr val="306498"/>
                </a:solidFill>
              </a:rPr>
              <a:t>Krejzar, </a:t>
            </a:r>
            <a:r>
              <a:rPr lang="cs-CZ" sz="2000" dirty="0" smtClean="0">
                <a:solidFill>
                  <a:srgbClr val="306498"/>
                </a:solidFill>
              </a:rPr>
              <a:t>MZe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Martin </a:t>
            </a:r>
            <a:r>
              <a:rPr lang="cs-CZ" sz="2000" dirty="0">
                <a:solidFill>
                  <a:srgbClr val="306498"/>
                </a:solidFill>
              </a:rPr>
              <a:t>Smrž, </a:t>
            </a:r>
            <a:r>
              <a:rPr lang="cs-CZ" sz="2000" dirty="0" smtClean="0">
                <a:solidFill>
                  <a:srgbClr val="306498"/>
                </a:solidFill>
              </a:rPr>
              <a:t>MZe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Jana </a:t>
            </a:r>
            <a:r>
              <a:rPr lang="cs-CZ" sz="2000" dirty="0">
                <a:solidFill>
                  <a:srgbClr val="306498"/>
                </a:solidFill>
              </a:rPr>
              <a:t>Čacká, </a:t>
            </a:r>
            <a:r>
              <a:rPr lang="cs-CZ" sz="2000" dirty="0" smtClean="0">
                <a:solidFill>
                  <a:srgbClr val="306498"/>
                </a:solidFill>
              </a:rPr>
              <a:t>ÚHÚL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František </a:t>
            </a:r>
            <a:r>
              <a:rPr lang="cs-CZ" sz="2000" dirty="0">
                <a:solidFill>
                  <a:srgbClr val="306498"/>
                </a:solidFill>
              </a:rPr>
              <a:t>Pásek, </a:t>
            </a:r>
            <a:r>
              <a:rPr lang="cs-CZ" sz="2000" dirty="0" smtClean="0">
                <a:solidFill>
                  <a:srgbClr val="306498"/>
                </a:solidFill>
              </a:rPr>
              <a:t>MZe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Petr </a:t>
            </a:r>
            <a:r>
              <a:rPr lang="cs-CZ" sz="2000" dirty="0">
                <a:solidFill>
                  <a:srgbClr val="306498"/>
                </a:solidFill>
              </a:rPr>
              <a:t>Dvořák, </a:t>
            </a:r>
            <a:r>
              <a:rPr lang="cs-CZ" sz="2000" dirty="0" smtClean="0">
                <a:solidFill>
                  <a:srgbClr val="306498"/>
                </a:solidFill>
              </a:rPr>
              <a:t>Mze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Petr </a:t>
            </a:r>
            <a:r>
              <a:rPr lang="cs-CZ" sz="2000" dirty="0">
                <a:solidFill>
                  <a:srgbClr val="306498"/>
                </a:solidFill>
              </a:rPr>
              <a:t>Pumpr, </a:t>
            </a:r>
            <a:r>
              <a:rPr lang="cs-CZ" sz="2000" dirty="0" smtClean="0">
                <a:solidFill>
                  <a:srgbClr val="306498"/>
                </a:solidFill>
              </a:rPr>
              <a:t>ÚHÚL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Jiří </a:t>
            </a:r>
            <a:r>
              <a:rPr lang="cs-CZ" sz="2000" dirty="0">
                <a:solidFill>
                  <a:srgbClr val="306498"/>
                </a:solidFill>
              </a:rPr>
              <a:t>Procházka, </a:t>
            </a:r>
            <a:r>
              <a:rPr lang="cs-CZ" sz="2000" dirty="0" smtClean="0">
                <a:solidFill>
                  <a:srgbClr val="306498"/>
                </a:solidFill>
              </a:rPr>
              <a:t>ÚHÚL</a:t>
            </a:r>
            <a:endParaRPr lang="cs-CZ" sz="2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Dodavatel </a:t>
            </a:r>
            <a:r>
              <a:rPr lang="cs-CZ" sz="2400" dirty="0" smtClean="0">
                <a:solidFill>
                  <a:srgbClr val="306498"/>
                </a:solidFill>
              </a:rPr>
              <a:t>poradenství:</a:t>
            </a:r>
            <a:endParaRPr lang="cs-CZ" sz="24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Processes</a:t>
            </a: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CORTIS </a:t>
            </a:r>
            <a:r>
              <a:rPr lang="cs-CZ" sz="2000" dirty="0">
                <a:solidFill>
                  <a:srgbClr val="306498"/>
                </a:solidFill>
              </a:rPr>
              <a:t>Consulting</a:t>
            </a:r>
          </a:p>
          <a:p>
            <a:pPr marL="800100"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Eurovision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0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Oponentní </a:t>
            </a:r>
            <a:r>
              <a:rPr lang="cs-CZ" sz="2400" dirty="0" smtClean="0">
                <a:solidFill>
                  <a:srgbClr val="306498"/>
                </a:solidFill>
              </a:rPr>
              <a:t>tým</a:t>
            </a:r>
            <a:endParaRPr lang="cs-CZ" sz="2400" dirty="0">
              <a:solidFill>
                <a:srgbClr val="306498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5127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3356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Odpověď na dotazy: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CO se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b="1" dirty="0">
                <a:solidFill>
                  <a:srgbClr val="306498"/>
                </a:solidFill>
              </a:rPr>
              <a:t>PROČ  se 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 smtClean="0">
                <a:solidFill>
                  <a:schemeClr val="bg1">
                    <a:lumMod val="85000"/>
                  </a:schemeClr>
                </a:solidFill>
              </a:rPr>
              <a:t>KDO </a:t>
            </a: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KDO za to ZODPOVÍDÁ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Na základě ČEHO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Poskytovatel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Proces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Vykonavatel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Identifikace kompetence (legislativa)</a:t>
            </a:r>
            <a:endParaRPr lang="cs-CZ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27654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0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3500438"/>
            <a:ext cx="323850" cy="1873250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4663" y="4151313"/>
            <a:ext cx="1223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3463925"/>
            <a:ext cx="360362" cy="3349625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7400" y="47275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</p:spTree>
    <p:extLst>
      <p:ext uri="{BB962C8B-B14F-4D97-AF65-F5344CB8AC3E}">
        <p14:creationId xmlns:p14="http://schemas.microsoft.com/office/powerpoint/2010/main" val="134067722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Odpověď na dotazy: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CO se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PROČ  se 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b="1" dirty="0" smtClean="0">
                <a:solidFill>
                  <a:srgbClr val="306498"/>
                </a:solidFill>
              </a:rPr>
              <a:t>KDO </a:t>
            </a:r>
            <a:r>
              <a:rPr lang="cs-CZ" sz="1800" b="1" dirty="0">
                <a:solidFill>
                  <a:srgbClr val="306498"/>
                </a:solidFill>
              </a:rPr>
              <a:t>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KDO za to ZODPOVÍDÁ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Na základě ČEHO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Poskytovatel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Proces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Vykonavatel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Identifikace kompetence (legislativa)</a:t>
            </a:r>
            <a:endParaRPr lang="cs-CZ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28678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4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3500438"/>
            <a:ext cx="323850" cy="1873250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4663" y="4151313"/>
            <a:ext cx="1223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3463925"/>
            <a:ext cx="360362" cy="3349625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7400" y="47275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</p:spTree>
    <p:extLst>
      <p:ext uri="{BB962C8B-B14F-4D97-AF65-F5344CB8AC3E}">
        <p14:creationId xmlns:p14="http://schemas.microsoft.com/office/powerpoint/2010/main" val="11568417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Odpověď na dotazy: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CO se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PROČ  se 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 smtClean="0">
                <a:solidFill>
                  <a:srgbClr val="306498"/>
                </a:solidFill>
              </a:rPr>
              <a:t>KDO </a:t>
            </a:r>
            <a:r>
              <a:rPr lang="cs-CZ" sz="1800" dirty="0">
                <a:solidFill>
                  <a:srgbClr val="306498"/>
                </a:solidFill>
              </a:rPr>
              <a:t>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b="1" dirty="0">
                <a:solidFill>
                  <a:srgbClr val="306498"/>
                </a:solidFill>
              </a:rPr>
              <a:t>KDO za to ZODPOVÍDÁ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</a:rPr>
              <a:t>Na základě ČEHO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Poskytovatel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Proces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>
                <a:solidFill>
                  <a:srgbClr val="306498"/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Vykonavatel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</a:rPr>
              <a:t>Identifikace kompetence (legislativa)</a:t>
            </a:r>
            <a:endParaRPr lang="cs-CZ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29702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8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3500438"/>
            <a:ext cx="323850" cy="1873250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4663" y="4151313"/>
            <a:ext cx="1223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3463925"/>
            <a:ext cx="360362" cy="3349625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7400" y="47275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</p:spTree>
    <p:extLst>
      <p:ext uri="{BB962C8B-B14F-4D97-AF65-F5344CB8AC3E}">
        <p14:creationId xmlns:p14="http://schemas.microsoft.com/office/powerpoint/2010/main" val="14149127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Odpověď na dotazy: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CO se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PROČ  se 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 smtClean="0">
                <a:solidFill>
                  <a:srgbClr val="306498"/>
                </a:solidFill>
              </a:rPr>
              <a:t>KDO </a:t>
            </a:r>
            <a:r>
              <a:rPr lang="cs-CZ" sz="1800" dirty="0">
                <a:solidFill>
                  <a:srgbClr val="306498"/>
                </a:solidFill>
              </a:rPr>
              <a:t>to dělá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dirty="0">
                <a:solidFill>
                  <a:srgbClr val="306498"/>
                </a:solidFill>
              </a:rPr>
              <a:t>KDO za to ZODPOVÍDÁ</a:t>
            </a:r>
          </a:p>
          <a:p>
            <a:pPr marL="800100" lvl="1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1800" b="1" dirty="0">
                <a:solidFill>
                  <a:srgbClr val="306498"/>
                </a:solidFill>
              </a:rPr>
              <a:t>Na základě ČEHO</a:t>
            </a:r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Služba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Popis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Zákazník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Gestor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Poskytovatel služby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Proces (vč. identifikátoru)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>
                <a:solidFill>
                  <a:srgbClr val="306498"/>
                </a:solidFill>
              </a:rPr>
              <a:t>Vlastník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dirty="0" smtClean="0">
                <a:solidFill>
                  <a:srgbClr val="306498"/>
                </a:solidFill>
              </a:rPr>
              <a:t>Vykonavatel procesu</a:t>
            </a:r>
          </a:p>
          <a:p>
            <a:pPr marL="40005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200" b="1" dirty="0" smtClean="0">
                <a:solidFill>
                  <a:srgbClr val="306498"/>
                </a:solidFill>
              </a:rPr>
              <a:t>Identifikace kompetence (legislativa)</a:t>
            </a:r>
            <a:endParaRPr lang="cs-CZ" sz="2200" b="1" dirty="0">
              <a:solidFill>
                <a:srgbClr val="306498"/>
              </a:solidFill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30726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2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4098925" y="3500438"/>
            <a:ext cx="323850" cy="1873250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4663" y="4151313"/>
            <a:ext cx="1223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Katalog služeb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646738" y="3463925"/>
            <a:ext cx="360362" cy="3349625"/>
          </a:xfrm>
          <a:prstGeom prst="rightBrace">
            <a:avLst>
              <a:gd name="adj1" fmla="val 56769"/>
              <a:gd name="adj2" fmla="val 507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7400" y="47275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Kompetenční model</a:t>
            </a:r>
          </a:p>
        </p:txBody>
      </p:sp>
    </p:spTree>
    <p:extLst>
      <p:ext uri="{BB962C8B-B14F-4D97-AF65-F5344CB8AC3E}">
        <p14:creationId xmlns:p14="http://schemas.microsoft.com/office/powerpoint/2010/main" val="24477060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Katalog služeb, kompetenční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Provázání na strategické cíle – definovány následující základní cíle SSL: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  <a:ea typeface="+mn-ea"/>
              </a:rPr>
              <a:t>	C1 Zachování výměry lesů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	C2 Trvale udržitelné hospodaření v lesích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  <a:ea typeface="+mn-ea"/>
              </a:rPr>
              <a:t>	C3 Odborná správa lesů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	C4 Obecné užívání lesů</a:t>
            </a: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  <a:ea typeface="+mn-ea"/>
              </a:rPr>
              <a:t>	C5 Naplňování a vymahatelnost.</a:t>
            </a: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Podklad pro návrhovou fázi.</a:t>
            </a:r>
            <a:endParaRPr lang="cs-CZ" sz="2200" dirty="0">
              <a:solidFill>
                <a:srgbClr val="306498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32774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7902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Ukázka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8001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graphicFrame>
        <p:nvGraphicFramePr>
          <p:cNvPr id="32774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1052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IV. </a:t>
            </a:r>
            <a:r>
              <a:rPr lang="cs-CZ" sz="2400" b="1" dirty="0">
                <a:solidFill>
                  <a:srgbClr val="306498"/>
                </a:solidFill>
              </a:rPr>
              <a:t>blok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84477"/>
          </a:xfrm>
        </p:spPr>
        <p:txBody>
          <a:bodyPr/>
          <a:lstStyle/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Představení a základní cíle projektu 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Sjednocení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používané terminologie – proces, služba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klíčové ukazatele výkonnosti, systém řízení (na bázi služeb)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Katalog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služeb/Kompetenční model – princip tvorby, struktura, identifikované služby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Navržený </a:t>
            </a:r>
            <a:r>
              <a:rPr lang="cs-CZ" sz="2400" dirty="0">
                <a:solidFill>
                  <a:srgbClr val="306498"/>
                </a:solidFill>
              </a:rPr>
              <a:t>systém řízení na bázi </a:t>
            </a:r>
            <a:r>
              <a:rPr lang="cs-CZ" sz="2400" dirty="0" smtClean="0">
                <a:solidFill>
                  <a:srgbClr val="306498"/>
                </a:solidFill>
              </a:rPr>
              <a:t>služeb (organizační zajištění, procesy a postupy, technologická podpora)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>
              <a:solidFill>
                <a:srgbClr val="306498"/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Konkrétní nastavení systému sběru hodnot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ukazatelů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0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8616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4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4" y="1644228"/>
            <a:ext cx="578485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421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69" y="1628800"/>
            <a:ext cx="57816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</p:spTree>
    <p:extLst>
      <p:ext uri="{BB962C8B-B14F-4D97-AF65-F5344CB8AC3E}">
        <p14:creationId xmlns:p14="http://schemas.microsoft.com/office/powerpoint/2010/main" val="16195428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3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541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874"/>
            <a:ext cx="7339533" cy="534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740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Základní cíle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Zvýšení kvality řízení a zefektivnění celého systému řízení a výkonu služeb veřejné správy lesů.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1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Sjednocení metod řízení, zavedení moderních metod řízení.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12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Sjednocení výkonu přenesené působnosti státu ve vztahu k veřejné správě lesů.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12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Řízení kvality služeb a efektivnosti výkonu veřejné správy lesů.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 systému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datová oblast (Katalog služeb a kompetenční model, seznam ukazatelů)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organizační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procesní a metodická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informační podpora</a:t>
            </a:r>
            <a:endParaRPr lang="cs-CZ" sz="2000" dirty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5688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 systému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datová oblast (Katalog služeb a kompetenční model, seznam ukazatelů)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</a:rPr>
              <a:t>organizační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</a:rPr>
              <a:t>procesní a metodická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</a:rPr>
              <a:t>informační podpora</a:t>
            </a: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92674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 -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Katalog služeb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Úplný </a:t>
            </a:r>
            <a:r>
              <a:rPr lang="cs-CZ" sz="2000" dirty="0">
                <a:solidFill>
                  <a:srgbClr val="306498"/>
                </a:solidFill>
              </a:rPr>
              <a:t>výčet všech služeb a procesů, které jsou v oblasti státní správy lesů ve vazbě na lesní ekosystémy a lesní hospodářství </a:t>
            </a:r>
            <a:r>
              <a:rPr lang="cs-CZ" sz="2000" dirty="0" smtClean="0">
                <a:solidFill>
                  <a:srgbClr val="306498"/>
                </a:solidFill>
              </a:rPr>
              <a:t>vykonávány/poskytovány.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Ke </a:t>
            </a:r>
            <a:r>
              <a:rPr lang="cs-CZ" sz="2000" dirty="0">
                <a:solidFill>
                  <a:srgbClr val="306498"/>
                </a:solidFill>
              </a:rPr>
              <a:t>každé službě </a:t>
            </a:r>
            <a:r>
              <a:rPr lang="cs-CZ" sz="2000" dirty="0" smtClean="0">
                <a:solidFill>
                  <a:srgbClr val="306498"/>
                </a:solidFill>
              </a:rPr>
              <a:t>je </a:t>
            </a:r>
            <a:r>
              <a:rPr lang="cs-CZ" sz="2000" dirty="0">
                <a:solidFill>
                  <a:srgbClr val="306498"/>
                </a:solidFill>
              </a:rPr>
              <a:t>identifikován její účel, který je v souladu s definovanými strategickými cíli </a:t>
            </a:r>
            <a:r>
              <a:rPr lang="cs-CZ" sz="2000" dirty="0" smtClean="0">
                <a:solidFill>
                  <a:srgbClr val="306498"/>
                </a:solidFill>
              </a:rPr>
              <a:t>resortu. 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1600" dirty="0" smtClean="0">
              <a:solidFill>
                <a:srgbClr val="306498"/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Kompetenční model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Gestor (vlastník) služby = orgán výkonu veřejné moci (většinou na centrální úrovni), který definuje pravidla poskytování služby.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Poskytovatel služby = typový orgán výkonu veřejné moci, který je poskytovatelem služby (byl pověřen poskytováním služby).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Návaznost na oblast strategického řízení - ke každému procesu je přiřazen cíl/podcíl („neidentifikován“). 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5947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</a:t>
            </a:r>
            <a:r>
              <a:rPr lang="cs-CZ" sz="2400" b="1" dirty="0" smtClean="0">
                <a:solidFill>
                  <a:srgbClr val="306498"/>
                </a:solidFill>
              </a:rPr>
              <a:t>systém -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Definovaná </a:t>
            </a:r>
            <a:r>
              <a:rPr lang="cs-CZ" sz="2400" dirty="0">
                <a:solidFill>
                  <a:srgbClr val="306498"/>
                </a:solidFill>
              </a:rPr>
              <a:t>soustava KPI (ukazatelů výkonnosti a kvality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Pro </a:t>
            </a:r>
            <a:r>
              <a:rPr lang="cs-CZ" sz="2400" dirty="0">
                <a:solidFill>
                  <a:srgbClr val="306498"/>
                </a:solidFill>
              </a:rPr>
              <a:t>úvodní implementaci navržena KPI pouze pro vybrané procesy a to v takové podobě a množství, aby v budoucnu jejich vyčíslení a zpracování minimálně zatížilo odpovědné pracovníky. Jedná se o procesy, které: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Významnou </a:t>
            </a:r>
            <a:r>
              <a:rPr lang="cs-CZ" sz="2000" dirty="0">
                <a:solidFill>
                  <a:srgbClr val="306498"/>
                </a:solidFill>
              </a:rPr>
              <a:t>měrou přispívají k naplnění strategických cílů státní správy </a:t>
            </a:r>
            <a:r>
              <a:rPr lang="cs-CZ" sz="2000" dirty="0" smtClean="0">
                <a:solidFill>
                  <a:srgbClr val="306498"/>
                </a:solidFill>
              </a:rPr>
              <a:t>lesů.</a:t>
            </a:r>
            <a:endParaRPr lang="cs-CZ" sz="20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Respondenti </a:t>
            </a:r>
            <a:r>
              <a:rPr lang="cs-CZ" sz="2000" dirty="0">
                <a:solidFill>
                  <a:srgbClr val="306498"/>
                </a:solidFill>
              </a:rPr>
              <a:t>je v rámci dotazníkového šetření opakovaně označili za procesy, jejichž výkon má velmi významný dopad na les.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67844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 systému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datová oblast (Katalog služeb a kompetenční model, seznam ukazatelů)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organizační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</a:rPr>
              <a:t>procesní a metodická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</a:rPr>
              <a:t>informační podpora</a:t>
            </a: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6978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Organizační zajištění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/>
          <p:nvPr/>
        </p:nvPicPr>
        <p:blipFill>
          <a:blip r:embed="rId7"/>
          <a:stretch>
            <a:fillRect/>
          </a:stretch>
        </p:blipFill>
        <p:spPr>
          <a:xfrm>
            <a:off x="971600" y="1916832"/>
            <a:ext cx="7560840" cy="47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2767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Garant </a:t>
            </a:r>
            <a:r>
              <a:rPr lang="cs-CZ" sz="2400" dirty="0">
                <a:solidFill>
                  <a:srgbClr val="306498"/>
                </a:solidFill>
              </a:rPr>
              <a:t>systému </a:t>
            </a:r>
            <a:r>
              <a:rPr lang="cs-CZ" sz="2400" dirty="0" smtClean="0">
                <a:solidFill>
                  <a:srgbClr val="306498"/>
                </a:solidFill>
              </a:rPr>
              <a:t>- </a:t>
            </a:r>
            <a:r>
              <a:rPr lang="cs-CZ" sz="2400" dirty="0">
                <a:solidFill>
                  <a:srgbClr val="306498"/>
                </a:solidFill>
              </a:rPr>
              <a:t>Ministerstvo </a:t>
            </a:r>
            <a:r>
              <a:rPr lang="cs-CZ" sz="2400" dirty="0" smtClean="0">
                <a:solidFill>
                  <a:srgbClr val="306498"/>
                </a:solidFill>
              </a:rPr>
              <a:t>zemědělství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Garant </a:t>
            </a:r>
            <a:r>
              <a:rPr lang="cs-CZ" sz="2400" dirty="0">
                <a:solidFill>
                  <a:srgbClr val="306498"/>
                </a:solidFill>
              </a:rPr>
              <a:t>systému jmenuje Koordinátora kvality řízení </a:t>
            </a:r>
            <a:r>
              <a:rPr lang="cs-CZ" sz="2400" dirty="0" smtClean="0">
                <a:solidFill>
                  <a:srgbClr val="306498"/>
                </a:solidFill>
              </a:rPr>
              <a:t>(hlavní metodik systému):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zaměstnanec </a:t>
            </a:r>
            <a:r>
              <a:rPr lang="cs-CZ" sz="2000" dirty="0">
                <a:solidFill>
                  <a:srgbClr val="306498"/>
                </a:solidFill>
              </a:rPr>
              <a:t>nebo pracovní </a:t>
            </a:r>
            <a:r>
              <a:rPr lang="cs-CZ" sz="2000" dirty="0" smtClean="0">
                <a:solidFill>
                  <a:srgbClr val="306498"/>
                </a:solidFill>
              </a:rPr>
              <a:t>skupina zřízená </a:t>
            </a:r>
            <a:r>
              <a:rPr lang="cs-CZ" sz="2000" dirty="0">
                <a:solidFill>
                  <a:srgbClr val="306498"/>
                </a:solidFill>
              </a:rPr>
              <a:t>v rámci struktury Ministerstva zemědělství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dohlíží </a:t>
            </a:r>
            <a:r>
              <a:rPr lang="cs-CZ" sz="2000" dirty="0">
                <a:solidFill>
                  <a:srgbClr val="306498"/>
                </a:solidFill>
              </a:rPr>
              <a:t>nad dodržováním základních principů procesního řízení na bázi </a:t>
            </a:r>
            <a:r>
              <a:rPr lang="cs-CZ" sz="2000" dirty="0" smtClean="0">
                <a:solidFill>
                  <a:srgbClr val="306498"/>
                </a:solidFill>
              </a:rPr>
              <a:t>služeb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zajišťuje </a:t>
            </a:r>
            <a:r>
              <a:rPr lang="cs-CZ" sz="2000" dirty="0">
                <a:solidFill>
                  <a:srgbClr val="306498"/>
                </a:solidFill>
              </a:rPr>
              <a:t>pravidelnou aktualizaci dat a jejich soulad se </a:t>
            </a:r>
            <a:r>
              <a:rPr lang="cs-CZ" sz="2000" dirty="0" smtClean="0">
                <a:solidFill>
                  <a:srgbClr val="306498"/>
                </a:solidFill>
              </a:rPr>
              <a:t>skutečností.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3929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Koordinátor zajišťuje zejména: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metodickou </a:t>
            </a:r>
            <a:r>
              <a:rPr lang="cs-CZ" sz="2400" dirty="0">
                <a:solidFill>
                  <a:srgbClr val="306498"/>
                </a:solidFill>
              </a:rPr>
              <a:t>podporu účastníkům systému,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školení </a:t>
            </a:r>
            <a:r>
              <a:rPr lang="cs-CZ" sz="2400" dirty="0">
                <a:solidFill>
                  <a:srgbClr val="306498"/>
                </a:solidFill>
              </a:rPr>
              <a:t>pro vlastníky procesů případně ostatní </a:t>
            </a:r>
            <a:r>
              <a:rPr lang="cs-CZ" sz="2400" dirty="0" smtClean="0">
                <a:solidFill>
                  <a:srgbClr val="306498"/>
                </a:solidFill>
              </a:rPr>
              <a:t>uživatele,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pravidelný </a:t>
            </a:r>
            <a:r>
              <a:rPr lang="cs-CZ" sz="2400" dirty="0">
                <a:solidFill>
                  <a:srgbClr val="306498"/>
                </a:solidFill>
              </a:rPr>
              <a:t>dohled nad </a:t>
            </a:r>
            <a:r>
              <a:rPr lang="cs-CZ" sz="2400" dirty="0" smtClean="0">
                <a:solidFill>
                  <a:srgbClr val="306498"/>
                </a:solidFill>
              </a:rPr>
              <a:t>dodržováním povinností,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sběr </a:t>
            </a:r>
            <a:r>
              <a:rPr lang="cs-CZ" sz="2400" dirty="0">
                <a:solidFill>
                  <a:srgbClr val="306498"/>
                </a:solidFill>
              </a:rPr>
              <a:t>podnětů na změny procesů a dalších jevů evidovaných v Katalogu </a:t>
            </a:r>
            <a:r>
              <a:rPr lang="cs-CZ" sz="2400" dirty="0" smtClean="0">
                <a:solidFill>
                  <a:srgbClr val="306498"/>
                </a:solidFill>
              </a:rPr>
              <a:t>služeb/Kompetenčním </a:t>
            </a:r>
            <a:r>
              <a:rPr lang="cs-CZ" sz="2400" dirty="0">
                <a:solidFill>
                  <a:srgbClr val="306498"/>
                </a:solidFill>
              </a:rPr>
              <a:t>modelu,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sběr </a:t>
            </a:r>
            <a:r>
              <a:rPr lang="cs-CZ" sz="2400" dirty="0">
                <a:solidFill>
                  <a:srgbClr val="306498"/>
                </a:solidFill>
              </a:rPr>
              <a:t>údajů (hodnoty KPI) ke sledovaným procesům,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po </a:t>
            </a:r>
            <a:r>
              <a:rPr lang="cs-CZ" sz="2400" dirty="0">
                <a:solidFill>
                  <a:srgbClr val="306498"/>
                </a:solidFill>
              </a:rPr>
              <a:t>vyhodnocení zapracování změn (</a:t>
            </a:r>
            <a:r>
              <a:rPr lang="cs-CZ" sz="2400" dirty="0" smtClean="0">
                <a:solidFill>
                  <a:srgbClr val="306498"/>
                </a:solidFill>
              </a:rPr>
              <a:t>aktualizace),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eviduje </a:t>
            </a:r>
            <a:r>
              <a:rPr lang="cs-CZ" sz="2400" dirty="0">
                <a:solidFill>
                  <a:srgbClr val="306498"/>
                </a:solidFill>
              </a:rPr>
              <a:t>požadavky na úpravy systému, navrhuje doporučení a předkládá návrhy garantovi systému,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zpracovává </a:t>
            </a:r>
            <a:r>
              <a:rPr lang="cs-CZ" sz="2400" dirty="0">
                <a:solidFill>
                  <a:srgbClr val="306498"/>
                </a:solidFill>
              </a:rPr>
              <a:t>roční zprávu o stavu systému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1930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Vlastník procesu je identifikovaný v Kompetenčním modelu u každého </a:t>
            </a:r>
            <a:r>
              <a:rPr lang="cs-CZ" sz="2400" dirty="0" smtClean="0">
                <a:solidFill>
                  <a:srgbClr val="306498"/>
                </a:solidFill>
              </a:rPr>
              <a:t>procesu, plní </a:t>
            </a:r>
            <a:r>
              <a:rPr lang="cs-CZ" sz="2400" dirty="0">
                <a:solidFill>
                  <a:srgbClr val="306498"/>
                </a:solidFill>
              </a:rPr>
              <a:t>povinnosti, mezi které patří: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průběžné </a:t>
            </a:r>
            <a:r>
              <a:rPr lang="cs-CZ" sz="2400" dirty="0">
                <a:solidFill>
                  <a:srgbClr val="306498"/>
                </a:solidFill>
              </a:rPr>
              <a:t>sledování a sběr podnětů, které se dotýkají změny výkonu procesů, včetně navrhování jejich optimalizace,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hodnocení </a:t>
            </a:r>
            <a:r>
              <a:rPr lang="cs-CZ" sz="2400" dirty="0">
                <a:solidFill>
                  <a:srgbClr val="306498"/>
                </a:solidFill>
              </a:rPr>
              <a:t>požadavků na změny procesů, u kterých je </a:t>
            </a:r>
            <a:r>
              <a:rPr lang="cs-CZ" sz="2400" dirty="0" smtClean="0">
                <a:solidFill>
                  <a:srgbClr val="306498"/>
                </a:solidFill>
              </a:rPr>
              <a:t>vlastníkem,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předání </a:t>
            </a:r>
            <a:r>
              <a:rPr lang="cs-CZ" sz="2400" dirty="0">
                <a:solidFill>
                  <a:srgbClr val="306498"/>
                </a:solidFill>
              </a:rPr>
              <a:t>podnětů Koordinátorovi ke zpracování,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podání </a:t>
            </a:r>
            <a:r>
              <a:rPr lang="cs-CZ" sz="2400" dirty="0">
                <a:solidFill>
                  <a:srgbClr val="306498"/>
                </a:solidFill>
              </a:rPr>
              <a:t>podnětů na úpravy systému a jeho parametrů Koordinátorovi.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9527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Vykonavatel </a:t>
            </a:r>
            <a:r>
              <a:rPr lang="cs-CZ" sz="2400" dirty="0" smtClean="0">
                <a:solidFill>
                  <a:srgbClr val="306498"/>
                </a:solidFill>
              </a:rPr>
              <a:t>procesu je </a:t>
            </a:r>
            <a:r>
              <a:rPr lang="cs-CZ" sz="2400" dirty="0">
                <a:solidFill>
                  <a:srgbClr val="306498"/>
                </a:solidFill>
              </a:rPr>
              <a:t>orgán veřejné moci, který fakticky proces realizuje. Každý vykonavatel jmenuje svého zástupce, který bude jeho jménem plnit </a:t>
            </a:r>
            <a:r>
              <a:rPr lang="cs-CZ" sz="2400" dirty="0" smtClean="0">
                <a:solidFill>
                  <a:srgbClr val="306498"/>
                </a:solidFill>
              </a:rPr>
              <a:t>povinnosti: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předání </a:t>
            </a:r>
            <a:r>
              <a:rPr lang="cs-CZ" sz="2400" dirty="0">
                <a:solidFill>
                  <a:srgbClr val="306498"/>
                </a:solidFill>
              </a:rPr>
              <a:t>hodnot příslušných ukazatelů specifikovaných pro konkrétní proces ve stanovené </a:t>
            </a:r>
            <a:r>
              <a:rPr lang="cs-CZ" sz="2400" dirty="0" smtClean="0">
                <a:solidFill>
                  <a:srgbClr val="306498"/>
                </a:solidFill>
              </a:rPr>
              <a:t>frekvenci,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je </a:t>
            </a:r>
            <a:r>
              <a:rPr lang="cs-CZ" sz="2400" dirty="0">
                <a:solidFill>
                  <a:srgbClr val="306498"/>
                </a:solidFill>
              </a:rPr>
              <a:t>oprávněn vznést podnět na úpravu evidovaných záznamů (např. v případě identifikace chybného či chybějícího záznamu) prostřednictvím vlastníka procesu.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7162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Výstupy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cs-CZ" sz="2400" dirty="0">
                <a:solidFill>
                  <a:srgbClr val="306498"/>
                </a:solidFill>
              </a:rPr>
              <a:t>Analytická </a:t>
            </a:r>
            <a:r>
              <a:rPr lang="cs-CZ" sz="2400" dirty="0" smtClean="0">
                <a:solidFill>
                  <a:srgbClr val="306498"/>
                </a:solidFill>
              </a:rPr>
              <a:t>část:</a:t>
            </a:r>
            <a:endParaRPr lang="cs-CZ" sz="2400" dirty="0">
              <a:solidFill>
                <a:srgbClr val="306498"/>
              </a:solidFill>
            </a:endParaRP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dirty="0">
                <a:solidFill>
                  <a:srgbClr val="306498"/>
                </a:solidFill>
              </a:rPr>
              <a:t>Územně správní analýza</a:t>
            </a: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dirty="0">
                <a:solidFill>
                  <a:srgbClr val="306498"/>
                </a:solidFill>
              </a:rPr>
              <a:t>Legislativní a kompetenční analýza</a:t>
            </a: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dirty="0">
                <a:solidFill>
                  <a:srgbClr val="306498"/>
                </a:solidFill>
              </a:rPr>
              <a:t>Katalog služeb a katalog činností v rámci veřejné správy lesů</a:t>
            </a: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dirty="0">
                <a:solidFill>
                  <a:srgbClr val="306498"/>
                </a:solidFill>
              </a:rPr>
              <a:t>Analýza činností orgánů veřejné </a:t>
            </a:r>
            <a:r>
              <a:rPr lang="cs-CZ" sz="2000" dirty="0" smtClean="0">
                <a:solidFill>
                  <a:srgbClr val="306498"/>
                </a:solidFill>
              </a:rPr>
              <a:t>správy.</a:t>
            </a:r>
            <a:endParaRPr lang="cs-CZ" sz="2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Návrhová část:</a:t>
            </a: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cs-CZ" sz="2000" dirty="0">
                <a:solidFill>
                  <a:srgbClr val="306498"/>
                </a:solidFill>
              </a:rPr>
              <a:t>Návrh systému řízení na bázi služeb</a:t>
            </a: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cs-CZ" sz="2000" dirty="0">
                <a:solidFill>
                  <a:srgbClr val="306498"/>
                </a:solidFill>
              </a:rPr>
              <a:t>Návrh legislativních, organizačních a metodických změn (nedostatky s řešením ne/závislým na zvoleném organizačním zajištění)</a:t>
            </a:r>
          </a:p>
          <a:p>
            <a:pPr marL="1028700" lvl="1" indent="-5143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cs-CZ" sz="2000" dirty="0">
                <a:solidFill>
                  <a:srgbClr val="306498"/>
                </a:solidFill>
              </a:rPr>
              <a:t>Optimalizace a integrace dílčích datových zdrojů a informačních systémů.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1962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 systému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datová oblast (Katalog služeb a kompetenční model, seznam ukazatelů)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organizační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procesní a metodická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</a:rPr>
              <a:t>informační podpora</a:t>
            </a: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81395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Pro zajištění udržitelnosti systému jsou zásadní procesy: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správa </a:t>
            </a:r>
            <a:r>
              <a:rPr lang="cs-CZ" sz="2400" dirty="0">
                <a:solidFill>
                  <a:srgbClr val="306498"/>
                </a:solidFill>
              </a:rPr>
              <a:t>a aktualizace Katalogu služeb a Kompetenčního modelu,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sběr </a:t>
            </a:r>
            <a:r>
              <a:rPr lang="cs-CZ" sz="2400" dirty="0">
                <a:solidFill>
                  <a:srgbClr val="306498"/>
                </a:solidFill>
              </a:rPr>
              <a:t>hodnot ukazatelů a jejich hodnocení,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metodická </a:t>
            </a:r>
            <a:r>
              <a:rPr lang="cs-CZ" sz="2400" dirty="0">
                <a:solidFill>
                  <a:srgbClr val="306498"/>
                </a:solidFill>
              </a:rPr>
              <a:t>podpora a školení,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hodnocení </a:t>
            </a:r>
            <a:r>
              <a:rPr lang="cs-CZ" sz="2400" dirty="0">
                <a:solidFill>
                  <a:srgbClr val="306498"/>
                </a:solidFill>
              </a:rPr>
              <a:t>celého systému,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rozvoj </a:t>
            </a:r>
            <a:r>
              <a:rPr lang="cs-CZ" sz="2400" dirty="0">
                <a:solidFill>
                  <a:srgbClr val="306498"/>
                </a:solidFill>
              </a:rPr>
              <a:t>systému procesního řízení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9627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Správa obsahuje průběžný monitoring aktuálnosti dat.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Podnětem pro změnu v Katalogu služeb/Kompetenčním modelu může být: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změna </a:t>
            </a:r>
            <a:r>
              <a:rPr lang="cs-CZ" sz="2000" dirty="0">
                <a:solidFill>
                  <a:srgbClr val="306498"/>
                </a:solidFill>
              </a:rPr>
              <a:t>legislativy či metodického pokynu,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změna </a:t>
            </a:r>
            <a:r>
              <a:rPr lang="cs-CZ" sz="2000" dirty="0">
                <a:solidFill>
                  <a:srgbClr val="306498"/>
                </a:solidFill>
              </a:rPr>
              <a:t>v rozložení vykonávaných kompetencí,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změna </a:t>
            </a:r>
            <a:r>
              <a:rPr lang="cs-CZ" sz="2000" dirty="0">
                <a:solidFill>
                  <a:srgbClr val="306498"/>
                </a:solidFill>
              </a:rPr>
              <a:t>v rozsahu vykonávaných a poskytovaných služeb.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Podnět může vznést každý uživatel </a:t>
            </a:r>
            <a:r>
              <a:rPr lang="cs-CZ" sz="2400" dirty="0" smtClean="0">
                <a:solidFill>
                  <a:srgbClr val="306498"/>
                </a:solidFill>
              </a:rPr>
              <a:t>systému.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Hodnotí </a:t>
            </a:r>
            <a:r>
              <a:rPr lang="cs-CZ" sz="2400" dirty="0">
                <a:solidFill>
                  <a:srgbClr val="306498"/>
                </a:solidFill>
              </a:rPr>
              <a:t>se zejména dopad do procesů, organizační struktury, legislativy, vnitřních předpisů příp. aplikační podpory.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Zápis provádí </a:t>
            </a:r>
            <a:r>
              <a:rPr lang="cs-CZ" sz="2400" dirty="0">
                <a:solidFill>
                  <a:srgbClr val="306498"/>
                </a:solidFill>
              </a:rPr>
              <a:t>garant </a:t>
            </a:r>
            <a:r>
              <a:rPr lang="cs-CZ" sz="2400" dirty="0" smtClean="0">
                <a:solidFill>
                  <a:srgbClr val="306498"/>
                </a:solidFill>
              </a:rPr>
              <a:t>prostřednictvím </a:t>
            </a:r>
            <a:r>
              <a:rPr lang="cs-CZ" sz="2400" dirty="0">
                <a:solidFill>
                  <a:srgbClr val="306498"/>
                </a:solidFill>
              </a:rPr>
              <a:t>Koordinátora, a to na základě podnětů vlastníka procesu.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19820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Sběr </a:t>
            </a:r>
            <a:r>
              <a:rPr lang="cs-CZ" sz="2400" dirty="0">
                <a:solidFill>
                  <a:srgbClr val="306498"/>
                </a:solidFill>
              </a:rPr>
              <a:t>a hodnocení ukazatelů kvality a výkonosti (KPI)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Garant systému stanovuje pro každý ukazatel frekvenci sběru </a:t>
            </a:r>
            <a:r>
              <a:rPr lang="cs-CZ" sz="2400" dirty="0" smtClean="0">
                <a:solidFill>
                  <a:srgbClr val="306498"/>
                </a:solidFill>
              </a:rPr>
              <a:t>hodnot.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Struktura </a:t>
            </a:r>
            <a:r>
              <a:rPr lang="cs-CZ" sz="2400" dirty="0">
                <a:solidFill>
                  <a:srgbClr val="306498"/>
                </a:solidFill>
              </a:rPr>
              <a:t>a forma předávaných údajů bude dána metodickým pokynem vydaným garantem systému.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Garant systému tyto hodnoty shromažďuje, konsoliduje za každý proces, a ve spolupráci s příslušným vlastníkem provádí jejich hodnocení.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9939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Metodická </a:t>
            </a:r>
            <a:r>
              <a:rPr lang="cs-CZ" sz="2400" dirty="0">
                <a:solidFill>
                  <a:srgbClr val="306498"/>
                </a:solidFill>
              </a:rPr>
              <a:t>podpora a školení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Metodická podpora je zajišťována Koordinátorem a spočívá ve vydávání metodických postupů, příruček příp. dalších dokumentů potřebných pro řádné užívání systému všemi účastníky. </a:t>
            </a: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Další </a:t>
            </a:r>
            <a:r>
              <a:rPr lang="cs-CZ" sz="2400" dirty="0">
                <a:solidFill>
                  <a:srgbClr val="306498"/>
                </a:solidFill>
              </a:rPr>
              <a:t>formou metodické podpory je osobní a telefonická podpora Koordinátora všem účastníkům systému (podpora na vyžádání). 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Školení systému zajišťuje Koordinátor ve vyhlášených termínech (doporučená frekvence je 2x ročně).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2109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Hodnocení </a:t>
            </a:r>
            <a:r>
              <a:rPr lang="cs-CZ" sz="2400" dirty="0">
                <a:solidFill>
                  <a:srgbClr val="306498"/>
                </a:solidFill>
              </a:rPr>
              <a:t>systému procesního řízení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Hodnocení systému provádí pravidelně Koordinátor. </a:t>
            </a: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V </a:t>
            </a:r>
            <a:r>
              <a:rPr lang="cs-CZ" sz="2400" dirty="0">
                <a:solidFill>
                  <a:srgbClr val="306498"/>
                </a:solidFill>
              </a:rPr>
              <a:t>případě zjištěných nedostatků jsou Koordinátorem připravena nápravná opatření, která jsou předložena k řešení garantovi systému (zpráva o stavu systému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Minimálním </a:t>
            </a:r>
            <a:r>
              <a:rPr lang="cs-CZ" sz="2400" dirty="0">
                <a:solidFill>
                  <a:srgbClr val="306498"/>
                </a:solidFill>
              </a:rPr>
              <a:t>požadavkem je zpracování roční zprávy o stavu </a:t>
            </a:r>
            <a:r>
              <a:rPr lang="cs-CZ" sz="2400" dirty="0" smtClean="0">
                <a:solidFill>
                  <a:srgbClr val="306498"/>
                </a:solidFill>
              </a:rPr>
              <a:t>systému.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Vhodné </a:t>
            </a:r>
            <a:r>
              <a:rPr lang="cs-CZ" sz="2400" dirty="0">
                <a:solidFill>
                  <a:srgbClr val="306498"/>
                </a:solidFill>
              </a:rPr>
              <a:t>je, aby tato zpráva byla dostupná všem přímým účastníkům systému, tedy i vlastníkům jednotlivých procesů a jejich vykonavatelům.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2712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Rozvoj </a:t>
            </a:r>
            <a:r>
              <a:rPr lang="cs-CZ" sz="2400" dirty="0">
                <a:solidFill>
                  <a:srgbClr val="306498"/>
                </a:solidFill>
              </a:rPr>
              <a:t>systému procesního řízení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Rozvoj systému navazuje na proces Hodnocení systému procesního řízení, kdy garant systému rozhodne o řešení navrhovaných opatření směřující ke zlepšení systému včetně zajištění případných finančních prostředků. </a:t>
            </a: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Rozvoj </a:t>
            </a:r>
            <a:r>
              <a:rPr lang="cs-CZ" sz="2400" dirty="0">
                <a:solidFill>
                  <a:srgbClr val="306498"/>
                </a:solidFill>
              </a:rPr>
              <a:t>se může dotknout každé z komponent systému, tedy </a:t>
            </a:r>
            <a:r>
              <a:rPr lang="cs-CZ" sz="2400" dirty="0" smtClean="0">
                <a:solidFill>
                  <a:srgbClr val="306498"/>
                </a:solidFill>
              </a:rPr>
              <a:t>datové, organizační</a:t>
            </a:r>
            <a:r>
              <a:rPr lang="cs-CZ" sz="2400" dirty="0">
                <a:solidFill>
                  <a:srgbClr val="306498"/>
                </a:solidFill>
              </a:rPr>
              <a:t>, procesní či informační. Vzhledem ke skutečnosti, že změny parametrů systému mohou mít dopad na vlastníky procesů a jejich vykonavatele, doporučuje se diskutovat navrhované změny se zástupci všech dotčených subjektů.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60297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Vnitřní </a:t>
            </a:r>
            <a:r>
              <a:rPr lang="cs-CZ" sz="2400" dirty="0">
                <a:solidFill>
                  <a:srgbClr val="306498"/>
                </a:solidFill>
              </a:rPr>
              <a:t>dokumentace a metodika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Dokumenty metodického charakteru připravuje a zpracovává Koordinátor. </a:t>
            </a: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Tyto </a:t>
            </a:r>
            <a:r>
              <a:rPr lang="cs-CZ" sz="2400" dirty="0">
                <a:solidFill>
                  <a:srgbClr val="306498"/>
                </a:solidFill>
              </a:rPr>
              <a:t>dokumenty jsou následně zpřístupněny všem účastníkům systému v prostředí sdíleného úložiště. Mezi základní dokumenty tohoto charakteru patří: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Popis </a:t>
            </a:r>
            <a:r>
              <a:rPr lang="cs-CZ" sz="2000" dirty="0">
                <a:solidFill>
                  <a:srgbClr val="306498"/>
                </a:solidFill>
              </a:rPr>
              <a:t>systému procesního řízení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Popis </a:t>
            </a:r>
            <a:r>
              <a:rPr lang="cs-CZ" sz="2000" dirty="0">
                <a:solidFill>
                  <a:srgbClr val="306498"/>
                </a:solidFill>
              </a:rPr>
              <a:t>práce s aplikací (uživatelská příručka)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Popis </a:t>
            </a:r>
            <a:r>
              <a:rPr lang="cs-CZ" sz="2000" dirty="0">
                <a:solidFill>
                  <a:srgbClr val="306498"/>
                </a:solidFill>
              </a:rPr>
              <a:t>práce se systémem procesního řízení (školící materiál)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Nejčastěji </a:t>
            </a:r>
            <a:r>
              <a:rPr lang="cs-CZ" sz="2000" dirty="0">
                <a:solidFill>
                  <a:srgbClr val="306498"/>
                </a:solidFill>
              </a:rPr>
              <a:t>řešené dotazy (FAQ</a:t>
            </a:r>
            <a:r>
              <a:rPr lang="cs-CZ" sz="2000" dirty="0" smtClean="0">
                <a:solidFill>
                  <a:srgbClr val="306498"/>
                </a:solidFill>
              </a:rPr>
              <a:t>).</a:t>
            </a:r>
            <a:endParaRPr lang="cs-CZ" sz="2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5024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6928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Navržený systém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Základ systému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datová oblast (Katalog služeb a kompetenční model, seznam ukazatelů)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organizační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procesní a metodická oblast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informační podpora</a:t>
            </a:r>
          </a:p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2289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rgbClr val="306498"/>
                </a:solidFill>
              </a:rPr>
              <a:t>Pro podporu celého systému je doporučeno implementovat vhodný nástroj, </a:t>
            </a:r>
            <a:r>
              <a:rPr lang="cs-CZ" sz="2400" dirty="0" smtClean="0">
                <a:solidFill>
                  <a:srgbClr val="306498"/>
                </a:solidFill>
              </a:rPr>
              <a:t>podporující </a:t>
            </a:r>
            <a:r>
              <a:rPr lang="cs-CZ" sz="2400" dirty="0">
                <a:solidFill>
                  <a:srgbClr val="306498"/>
                </a:solidFill>
              </a:rPr>
              <a:t>procesy: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aktualizace </a:t>
            </a:r>
            <a:r>
              <a:rPr lang="cs-CZ" sz="2400" dirty="0">
                <a:solidFill>
                  <a:srgbClr val="306498"/>
                </a:solidFill>
              </a:rPr>
              <a:t>Katalogu služeb a Kompetenčního modelu,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sběr </a:t>
            </a:r>
            <a:r>
              <a:rPr lang="cs-CZ" sz="2400" dirty="0">
                <a:solidFill>
                  <a:srgbClr val="306498"/>
                </a:solidFill>
              </a:rPr>
              <a:t>hodnot příslušných ukazatelů od vykonavatelů směrem ke garantovi systému,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hodnocení </a:t>
            </a:r>
            <a:r>
              <a:rPr lang="cs-CZ" sz="2400" dirty="0">
                <a:solidFill>
                  <a:srgbClr val="306498"/>
                </a:solidFill>
              </a:rPr>
              <a:t>KPI, včetně možnosti vytváření různých typů sestav a grafů,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publikace </a:t>
            </a:r>
            <a:r>
              <a:rPr lang="cs-CZ" sz="2400" dirty="0">
                <a:solidFill>
                  <a:srgbClr val="306498"/>
                </a:solidFill>
              </a:rPr>
              <a:t>výsledků. </a:t>
            </a: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49007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Územně správní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167" cy="5445125"/>
          </a:xfrm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= analýza </a:t>
            </a:r>
            <a:r>
              <a:rPr lang="cs-CZ" sz="2400" dirty="0">
                <a:solidFill>
                  <a:srgbClr val="306498"/>
                </a:solidFill>
              </a:rPr>
              <a:t>územně správního uspořádání veřejné správy ve vztahu k lesnímu hospodářství s </a:t>
            </a:r>
            <a:r>
              <a:rPr lang="cs-CZ" sz="2400" u="sng" dirty="0">
                <a:solidFill>
                  <a:srgbClr val="306498"/>
                </a:solidFill>
              </a:rPr>
              <a:t>mapovými</a:t>
            </a:r>
            <a:r>
              <a:rPr lang="cs-CZ" sz="2400" dirty="0">
                <a:solidFill>
                  <a:srgbClr val="306498"/>
                </a:solidFill>
              </a:rPr>
              <a:t> a </a:t>
            </a:r>
            <a:r>
              <a:rPr lang="cs-CZ" sz="2400" u="sng" dirty="0">
                <a:solidFill>
                  <a:srgbClr val="306498"/>
                </a:solidFill>
              </a:rPr>
              <a:t>tabulkovými výstupy</a:t>
            </a:r>
            <a:r>
              <a:rPr lang="cs-CZ" sz="2400" dirty="0">
                <a:solidFill>
                  <a:srgbClr val="306498"/>
                </a:solidFill>
              </a:rPr>
              <a:t>:</a:t>
            </a:r>
          </a:p>
          <a:p>
            <a:pPr marL="800100" lvl="2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nad územně správními jednotkami krajského uspořádání ČR</a:t>
            </a:r>
          </a:p>
          <a:p>
            <a:pPr marL="800100" lvl="2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nad celým územím ČR (vzhledem NP, CHKO a AOPK, VLS).</a:t>
            </a:r>
          </a:p>
          <a:p>
            <a:pPr marL="400050" lvl="1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57150" lvl="1" indent="0"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Předmět </a:t>
            </a:r>
            <a:r>
              <a:rPr lang="cs-CZ" sz="2400" dirty="0">
                <a:solidFill>
                  <a:srgbClr val="306498"/>
                </a:solidFill>
              </a:rPr>
              <a:t>analýzy:</a:t>
            </a:r>
          </a:p>
          <a:p>
            <a:pPr marL="800100" lvl="2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celková plocha území spravovaného daným orgánem veřejné správy</a:t>
            </a:r>
          </a:p>
          <a:p>
            <a:pPr marL="800100" lvl="2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plocha lesů s vyhodnocením do konkrétního čísla v ha a v procentickém zastoupení vzhledem k celkové ploše</a:t>
            </a:r>
          </a:p>
          <a:p>
            <a:pPr marL="800100" lvl="2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roztříštěnost majetkové držby a ploch lesů na území</a:t>
            </a:r>
          </a:p>
          <a:p>
            <a:pPr marL="800100" lvl="2" indent="-342900" eaLnBrk="1" hangingPunct="1">
              <a:lnSpc>
                <a:spcPct val="80000"/>
              </a:lnSpc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analýza LHPO s důrazem na velikost celků a s vyznačením jejich minimálních, maximálních a </a:t>
            </a:r>
            <a:r>
              <a:rPr lang="cs-CZ" sz="2000" dirty="0" smtClean="0">
                <a:solidFill>
                  <a:srgbClr val="306498"/>
                </a:solidFill>
              </a:rPr>
              <a:t>průměrných </a:t>
            </a:r>
            <a:r>
              <a:rPr lang="cs-CZ" sz="2000" dirty="0">
                <a:solidFill>
                  <a:srgbClr val="306498"/>
                </a:solidFill>
              </a:rPr>
              <a:t>velikostí.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3143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Navržený systém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Rovněž pro sdílení dokumentace se doporučuje vytvořit vhodné prostředí, v rámci kterého by bylo možno ukládat metodické pokyny a postupy a další potřebné informace. Toto prostředí by mělo být provozováno na infrastruktuře garanta systému, vlastníci a vykonavatelé procesů budou v roli uživatele.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Vhodné je rovněž vytvořit v prostředí garanta webové stránky, kde by byly dostupné veškeré informace o systému, a to nejen ve vztahu k přímým účastníkům systému, ale také směrem k veřejnosti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4273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Agenda školení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84477"/>
          </a:xfrm>
        </p:spPr>
        <p:txBody>
          <a:bodyPr/>
          <a:lstStyle/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Představení a základní cíle projektu 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Sjednocení používané terminologie – proces, služba, klíčové ukazatele výkonnosti, systém řízení (na bázi služeb)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Katalog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služeb/Kompetenční model – princip tvorby, struktura, identifikované služby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Navržený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systém řízení na bázi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služeb (organizační zajištění, procesy a postupy, technologická podpora)</a:t>
            </a: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143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400" dirty="0" smtClean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</a:pPr>
            <a:endParaRPr lang="cs-CZ" sz="2000" dirty="0" smtClean="0">
              <a:solidFill>
                <a:srgbClr val="306498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9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Picture" r:id="rId4" imgW="5573268" imgH="772668" progId="Word.Picture.8">
                  <p:embed/>
                </p:oleObj>
              </mc:Choice>
              <mc:Fallback>
                <p:oleObj name="Picture" r:id="rId4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62528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68183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Systém sběru a hodnocení ukazatelů výkonosti a efektivity (KPI) bude </a:t>
            </a:r>
            <a:r>
              <a:rPr lang="cs-CZ" sz="2400" dirty="0" smtClean="0">
                <a:solidFill>
                  <a:srgbClr val="306498"/>
                </a:solidFill>
              </a:rPr>
              <a:t>založen </a:t>
            </a:r>
            <a:r>
              <a:rPr lang="cs-CZ" sz="2400" dirty="0">
                <a:solidFill>
                  <a:srgbClr val="306498"/>
                </a:solidFill>
              </a:rPr>
              <a:t>na kontrolní a dozorové </a:t>
            </a:r>
            <a:r>
              <a:rPr lang="cs-CZ" sz="2400" dirty="0" smtClean="0">
                <a:solidFill>
                  <a:srgbClr val="306498"/>
                </a:solidFill>
              </a:rPr>
              <a:t>činnosti: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Ministerstva zemědělství </a:t>
            </a:r>
            <a:r>
              <a:rPr lang="cs-CZ" sz="2000" dirty="0">
                <a:solidFill>
                  <a:srgbClr val="306498"/>
                </a:solidFill>
              </a:rPr>
              <a:t>vůči krajským úřadům, kdy se kontrola provádí ve dvouletých obdobích</a:t>
            </a:r>
            <a:endParaRPr lang="cs-CZ" sz="2000" dirty="0" smtClean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krajských úřadů </a:t>
            </a:r>
            <a:r>
              <a:rPr lang="cs-CZ" sz="2000" dirty="0">
                <a:solidFill>
                  <a:srgbClr val="306498"/>
                </a:solidFill>
              </a:rPr>
              <a:t>vůči úřadům </a:t>
            </a:r>
            <a:r>
              <a:rPr lang="cs-CZ" sz="2000" dirty="0" smtClean="0">
                <a:solidFill>
                  <a:srgbClr val="306498"/>
                </a:solidFill>
              </a:rPr>
              <a:t>ORP, </a:t>
            </a:r>
            <a:r>
              <a:rPr lang="cs-CZ" sz="2000" dirty="0">
                <a:solidFill>
                  <a:srgbClr val="306498"/>
                </a:solidFill>
              </a:rPr>
              <a:t>kdy se kontrola provádí s frekvencí 1 x 2-4 roky (podle rozsahu území kraje a počtu ORP</a:t>
            </a:r>
            <a:r>
              <a:rPr lang="cs-CZ" sz="2000" dirty="0" smtClean="0">
                <a:solidFill>
                  <a:srgbClr val="306498"/>
                </a:solidFill>
              </a:rPr>
              <a:t>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V </a:t>
            </a:r>
            <a:r>
              <a:rPr lang="cs-CZ" sz="2400" dirty="0">
                <a:solidFill>
                  <a:srgbClr val="306498"/>
                </a:solidFill>
              </a:rPr>
              <a:t>souladu Usnesením vlády ČR ze dne </a:t>
            </a:r>
            <a:r>
              <a:rPr lang="cs-CZ" sz="2400" dirty="0" smtClean="0">
                <a:solidFill>
                  <a:srgbClr val="306498"/>
                </a:solidFill>
              </a:rPr>
              <a:t>18.10.2006</a:t>
            </a:r>
            <a:r>
              <a:rPr lang="cs-CZ" sz="2400" dirty="0">
                <a:solidFill>
                  <a:srgbClr val="306498"/>
                </a:solidFill>
              </a:rPr>
              <a:t>, </a:t>
            </a:r>
            <a:r>
              <a:rPr lang="cs-CZ" sz="2400" dirty="0" smtClean="0">
                <a:solidFill>
                  <a:srgbClr val="306498"/>
                </a:solidFill>
              </a:rPr>
              <a:t>č.1181</a:t>
            </a:r>
            <a:r>
              <a:rPr lang="cs-CZ" sz="2400" dirty="0">
                <a:solidFill>
                  <a:srgbClr val="306498"/>
                </a:solidFill>
              </a:rPr>
              <a:t>, o Postupu ústředních orgánů státní správy, krajských úřadů a Magistrátu hlavního města Prahy a územně členěných statutárních měst při realizaci systému dozoru a kontroly územních samosprávných celků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84122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68183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Navržený systém sběru a vyhodnocování ukazatelů </a:t>
            </a:r>
            <a:r>
              <a:rPr lang="cs-CZ" sz="2400" dirty="0" smtClean="0">
                <a:solidFill>
                  <a:srgbClr val="306498"/>
                </a:solidFill>
              </a:rPr>
              <a:t>je </a:t>
            </a:r>
            <a:r>
              <a:rPr lang="cs-CZ" sz="2400" dirty="0">
                <a:solidFill>
                  <a:srgbClr val="306498"/>
                </a:solidFill>
              </a:rPr>
              <a:t>složen z několika aktivit, které na sebe vzájemně </a:t>
            </a:r>
            <a:r>
              <a:rPr lang="cs-CZ" sz="2400" dirty="0" smtClean="0">
                <a:solidFill>
                  <a:srgbClr val="306498"/>
                </a:solidFill>
              </a:rPr>
              <a:t>navazují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Každá aktivita popsána sadou atributů: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popis aktivity, vykonavatel. seznam vstupů, seznam výstupů, externí rámec, časová specifikace, poznámka</a:t>
            </a:r>
            <a:endParaRPr lang="cs-CZ" sz="20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2636838"/>
            <a:ext cx="15113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2636838"/>
            <a:ext cx="15128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2636838"/>
            <a:ext cx="151288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2636838"/>
            <a:ext cx="15113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2636838"/>
            <a:ext cx="15128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303371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3033713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303371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303371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140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568183" cy="4437112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Kontrola je realizována zástupci MZe (vůči krajským úřadům) a krajských úřadů (vůči úřadům </a:t>
            </a:r>
            <a:r>
              <a:rPr lang="cs-CZ" sz="2400" dirty="0" smtClean="0">
                <a:solidFill>
                  <a:srgbClr val="306498"/>
                </a:solidFill>
              </a:rPr>
              <a:t>ORP).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Výstupem protokol, který obsahuje hodnoty vybraných ukazatelů.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Kontroly jsou prováděny průběžně dle plánu každého vykonavatele s frekvencí: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MZe vůči krajským úřadům 1 x 2 roky,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krajské úřady vůči úřadům ORP s frekvencí 1 x 2-4 roky (podle rozsahu území a počtu ORP</a:t>
            </a:r>
            <a:r>
              <a:rPr lang="cs-CZ" sz="2000" dirty="0" smtClean="0">
                <a:solidFill>
                  <a:srgbClr val="306498"/>
                </a:solidFill>
              </a:rPr>
              <a:t>).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1484784"/>
            <a:ext cx="15113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1484784"/>
            <a:ext cx="1512888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18816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1881659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18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568183" cy="4437112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Protokoly MZe a krajů, ukazatele členěny do oblastí: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Personální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Správní rozhodnutí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Písemnosti (stanoviska) mimo správní řízení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Místní šetření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Kontrolní a dozorová činnost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Opravné prostředky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Stížnosti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Sankce a zvláštní opatření</a:t>
            </a:r>
          </a:p>
          <a:p>
            <a:pPr marL="8001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Metodická </a:t>
            </a:r>
            <a:r>
              <a:rPr lang="cs-CZ" sz="2000" dirty="0" smtClean="0">
                <a:solidFill>
                  <a:srgbClr val="306498"/>
                </a:solidFill>
              </a:rPr>
              <a:t>činnost (pouze u protokolu MZe)</a:t>
            </a:r>
            <a:endParaRPr lang="cs-CZ" sz="2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1484784"/>
            <a:ext cx="15113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1484784"/>
            <a:ext cx="1512888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18816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1881659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9814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568183" cy="4437112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Aktivita představuje centralizaci vytvořených protokolů od vykonavatelů kontrol k zástupci MZe, který má systém sběru a hodnocení KPI ve své kompetenci (Koordinátor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Jedná </a:t>
            </a:r>
            <a:r>
              <a:rPr lang="cs-CZ" sz="2400" dirty="0">
                <a:solidFill>
                  <a:srgbClr val="306498"/>
                </a:solidFill>
              </a:rPr>
              <a:t>se o zaslání kopií protokolů v papírové podobě do 15. února za uplynulý kalendářní </a:t>
            </a:r>
            <a:r>
              <a:rPr lang="cs-CZ" sz="2400" dirty="0" smtClean="0">
                <a:solidFill>
                  <a:srgbClr val="306498"/>
                </a:solidFill>
              </a:rPr>
              <a:t>rok.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Zástupce </a:t>
            </a:r>
            <a:r>
              <a:rPr lang="cs-CZ" sz="2400" dirty="0">
                <a:solidFill>
                  <a:srgbClr val="306498"/>
                </a:solidFill>
              </a:rPr>
              <a:t>MZe vede seznam všech protokolů (evidenci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Zástupce </a:t>
            </a:r>
            <a:r>
              <a:rPr lang="cs-CZ" sz="2400" dirty="0">
                <a:solidFill>
                  <a:srgbClr val="306498"/>
                </a:solidFill>
              </a:rPr>
              <a:t>MZe předá evidenci a </a:t>
            </a:r>
            <a:r>
              <a:rPr lang="cs-CZ" sz="2400" dirty="0" smtClean="0">
                <a:solidFill>
                  <a:srgbClr val="306498"/>
                </a:solidFill>
              </a:rPr>
              <a:t>protokoly (kopie) </a:t>
            </a:r>
            <a:r>
              <a:rPr lang="cs-CZ" sz="2400" dirty="0">
                <a:solidFill>
                  <a:srgbClr val="306498"/>
                </a:solidFill>
              </a:rPr>
              <a:t>pověřenému zástupci Ústavu pro hospodářskou úpravu lesů Brandýs nad Labem (ÚHUL</a:t>
            </a:r>
            <a:r>
              <a:rPr lang="cs-CZ" sz="2400" dirty="0" smtClean="0">
                <a:solidFill>
                  <a:srgbClr val="306498"/>
                </a:solidFill>
              </a:rPr>
              <a:t>).</a:t>
            </a:r>
            <a:endParaRPr lang="cs-CZ" sz="20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1484784"/>
            <a:ext cx="15128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1484784"/>
            <a:ext cx="1512888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18816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1881659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5991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568183" cy="4437112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Aktivita představuje zavedení hodnot ukazatelů z protokolů o provedených kontrolách do jednotné evidence </a:t>
            </a:r>
            <a:r>
              <a:rPr lang="cs-CZ" sz="2400" dirty="0" smtClean="0">
                <a:solidFill>
                  <a:srgbClr val="306498"/>
                </a:solidFill>
              </a:rPr>
              <a:t>KPI</a:t>
            </a:r>
            <a:r>
              <a:rPr lang="cs-CZ" sz="2400" dirty="0">
                <a:solidFill>
                  <a:srgbClr val="306498"/>
                </a:solidFill>
              </a:rPr>
              <a:t> </a:t>
            </a:r>
            <a:r>
              <a:rPr lang="cs-CZ" sz="2400" dirty="0" smtClean="0">
                <a:solidFill>
                  <a:srgbClr val="306498"/>
                </a:solidFill>
              </a:rPr>
              <a:t>(ÚHUL).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Jednotná zpracovaná evidence KPI bude předána zástupci MZe (Koordinátorovi) k vyhodnocení získaných hodnot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Únor </a:t>
            </a:r>
            <a:r>
              <a:rPr lang="cs-CZ" sz="2400" dirty="0">
                <a:solidFill>
                  <a:srgbClr val="306498"/>
                </a:solidFill>
              </a:rPr>
              <a:t>– březen běžného </a:t>
            </a:r>
            <a:r>
              <a:rPr lang="cs-CZ" sz="2400" dirty="0" smtClean="0">
                <a:solidFill>
                  <a:srgbClr val="306498"/>
                </a:solidFill>
              </a:rPr>
              <a:t>roku.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0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1484784"/>
            <a:ext cx="151288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18816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1881659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552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568183" cy="4437112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Vyhodnocení hodnot ukazatelů provádí </a:t>
            </a:r>
            <a:r>
              <a:rPr lang="cs-CZ" sz="2400" dirty="0" smtClean="0">
                <a:solidFill>
                  <a:srgbClr val="306498"/>
                </a:solidFill>
              </a:rPr>
              <a:t>MZe.</a:t>
            </a: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Vyhodnocení je zpracováno s ohledem na neúplnost hodnot (nejsou k dispozici hodnoty za všechny krajské úřady a úřady ORP v rámci jednoho kalendářního roku) a v kontextu výsledků územně-správní analýzy (v případě potřeby bude provedena aktualizace územně-správní analýzy zástupci ÚHUL, jinak aktualizace proběhne v 5letých cyklech).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Součástí vyhodnocení získaných hodnot je zpracování hodnotící zprávy.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Duben </a:t>
            </a:r>
            <a:r>
              <a:rPr lang="cs-CZ" sz="2400" dirty="0">
                <a:solidFill>
                  <a:srgbClr val="306498"/>
                </a:solidFill>
              </a:rPr>
              <a:t>– květen běžného </a:t>
            </a:r>
            <a:r>
              <a:rPr lang="cs-CZ" sz="2400" dirty="0" smtClean="0">
                <a:solidFill>
                  <a:srgbClr val="306498"/>
                </a:solidFill>
              </a:rPr>
              <a:t>roku.</a:t>
            </a: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1484784"/>
            <a:ext cx="1512888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1484784"/>
            <a:ext cx="15113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18816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1881659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9577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/>
          <a:lstStyle/>
          <a:p>
            <a:pPr algn="l" eaLnBrk="1" hangingPunct="1"/>
            <a:r>
              <a:rPr lang="cs-CZ" sz="2400" b="1" dirty="0">
                <a:solidFill>
                  <a:srgbClr val="306498"/>
                </a:solidFill>
              </a:rPr>
              <a:t>Konkrétní nastavení systému sběru hodnot ukazatelů</a:t>
            </a:r>
            <a:endParaRPr lang="cs-CZ" sz="2400" b="1" dirty="0" smtClean="0">
              <a:solidFill>
                <a:srgbClr val="30649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568183" cy="4437112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Cílem </a:t>
            </a:r>
            <a:r>
              <a:rPr lang="cs-CZ" sz="2400" dirty="0">
                <a:solidFill>
                  <a:srgbClr val="306498"/>
                </a:solidFill>
              </a:rPr>
              <a:t>je seznámit účastníky systému s celkovým hodnocením a doporučeními danými MZe.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Pro publikaci bude využito prostředí portálu eAGRI a části věnované metodické podpoře celého projektu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Červen běžného roku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69850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Kontrolní činnost KÚ/MZe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41513" y="1484784"/>
            <a:ext cx="15128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Sběr hodnot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813175" y="1484784"/>
            <a:ext cx="1512888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Zpracování protokolů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686425" y="1484784"/>
            <a:ext cx="1511300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Vyhodnocení KPI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558088" y="1484784"/>
            <a:ext cx="15128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Publikace</a:t>
            </a:r>
          </a:p>
        </p:txBody>
      </p:sp>
      <p:cxnSp>
        <p:nvCxnSpPr>
          <p:cNvPr id="12" name="Přímá spojnice se šipkou 11"/>
          <p:cNvCxnSpPr>
            <a:stCxn id="7" idx="3"/>
            <a:endCxn id="8" idx="1"/>
          </p:cNvCxnSpPr>
          <p:nvPr/>
        </p:nvCxnSpPr>
        <p:spPr>
          <a:xfrm>
            <a:off x="1581150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3454400" y="18816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10" idx="1"/>
          </p:cNvCxnSpPr>
          <p:nvPr/>
        </p:nvCxnSpPr>
        <p:spPr>
          <a:xfrm>
            <a:off x="5326063" y="1881659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3"/>
            <a:endCxn id="11" idx="1"/>
          </p:cNvCxnSpPr>
          <p:nvPr/>
        </p:nvCxnSpPr>
        <p:spPr>
          <a:xfrm>
            <a:off x="7197725" y="1881659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206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Územně správní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68183" cy="3888333"/>
          </a:xfrm>
          <a:solidFill>
            <a:srgbClr val="EAEAEA"/>
          </a:solidFill>
          <a:ln>
            <a:solidFill>
              <a:srgbClr val="306498"/>
            </a:solidFill>
          </a:ln>
        </p:spPr>
        <p:txBody>
          <a:bodyPr/>
          <a:lstStyle/>
          <a:p>
            <a:pPr marL="57150" lvl="2" indent="0" eaLnBrk="1" hangingPunct="1">
              <a:lnSpc>
                <a:spcPct val="80000"/>
              </a:lnSpc>
              <a:buNone/>
              <a:defRPr/>
            </a:pPr>
            <a:r>
              <a:rPr lang="cs-CZ" sz="2200" b="1" kern="1200" dirty="0" smtClean="0">
                <a:solidFill>
                  <a:srgbClr val="306498"/>
                </a:solidFill>
                <a:ea typeface="+mn-ea"/>
              </a:rPr>
              <a:t>Shrnutí</a:t>
            </a:r>
          </a:p>
          <a:p>
            <a:pPr marL="57150" lvl="2" indent="0" eaLnBrk="1" hangingPunct="1">
              <a:lnSpc>
                <a:spcPct val="80000"/>
              </a:lnSpc>
              <a:buNone/>
              <a:defRPr/>
            </a:pPr>
            <a:endParaRPr lang="cs-CZ" sz="2200" b="1" kern="1200" dirty="0">
              <a:solidFill>
                <a:srgbClr val="306498"/>
              </a:solidFill>
              <a:ea typeface="+mn-ea"/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Komplexní </a:t>
            </a:r>
            <a:r>
              <a:rPr lang="cs-CZ" sz="2400" b="1" dirty="0" smtClean="0">
                <a:solidFill>
                  <a:srgbClr val="306498"/>
                </a:solidFill>
              </a:rPr>
              <a:t>analýza za všechny ORP a kraje</a:t>
            </a:r>
            <a:r>
              <a:rPr lang="cs-CZ" sz="2400" dirty="0" smtClean="0">
                <a:solidFill>
                  <a:srgbClr val="306498"/>
                </a:solidFill>
              </a:rPr>
              <a:t>.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b="1" dirty="0">
                <a:solidFill>
                  <a:srgbClr val="306498"/>
                </a:solidFill>
              </a:rPr>
              <a:t>Vizualizace formou tabulek a map</a:t>
            </a:r>
            <a:r>
              <a:rPr lang="cs-CZ" sz="2400" dirty="0">
                <a:solidFill>
                  <a:srgbClr val="306498"/>
                </a:solidFill>
              </a:rPr>
              <a:t>.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Pro primární srovnání jsou </a:t>
            </a:r>
            <a:r>
              <a:rPr lang="cs-CZ" sz="2400" b="1" dirty="0">
                <a:solidFill>
                  <a:srgbClr val="306498"/>
                </a:solidFill>
              </a:rPr>
              <a:t>údaje také vztaženy k </a:t>
            </a:r>
            <a:r>
              <a:rPr lang="cs-CZ" sz="2400" b="1" dirty="0" smtClean="0">
                <a:solidFill>
                  <a:srgbClr val="306498"/>
                </a:solidFill>
              </a:rPr>
              <a:t>okresům.</a:t>
            </a: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Sledované ukazatele umožňují ÚSÚ porovnat jednotlivé kraje, nabízí </a:t>
            </a:r>
            <a:r>
              <a:rPr lang="cs-CZ" sz="2400" dirty="0">
                <a:solidFill>
                  <a:srgbClr val="306498"/>
                </a:solidFill>
              </a:rPr>
              <a:t>podklady </a:t>
            </a:r>
            <a:r>
              <a:rPr lang="cs-CZ" sz="2400" dirty="0" smtClean="0">
                <a:solidFill>
                  <a:srgbClr val="306498"/>
                </a:solidFill>
              </a:rPr>
              <a:t>pro návrh.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2764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Ukázka dat a sytému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68183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Katalog služeb/Kompetenční model v prostředí MS Excel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hnutý roh 1"/>
          <p:cNvSpPr/>
          <p:nvPr/>
        </p:nvSpPr>
        <p:spPr>
          <a:xfrm rot="552818">
            <a:off x="3563953" y="3168694"/>
            <a:ext cx="2232248" cy="1080120"/>
          </a:xfrm>
          <a:prstGeom prst="foldedCorner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UKÁZKA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02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Informační podpora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16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Informační podpora pro navržený systém řízení služeb lesního hospodářství předpokládá nasazení 2 </a:t>
            </a:r>
            <a:r>
              <a:rPr lang="cs-CZ" sz="2400" dirty="0" smtClean="0">
                <a:solidFill>
                  <a:srgbClr val="306498"/>
                </a:solidFill>
              </a:rPr>
              <a:t>„</a:t>
            </a:r>
            <a:r>
              <a:rPr lang="cs-CZ" sz="2400" dirty="0">
                <a:solidFill>
                  <a:srgbClr val="306498"/>
                </a:solidFill>
              </a:rPr>
              <a:t>produktů“, které spolu souvisí, nicméně mohou být implementovány zcela samostatně.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Jedná se o zajištění informační podpory pro: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správu </a:t>
            </a:r>
            <a:r>
              <a:rPr lang="cs-CZ" sz="2000" dirty="0">
                <a:solidFill>
                  <a:srgbClr val="306498"/>
                </a:solidFill>
              </a:rPr>
              <a:t>a aktualizaci Katalogu služeb a kompetenčního modelu a sběru ukazatelů (KPI) pro sledování vybraných paramentů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publikaci </a:t>
            </a:r>
            <a:r>
              <a:rPr lang="cs-CZ" sz="2000" dirty="0">
                <a:solidFill>
                  <a:srgbClr val="306498"/>
                </a:solidFill>
              </a:rPr>
              <a:t>výsledků projektu a metodickou podporu související se zaváděným systémem řízení na bázi služeb.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endParaRPr lang="cs-CZ" sz="2400" dirty="0" smtClean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23534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Informační podpora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16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Správa </a:t>
            </a:r>
            <a:r>
              <a:rPr lang="cs-CZ" sz="2400" dirty="0">
                <a:solidFill>
                  <a:srgbClr val="306498"/>
                </a:solidFill>
              </a:rPr>
              <a:t>a </a:t>
            </a:r>
            <a:r>
              <a:rPr lang="cs-CZ" sz="2400" dirty="0" smtClean="0">
                <a:solidFill>
                  <a:srgbClr val="306498"/>
                </a:solidFill>
              </a:rPr>
              <a:t>aktualizace </a:t>
            </a:r>
            <a:r>
              <a:rPr lang="cs-CZ" sz="2400" dirty="0">
                <a:solidFill>
                  <a:srgbClr val="306498"/>
                </a:solidFill>
              </a:rPr>
              <a:t>Katalogu </a:t>
            </a:r>
            <a:r>
              <a:rPr lang="cs-CZ" sz="2400" dirty="0" smtClean="0">
                <a:solidFill>
                  <a:srgbClr val="306498"/>
                </a:solidFill>
              </a:rPr>
              <a:t>služeb, </a:t>
            </a:r>
            <a:r>
              <a:rPr lang="cs-CZ" sz="2400" dirty="0">
                <a:solidFill>
                  <a:srgbClr val="306498"/>
                </a:solidFill>
              </a:rPr>
              <a:t>kompetenčního modelu a sběru ukazatelů (KPI)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Funkce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zobrazení dat ve stromové struktuře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provázání služeb, procesů, činností, legislativy, ukazatelů výkonosti a efektivity, vykonavatelů a vlastníků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provádění zápisu v katalogu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publikování výsledků na portál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možnost změny/rozšíření sledovaných atributů (úprava struktury systému)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možnost nastavení oprávnění až na úroveň jednotlivých atributů nebo částí </a:t>
            </a:r>
            <a:r>
              <a:rPr lang="cs-CZ" sz="2000" dirty="0" smtClean="0">
                <a:solidFill>
                  <a:srgbClr val="306498"/>
                </a:solidFill>
              </a:rPr>
              <a:t>stromu</a:t>
            </a:r>
            <a:endParaRPr lang="cs-CZ" sz="20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852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Informační podpora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16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Správa </a:t>
            </a:r>
            <a:r>
              <a:rPr lang="cs-CZ" sz="2400" dirty="0">
                <a:solidFill>
                  <a:srgbClr val="306498"/>
                </a:solidFill>
              </a:rPr>
              <a:t>a </a:t>
            </a:r>
            <a:r>
              <a:rPr lang="cs-CZ" sz="2400" dirty="0" smtClean="0">
                <a:solidFill>
                  <a:srgbClr val="306498"/>
                </a:solidFill>
              </a:rPr>
              <a:t>aktualizace </a:t>
            </a:r>
            <a:r>
              <a:rPr lang="cs-CZ" sz="2400" dirty="0">
                <a:solidFill>
                  <a:srgbClr val="306498"/>
                </a:solidFill>
              </a:rPr>
              <a:t>Katalogu </a:t>
            </a:r>
            <a:r>
              <a:rPr lang="cs-CZ" sz="2400" dirty="0" smtClean="0">
                <a:solidFill>
                  <a:srgbClr val="306498"/>
                </a:solidFill>
              </a:rPr>
              <a:t>služeb, </a:t>
            </a:r>
            <a:r>
              <a:rPr lang="cs-CZ" sz="2400" dirty="0">
                <a:solidFill>
                  <a:srgbClr val="306498"/>
                </a:solidFill>
              </a:rPr>
              <a:t>kompetenčního modelu a sběru ukazatelů (KPI) </a:t>
            </a:r>
            <a:endParaRPr lang="cs-CZ" sz="2400" dirty="0" smtClean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Role</a:t>
            </a:r>
            <a:endParaRPr lang="cs-CZ" sz="24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gestor </a:t>
            </a:r>
            <a:r>
              <a:rPr lang="cs-CZ" sz="2000" dirty="0" smtClean="0">
                <a:solidFill>
                  <a:srgbClr val="306498"/>
                </a:solidFill>
              </a:rPr>
              <a:t>(MZe) zodpovídá </a:t>
            </a:r>
            <a:r>
              <a:rPr lang="cs-CZ" sz="2000" dirty="0">
                <a:solidFill>
                  <a:srgbClr val="306498"/>
                </a:solidFill>
              </a:rPr>
              <a:t>za nastavení sledovaných atributů (v jaké struktuře jsou data vedena), tzn., že může provádět změnu struktury evidencí (např. rozšířením atributů), </a:t>
            </a:r>
            <a:r>
              <a:rPr lang="cs-CZ" sz="2000" dirty="0" smtClean="0">
                <a:solidFill>
                  <a:srgbClr val="306498"/>
                </a:solidFill>
              </a:rPr>
              <a:t>je zodpovědný </a:t>
            </a:r>
            <a:r>
              <a:rPr lang="cs-CZ" sz="2000" dirty="0">
                <a:solidFill>
                  <a:srgbClr val="306498"/>
                </a:solidFill>
              </a:rPr>
              <a:t>za zajištění přístupů </a:t>
            </a:r>
            <a:r>
              <a:rPr lang="cs-CZ" sz="2000" dirty="0" smtClean="0">
                <a:solidFill>
                  <a:srgbClr val="306498"/>
                </a:solidFill>
              </a:rPr>
              <a:t>(</a:t>
            </a:r>
            <a:r>
              <a:rPr lang="cs-CZ" sz="2000" dirty="0">
                <a:solidFill>
                  <a:srgbClr val="306498"/>
                </a:solidFill>
              </a:rPr>
              <a:t>stanovuje rozsah </a:t>
            </a:r>
            <a:r>
              <a:rPr lang="cs-CZ" sz="2000" dirty="0" smtClean="0">
                <a:solidFill>
                  <a:srgbClr val="306498"/>
                </a:solidFill>
              </a:rPr>
              <a:t>uživ. </a:t>
            </a:r>
            <a:r>
              <a:rPr lang="cs-CZ" sz="2000" dirty="0">
                <a:solidFill>
                  <a:srgbClr val="306498"/>
                </a:solidFill>
              </a:rPr>
              <a:t>oprávnění a přiděluje je konkrétním uživatelům), které technicky zajistí správce aplikace, 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správce aplikace (v případě pověření ÚHUL) má na starosti technické zjištění a provoz aplikace,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správce katalogu provádí změny v katalogu na základě vnějších a vnitřních podnětů (např. změna legislativy), správcem katalogu bude Ministerstvo zemědělství ve spolupráci s ÚHUL,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uživatel s právy na čtení </a:t>
            </a:r>
            <a:r>
              <a:rPr lang="cs-CZ" sz="2000" dirty="0" smtClean="0">
                <a:solidFill>
                  <a:srgbClr val="306498"/>
                </a:solidFill>
              </a:rPr>
              <a:t>- </a:t>
            </a:r>
            <a:r>
              <a:rPr lang="cs-CZ" sz="2000" dirty="0">
                <a:solidFill>
                  <a:srgbClr val="306498"/>
                </a:solidFill>
              </a:rPr>
              <a:t>typicky kraje a ORP,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Portál eAGRI (pro publikaci vybraných informací).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4415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Informační podpora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Zajištění metodické podpory </a:t>
            </a:r>
            <a:r>
              <a:rPr lang="cs-CZ" sz="2400" dirty="0" smtClean="0">
                <a:solidFill>
                  <a:srgbClr val="306498"/>
                </a:solidFill>
              </a:rPr>
              <a:t>předpokládá </a:t>
            </a:r>
            <a:r>
              <a:rPr lang="cs-CZ" sz="2400" dirty="0">
                <a:solidFill>
                  <a:srgbClr val="306498"/>
                </a:solidFill>
              </a:rPr>
              <a:t>využití </a:t>
            </a:r>
            <a:r>
              <a:rPr lang="cs-CZ" sz="2400" dirty="0" smtClean="0">
                <a:solidFill>
                  <a:srgbClr val="306498"/>
                </a:solidFill>
              </a:rPr>
              <a:t>souč. </a:t>
            </a:r>
            <a:r>
              <a:rPr lang="cs-CZ" sz="2400" dirty="0">
                <a:solidFill>
                  <a:srgbClr val="306498"/>
                </a:solidFill>
              </a:rPr>
              <a:t>CMS (redakčního systému) v rámci Portálu </a:t>
            </a:r>
            <a:r>
              <a:rPr lang="cs-CZ" sz="2400" dirty="0" smtClean="0">
                <a:solidFill>
                  <a:srgbClr val="306498"/>
                </a:solidFill>
              </a:rPr>
              <a:t>eAGRI. 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Registrovaní x neregistrovaní uživatelé (návštěvníci). 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informace o projektu a jeho výstupech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 smtClean="0">
                <a:solidFill>
                  <a:srgbClr val="306498"/>
                </a:solidFill>
              </a:rPr>
              <a:t>pravidelné </a:t>
            </a:r>
            <a:r>
              <a:rPr lang="cs-CZ" sz="2000" dirty="0">
                <a:solidFill>
                  <a:srgbClr val="306498"/>
                </a:solidFill>
              </a:rPr>
              <a:t>zprávy týkající se hodnocení ukazatelů výkonosti a efektivity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statistiky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chystané akce (společná setkání, školení, semináře, …)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dokumenty související s metodickou podporou </a:t>
            </a:r>
            <a:r>
              <a:rPr lang="cs-CZ" sz="2000" dirty="0" smtClean="0">
                <a:solidFill>
                  <a:srgbClr val="306498"/>
                </a:solidFill>
              </a:rPr>
              <a:t>systému</a:t>
            </a:r>
            <a:endParaRPr lang="cs-CZ" sz="16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kontaktní informace na koordinátora </a:t>
            </a:r>
            <a:r>
              <a:rPr lang="cs-CZ" sz="2000" dirty="0" smtClean="0">
                <a:solidFill>
                  <a:srgbClr val="306498"/>
                </a:solidFill>
              </a:rPr>
              <a:t>projektu.</a:t>
            </a:r>
            <a:endParaRPr lang="cs-CZ" sz="2000" dirty="0">
              <a:solidFill>
                <a:srgbClr val="306498"/>
              </a:solidFill>
            </a:endParaRP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0775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Informační podpora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Při </a:t>
            </a:r>
            <a:r>
              <a:rPr lang="cs-CZ" sz="2400" dirty="0">
                <a:solidFill>
                  <a:srgbClr val="306498"/>
                </a:solidFill>
              </a:rPr>
              <a:t>realizaci této sekce bude využito standardní funkcionality současného CMS, umožňující: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publikaci článků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nastavit schvalovací workflow pro vytváření a publikaci článků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vytvářet a moderovat diskuzní fóra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vytvářet a registrovat se na akce (kalendář akcí)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vyhledávání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odběr </a:t>
            </a:r>
            <a:r>
              <a:rPr lang="cs-CZ" sz="2000" dirty="0" smtClean="0">
                <a:solidFill>
                  <a:srgbClr val="306498"/>
                </a:solidFill>
              </a:rPr>
              <a:t>novinek.</a:t>
            </a:r>
            <a:endParaRPr lang="cs-CZ" sz="20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8813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Informační podpora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Role</a:t>
            </a:r>
            <a:endParaRPr lang="cs-CZ" sz="2400" dirty="0">
              <a:solidFill>
                <a:srgbClr val="306498"/>
              </a:solidFill>
            </a:endParaRP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návštěvník přistupující do veřejné části sekce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registrovaný uživatel přistupující do neveřejné části, ve které jsou zpřístupněné neveřejné akce, interní statistiky, interní dokumentace k systému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odběratel novinek, který musí mít registrovaný přístup výhradně k odběru novinek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redaktor vytvářející články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redakční rada (nebo její zástupce v roli šéfredaktora) schvalující články redaktorů, redakční rada rovněž rozhoduje o změně struktury sekce</a:t>
            </a:r>
          </a:p>
          <a:p>
            <a:pPr marL="800100"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000" dirty="0">
                <a:solidFill>
                  <a:srgbClr val="306498"/>
                </a:solidFill>
              </a:rPr>
              <a:t>správce technicky spravující CMS (v souladu s koncepcí Portálu eAGRI</a:t>
            </a:r>
            <a:r>
              <a:rPr lang="cs-CZ" sz="2000" dirty="0" smtClean="0">
                <a:solidFill>
                  <a:srgbClr val="306498"/>
                </a:solidFill>
              </a:rPr>
              <a:t>).</a:t>
            </a:r>
            <a:endParaRPr lang="cs-CZ" sz="20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1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3950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561975"/>
          </a:xfrm>
        </p:spPr>
        <p:txBody>
          <a:bodyPr/>
          <a:lstStyle/>
          <a:p>
            <a:pPr algn="l" eaLnBrk="1" hangingPunct="1"/>
            <a:r>
              <a:rPr lang="cs-CZ" sz="2400" b="1" dirty="0" smtClean="0">
                <a:solidFill>
                  <a:srgbClr val="306498"/>
                </a:solidFill>
              </a:rPr>
              <a:t>Shrnutí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4451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Rozvoj současného systému, minimální navýšení současných povinností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>
                <a:solidFill>
                  <a:srgbClr val="306498"/>
                </a:solidFill>
              </a:rPr>
              <a:t>Základ systému řízení na bázi služeb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Možný rozvoj (seznamu ukazatelů, samotného systému)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cs-CZ" sz="2400" dirty="0" smtClean="0">
                <a:solidFill>
                  <a:srgbClr val="306498"/>
                </a:solidFill>
              </a:rPr>
              <a:t>Nezastupitelná role krajů a MZe.</a:t>
            </a:r>
          </a:p>
          <a:p>
            <a:pPr marL="40005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  <a:defRPr/>
            </a:pPr>
            <a:endParaRPr lang="cs-CZ" sz="2400" dirty="0">
              <a:solidFill>
                <a:srgbClr val="306498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12875"/>
            <a:ext cx="342900" cy="5445125"/>
          </a:xfrm>
          <a:prstGeom prst="rect">
            <a:avLst/>
          </a:prstGeom>
          <a:solidFill>
            <a:srgbClr val="306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7175" name="Objekt 2"/>
          <p:cNvGraphicFramePr>
            <a:graphicFrameLocks noChangeAspect="1"/>
          </p:cNvGraphicFramePr>
          <p:nvPr/>
        </p:nvGraphicFramePr>
        <p:xfrm>
          <a:off x="5549900" y="328613"/>
          <a:ext cx="3594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3" name="Picture" r:id="rId5" imgW="5573268" imgH="772668" progId="Word.Picture.8">
                  <p:embed/>
                </p:oleObj>
              </mc:Choice>
              <mc:Fallback>
                <p:oleObj name="Picture" r:id="rId5" imgW="5573268" imgH="772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90" t="28011" r="6711" b="28819"/>
                      <a:stretch>
                        <a:fillRect/>
                      </a:stretch>
                    </p:blipFill>
                    <p:spPr bwMode="auto">
                      <a:xfrm>
                        <a:off x="5549900" y="328613"/>
                        <a:ext cx="3594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94556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306498"/>
                </a:solidFill>
                <a:latin typeface="Myriad Pro"/>
              </a:rPr>
              <a:t>Děkujeme za Vaši pozornost!</a:t>
            </a:r>
          </a:p>
        </p:txBody>
      </p:sp>
      <p:sp>
        <p:nvSpPr>
          <p:cNvPr id="56323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cs-CZ" sz="2400" dirty="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3573462"/>
          </a:xfrm>
          <a:prstGeom prst="rect">
            <a:avLst/>
          </a:prstGeom>
          <a:solidFill>
            <a:srgbClr val="30649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979613" y="3213100"/>
            <a:ext cx="51847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7424440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5661</Words>
  <Application>Microsoft Office PowerPoint</Application>
  <PresentationFormat>Předvádění na obrazovce (4:3)</PresentationFormat>
  <Paragraphs>1057</Paragraphs>
  <Slides>98</Slides>
  <Notes>97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0" baseType="lpstr">
      <vt:lpstr>Výchozí návrh</vt:lpstr>
      <vt:lpstr>Picture</vt:lpstr>
      <vt:lpstr>Prezentace aplikace PowerPoint</vt:lpstr>
      <vt:lpstr>Agenda školení/workshopu</vt:lpstr>
      <vt:lpstr>I. blok</vt:lpstr>
      <vt:lpstr>Představení projektu</vt:lpstr>
      <vt:lpstr>Představení projektu</vt:lpstr>
      <vt:lpstr>Základní cíle projektu</vt:lpstr>
      <vt:lpstr>Výstupy projektu</vt:lpstr>
      <vt:lpstr>Územně správní analýza</vt:lpstr>
      <vt:lpstr>Územně správní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Legislativně kompetenční analýza</vt:lpstr>
      <vt:lpstr>Analýza činnosti orgánů VS</vt:lpstr>
      <vt:lpstr>Analýza činností orgánů VS</vt:lpstr>
      <vt:lpstr>Prezentace aplikace PowerPoint</vt:lpstr>
      <vt:lpstr>Katalog služeb a kompetenční model</vt:lpstr>
      <vt:lpstr>Katalog služeb a kompetenční model</vt:lpstr>
      <vt:lpstr>Katalog služeb a kompetenční model</vt:lpstr>
      <vt:lpstr>II. blok</vt:lpstr>
      <vt:lpstr>Proč služby? Nejprve obecně…</vt:lpstr>
      <vt:lpstr>Prezentace aplikace PowerPoint</vt:lpstr>
      <vt:lpstr>Prezentace aplikace PowerPoint</vt:lpstr>
      <vt:lpstr>Prezentace aplikace PowerPoint</vt:lpstr>
      <vt:lpstr>Terminologie</vt:lpstr>
      <vt:lpstr>Terminologie – služba</vt:lpstr>
      <vt:lpstr>Terminologie – procesy</vt:lpstr>
      <vt:lpstr>Terminologie – procesní řízení</vt:lpstr>
      <vt:lpstr>Terminologie – procesní řízení</vt:lpstr>
      <vt:lpstr>Terminologie – Katalog služeb</vt:lpstr>
      <vt:lpstr>Terminologie – Kompetenční model</vt:lpstr>
      <vt:lpstr>Terminologie – systém řízení</vt:lpstr>
      <vt:lpstr>Terminologie – systém řízení</vt:lpstr>
      <vt:lpstr>Prezentace aplikace PowerPoint</vt:lpstr>
      <vt:lpstr>Prezentace aplikace PowerPoint</vt:lpstr>
      <vt:lpstr>Systém řízení služeb</vt:lpstr>
      <vt:lpstr>III. blok</vt:lpstr>
      <vt:lpstr>Katalog služeb a činností</vt:lpstr>
      <vt:lpstr>Katalog služeb</vt:lpstr>
      <vt:lpstr>Katalog služeb, kompetenční model</vt:lpstr>
      <vt:lpstr>Katalog služeb, kompetenční model</vt:lpstr>
      <vt:lpstr>Katalog služeb, kompetenční model</vt:lpstr>
      <vt:lpstr>Katalog služeb, kompetenční model</vt:lpstr>
      <vt:lpstr>Katalog služeb, kompetenční model</vt:lpstr>
      <vt:lpstr>Katalog služeb, kompetenční model</vt:lpstr>
      <vt:lpstr>Katalog služeb, kompetenční model</vt:lpstr>
      <vt:lpstr>Katalog služeb, kompetenční model</vt:lpstr>
      <vt:lpstr>Ukázka</vt:lpstr>
      <vt:lpstr>IV. blok</vt:lpstr>
      <vt:lpstr>Navržený systém</vt:lpstr>
      <vt:lpstr>Prezentace aplikace PowerPoint</vt:lpstr>
      <vt:lpstr>Prezentace aplikace PowerPoint</vt:lpstr>
      <vt:lpstr>Navržený systém</vt:lpstr>
      <vt:lpstr>Navržený systém</vt:lpstr>
      <vt:lpstr>Navržený systém - data</vt:lpstr>
      <vt:lpstr>Navržený systém - data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Navržený systém</vt:lpstr>
      <vt:lpstr>Agenda školení</vt:lpstr>
      <vt:lpstr>Konkrétní nastavení systému sběru hodnot ukazatelů</vt:lpstr>
      <vt:lpstr>Konkrétní nastavení systému sběru hodnot ukazatelů</vt:lpstr>
      <vt:lpstr>Konkrétní nastavení systému sběru hodnot ukazatelů</vt:lpstr>
      <vt:lpstr>Konkrétní nastavení systému sběru hodnot ukazatelů</vt:lpstr>
      <vt:lpstr>Konkrétní nastavení systému sběru hodnot ukazatelů</vt:lpstr>
      <vt:lpstr>Konkrétní nastavení systému sběru hodnot ukazatelů</vt:lpstr>
      <vt:lpstr>Konkrétní nastavení systému sběru hodnot ukazatelů</vt:lpstr>
      <vt:lpstr>Konkrétní nastavení systému sběru hodnot ukazatelů</vt:lpstr>
      <vt:lpstr>Ukázka dat a sytému</vt:lpstr>
      <vt:lpstr>Informační podpora</vt:lpstr>
      <vt:lpstr>Informační podpora</vt:lpstr>
      <vt:lpstr>Informační podpora</vt:lpstr>
      <vt:lpstr>Informační podpora</vt:lpstr>
      <vt:lpstr>Informační podpora</vt:lpstr>
      <vt:lpstr>Informační podpora</vt:lpstr>
      <vt:lpstr>Shrnutí</vt:lpstr>
      <vt:lpstr>Děkujeme za Vaši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</dc:creator>
  <cp:lastModifiedBy>Kateřina Candrová | CORTIS Consulting</cp:lastModifiedBy>
  <cp:revision>212</cp:revision>
  <dcterms:created xsi:type="dcterms:W3CDTF">2008-06-04T07:49:55Z</dcterms:created>
  <dcterms:modified xsi:type="dcterms:W3CDTF">2012-09-04T05:45:54Z</dcterms:modified>
</cp:coreProperties>
</file>