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2"/>
  </p:notesMasterIdLst>
  <p:sldIdLst>
    <p:sldId id="256" r:id="rId2"/>
    <p:sldId id="294" r:id="rId3"/>
    <p:sldId id="306" r:id="rId4"/>
    <p:sldId id="307" r:id="rId5"/>
    <p:sldId id="309" r:id="rId6"/>
    <p:sldId id="269" r:id="rId7"/>
    <p:sldId id="302" r:id="rId8"/>
    <p:sldId id="303" r:id="rId9"/>
    <p:sldId id="298" r:id="rId10"/>
    <p:sldId id="311"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588" autoAdjust="0"/>
    <p:restoredTop sz="94584" autoAdjust="0"/>
  </p:normalViewPr>
  <p:slideViewPr>
    <p:cSldViewPr>
      <p:cViewPr varScale="1">
        <p:scale>
          <a:sx n="83" d="100"/>
          <a:sy n="83" d="100"/>
        </p:scale>
        <p:origin x="869" y="62"/>
      </p:cViewPr>
      <p:guideLst>
        <p:guide orient="horz" pos="2160"/>
        <p:guide pos="2880"/>
      </p:guideLst>
    </p:cSldViewPr>
  </p:slideViewPr>
  <p:outlineViewPr>
    <p:cViewPr>
      <p:scale>
        <a:sx n="33" d="100"/>
        <a:sy n="33" d="100"/>
      </p:scale>
      <p:origin x="24"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6F9BAD-1814-47D9-B594-049B2A19E5BD}" type="datetimeFigureOut">
              <a:rPr lang="nb-NO" smtClean="0"/>
              <a:pPr/>
              <a:t>28.10.2021</a:t>
            </a:fld>
            <a:endParaRPr lang="nb-N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3E034F-5941-49E5-AEF1-31A574692CDC}" type="slidenum">
              <a:rPr lang="nb-NO" smtClean="0"/>
              <a:pPr/>
              <a:t>‹#›</a:t>
            </a:fld>
            <a:endParaRPr lang="nb-NO"/>
          </a:p>
        </p:txBody>
      </p:sp>
    </p:spTree>
    <p:extLst>
      <p:ext uri="{BB962C8B-B14F-4D97-AF65-F5344CB8AC3E}">
        <p14:creationId xmlns:p14="http://schemas.microsoft.com/office/powerpoint/2010/main" val="2063161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B3E034F-5941-49E5-AEF1-31A574692CDC}" type="slidenum">
              <a:rPr lang="nb-NO" smtClean="0"/>
              <a:pPr/>
              <a:t>2</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B3E034F-5941-49E5-AEF1-31A574692CDC}" type="slidenum">
              <a:rPr lang="nb-NO" smtClean="0"/>
              <a:pPr/>
              <a:t>6</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9"/>
            <a:ext cx="7772400" cy="1470025"/>
          </a:xfrm>
        </p:spPr>
        <p:txBody>
          <a:bodyPr/>
          <a:lstStyle/>
          <a:p>
            <a:r>
              <a:rPr lang="nb-NO"/>
              <a:t>Klikk for å redigere tittelstil</a:t>
            </a:r>
            <a:endParaRPr lang="en-GB"/>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nb-NO"/>
              <a:t>Klikk for å redigere undertittelstil i malen</a:t>
            </a:r>
            <a:endParaRPr lang="en-GB"/>
          </a:p>
        </p:txBody>
      </p:sp>
      <p:sp>
        <p:nvSpPr>
          <p:cNvPr id="4" name="Plassholder for dato 3"/>
          <p:cNvSpPr>
            <a:spLocks noGrp="1"/>
          </p:cNvSpPr>
          <p:nvPr>
            <p:ph type="dt" sz="half" idx="10"/>
          </p:nvPr>
        </p:nvSpPr>
        <p:spPr/>
        <p:txBody>
          <a:bodyPr/>
          <a:lstStyle/>
          <a:p>
            <a:fld id="{1A7EB079-F68E-40AF-B940-849709D17EA7}" type="datetimeFigureOut">
              <a:rPr lang="ru-RU" smtClean="0"/>
              <a:pPr/>
              <a:t>28.10.2021</a:t>
            </a:fld>
            <a:endParaRPr lang="ru-RU"/>
          </a:p>
        </p:txBody>
      </p:sp>
      <p:sp>
        <p:nvSpPr>
          <p:cNvPr id="5" name="Plassholder for bunntekst 4"/>
          <p:cNvSpPr>
            <a:spLocks noGrp="1"/>
          </p:cNvSpPr>
          <p:nvPr>
            <p:ph type="ftr" sz="quarter" idx="11"/>
          </p:nvPr>
        </p:nvSpPr>
        <p:spPr/>
        <p:txBody>
          <a:bodyPr/>
          <a:lstStyle/>
          <a:p>
            <a:endParaRPr lang="ru-RU"/>
          </a:p>
        </p:txBody>
      </p:sp>
      <p:sp>
        <p:nvSpPr>
          <p:cNvPr id="6" name="Plassholder for lysbildenummer 5"/>
          <p:cNvSpPr>
            <a:spLocks noGrp="1"/>
          </p:cNvSpPr>
          <p:nvPr>
            <p:ph type="sldNum" sz="quarter" idx="12"/>
          </p:nvPr>
        </p:nvSpPr>
        <p:spPr/>
        <p:txBody>
          <a:bodyPr/>
          <a:lstStyle/>
          <a:p>
            <a:fld id="{B3B6D8A7-5C58-470F-A0A0-DECD9976E36E}" type="slidenum">
              <a:rPr lang="ru-RU" smtClean="0"/>
              <a:pPr/>
              <a:t>‹#›</a:t>
            </a:fld>
            <a:endParaRPr lang="ru-RU"/>
          </a:p>
        </p:txBody>
      </p:sp>
      <p:pic>
        <p:nvPicPr>
          <p:cNvPr id="7" name="Picture 2" descr="Logo-TIDZ.jpg"/>
          <p:cNvPicPr>
            <a:picLocks noChangeAspect="1" noChangeArrowheads="1"/>
          </p:cNvPicPr>
          <p:nvPr userDrawn="1"/>
        </p:nvPicPr>
        <p:blipFill>
          <a:blip r:embed="rId2" cstate="print"/>
          <a:srcRect/>
          <a:stretch>
            <a:fillRect/>
          </a:stretch>
        </p:blipFill>
        <p:spPr bwMode="auto">
          <a:xfrm>
            <a:off x="285720" y="6215082"/>
            <a:ext cx="1428750" cy="419100"/>
          </a:xfrm>
          <a:prstGeom prst="rect">
            <a:avLst/>
          </a:prstGeom>
          <a:noFill/>
          <a:ln w="9525">
            <a:noFill/>
            <a:miter lim="800000"/>
            <a:headEnd/>
            <a:tailEnd/>
          </a:ln>
        </p:spPr>
      </p:pic>
    </p:spTree>
    <p:extLst>
      <p:ext uri="{BB962C8B-B14F-4D97-AF65-F5344CB8AC3E}">
        <p14:creationId xmlns:p14="http://schemas.microsoft.com/office/powerpoint/2010/main" val="4244133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GB"/>
          </a:p>
        </p:txBody>
      </p:sp>
      <p:sp>
        <p:nvSpPr>
          <p:cNvPr id="3" name="Plassholder for loddrett tekst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GB"/>
          </a:p>
        </p:txBody>
      </p:sp>
      <p:sp>
        <p:nvSpPr>
          <p:cNvPr id="4" name="Plassholder for dato 3"/>
          <p:cNvSpPr>
            <a:spLocks noGrp="1"/>
          </p:cNvSpPr>
          <p:nvPr>
            <p:ph type="dt" sz="half" idx="10"/>
          </p:nvPr>
        </p:nvSpPr>
        <p:spPr/>
        <p:txBody>
          <a:bodyPr/>
          <a:lstStyle/>
          <a:p>
            <a:fld id="{1A7EB079-F68E-40AF-B940-849709D17EA7}" type="datetimeFigureOut">
              <a:rPr lang="ru-RU" smtClean="0"/>
              <a:pPr/>
              <a:t>28.10.2021</a:t>
            </a:fld>
            <a:endParaRPr lang="ru-RU"/>
          </a:p>
        </p:txBody>
      </p:sp>
      <p:sp>
        <p:nvSpPr>
          <p:cNvPr id="5" name="Plassholder for bunntekst 4"/>
          <p:cNvSpPr>
            <a:spLocks noGrp="1"/>
          </p:cNvSpPr>
          <p:nvPr>
            <p:ph type="ftr" sz="quarter" idx="11"/>
          </p:nvPr>
        </p:nvSpPr>
        <p:spPr/>
        <p:txBody>
          <a:bodyPr/>
          <a:lstStyle/>
          <a:p>
            <a:endParaRPr lang="ru-RU"/>
          </a:p>
        </p:txBody>
      </p:sp>
      <p:sp>
        <p:nvSpPr>
          <p:cNvPr id="6" name="Plassholder for lysbildenummer 5"/>
          <p:cNvSpPr>
            <a:spLocks noGrp="1"/>
          </p:cNvSpPr>
          <p:nvPr>
            <p:ph type="sldNum" sz="quarter" idx="12"/>
          </p:nvPr>
        </p:nvSpPr>
        <p:spPr/>
        <p:txBody>
          <a:bodyPr/>
          <a:lstStyle/>
          <a:p>
            <a:fld id="{B3B6D8A7-5C58-470F-A0A0-DECD9976E36E}" type="slidenum">
              <a:rPr lang="ru-RU" smtClean="0"/>
              <a:pPr/>
              <a:t>‹#›</a:t>
            </a:fld>
            <a:endParaRPr lang="ru-RU"/>
          </a:p>
        </p:txBody>
      </p:sp>
    </p:spTree>
    <p:extLst>
      <p:ext uri="{BB962C8B-B14F-4D97-AF65-F5344CB8AC3E}">
        <p14:creationId xmlns:p14="http://schemas.microsoft.com/office/powerpoint/2010/main" val="595146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42"/>
            <a:ext cx="2057400" cy="5851525"/>
          </a:xfrm>
        </p:spPr>
        <p:txBody>
          <a:bodyPr vert="eaVert"/>
          <a:lstStyle/>
          <a:p>
            <a:r>
              <a:rPr lang="nb-NO"/>
              <a:t>Klikk for å redigere tittelstil</a:t>
            </a:r>
            <a:endParaRPr lang="en-GB"/>
          </a:p>
        </p:txBody>
      </p:sp>
      <p:sp>
        <p:nvSpPr>
          <p:cNvPr id="3" name="Plassholder for loddrett tekst 2"/>
          <p:cNvSpPr>
            <a:spLocks noGrp="1"/>
          </p:cNvSpPr>
          <p:nvPr>
            <p:ph type="body" orient="vert" idx="1"/>
          </p:nvPr>
        </p:nvSpPr>
        <p:spPr>
          <a:xfrm>
            <a:off x="457200" y="274642"/>
            <a:ext cx="6019800" cy="5851525"/>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GB"/>
          </a:p>
        </p:txBody>
      </p:sp>
      <p:sp>
        <p:nvSpPr>
          <p:cNvPr id="4" name="Plassholder for dato 3"/>
          <p:cNvSpPr>
            <a:spLocks noGrp="1"/>
          </p:cNvSpPr>
          <p:nvPr>
            <p:ph type="dt" sz="half" idx="10"/>
          </p:nvPr>
        </p:nvSpPr>
        <p:spPr/>
        <p:txBody>
          <a:bodyPr/>
          <a:lstStyle/>
          <a:p>
            <a:fld id="{1A7EB079-F68E-40AF-B940-849709D17EA7}" type="datetimeFigureOut">
              <a:rPr lang="ru-RU" smtClean="0"/>
              <a:pPr/>
              <a:t>28.10.2021</a:t>
            </a:fld>
            <a:endParaRPr lang="ru-RU"/>
          </a:p>
        </p:txBody>
      </p:sp>
      <p:sp>
        <p:nvSpPr>
          <p:cNvPr id="5" name="Plassholder for bunntekst 4"/>
          <p:cNvSpPr>
            <a:spLocks noGrp="1"/>
          </p:cNvSpPr>
          <p:nvPr>
            <p:ph type="ftr" sz="quarter" idx="11"/>
          </p:nvPr>
        </p:nvSpPr>
        <p:spPr/>
        <p:txBody>
          <a:bodyPr/>
          <a:lstStyle/>
          <a:p>
            <a:endParaRPr lang="ru-RU"/>
          </a:p>
        </p:txBody>
      </p:sp>
      <p:sp>
        <p:nvSpPr>
          <p:cNvPr id="6" name="Plassholder for lysbildenummer 5"/>
          <p:cNvSpPr>
            <a:spLocks noGrp="1"/>
          </p:cNvSpPr>
          <p:nvPr>
            <p:ph type="sldNum" sz="quarter" idx="12"/>
          </p:nvPr>
        </p:nvSpPr>
        <p:spPr/>
        <p:txBody>
          <a:bodyPr/>
          <a:lstStyle/>
          <a:p>
            <a:fld id="{B3B6D8A7-5C58-470F-A0A0-DECD9976E36E}" type="slidenum">
              <a:rPr lang="ru-RU" smtClean="0"/>
              <a:pPr/>
              <a:t>‹#›</a:t>
            </a:fld>
            <a:endParaRPr lang="ru-RU"/>
          </a:p>
        </p:txBody>
      </p:sp>
    </p:spTree>
    <p:extLst>
      <p:ext uri="{BB962C8B-B14F-4D97-AF65-F5344CB8AC3E}">
        <p14:creationId xmlns:p14="http://schemas.microsoft.com/office/powerpoint/2010/main" val="28801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GB"/>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GB"/>
          </a:p>
        </p:txBody>
      </p:sp>
      <p:sp>
        <p:nvSpPr>
          <p:cNvPr id="5" name="Plassholder for bunntekst 4"/>
          <p:cNvSpPr>
            <a:spLocks noGrp="1"/>
          </p:cNvSpPr>
          <p:nvPr>
            <p:ph type="ftr" sz="quarter" idx="11"/>
          </p:nvPr>
        </p:nvSpPr>
        <p:spPr/>
        <p:txBody>
          <a:bodyPr/>
          <a:lstStyle/>
          <a:p>
            <a:endParaRPr lang="ru-RU"/>
          </a:p>
        </p:txBody>
      </p:sp>
      <p:sp>
        <p:nvSpPr>
          <p:cNvPr id="6" name="Plassholder for lysbildenummer 5"/>
          <p:cNvSpPr>
            <a:spLocks noGrp="1"/>
          </p:cNvSpPr>
          <p:nvPr>
            <p:ph type="sldNum" sz="quarter" idx="12"/>
          </p:nvPr>
        </p:nvSpPr>
        <p:spPr/>
        <p:txBody>
          <a:bodyPr/>
          <a:lstStyle/>
          <a:p>
            <a:fld id="{B3B6D8A7-5C58-470F-A0A0-DECD9976E36E}" type="slidenum">
              <a:rPr lang="ru-RU" smtClean="0"/>
              <a:pPr/>
              <a:t>‹#›</a:t>
            </a:fld>
            <a:endParaRPr lang="ru-RU"/>
          </a:p>
        </p:txBody>
      </p:sp>
    </p:spTree>
    <p:extLst>
      <p:ext uri="{BB962C8B-B14F-4D97-AF65-F5344CB8AC3E}">
        <p14:creationId xmlns:p14="http://schemas.microsoft.com/office/powerpoint/2010/main" val="1482548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4"/>
            <a:ext cx="7772400" cy="1362075"/>
          </a:xfrm>
        </p:spPr>
        <p:txBody>
          <a:bodyPr anchor="t"/>
          <a:lstStyle>
            <a:lvl1pPr algn="l">
              <a:defRPr sz="4000" b="1" cap="all"/>
            </a:lvl1pPr>
          </a:lstStyle>
          <a:p>
            <a:r>
              <a:rPr lang="nb-NO"/>
              <a:t>Klikk for å redigere tittelstil</a:t>
            </a:r>
            <a:endParaRPr lang="en-GB"/>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nb-NO"/>
              <a:t>Klikk for å redigere tekststiler i malen</a:t>
            </a:r>
          </a:p>
        </p:txBody>
      </p:sp>
      <p:sp>
        <p:nvSpPr>
          <p:cNvPr id="4" name="Plassholder for dato 3"/>
          <p:cNvSpPr>
            <a:spLocks noGrp="1"/>
          </p:cNvSpPr>
          <p:nvPr>
            <p:ph type="dt" sz="half" idx="10"/>
          </p:nvPr>
        </p:nvSpPr>
        <p:spPr/>
        <p:txBody>
          <a:bodyPr/>
          <a:lstStyle/>
          <a:p>
            <a:fld id="{1A7EB079-F68E-40AF-B940-849709D17EA7}" type="datetimeFigureOut">
              <a:rPr lang="ru-RU" smtClean="0"/>
              <a:pPr/>
              <a:t>28.10.2021</a:t>
            </a:fld>
            <a:endParaRPr lang="ru-RU"/>
          </a:p>
        </p:txBody>
      </p:sp>
      <p:sp>
        <p:nvSpPr>
          <p:cNvPr id="5" name="Plassholder for bunntekst 4"/>
          <p:cNvSpPr>
            <a:spLocks noGrp="1"/>
          </p:cNvSpPr>
          <p:nvPr>
            <p:ph type="ftr" sz="quarter" idx="11"/>
          </p:nvPr>
        </p:nvSpPr>
        <p:spPr/>
        <p:txBody>
          <a:bodyPr/>
          <a:lstStyle/>
          <a:p>
            <a:endParaRPr lang="ru-RU"/>
          </a:p>
        </p:txBody>
      </p:sp>
      <p:sp>
        <p:nvSpPr>
          <p:cNvPr id="6" name="Plassholder for lysbildenummer 5"/>
          <p:cNvSpPr>
            <a:spLocks noGrp="1"/>
          </p:cNvSpPr>
          <p:nvPr>
            <p:ph type="sldNum" sz="quarter" idx="12"/>
          </p:nvPr>
        </p:nvSpPr>
        <p:spPr/>
        <p:txBody>
          <a:bodyPr/>
          <a:lstStyle/>
          <a:p>
            <a:fld id="{B3B6D8A7-5C58-470F-A0A0-DECD9976E36E}" type="slidenum">
              <a:rPr lang="ru-RU" smtClean="0"/>
              <a:pPr/>
              <a:t>‹#›</a:t>
            </a:fld>
            <a:endParaRPr lang="ru-RU"/>
          </a:p>
        </p:txBody>
      </p:sp>
    </p:spTree>
    <p:extLst>
      <p:ext uri="{BB962C8B-B14F-4D97-AF65-F5344CB8AC3E}">
        <p14:creationId xmlns:p14="http://schemas.microsoft.com/office/powerpoint/2010/main" val="3429687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GB"/>
          </a:p>
        </p:txBody>
      </p:sp>
      <p:sp>
        <p:nvSpPr>
          <p:cNvPr id="3" name="Plassholder for innhold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GB"/>
          </a:p>
        </p:txBody>
      </p:sp>
      <p:sp>
        <p:nvSpPr>
          <p:cNvPr id="4" name="Plassholder for innhold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GB"/>
          </a:p>
        </p:txBody>
      </p:sp>
      <p:sp>
        <p:nvSpPr>
          <p:cNvPr id="5" name="Plassholder for dato 4"/>
          <p:cNvSpPr>
            <a:spLocks noGrp="1"/>
          </p:cNvSpPr>
          <p:nvPr>
            <p:ph type="dt" sz="half" idx="10"/>
          </p:nvPr>
        </p:nvSpPr>
        <p:spPr/>
        <p:txBody>
          <a:bodyPr/>
          <a:lstStyle/>
          <a:p>
            <a:fld id="{1A7EB079-F68E-40AF-B940-849709D17EA7}" type="datetimeFigureOut">
              <a:rPr lang="ru-RU" smtClean="0"/>
              <a:pPr/>
              <a:t>28.10.2021</a:t>
            </a:fld>
            <a:endParaRPr lang="ru-RU"/>
          </a:p>
        </p:txBody>
      </p:sp>
      <p:sp>
        <p:nvSpPr>
          <p:cNvPr id="6" name="Plassholder for bunntekst 5"/>
          <p:cNvSpPr>
            <a:spLocks noGrp="1"/>
          </p:cNvSpPr>
          <p:nvPr>
            <p:ph type="ftr" sz="quarter" idx="11"/>
          </p:nvPr>
        </p:nvSpPr>
        <p:spPr/>
        <p:txBody>
          <a:bodyPr/>
          <a:lstStyle/>
          <a:p>
            <a:endParaRPr lang="ru-RU"/>
          </a:p>
        </p:txBody>
      </p:sp>
      <p:sp>
        <p:nvSpPr>
          <p:cNvPr id="7" name="Plassholder for lysbildenummer 6"/>
          <p:cNvSpPr>
            <a:spLocks noGrp="1"/>
          </p:cNvSpPr>
          <p:nvPr>
            <p:ph type="sldNum" sz="quarter" idx="12"/>
          </p:nvPr>
        </p:nvSpPr>
        <p:spPr/>
        <p:txBody>
          <a:bodyPr/>
          <a:lstStyle/>
          <a:p>
            <a:fld id="{B3B6D8A7-5C58-470F-A0A0-DECD9976E36E}" type="slidenum">
              <a:rPr lang="ru-RU" smtClean="0"/>
              <a:pPr/>
              <a:t>‹#›</a:t>
            </a:fld>
            <a:endParaRPr lang="ru-RU"/>
          </a:p>
        </p:txBody>
      </p:sp>
    </p:spTree>
    <p:extLst>
      <p:ext uri="{BB962C8B-B14F-4D97-AF65-F5344CB8AC3E}">
        <p14:creationId xmlns:p14="http://schemas.microsoft.com/office/powerpoint/2010/main" val="2509727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a:t>Klikk for å redigere tittelstil</a:t>
            </a:r>
            <a:endParaRPr lang="en-GB"/>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GB"/>
          </a:p>
        </p:txBody>
      </p:sp>
      <p:sp>
        <p:nvSpPr>
          <p:cNvPr id="5" name="Plassholder for tekst 4"/>
          <p:cNvSpPr>
            <a:spLocks noGrp="1"/>
          </p:cNvSpPr>
          <p:nvPr>
            <p:ph type="body" sz="quarter" idx="3"/>
          </p:nvPr>
        </p:nvSpPr>
        <p:spPr>
          <a:xfrm>
            <a:off x="4645027"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GB"/>
          </a:p>
        </p:txBody>
      </p:sp>
      <p:sp>
        <p:nvSpPr>
          <p:cNvPr id="7" name="Plassholder for dato 6"/>
          <p:cNvSpPr>
            <a:spLocks noGrp="1"/>
          </p:cNvSpPr>
          <p:nvPr>
            <p:ph type="dt" sz="half" idx="10"/>
          </p:nvPr>
        </p:nvSpPr>
        <p:spPr/>
        <p:txBody>
          <a:bodyPr/>
          <a:lstStyle/>
          <a:p>
            <a:fld id="{1A7EB079-F68E-40AF-B940-849709D17EA7}" type="datetimeFigureOut">
              <a:rPr lang="ru-RU" smtClean="0"/>
              <a:pPr/>
              <a:t>28.10.2021</a:t>
            </a:fld>
            <a:endParaRPr lang="ru-RU"/>
          </a:p>
        </p:txBody>
      </p:sp>
      <p:sp>
        <p:nvSpPr>
          <p:cNvPr id="8" name="Plassholder for bunntekst 7"/>
          <p:cNvSpPr>
            <a:spLocks noGrp="1"/>
          </p:cNvSpPr>
          <p:nvPr>
            <p:ph type="ftr" sz="quarter" idx="11"/>
          </p:nvPr>
        </p:nvSpPr>
        <p:spPr/>
        <p:txBody>
          <a:bodyPr/>
          <a:lstStyle/>
          <a:p>
            <a:endParaRPr lang="ru-RU"/>
          </a:p>
        </p:txBody>
      </p:sp>
      <p:sp>
        <p:nvSpPr>
          <p:cNvPr id="9" name="Plassholder for lysbildenummer 8"/>
          <p:cNvSpPr>
            <a:spLocks noGrp="1"/>
          </p:cNvSpPr>
          <p:nvPr>
            <p:ph type="sldNum" sz="quarter" idx="12"/>
          </p:nvPr>
        </p:nvSpPr>
        <p:spPr/>
        <p:txBody>
          <a:bodyPr/>
          <a:lstStyle/>
          <a:p>
            <a:fld id="{B3B6D8A7-5C58-470F-A0A0-DECD9976E36E}" type="slidenum">
              <a:rPr lang="ru-RU" smtClean="0"/>
              <a:pPr/>
              <a:t>‹#›</a:t>
            </a:fld>
            <a:endParaRPr lang="ru-RU"/>
          </a:p>
        </p:txBody>
      </p:sp>
    </p:spTree>
    <p:extLst>
      <p:ext uri="{BB962C8B-B14F-4D97-AF65-F5344CB8AC3E}">
        <p14:creationId xmlns:p14="http://schemas.microsoft.com/office/powerpoint/2010/main" val="3928866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GB"/>
          </a:p>
        </p:txBody>
      </p:sp>
      <p:sp>
        <p:nvSpPr>
          <p:cNvPr id="3" name="Plassholder for dato 2"/>
          <p:cNvSpPr>
            <a:spLocks noGrp="1"/>
          </p:cNvSpPr>
          <p:nvPr>
            <p:ph type="dt" sz="half" idx="10"/>
          </p:nvPr>
        </p:nvSpPr>
        <p:spPr/>
        <p:txBody>
          <a:bodyPr/>
          <a:lstStyle/>
          <a:p>
            <a:fld id="{1A7EB079-F68E-40AF-B940-849709D17EA7}" type="datetimeFigureOut">
              <a:rPr lang="ru-RU" smtClean="0"/>
              <a:pPr/>
              <a:t>28.10.2021</a:t>
            </a:fld>
            <a:endParaRPr lang="ru-RU"/>
          </a:p>
        </p:txBody>
      </p:sp>
      <p:sp>
        <p:nvSpPr>
          <p:cNvPr id="4" name="Plassholder for bunntekst 3"/>
          <p:cNvSpPr>
            <a:spLocks noGrp="1"/>
          </p:cNvSpPr>
          <p:nvPr>
            <p:ph type="ftr" sz="quarter" idx="11"/>
          </p:nvPr>
        </p:nvSpPr>
        <p:spPr/>
        <p:txBody>
          <a:bodyPr/>
          <a:lstStyle/>
          <a:p>
            <a:endParaRPr lang="ru-RU"/>
          </a:p>
        </p:txBody>
      </p:sp>
      <p:sp>
        <p:nvSpPr>
          <p:cNvPr id="5" name="Plassholder for lysbildenummer 4"/>
          <p:cNvSpPr>
            <a:spLocks noGrp="1"/>
          </p:cNvSpPr>
          <p:nvPr>
            <p:ph type="sldNum" sz="quarter" idx="12"/>
          </p:nvPr>
        </p:nvSpPr>
        <p:spPr/>
        <p:txBody>
          <a:bodyPr/>
          <a:lstStyle/>
          <a:p>
            <a:fld id="{B3B6D8A7-5C58-470F-A0A0-DECD9976E36E}" type="slidenum">
              <a:rPr lang="ru-RU" smtClean="0"/>
              <a:pPr/>
              <a:t>‹#›</a:t>
            </a:fld>
            <a:endParaRPr lang="ru-RU"/>
          </a:p>
        </p:txBody>
      </p:sp>
    </p:spTree>
    <p:extLst>
      <p:ext uri="{BB962C8B-B14F-4D97-AF65-F5344CB8AC3E}">
        <p14:creationId xmlns:p14="http://schemas.microsoft.com/office/powerpoint/2010/main" val="1475774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1A7EB079-F68E-40AF-B940-849709D17EA7}" type="datetimeFigureOut">
              <a:rPr lang="ru-RU" smtClean="0"/>
              <a:pPr/>
              <a:t>28.10.2021</a:t>
            </a:fld>
            <a:endParaRPr lang="ru-RU"/>
          </a:p>
        </p:txBody>
      </p:sp>
      <p:sp>
        <p:nvSpPr>
          <p:cNvPr id="3" name="Plassholder for bunntekst 2"/>
          <p:cNvSpPr>
            <a:spLocks noGrp="1"/>
          </p:cNvSpPr>
          <p:nvPr>
            <p:ph type="ftr" sz="quarter" idx="11"/>
          </p:nvPr>
        </p:nvSpPr>
        <p:spPr/>
        <p:txBody>
          <a:bodyPr/>
          <a:lstStyle/>
          <a:p>
            <a:endParaRPr lang="ru-RU"/>
          </a:p>
        </p:txBody>
      </p:sp>
      <p:sp>
        <p:nvSpPr>
          <p:cNvPr id="4" name="Plassholder for lysbildenummer 3"/>
          <p:cNvSpPr>
            <a:spLocks noGrp="1"/>
          </p:cNvSpPr>
          <p:nvPr>
            <p:ph type="sldNum" sz="quarter" idx="12"/>
          </p:nvPr>
        </p:nvSpPr>
        <p:spPr/>
        <p:txBody>
          <a:bodyPr/>
          <a:lstStyle/>
          <a:p>
            <a:fld id="{B3B6D8A7-5C58-470F-A0A0-DECD9976E36E}" type="slidenum">
              <a:rPr lang="ru-RU" smtClean="0"/>
              <a:pPr/>
              <a:t>‹#›</a:t>
            </a:fld>
            <a:endParaRPr lang="ru-RU"/>
          </a:p>
        </p:txBody>
      </p:sp>
    </p:spTree>
    <p:extLst>
      <p:ext uri="{BB962C8B-B14F-4D97-AF65-F5344CB8AC3E}">
        <p14:creationId xmlns:p14="http://schemas.microsoft.com/office/powerpoint/2010/main" val="3062548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2" y="273050"/>
            <a:ext cx="3008313" cy="1162050"/>
          </a:xfrm>
        </p:spPr>
        <p:txBody>
          <a:bodyPr anchor="b"/>
          <a:lstStyle>
            <a:lvl1pPr algn="l">
              <a:defRPr sz="2000" b="1"/>
            </a:lvl1pPr>
          </a:lstStyle>
          <a:p>
            <a:r>
              <a:rPr lang="nb-NO"/>
              <a:t>Klikk for å redigere tittelstil</a:t>
            </a:r>
            <a:endParaRPr lang="en-GB"/>
          </a:p>
        </p:txBody>
      </p:sp>
      <p:sp>
        <p:nvSpPr>
          <p:cNvPr id="3" name="Plassholder for innhold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GB"/>
          </a:p>
        </p:txBody>
      </p:sp>
      <p:sp>
        <p:nvSpPr>
          <p:cNvPr id="4" name="Plassholder for tekst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1A7EB079-F68E-40AF-B940-849709D17EA7}" type="datetimeFigureOut">
              <a:rPr lang="ru-RU" smtClean="0"/>
              <a:pPr/>
              <a:t>28.10.2021</a:t>
            </a:fld>
            <a:endParaRPr lang="ru-RU"/>
          </a:p>
        </p:txBody>
      </p:sp>
      <p:sp>
        <p:nvSpPr>
          <p:cNvPr id="6" name="Plassholder for bunntekst 5"/>
          <p:cNvSpPr>
            <a:spLocks noGrp="1"/>
          </p:cNvSpPr>
          <p:nvPr>
            <p:ph type="ftr" sz="quarter" idx="11"/>
          </p:nvPr>
        </p:nvSpPr>
        <p:spPr/>
        <p:txBody>
          <a:bodyPr/>
          <a:lstStyle/>
          <a:p>
            <a:endParaRPr lang="ru-RU"/>
          </a:p>
        </p:txBody>
      </p:sp>
      <p:sp>
        <p:nvSpPr>
          <p:cNvPr id="7" name="Plassholder for lysbildenummer 6"/>
          <p:cNvSpPr>
            <a:spLocks noGrp="1"/>
          </p:cNvSpPr>
          <p:nvPr>
            <p:ph type="sldNum" sz="quarter" idx="12"/>
          </p:nvPr>
        </p:nvSpPr>
        <p:spPr/>
        <p:txBody>
          <a:bodyPr/>
          <a:lstStyle/>
          <a:p>
            <a:fld id="{B3B6D8A7-5C58-470F-A0A0-DECD9976E36E}" type="slidenum">
              <a:rPr lang="ru-RU" smtClean="0"/>
              <a:pPr/>
              <a:t>‹#›</a:t>
            </a:fld>
            <a:endParaRPr lang="ru-RU"/>
          </a:p>
        </p:txBody>
      </p:sp>
    </p:spTree>
    <p:extLst>
      <p:ext uri="{BB962C8B-B14F-4D97-AF65-F5344CB8AC3E}">
        <p14:creationId xmlns:p14="http://schemas.microsoft.com/office/powerpoint/2010/main" val="2381455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a:t>Klikk for å redigere tittelstil</a:t>
            </a:r>
            <a:endParaRPr lang="en-GB"/>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GB"/>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1A7EB079-F68E-40AF-B940-849709D17EA7}" type="datetimeFigureOut">
              <a:rPr lang="ru-RU" smtClean="0"/>
              <a:pPr/>
              <a:t>28.10.2021</a:t>
            </a:fld>
            <a:endParaRPr lang="ru-RU"/>
          </a:p>
        </p:txBody>
      </p:sp>
      <p:sp>
        <p:nvSpPr>
          <p:cNvPr id="6" name="Plassholder for bunntekst 5"/>
          <p:cNvSpPr>
            <a:spLocks noGrp="1"/>
          </p:cNvSpPr>
          <p:nvPr>
            <p:ph type="ftr" sz="quarter" idx="11"/>
          </p:nvPr>
        </p:nvSpPr>
        <p:spPr/>
        <p:txBody>
          <a:bodyPr/>
          <a:lstStyle/>
          <a:p>
            <a:endParaRPr lang="ru-RU"/>
          </a:p>
        </p:txBody>
      </p:sp>
      <p:sp>
        <p:nvSpPr>
          <p:cNvPr id="7" name="Plassholder for lysbildenummer 6"/>
          <p:cNvSpPr>
            <a:spLocks noGrp="1"/>
          </p:cNvSpPr>
          <p:nvPr>
            <p:ph type="sldNum" sz="quarter" idx="12"/>
          </p:nvPr>
        </p:nvSpPr>
        <p:spPr/>
        <p:txBody>
          <a:bodyPr/>
          <a:lstStyle/>
          <a:p>
            <a:fld id="{B3B6D8A7-5C58-470F-A0A0-DECD9976E36E}" type="slidenum">
              <a:rPr lang="ru-RU" smtClean="0"/>
              <a:pPr/>
              <a:t>‹#›</a:t>
            </a:fld>
            <a:endParaRPr lang="ru-RU"/>
          </a:p>
        </p:txBody>
      </p:sp>
    </p:spTree>
    <p:extLst>
      <p:ext uri="{BB962C8B-B14F-4D97-AF65-F5344CB8AC3E}">
        <p14:creationId xmlns:p14="http://schemas.microsoft.com/office/powerpoint/2010/main" val="1783353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a:t>Klikk for å redigere tittelstil</a:t>
            </a:r>
            <a:endParaRPr lang="en-GB"/>
          </a:p>
        </p:txBody>
      </p:sp>
      <p:sp>
        <p:nvSpPr>
          <p:cNvPr id="3" name="Plassholder for tekst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GB"/>
          </a:p>
        </p:txBody>
      </p:sp>
      <p:sp>
        <p:nvSpPr>
          <p:cNvPr id="4" name="Plassholder for dato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7EB079-F68E-40AF-B940-849709D17EA7}" type="datetimeFigureOut">
              <a:rPr lang="ru-RU" smtClean="0"/>
              <a:pPr/>
              <a:t>28.10.2021</a:t>
            </a:fld>
            <a:endParaRPr lang="ru-RU"/>
          </a:p>
        </p:txBody>
      </p:sp>
      <p:sp>
        <p:nvSpPr>
          <p:cNvPr id="5" name="Plassholder for bunntekst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Plassholder for lysbildenumm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B6D8A7-5C58-470F-A0A0-DECD9976E36E}" type="slidenum">
              <a:rPr lang="ru-RU" smtClean="0"/>
              <a:pPr/>
              <a:t>‹#›</a:t>
            </a:fld>
            <a:endParaRPr lang="ru-RU"/>
          </a:p>
        </p:txBody>
      </p:sp>
      <p:pic>
        <p:nvPicPr>
          <p:cNvPr id="7" name="Picture 2" descr="Logo-TIDZ.jpg"/>
          <p:cNvPicPr>
            <a:picLocks noChangeAspect="1" noChangeArrowheads="1"/>
          </p:cNvPicPr>
          <p:nvPr userDrawn="1"/>
        </p:nvPicPr>
        <p:blipFill>
          <a:blip r:embed="rId13" cstate="print"/>
          <a:srcRect/>
          <a:stretch>
            <a:fillRect/>
          </a:stretch>
        </p:blipFill>
        <p:spPr bwMode="auto">
          <a:xfrm>
            <a:off x="285720" y="6215082"/>
            <a:ext cx="1428750" cy="419100"/>
          </a:xfrm>
          <a:prstGeom prst="rect">
            <a:avLst/>
          </a:prstGeom>
          <a:noFill/>
          <a:ln w="9525">
            <a:noFill/>
            <a:miter lim="800000"/>
            <a:headEnd/>
            <a:tailEnd/>
          </a:ln>
        </p:spPr>
      </p:pic>
    </p:spTree>
    <p:extLst>
      <p:ext uri="{BB962C8B-B14F-4D97-AF65-F5344CB8AC3E}">
        <p14:creationId xmlns:p14="http://schemas.microsoft.com/office/powerpoint/2010/main" val="815767280"/>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377" rtl="0" eaLnBrk="1" latinLnBrk="0" hangingPunct="1">
        <a:spcBef>
          <a:spcPct val="0"/>
        </a:spcBef>
        <a:buNone/>
        <a:defRPr sz="4400" kern="1200">
          <a:solidFill>
            <a:schemeClr val="tx1"/>
          </a:solidFill>
          <a:latin typeface="+mj-lt"/>
          <a:ea typeface="+mj-ea"/>
          <a:cs typeface="+mj-cs"/>
        </a:defRPr>
      </a:lvl1pPr>
    </p:titleStyle>
    <p:bodyStyle>
      <a:lvl1pPr marL="342891" indent="-342891" algn="l" defTabSz="914377"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b-NO"/>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5.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5257800"/>
            <a:ext cx="9144000" cy="1600203"/>
          </a:xfrm>
          <a:solidFill>
            <a:srgbClr val="C00000"/>
          </a:solidFill>
        </p:spPr>
        <p:txBody>
          <a:bodyPr>
            <a:normAutofit fontScale="90000"/>
          </a:bodyPr>
          <a:lstStyle/>
          <a:p>
            <a:br>
              <a:rPr lang="mk-MK" sz="2800" b="1"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r>
              <a:rPr lang="en-GB" sz="2800" b="1"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TECHNOLOGICAL INDUSTRIAL DEVELOPMENT ZONE </a:t>
            </a:r>
            <a:br>
              <a:rPr lang="en-GB" sz="2800" b="1"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r>
              <a:rPr lang="en-GB" sz="2800" b="1"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TIDZ Tetovo</a:t>
            </a:r>
            <a:br>
              <a:rPr lang="en-US" b="1" dirty="0">
                <a:solidFill>
                  <a:schemeClr val="bg1"/>
                </a:solidFill>
                <a:effectLst>
                  <a:outerShdw blurRad="38100" dist="38100" dir="2700000" algn="tl">
                    <a:srgbClr val="000000">
                      <a:alpha val="43137"/>
                    </a:srgbClr>
                  </a:outerShdw>
                </a:effectLst>
              </a:rPr>
            </a:br>
            <a:r>
              <a:rPr lang="mk-MK" sz="1600" b="1" dirty="0">
                <a:solidFill>
                  <a:schemeClr val="bg1"/>
                </a:solidFill>
                <a:effectLst>
                  <a:outerShdw blurRad="38100" dist="38100" dir="2700000" algn="tl">
                    <a:srgbClr val="000000">
                      <a:alpha val="43137"/>
                    </a:srgbClr>
                  </a:outerShdw>
                </a:effectLst>
              </a:rPr>
              <a:t> </a:t>
            </a:r>
            <a:endParaRPr lang="ru-RU" sz="1600" b="1" dirty="0">
              <a:solidFill>
                <a:schemeClr val="bg1"/>
              </a:solidFill>
              <a:effectLst>
                <a:outerShdw blurRad="38100" dist="38100" dir="2700000" algn="tl">
                  <a:srgbClr val="000000">
                    <a:alpha val="43137"/>
                  </a:srgbClr>
                </a:outerShdw>
              </a:effectLst>
            </a:endParaRPr>
          </a:p>
        </p:txBody>
      </p:sp>
      <p:pic>
        <p:nvPicPr>
          <p:cNvPr id="11" name="Bild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44770" y="533400"/>
            <a:ext cx="4254458" cy="230569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Picture 3">
            <a:extLst>
              <a:ext uri="{FF2B5EF4-FFF2-40B4-BE49-F238E27FC236}">
                <a16:creationId xmlns:a16="http://schemas.microsoft.com/office/drawing/2014/main" id="{B1DB1CBC-ABF7-4E56-9C79-B67E3F89284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96794" y="3810000"/>
            <a:ext cx="4150409" cy="1162692"/>
          </a:xfrm>
          <a:prstGeom prst="rect">
            <a:avLst/>
          </a:prstGeom>
        </p:spPr>
      </p:pic>
    </p:spTree>
    <p:extLst>
      <p:ext uri="{BB962C8B-B14F-4D97-AF65-F5344CB8AC3E}">
        <p14:creationId xmlns:p14="http://schemas.microsoft.com/office/powerpoint/2010/main" val="3905458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4114804"/>
            <a:ext cx="9144000" cy="2743199"/>
          </a:xfrm>
          <a:solidFill>
            <a:srgbClr val="C00000"/>
          </a:solidFill>
        </p:spPr>
        <p:txBody>
          <a:bodyPr>
            <a:normAutofit/>
          </a:bodyPr>
          <a:lstStyle/>
          <a:p>
            <a:r>
              <a:rPr lang="en-US" sz="2400" b="1" dirty="0">
                <a:solidFill>
                  <a:schemeClr val="bg1"/>
                </a:solidFill>
                <a:effectLst>
                  <a:outerShdw blurRad="38100" dist="38100" dir="2700000" algn="tl">
                    <a:srgbClr val="000000">
                      <a:alpha val="43137"/>
                    </a:srgbClr>
                  </a:outerShdw>
                </a:effectLst>
              </a:rPr>
              <a:t>Address: </a:t>
            </a:r>
            <a:r>
              <a:rPr lang="en-US" sz="2400" b="1" dirty="0" err="1">
                <a:solidFill>
                  <a:schemeClr val="bg1"/>
                </a:solidFill>
                <a:effectLst>
                  <a:outerShdw blurRad="38100" dist="38100" dir="2700000" algn="tl">
                    <a:srgbClr val="000000">
                      <a:alpha val="43137"/>
                    </a:srgbClr>
                  </a:outerShdw>
                </a:effectLst>
              </a:rPr>
              <a:t>Skopski</a:t>
            </a:r>
            <a:r>
              <a:rPr lang="en-US" sz="2400" b="1" dirty="0">
                <a:solidFill>
                  <a:schemeClr val="bg1"/>
                </a:solidFill>
                <a:effectLst>
                  <a:outerShdw blurRad="38100" dist="38100" dir="2700000" algn="tl">
                    <a:srgbClr val="000000">
                      <a:alpha val="43137"/>
                    </a:srgbClr>
                  </a:outerShdw>
                </a:effectLst>
              </a:rPr>
              <a:t> Pat 1, TIDZ Tetovo, </a:t>
            </a:r>
            <a:br>
              <a:rPr lang="en-US" sz="2400" b="1" dirty="0">
                <a:solidFill>
                  <a:schemeClr val="bg1"/>
                </a:solidFill>
                <a:effectLst>
                  <a:outerShdw blurRad="38100" dist="38100" dir="2700000" algn="tl">
                    <a:srgbClr val="000000">
                      <a:alpha val="43137"/>
                    </a:srgbClr>
                  </a:outerShdw>
                </a:effectLst>
              </a:rPr>
            </a:br>
            <a:r>
              <a:rPr lang="en-US" sz="2400" b="1" dirty="0">
                <a:solidFill>
                  <a:schemeClr val="bg1"/>
                </a:solidFill>
                <a:effectLst>
                  <a:outerShdw blurRad="38100" dist="38100" dir="2700000" algn="tl">
                    <a:srgbClr val="000000">
                      <a:alpha val="43137"/>
                    </a:srgbClr>
                  </a:outerShdw>
                </a:effectLst>
              </a:rPr>
              <a:t>1200 Tetovo, R. N. Macedonia</a:t>
            </a:r>
            <a:br>
              <a:rPr lang="en-US" sz="2400" b="1" dirty="0">
                <a:solidFill>
                  <a:schemeClr val="bg1"/>
                </a:solidFill>
                <a:effectLst>
                  <a:outerShdw blurRad="38100" dist="38100" dir="2700000" algn="tl">
                    <a:srgbClr val="000000">
                      <a:alpha val="43137"/>
                    </a:srgbClr>
                  </a:outerShdw>
                </a:effectLst>
              </a:rPr>
            </a:br>
            <a:br>
              <a:rPr lang="en-US" sz="2400" b="1" dirty="0">
                <a:solidFill>
                  <a:schemeClr val="bg1"/>
                </a:solidFill>
                <a:effectLst>
                  <a:outerShdw blurRad="38100" dist="38100" dir="2700000" algn="tl">
                    <a:srgbClr val="000000">
                      <a:alpha val="43137"/>
                    </a:srgbClr>
                  </a:outerShdw>
                </a:effectLst>
              </a:rPr>
            </a:br>
            <a:r>
              <a:rPr lang="en-US" sz="2400" b="1" dirty="0">
                <a:solidFill>
                  <a:schemeClr val="bg1"/>
                </a:solidFill>
                <a:effectLst>
                  <a:outerShdw blurRad="38100" dist="38100" dir="2700000" algn="tl">
                    <a:srgbClr val="000000">
                      <a:alpha val="43137"/>
                    </a:srgbClr>
                  </a:outerShdw>
                </a:effectLst>
              </a:rPr>
              <a:t>E-mail: info@normakinvest.com</a:t>
            </a:r>
            <a:br>
              <a:rPr lang="en-US" sz="2400" b="1" dirty="0">
                <a:solidFill>
                  <a:schemeClr val="bg1"/>
                </a:solidFill>
                <a:effectLst>
                  <a:outerShdw blurRad="38100" dist="38100" dir="2700000" algn="tl">
                    <a:srgbClr val="000000">
                      <a:alpha val="43137"/>
                    </a:srgbClr>
                  </a:outerShdw>
                </a:effectLst>
              </a:rPr>
            </a:br>
            <a:r>
              <a:rPr lang="en-US" sz="2400" b="1" dirty="0">
                <a:solidFill>
                  <a:schemeClr val="bg1"/>
                </a:solidFill>
                <a:effectLst>
                  <a:outerShdw blurRad="38100" dist="38100" dir="2700000" algn="tl">
                    <a:srgbClr val="000000">
                      <a:alpha val="43137"/>
                    </a:srgbClr>
                  </a:outerShdw>
                </a:effectLst>
              </a:rPr>
              <a:t>Web: www.normakinvest.com </a:t>
            </a:r>
            <a:endParaRPr lang="ru-RU" sz="1600" b="1" dirty="0">
              <a:solidFill>
                <a:schemeClr val="bg1"/>
              </a:solidFill>
              <a:effectLst>
                <a:outerShdw blurRad="38100" dist="38100" dir="2700000" algn="tl">
                  <a:srgbClr val="000000">
                    <a:alpha val="43137"/>
                  </a:srgbClr>
                </a:outerShdw>
              </a:effectLst>
            </a:endParaRPr>
          </a:p>
        </p:txBody>
      </p:sp>
      <p:pic>
        <p:nvPicPr>
          <p:cNvPr id="11" name="Bild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84751" y="1600200"/>
            <a:ext cx="3374497" cy="1828800"/>
          </a:xfrm>
          <a:prstGeom prst="rect">
            <a:avLst/>
          </a:prstGeom>
        </p:spPr>
      </p:pic>
    </p:spTree>
    <p:extLst>
      <p:ext uri="{BB962C8B-B14F-4D97-AF65-F5344CB8AC3E}">
        <p14:creationId xmlns:p14="http://schemas.microsoft.com/office/powerpoint/2010/main" val="4120398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373"/>
            <a:ext cx="9144000" cy="1143000"/>
          </a:xfrm>
          <a:solidFill>
            <a:srgbClr val="C00000"/>
          </a:solidFill>
        </p:spPr>
        <p:txBody>
          <a:bodyPr>
            <a:normAutofit/>
          </a:bodyPr>
          <a:lstStyle/>
          <a:p>
            <a:r>
              <a:rPr lang="en-GB" sz="3600" b="1" dirty="0">
                <a:solidFill>
                  <a:schemeClr val="bg1"/>
                </a:solidFill>
                <a:effectLst>
                  <a:outerShdw blurRad="38100" dist="38100" dir="2700000" algn="tl">
                    <a:srgbClr val="000000">
                      <a:alpha val="43137"/>
                    </a:srgbClr>
                  </a:outerShdw>
                </a:effectLst>
              </a:rPr>
              <a:t>ABOUT US </a:t>
            </a:r>
            <a:endParaRPr lang="ru-RU" sz="3600" b="1" dirty="0">
              <a:solidFill>
                <a:schemeClr val="bg1"/>
              </a:solidFill>
              <a:effectLst>
                <a:outerShdw blurRad="38100" dist="38100" dir="2700000" algn="tl">
                  <a:srgbClr val="000000">
                    <a:alpha val="43137"/>
                  </a:srgbClr>
                </a:outerShdw>
              </a:effectLst>
            </a:endParaRPr>
          </a:p>
        </p:txBody>
      </p:sp>
      <p:sp>
        <p:nvSpPr>
          <p:cNvPr id="9" name="Content Placeholder 2"/>
          <p:cNvSpPr>
            <a:spLocks noGrp="1"/>
          </p:cNvSpPr>
          <p:nvPr>
            <p:ph idx="1"/>
          </p:nvPr>
        </p:nvSpPr>
        <p:spPr>
          <a:xfrm>
            <a:off x="457200" y="1295400"/>
            <a:ext cx="8291264" cy="4724400"/>
          </a:xfrm>
        </p:spPr>
        <p:txBody>
          <a:bodyPr>
            <a:normAutofit fontScale="92500" lnSpcReduction="10000"/>
          </a:bodyPr>
          <a:lstStyle/>
          <a:p>
            <a:pPr marL="0" indent="0" algn="ctr">
              <a:buNone/>
            </a:pPr>
            <a:r>
              <a:rPr lang="en-GB" sz="2600" b="1" dirty="0"/>
              <a:t>NORMAK INVESTMENT GROUP AD TETOVO</a:t>
            </a:r>
          </a:p>
          <a:p>
            <a:pPr marL="0" indent="0" algn="ctr">
              <a:buNone/>
            </a:pPr>
            <a:endParaRPr lang="ru-RU" sz="1900" b="1" dirty="0"/>
          </a:p>
          <a:p>
            <a:pPr algn="just">
              <a:buFont typeface="Wingdings" panose="05000000000000000000" pitchFamily="2" charset="2"/>
              <a:buChar char="§"/>
            </a:pPr>
            <a:r>
              <a:rPr lang="en-GB" sz="1900" dirty="0"/>
              <a:t>Established in January 2013 as a Joint Stock Company - 100% owned by Normak Investment Group AS from Norway.</a:t>
            </a:r>
          </a:p>
          <a:p>
            <a:pPr algn="just">
              <a:buFont typeface="Wingdings" panose="05000000000000000000" pitchFamily="2" charset="2"/>
              <a:buChar char="§"/>
            </a:pPr>
            <a:endParaRPr lang="en-US" sz="1900" dirty="0"/>
          </a:p>
          <a:p>
            <a:pPr algn="just">
              <a:buFont typeface="Wingdings" panose="05000000000000000000" pitchFamily="2" charset="2"/>
              <a:buChar char="§"/>
            </a:pPr>
            <a:r>
              <a:rPr lang="en-GB" sz="1900" dirty="0"/>
              <a:t>April 5, 2013 signed a Public Private Partnership Agreement with the Government of North Macedonia as the founder of the Technological Industrial Development Zones (TIDZ), for development, financing, management and management of the work as the founder of the Technological Industrial Development Zone in Tetovo</a:t>
            </a:r>
            <a:r>
              <a:rPr lang="ru-RU" sz="1900" dirty="0"/>
              <a:t>.</a:t>
            </a:r>
          </a:p>
          <a:p>
            <a:pPr algn="just">
              <a:buFont typeface="Wingdings" panose="05000000000000000000" pitchFamily="2" charset="2"/>
              <a:buChar char="§"/>
            </a:pPr>
            <a:endParaRPr lang="ru-RU" sz="1900" dirty="0"/>
          </a:p>
          <a:p>
            <a:pPr algn="just">
              <a:buFont typeface="Wingdings" panose="05000000000000000000" pitchFamily="2" charset="2"/>
              <a:buChar char="§"/>
            </a:pPr>
            <a:r>
              <a:rPr lang="en-GB" sz="1900" dirty="0"/>
              <a:t>Previous investment in Tetovo TIDZ - over 40 million euros</a:t>
            </a:r>
            <a:r>
              <a:rPr lang="ru-RU" sz="1900" dirty="0"/>
              <a:t>. </a:t>
            </a:r>
          </a:p>
          <a:p>
            <a:pPr algn="just">
              <a:buFont typeface="Wingdings" panose="05000000000000000000" pitchFamily="2" charset="2"/>
              <a:buChar char="§"/>
            </a:pPr>
            <a:endParaRPr lang="ru-RU" sz="1900" dirty="0"/>
          </a:p>
          <a:p>
            <a:pPr algn="just">
              <a:buFont typeface="Wingdings" panose="05000000000000000000" pitchFamily="2" charset="2"/>
              <a:buChar char="§"/>
            </a:pPr>
            <a:r>
              <a:rPr lang="en-GB" sz="1900" dirty="0"/>
              <a:t>Next step: Tetovo TIDZ - first green Technological industrial development zone in the country and the region that will fully provide green energy to existing and future investors in the zone.</a:t>
            </a:r>
            <a:endParaRPr lang="en-US" sz="2000" dirty="0"/>
          </a:p>
        </p:txBody>
      </p:sp>
      <p:pic>
        <p:nvPicPr>
          <p:cNvPr id="5" name="Bild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2400" y="6112438"/>
            <a:ext cx="864000" cy="624393"/>
          </a:xfrm>
          <a:prstGeom prst="rect">
            <a:avLst/>
          </a:prstGeom>
        </p:spPr>
      </p:pic>
    </p:spTree>
    <p:extLst>
      <p:ext uri="{BB962C8B-B14F-4D97-AF65-F5344CB8AC3E}">
        <p14:creationId xmlns:p14="http://schemas.microsoft.com/office/powerpoint/2010/main" val="2677507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Macedonia</a:t>
            </a:r>
          </a:p>
        </p:txBody>
      </p:sp>
      <p:sp>
        <p:nvSpPr>
          <p:cNvPr id="3" name="Content Placeholder 2"/>
          <p:cNvSpPr>
            <a:spLocks noGrp="1"/>
          </p:cNvSpPr>
          <p:nvPr>
            <p:ph idx="1"/>
          </p:nvPr>
        </p:nvSpPr>
        <p:spPr>
          <a:xfrm>
            <a:off x="457200" y="1524001"/>
            <a:ext cx="8229600" cy="4983163"/>
          </a:xfrm>
        </p:spPr>
        <p:txBody>
          <a:bodyPr>
            <a:normAutofit/>
          </a:bodyPr>
          <a:lstStyle/>
          <a:p>
            <a:pPr algn="just">
              <a:buFont typeface="Wingdings" panose="05000000000000000000" pitchFamily="2" charset="2"/>
              <a:buChar char="Ø"/>
            </a:pPr>
            <a:r>
              <a:rPr lang="en-GB" sz="1800" dirty="0">
                <a:latin typeface="Calibri" panose="020F0502020204030204" pitchFamily="34" charset="0"/>
                <a:cs typeface="Calibri" panose="020F0502020204030204" pitchFamily="34" charset="0"/>
              </a:rPr>
              <a:t>Advantage from the strategic geographical position, being at the crossroads of 2 main European transport corridors (8 and 10);</a:t>
            </a:r>
          </a:p>
          <a:p>
            <a:pPr algn="just">
              <a:buFont typeface="Wingdings" panose="05000000000000000000" pitchFamily="2" charset="2"/>
              <a:buChar char="Ø"/>
            </a:pPr>
            <a:r>
              <a:rPr lang="en-GB" sz="1800" dirty="0">
                <a:latin typeface="Calibri" panose="020F0502020204030204" pitchFamily="34" charset="0"/>
                <a:cs typeface="Calibri" panose="020F0502020204030204" pitchFamily="34" charset="0"/>
              </a:rPr>
              <a:t>Highly liberalized foreign trade policy and has signed various bilateral agreements that allow local producers free access to the European Union and other markets, making North Macedonia competitive for growth in production and exports.</a:t>
            </a:r>
            <a:r>
              <a:rPr lang="ru-RU" sz="1800" dirty="0">
                <a:latin typeface="Calibri" panose="020F0502020204030204" pitchFamily="34" charset="0"/>
                <a:cs typeface="Calibri" panose="020F0502020204030204" pitchFamily="34" charset="0"/>
              </a:rPr>
              <a:t>;</a:t>
            </a:r>
          </a:p>
          <a:p>
            <a:pPr algn="just">
              <a:buFont typeface="Wingdings" panose="05000000000000000000" pitchFamily="2" charset="2"/>
              <a:buChar char="Ø"/>
            </a:pPr>
            <a:r>
              <a:rPr lang="en-GB" sz="1800" dirty="0">
                <a:latin typeface="Calibri" panose="020F0502020204030204" pitchFamily="34" charset="0"/>
                <a:cs typeface="Calibri" panose="020F0502020204030204" pitchFamily="34" charset="0"/>
              </a:rPr>
              <a:t>Stable monetary environment with one of the lowest inflation rates in the region and a stable currency;</a:t>
            </a:r>
          </a:p>
          <a:p>
            <a:pPr algn="just">
              <a:buFont typeface="Wingdings" panose="05000000000000000000" pitchFamily="2" charset="2"/>
              <a:buChar char="Ø"/>
            </a:pPr>
            <a:r>
              <a:rPr lang="en-GB" sz="1800" dirty="0">
                <a:latin typeface="Calibri" panose="020F0502020204030204" pitchFamily="34" charset="0"/>
                <a:cs typeface="Calibri" panose="020F0502020204030204" pitchFamily="34" charset="0"/>
              </a:rPr>
              <a:t>Favourable tax package with one of the lowest profit tax rates in the world;</a:t>
            </a:r>
          </a:p>
          <a:p>
            <a:pPr algn="just">
              <a:buFont typeface="Wingdings" panose="05000000000000000000" pitchFamily="2" charset="2"/>
              <a:buChar char="Ø"/>
            </a:pPr>
            <a:r>
              <a:rPr lang="en-GB" sz="1800" dirty="0">
                <a:latin typeface="Calibri" panose="020F0502020204030204" pitchFamily="34" charset="0"/>
                <a:cs typeface="Calibri" panose="020F0502020204030204" pitchFamily="34" charset="0"/>
              </a:rPr>
              <a:t>Highly skilled </a:t>
            </a:r>
            <a:r>
              <a:rPr lang="en-GB" sz="1800" dirty="0" err="1">
                <a:latin typeface="Calibri" panose="020F0502020204030204" pitchFamily="34" charset="0"/>
                <a:cs typeface="Calibri" panose="020F0502020204030204" pitchFamily="34" charset="0"/>
              </a:rPr>
              <a:t>labor</a:t>
            </a:r>
            <a:r>
              <a:rPr lang="en-GB" sz="1800" dirty="0">
                <a:latin typeface="Calibri" panose="020F0502020204030204" pitchFamily="34" charset="0"/>
                <a:cs typeface="Calibri" panose="020F0502020204030204" pitchFamily="34" charset="0"/>
              </a:rPr>
              <a:t> force and one of the most competitive countries in SEE in terms of </a:t>
            </a:r>
            <a:r>
              <a:rPr lang="en-GB" sz="1800" dirty="0" err="1">
                <a:latin typeface="Calibri" panose="020F0502020204030204" pitchFamily="34" charset="0"/>
                <a:cs typeface="Calibri" panose="020F0502020204030204" pitchFamily="34" charset="0"/>
              </a:rPr>
              <a:t>labor</a:t>
            </a:r>
            <a:r>
              <a:rPr lang="en-GB" sz="1800" dirty="0">
                <a:latin typeface="Calibri" panose="020F0502020204030204" pitchFamily="34" charset="0"/>
                <a:cs typeface="Calibri" panose="020F0502020204030204" pitchFamily="34" charset="0"/>
              </a:rPr>
              <a:t> costs in Europe;</a:t>
            </a:r>
          </a:p>
          <a:p>
            <a:pPr algn="just">
              <a:buFont typeface="Wingdings" panose="05000000000000000000" pitchFamily="2" charset="2"/>
              <a:buChar char="Ø"/>
            </a:pPr>
            <a:r>
              <a:rPr lang="en-GB" sz="1800" dirty="0">
                <a:latin typeface="Calibri" panose="020F0502020204030204" pitchFamily="34" charset="0"/>
                <a:cs typeface="Calibri" panose="020F0502020204030204" pitchFamily="34" charset="0"/>
              </a:rPr>
              <a:t>Government openness to investors</a:t>
            </a:r>
          </a:p>
          <a:p>
            <a:pPr algn="just">
              <a:buFont typeface="Wingdings" panose="05000000000000000000" pitchFamily="2" charset="2"/>
              <a:buChar char="Ø"/>
            </a:pPr>
            <a:r>
              <a:rPr lang="en-GB" sz="1800" dirty="0">
                <a:latin typeface="Calibri" panose="020F0502020204030204" pitchFamily="34" charset="0"/>
                <a:cs typeface="Calibri" panose="020F0502020204030204" pitchFamily="34" charset="0"/>
              </a:rPr>
              <a:t>NATO member and EU candidate country.</a:t>
            </a:r>
          </a:p>
          <a:p>
            <a:pPr algn="just">
              <a:buFont typeface="Wingdings" panose="05000000000000000000" pitchFamily="2" charset="2"/>
              <a:buChar char="Ø"/>
            </a:pPr>
            <a:r>
              <a:rPr lang="en-GB" sz="1800" dirty="0">
                <a:latin typeface="Calibri" panose="020F0502020204030204" pitchFamily="34" charset="0"/>
                <a:cs typeface="Calibri" panose="020F0502020204030204" pitchFamily="34" charset="0"/>
              </a:rPr>
              <a:t>Quick company registration - One-stop system that allows investors to register their businesses after 4 hours of submitting on application </a:t>
            </a:r>
            <a:endParaRPr lang="ru-RU" sz="1800" dirty="0">
              <a:latin typeface="Calibri" panose="020F0502020204030204" pitchFamily="34" charset="0"/>
              <a:cs typeface="Calibri" panose="020F0502020204030204" pitchFamily="34" charset="0"/>
            </a:endParaRPr>
          </a:p>
        </p:txBody>
      </p:sp>
      <p:sp>
        <p:nvSpPr>
          <p:cNvPr id="4" name="Заголовок 1">
            <a:extLst>
              <a:ext uri="{FF2B5EF4-FFF2-40B4-BE49-F238E27FC236}">
                <a16:creationId xmlns:a16="http://schemas.microsoft.com/office/drawing/2014/main" id="{EB5B23D9-2B0F-4B1F-8B90-1D0219B2D6ED}"/>
              </a:ext>
            </a:extLst>
          </p:cNvPr>
          <p:cNvSpPr txBox="1">
            <a:spLocks/>
          </p:cNvSpPr>
          <p:nvPr/>
        </p:nvSpPr>
        <p:spPr>
          <a:xfrm>
            <a:off x="76200" y="135965"/>
            <a:ext cx="9144000" cy="1143000"/>
          </a:xfrm>
          <a:prstGeom prst="rect">
            <a:avLst/>
          </a:prstGeom>
          <a:solidFill>
            <a:srgbClr val="C00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b-NO" sz="3600" b="1" dirty="0">
                <a:solidFill>
                  <a:schemeClr val="bg1"/>
                </a:solidFill>
                <a:effectLst>
                  <a:outerShdw blurRad="38100" dist="38100" dir="2700000" algn="tl">
                    <a:srgbClr val="000000">
                      <a:alpha val="43137"/>
                    </a:srgbClr>
                  </a:outerShdw>
                </a:effectLst>
              </a:rPr>
              <a:t>Why Macedonia</a:t>
            </a:r>
            <a:endParaRPr lang="ru-RU" sz="3600" b="1" dirty="0">
              <a:solidFill>
                <a:schemeClr val="bg1"/>
              </a:solidFill>
              <a:effectLst>
                <a:outerShdw blurRad="38100" dist="38100" dir="2700000" algn="tl">
                  <a:srgbClr val="000000">
                    <a:alpha val="43137"/>
                  </a:srgbClr>
                </a:outerShdw>
              </a:effectLst>
            </a:endParaRPr>
          </a:p>
        </p:txBody>
      </p:sp>
      <p:pic>
        <p:nvPicPr>
          <p:cNvPr id="5" name="Bilde 4">
            <a:extLst>
              <a:ext uri="{FF2B5EF4-FFF2-40B4-BE49-F238E27FC236}">
                <a16:creationId xmlns:a16="http://schemas.microsoft.com/office/drawing/2014/main" id="{5475E815-F6BB-463D-A76F-3202DC9D46B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6112438"/>
            <a:ext cx="864000" cy="62439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1143000"/>
          </a:xfrm>
        </p:spPr>
        <p:txBody>
          <a:bodyPr>
            <a:normAutofit fontScale="90000"/>
          </a:bodyPr>
          <a:lstStyle/>
          <a:p>
            <a:r>
              <a:rPr lang="en-US" dirty="0"/>
              <a:t>Free Trade Agreements</a:t>
            </a:r>
            <a:br>
              <a:rPr lang="en-US" dirty="0"/>
            </a:br>
            <a:endParaRPr lang="en-US" dirty="0"/>
          </a:p>
        </p:txBody>
      </p:sp>
      <p:sp>
        <p:nvSpPr>
          <p:cNvPr id="3" name="Content Placeholder 2"/>
          <p:cNvSpPr>
            <a:spLocks noGrp="1"/>
          </p:cNvSpPr>
          <p:nvPr>
            <p:ph idx="1"/>
          </p:nvPr>
        </p:nvSpPr>
        <p:spPr>
          <a:xfrm>
            <a:off x="457200" y="2057402"/>
            <a:ext cx="8251794" cy="3295833"/>
          </a:xfrm>
        </p:spPr>
        <p:txBody>
          <a:bodyPr>
            <a:normAutofit/>
          </a:bodyPr>
          <a:lstStyle/>
          <a:p>
            <a:pPr algn="just"/>
            <a:r>
              <a:rPr lang="en-GB" sz="2000" dirty="0"/>
              <a:t>Macedonia is a signatory of three multilateral Free Trade Agreements:</a:t>
            </a:r>
          </a:p>
          <a:p>
            <a:pPr marL="0" indent="0" algn="just">
              <a:buNone/>
            </a:pPr>
            <a:endParaRPr lang="ru-RU" sz="2000" dirty="0"/>
          </a:p>
          <a:p>
            <a:pPr lvl="1" algn="just">
              <a:buFont typeface="Wingdings" panose="05000000000000000000" pitchFamily="2" charset="2"/>
              <a:buChar char="ü"/>
            </a:pPr>
            <a:r>
              <a:rPr lang="en-GB" sz="1800" dirty="0"/>
              <a:t>SAA (Stabilization and Association Agreement) with the EU member states</a:t>
            </a:r>
          </a:p>
          <a:p>
            <a:pPr lvl="1" algn="just">
              <a:buFont typeface="Wingdings" panose="05000000000000000000" pitchFamily="2" charset="2"/>
              <a:buChar char="ü"/>
            </a:pPr>
            <a:r>
              <a:rPr lang="de-DE" sz="1800" dirty="0"/>
              <a:t>EFTA (Switzerland, Norway, Iceland and Liechtenstein)</a:t>
            </a:r>
          </a:p>
          <a:p>
            <a:pPr lvl="1" algn="just">
              <a:buFont typeface="Wingdings" panose="05000000000000000000" pitchFamily="2" charset="2"/>
              <a:buChar char="ü"/>
            </a:pPr>
            <a:r>
              <a:rPr lang="en-GB" sz="1800" dirty="0"/>
              <a:t>CEFTA (Macedonia, Albania, Moldova, Serbia, Montenegro, Bosnia and Herzegovina, and Kosovo)</a:t>
            </a:r>
            <a:endParaRPr lang="en-US" sz="2000" dirty="0"/>
          </a:p>
          <a:p>
            <a:pPr algn="just"/>
            <a:r>
              <a:rPr lang="en-GB" sz="2000" dirty="0"/>
              <a:t>Bilateral Free Trade Agreements are signed with Turkey and Ukraine.</a:t>
            </a:r>
          </a:p>
        </p:txBody>
      </p:sp>
      <p:sp>
        <p:nvSpPr>
          <p:cNvPr id="4" name="Заголовок 1">
            <a:extLst>
              <a:ext uri="{FF2B5EF4-FFF2-40B4-BE49-F238E27FC236}">
                <a16:creationId xmlns:a16="http://schemas.microsoft.com/office/drawing/2014/main" id="{02419C86-9604-4915-8577-61F9BF6F67BE}"/>
              </a:ext>
            </a:extLst>
          </p:cNvPr>
          <p:cNvSpPr txBox="1">
            <a:spLocks/>
          </p:cNvSpPr>
          <p:nvPr/>
        </p:nvSpPr>
        <p:spPr>
          <a:xfrm>
            <a:off x="-107600" y="166129"/>
            <a:ext cx="9144000" cy="1143000"/>
          </a:xfrm>
          <a:prstGeom prst="rect">
            <a:avLst/>
          </a:prstGeom>
          <a:solidFill>
            <a:srgbClr val="C00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b-NO" sz="3600" b="1" dirty="0">
                <a:solidFill>
                  <a:schemeClr val="bg1"/>
                </a:solidFill>
                <a:effectLst>
                  <a:outerShdw blurRad="38100" dist="38100" dir="2700000" algn="tl">
                    <a:srgbClr val="000000">
                      <a:alpha val="43137"/>
                    </a:srgbClr>
                  </a:outerShdw>
                </a:effectLst>
              </a:rPr>
              <a:t>Free Trade Agreements</a:t>
            </a:r>
            <a:endParaRPr lang="ru-RU" sz="3600" b="1" dirty="0">
              <a:solidFill>
                <a:schemeClr val="bg1"/>
              </a:solidFill>
              <a:effectLst>
                <a:outerShdw blurRad="38100" dist="38100" dir="2700000" algn="tl">
                  <a:srgbClr val="000000">
                    <a:alpha val="43137"/>
                  </a:srgbClr>
                </a:outerShdw>
              </a:effectLst>
            </a:endParaRPr>
          </a:p>
        </p:txBody>
      </p:sp>
      <p:pic>
        <p:nvPicPr>
          <p:cNvPr id="5" name="Bilde 4">
            <a:extLst>
              <a:ext uri="{FF2B5EF4-FFF2-40B4-BE49-F238E27FC236}">
                <a16:creationId xmlns:a16="http://schemas.microsoft.com/office/drawing/2014/main" id="{4CCDBC13-C8AA-4B90-AD08-6CC750A6806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6112438"/>
            <a:ext cx="864000" cy="62439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Investment Protection Treaties</a:t>
            </a:r>
            <a:br>
              <a:rPr lang="en-US" dirty="0"/>
            </a:br>
            <a:endParaRPr lang="en-US" dirty="0"/>
          </a:p>
        </p:txBody>
      </p:sp>
      <p:sp>
        <p:nvSpPr>
          <p:cNvPr id="3" name="Content Placeholder 2"/>
          <p:cNvSpPr>
            <a:spLocks noGrp="1"/>
          </p:cNvSpPr>
          <p:nvPr>
            <p:ph idx="1"/>
          </p:nvPr>
        </p:nvSpPr>
        <p:spPr>
          <a:xfrm>
            <a:off x="457200" y="1219202"/>
            <a:ext cx="8229600" cy="4893235"/>
          </a:xfrm>
        </p:spPr>
        <p:txBody>
          <a:bodyPr>
            <a:normAutofit fontScale="32500" lnSpcReduction="20000"/>
          </a:bodyPr>
          <a:lstStyle/>
          <a:p>
            <a:r>
              <a:rPr lang="en-GB" sz="7200" dirty="0"/>
              <a:t>The Republic of Macedonia has signed investment protection treaties with the following countries: </a:t>
            </a:r>
            <a:r>
              <a:rPr lang="mk-MK" sz="7200" dirty="0"/>
              <a:t> </a:t>
            </a:r>
            <a:br>
              <a:rPr lang="en-US" sz="7200" dirty="0"/>
            </a:br>
            <a:endParaRPr lang="en-US" sz="7200" dirty="0"/>
          </a:p>
          <a:p>
            <a:pPr marL="400041" lvl="1" indent="0" algn="just">
              <a:buNone/>
            </a:pPr>
            <a:r>
              <a:rPr lang="en-GB" sz="6800" dirty="0"/>
              <a:t>Albania, Serbia, Bulgaria, Turkey, Croatia, Bosnia and Herzegovina, Slovenia, Romania, Austria, Germany, Switzerland, Netherlands, Belgium, France, Italy, Spain, Hungary, Czech Republic, Poland, Ukraine, Sweden, Finland, Russian Federation, People’s Republic of China, Malaysia, Republic of Korea, and India.</a:t>
            </a:r>
          </a:p>
          <a:p>
            <a:pPr algn="just"/>
            <a:endParaRPr lang="en-GB" sz="7200" dirty="0"/>
          </a:p>
          <a:p>
            <a:pPr algn="just"/>
            <a:r>
              <a:rPr lang="en-GB" sz="7200" dirty="0"/>
              <a:t>In the process of ratification are Agreements with: </a:t>
            </a:r>
          </a:p>
          <a:p>
            <a:pPr marL="0" indent="0" algn="just">
              <a:buNone/>
            </a:pPr>
            <a:endParaRPr lang="en-US" sz="6800" dirty="0"/>
          </a:p>
          <a:p>
            <a:pPr marL="400041" lvl="1" indent="0" algn="just">
              <a:buNone/>
            </a:pPr>
            <a:r>
              <a:rPr lang="en-GB" sz="6800" dirty="0"/>
              <a:t>Arab Republic of Egypt, Iran, and Belarus. Negotiations with the following countries are complete, and the Agreements are to be signed as soon as possible: Greece, Great Britain, Uzbekistan, Denmark, Oman, Slovak Republic, and Kuwait.</a:t>
            </a:r>
          </a:p>
        </p:txBody>
      </p:sp>
      <p:sp>
        <p:nvSpPr>
          <p:cNvPr id="5" name="Заголовок 1">
            <a:extLst>
              <a:ext uri="{FF2B5EF4-FFF2-40B4-BE49-F238E27FC236}">
                <a16:creationId xmlns:a16="http://schemas.microsoft.com/office/drawing/2014/main" id="{7DE65D1A-F41D-4409-8CAA-3F8113631486}"/>
              </a:ext>
            </a:extLst>
          </p:cNvPr>
          <p:cNvSpPr txBox="1">
            <a:spLocks/>
          </p:cNvSpPr>
          <p:nvPr/>
        </p:nvSpPr>
        <p:spPr>
          <a:xfrm>
            <a:off x="-103901" y="76202"/>
            <a:ext cx="9144000" cy="1143000"/>
          </a:xfrm>
          <a:prstGeom prst="rect">
            <a:avLst/>
          </a:prstGeom>
          <a:solidFill>
            <a:srgbClr val="C00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b-NO" sz="3600" b="1">
                <a:solidFill>
                  <a:schemeClr val="bg1"/>
                </a:solidFill>
                <a:effectLst>
                  <a:outerShdw blurRad="38100" dist="38100" dir="2700000" algn="tl">
                    <a:srgbClr val="000000">
                      <a:alpha val="43137"/>
                    </a:srgbClr>
                  </a:outerShdw>
                </a:effectLst>
              </a:rPr>
              <a:t>Investment Protection Treaties</a:t>
            </a:r>
            <a:endParaRPr lang="nb-NO" sz="3600" b="1" dirty="0">
              <a:solidFill>
                <a:schemeClr val="bg1"/>
              </a:solidFill>
              <a:effectLst>
                <a:outerShdw blurRad="38100" dist="38100" dir="2700000" algn="tl">
                  <a:srgbClr val="000000">
                    <a:alpha val="43137"/>
                  </a:srgbClr>
                </a:outerShdw>
              </a:effectLst>
            </a:endParaRPr>
          </a:p>
        </p:txBody>
      </p:sp>
      <p:pic>
        <p:nvPicPr>
          <p:cNvPr id="6" name="Bilde 4">
            <a:extLst>
              <a:ext uri="{FF2B5EF4-FFF2-40B4-BE49-F238E27FC236}">
                <a16:creationId xmlns:a16="http://schemas.microsoft.com/office/drawing/2014/main" id="{D3A1D860-3554-4CBD-A81F-6752BA4EE1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6112438"/>
            <a:ext cx="864000" cy="62439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rcRect/>
          <a:stretch/>
        </p:blipFill>
        <p:spPr>
          <a:xfrm>
            <a:off x="76202" y="1399403"/>
            <a:ext cx="8960201" cy="3782199"/>
          </a:xfrm>
          <a:prstGeom prst="rect">
            <a:avLst/>
          </a:prstGeom>
          <a:noFill/>
          <a:ln>
            <a:noFill/>
          </a:ln>
        </p:spPr>
      </p:pic>
      <p:sp>
        <p:nvSpPr>
          <p:cNvPr id="2" name="Заголовок 1"/>
          <p:cNvSpPr>
            <a:spLocks noGrp="1"/>
          </p:cNvSpPr>
          <p:nvPr>
            <p:ph type="title"/>
          </p:nvPr>
        </p:nvSpPr>
        <p:spPr>
          <a:xfrm>
            <a:off x="-152400" y="256403"/>
            <a:ext cx="9144000" cy="1143000"/>
          </a:xfrm>
          <a:solidFill>
            <a:srgbClr val="C00000"/>
          </a:solidFill>
        </p:spPr>
        <p:txBody>
          <a:bodyPr>
            <a:normAutofit/>
          </a:bodyPr>
          <a:lstStyle/>
          <a:p>
            <a:pPr algn="ctr"/>
            <a:r>
              <a:rPr lang="en-GB" sz="3600" b="1" dirty="0">
                <a:solidFill>
                  <a:schemeClr val="bg1"/>
                </a:solidFill>
                <a:effectLst>
                  <a:outerShdw blurRad="38100" dist="38100" dir="2700000" algn="tl">
                    <a:srgbClr val="000000">
                      <a:alpha val="43137"/>
                    </a:srgbClr>
                  </a:outerShdw>
                </a:effectLst>
              </a:rPr>
              <a:t>TIDZ Tetovo</a:t>
            </a:r>
            <a:endParaRPr lang="ru-RU" sz="3600" b="1" dirty="0">
              <a:solidFill>
                <a:schemeClr val="bg1"/>
              </a:solidFill>
              <a:effectLst>
                <a:outerShdw blurRad="38100" dist="38100" dir="2700000" algn="tl">
                  <a:srgbClr val="000000">
                    <a:alpha val="43137"/>
                  </a:srgbClr>
                </a:outerShdw>
              </a:effectLst>
            </a:endParaRPr>
          </a:p>
        </p:txBody>
      </p:sp>
      <p:sp>
        <p:nvSpPr>
          <p:cNvPr id="9" name="Content Placeholder 2"/>
          <p:cNvSpPr>
            <a:spLocks noGrp="1"/>
          </p:cNvSpPr>
          <p:nvPr>
            <p:ph idx="1"/>
          </p:nvPr>
        </p:nvSpPr>
        <p:spPr>
          <a:xfrm>
            <a:off x="304800" y="5405264"/>
            <a:ext cx="8686800" cy="919336"/>
          </a:xfrm>
        </p:spPr>
        <p:txBody>
          <a:bodyPr>
            <a:normAutofit/>
          </a:bodyPr>
          <a:lstStyle/>
          <a:p>
            <a:pPr>
              <a:buFont typeface="Wingdings" panose="05000000000000000000" pitchFamily="2" charset="2"/>
              <a:buChar char="§"/>
            </a:pPr>
            <a:r>
              <a:rPr lang="en-GB" sz="2000" dirty="0"/>
              <a:t>Total area - 95 hectares</a:t>
            </a:r>
          </a:p>
          <a:p>
            <a:pPr>
              <a:buFont typeface="Wingdings" panose="05000000000000000000" pitchFamily="2" charset="2"/>
              <a:buChar char="§"/>
            </a:pPr>
            <a:r>
              <a:rPr lang="en-GB" sz="2000" dirty="0"/>
              <a:t>Size of plots - according to the needs of investors</a:t>
            </a:r>
            <a:endParaRPr lang="en-US" sz="2000" dirty="0"/>
          </a:p>
        </p:txBody>
      </p:sp>
      <p:pic>
        <p:nvPicPr>
          <p:cNvPr id="5" name="Bild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72400" y="6112438"/>
            <a:ext cx="864000" cy="624393"/>
          </a:xfrm>
          <a:prstGeom prst="rect">
            <a:avLst/>
          </a:prstGeom>
        </p:spPr>
      </p:pic>
    </p:spTree>
    <p:extLst>
      <p:ext uri="{BB962C8B-B14F-4D97-AF65-F5344CB8AC3E}">
        <p14:creationId xmlns:p14="http://schemas.microsoft.com/office/powerpoint/2010/main" val="800244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Taxes, Customs and other Incentives</a:t>
            </a:r>
            <a:br>
              <a:rPr lang="en-US" dirty="0"/>
            </a:br>
            <a:endParaRPr lang="en-US" dirty="0"/>
          </a:p>
        </p:txBody>
      </p:sp>
      <p:sp>
        <p:nvSpPr>
          <p:cNvPr id="3" name="Content Placeholder 2"/>
          <p:cNvSpPr>
            <a:spLocks noGrp="1"/>
          </p:cNvSpPr>
          <p:nvPr>
            <p:ph idx="1"/>
          </p:nvPr>
        </p:nvSpPr>
        <p:spPr>
          <a:xfrm>
            <a:off x="457200" y="1417641"/>
            <a:ext cx="8229600" cy="4708525"/>
          </a:xfrm>
        </p:spPr>
        <p:txBody>
          <a:bodyPr>
            <a:normAutofit/>
          </a:bodyPr>
          <a:lstStyle/>
          <a:p>
            <a:pPr marL="0" indent="0" algn="just">
              <a:buNone/>
            </a:pPr>
            <a:r>
              <a:rPr lang="en-GB" sz="2000" b="1" dirty="0"/>
              <a:t>10 YEARS TAX HOLIDAY </a:t>
            </a:r>
          </a:p>
          <a:p>
            <a:pPr marL="0" indent="0" algn="just">
              <a:buNone/>
            </a:pPr>
            <a:r>
              <a:rPr lang="en-GB" sz="2000" dirty="0"/>
              <a:t>Investors in TIDZ  are entitled to a 10-years </a:t>
            </a:r>
            <a:r>
              <a:rPr lang="en-US" sz="2000" dirty="0"/>
              <a:t>tax holiday </a:t>
            </a:r>
            <a:r>
              <a:rPr lang="en-GB" sz="2000" dirty="0"/>
              <a:t>from income tax and corporate tax and a 100% reduction in personal income tax for up to 10 years. Investors are exempt from paying value added tax on imports and trade of goods in free zones. Additionally, investors are exempt from paying customs duties on equipment, machinery and spare parts.</a:t>
            </a:r>
            <a:endParaRPr lang="ru-RU" sz="2000" dirty="0"/>
          </a:p>
          <a:p>
            <a:pPr algn="just"/>
            <a:endParaRPr lang="ru-RU" sz="2000" dirty="0"/>
          </a:p>
          <a:p>
            <a:pPr marL="0" indent="0" algn="just">
              <a:buNone/>
            </a:pPr>
            <a:r>
              <a:rPr lang="en-GB" sz="2000" b="1" dirty="0"/>
              <a:t>LONG-TERM LEASE</a:t>
            </a:r>
          </a:p>
          <a:p>
            <a:pPr marL="0" indent="0" algn="just">
              <a:buNone/>
            </a:pPr>
            <a:r>
              <a:rPr lang="en-GB" sz="2000" dirty="0"/>
              <a:t>The land in the free zones is available under long-term lease for a period of up to 99 years at concessionary prices</a:t>
            </a:r>
            <a:r>
              <a:rPr lang="ru-RU" sz="2000" dirty="0"/>
              <a:t>.</a:t>
            </a:r>
          </a:p>
          <a:p>
            <a:pPr marL="0" indent="0" algn="just">
              <a:buNone/>
            </a:pPr>
            <a:endParaRPr lang="ru-RU" sz="2000" dirty="0"/>
          </a:p>
          <a:p>
            <a:pPr marL="0" indent="0" algn="just">
              <a:buNone/>
            </a:pPr>
            <a:r>
              <a:rPr lang="en-GB" sz="2000" b="1" dirty="0"/>
              <a:t>EXEMPTED FROM PAYMENT OF FEE</a:t>
            </a:r>
          </a:p>
          <a:p>
            <a:pPr marL="0" indent="0" algn="just">
              <a:buNone/>
            </a:pPr>
            <a:r>
              <a:rPr lang="en-GB" sz="2000" dirty="0"/>
              <a:t>Investors are exempt from paying utility fees.</a:t>
            </a:r>
            <a:endParaRPr lang="ru-RU" sz="2000" dirty="0"/>
          </a:p>
          <a:p>
            <a:pPr algn="just"/>
            <a:endParaRPr lang="ru-RU" sz="2000" dirty="0"/>
          </a:p>
          <a:p>
            <a:pPr algn="just"/>
            <a:endParaRPr lang="en-US" sz="2000" dirty="0"/>
          </a:p>
        </p:txBody>
      </p:sp>
      <p:pic>
        <p:nvPicPr>
          <p:cNvPr id="4" name="Bilde 4">
            <a:extLst>
              <a:ext uri="{FF2B5EF4-FFF2-40B4-BE49-F238E27FC236}">
                <a16:creationId xmlns:a16="http://schemas.microsoft.com/office/drawing/2014/main" id="{2550074E-B23A-48D5-A94E-ADE3F6E4D7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6112438"/>
            <a:ext cx="864000" cy="624393"/>
          </a:xfrm>
          <a:prstGeom prst="rect">
            <a:avLst/>
          </a:prstGeom>
        </p:spPr>
      </p:pic>
      <p:sp>
        <p:nvSpPr>
          <p:cNvPr id="5" name="Заголовок 1">
            <a:extLst>
              <a:ext uri="{FF2B5EF4-FFF2-40B4-BE49-F238E27FC236}">
                <a16:creationId xmlns:a16="http://schemas.microsoft.com/office/drawing/2014/main" id="{C13B4686-2F62-4228-8B2B-7041EA7A8C0E}"/>
              </a:ext>
            </a:extLst>
          </p:cNvPr>
          <p:cNvSpPr txBox="1">
            <a:spLocks/>
          </p:cNvSpPr>
          <p:nvPr/>
        </p:nvSpPr>
        <p:spPr>
          <a:xfrm>
            <a:off x="31812" y="124868"/>
            <a:ext cx="9144000" cy="1143000"/>
          </a:xfrm>
          <a:prstGeom prst="rect">
            <a:avLst/>
          </a:prstGeom>
          <a:solidFill>
            <a:srgbClr val="C00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b="1" dirty="0">
                <a:solidFill>
                  <a:schemeClr val="bg1"/>
                </a:solidFill>
                <a:effectLst>
                  <a:outerShdw blurRad="38100" dist="38100" dir="2700000" algn="tl">
                    <a:srgbClr val="000000">
                      <a:alpha val="43137"/>
                    </a:srgbClr>
                  </a:outerShdw>
                </a:effectLst>
              </a:rPr>
              <a:t>Investment benefits</a:t>
            </a:r>
            <a:endParaRPr lang="nb-NO" sz="36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prstClr val="black"/>
                </a:solidFill>
                <a:latin typeface="Calibri"/>
              </a:rPr>
              <a:t>Taxes, Customs and other Incentives</a:t>
            </a:r>
            <a:endParaRPr lang="en-US" dirty="0"/>
          </a:p>
        </p:txBody>
      </p:sp>
      <p:sp>
        <p:nvSpPr>
          <p:cNvPr id="3" name="Content Placeholder 2"/>
          <p:cNvSpPr>
            <a:spLocks noGrp="1"/>
          </p:cNvSpPr>
          <p:nvPr>
            <p:ph idx="1"/>
          </p:nvPr>
        </p:nvSpPr>
        <p:spPr>
          <a:xfrm>
            <a:off x="457200" y="1295402"/>
            <a:ext cx="8229600" cy="4830763"/>
          </a:xfrm>
        </p:spPr>
        <p:txBody>
          <a:bodyPr>
            <a:normAutofit lnSpcReduction="10000"/>
          </a:bodyPr>
          <a:lstStyle/>
          <a:p>
            <a:pPr marL="0" indent="0" algn="just">
              <a:buNone/>
            </a:pPr>
            <a:r>
              <a:rPr lang="en-GB" sz="2200" b="1" dirty="0"/>
              <a:t>FREE CONNECTION</a:t>
            </a:r>
          </a:p>
          <a:p>
            <a:pPr marL="0" indent="0" algn="just">
              <a:buNone/>
            </a:pPr>
            <a:r>
              <a:rPr lang="en-GB" sz="2200" dirty="0"/>
              <a:t>Free connection to water and sewerage network.</a:t>
            </a:r>
          </a:p>
          <a:p>
            <a:pPr marL="0" indent="0" algn="just">
              <a:buNone/>
            </a:pPr>
            <a:endParaRPr lang="ru-RU" sz="2200" dirty="0"/>
          </a:p>
          <a:p>
            <a:pPr algn="just">
              <a:buNone/>
            </a:pPr>
            <a:r>
              <a:rPr lang="en-GB" sz="2200" b="1" dirty="0"/>
              <a:t>50% RETURN ON INVESTMENT COSTS</a:t>
            </a:r>
          </a:p>
          <a:p>
            <a:pPr marL="0" indent="0" algn="just">
              <a:buNone/>
            </a:pPr>
            <a:r>
              <a:rPr lang="en-GB" sz="2200" dirty="0"/>
              <a:t>The Government of North Macedonia can support the growth of capital investments and income by returning 50% of the investment costs in new machinery and equipment, or investments in facilities and land</a:t>
            </a:r>
            <a:r>
              <a:rPr lang="en-GB" sz="2200" b="1" dirty="0"/>
              <a:t>.</a:t>
            </a:r>
            <a:endParaRPr lang="ru-RU" sz="2200" b="1" dirty="0"/>
          </a:p>
          <a:p>
            <a:pPr marL="0" indent="0" algn="just">
              <a:buNone/>
            </a:pPr>
            <a:endParaRPr lang="en-GB" sz="2200" b="1" dirty="0"/>
          </a:p>
          <a:p>
            <a:pPr marL="0" indent="0" algn="just">
              <a:buNone/>
            </a:pPr>
            <a:r>
              <a:rPr lang="en-GB" sz="2200" b="1" dirty="0"/>
              <a:t>ADDITIONAL UNIQUE BENEFITS FROM NORMAK INVESTMENT GROUP</a:t>
            </a:r>
          </a:p>
          <a:p>
            <a:pPr marL="0" indent="0" algn="just">
              <a:buNone/>
            </a:pPr>
            <a:r>
              <a:rPr lang="en-US" sz="2200" dirty="0"/>
              <a:t>Providing all the necessary documentation and construction of your Factory - Production plant at the expense of Normak Investment Group according to the needs and specifications of investors</a:t>
            </a:r>
          </a:p>
        </p:txBody>
      </p:sp>
      <p:pic>
        <p:nvPicPr>
          <p:cNvPr id="4" name="Bilde 4">
            <a:extLst>
              <a:ext uri="{FF2B5EF4-FFF2-40B4-BE49-F238E27FC236}">
                <a16:creationId xmlns:a16="http://schemas.microsoft.com/office/drawing/2014/main" id="{2A1A5600-CFB4-4BB1-AEFF-02C8F21300E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6112438"/>
            <a:ext cx="864000" cy="624393"/>
          </a:xfrm>
          <a:prstGeom prst="rect">
            <a:avLst/>
          </a:prstGeom>
        </p:spPr>
      </p:pic>
      <p:sp>
        <p:nvSpPr>
          <p:cNvPr id="5" name="Заголовок 1">
            <a:extLst>
              <a:ext uri="{FF2B5EF4-FFF2-40B4-BE49-F238E27FC236}">
                <a16:creationId xmlns:a16="http://schemas.microsoft.com/office/drawing/2014/main" id="{52B9D5B2-1DE8-444E-B993-6623D817884A}"/>
              </a:ext>
            </a:extLst>
          </p:cNvPr>
          <p:cNvSpPr txBox="1">
            <a:spLocks/>
          </p:cNvSpPr>
          <p:nvPr/>
        </p:nvSpPr>
        <p:spPr>
          <a:xfrm>
            <a:off x="2309" y="-55084"/>
            <a:ext cx="9144000" cy="1143000"/>
          </a:xfrm>
          <a:prstGeom prst="rect">
            <a:avLst/>
          </a:prstGeom>
          <a:solidFill>
            <a:srgbClr val="C00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b="1" dirty="0">
                <a:solidFill>
                  <a:schemeClr val="bg1"/>
                </a:solidFill>
                <a:effectLst>
                  <a:outerShdw blurRad="38100" dist="38100" dir="2700000" algn="tl">
                    <a:srgbClr val="000000">
                      <a:alpha val="43137"/>
                    </a:srgbClr>
                  </a:outerShdw>
                </a:effectLst>
              </a:rPr>
              <a:t>Investment benefits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2400" y="6112438"/>
            <a:ext cx="864000" cy="624393"/>
          </a:xfrm>
          <a:prstGeom prst="rect">
            <a:avLst/>
          </a:prstGeom>
        </p:spPr>
      </p:pic>
      <p:sp>
        <p:nvSpPr>
          <p:cNvPr id="10" name="Заголовок 1">
            <a:extLst>
              <a:ext uri="{FF2B5EF4-FFF2-40B4-BE49-F238E27FC236}">
                <a16:creationId xmlns:a16="http://schemas.microsoft.com/office/drawing/2014/main" id="{4C47C130-80F0-4C45-9F1A-CAC0ADFBA8B2}"/>
              </a:ext>
            </a:extLst>
          </p:cNvPr>
          <p:cNvSpPr txBox="1">
            <a:spLocks/>
          </p:cNvSpPr>
          <p:nvPr/>
        </p:nvSpPr>
        <p:spPr>
          <a:xfrm>
            <a:off x="-7620" y="-28086"/>
            <a:ext cx="9144000" cy="1143000"/>
          </a:xfrm>
          <a:prstGeom prst="rect">
            <a:avLst/>
          </a:prstGeom>
          <a:solidFill>
            <a:srgbClr val="C00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solidFill>
                  <a:schemeClr val="bg1"/>
                </a:solidFill>
                <a:effectLst>
                  <a:outerShdw blurRad="38100" dist="38100" dir="2700000" algn="tl">
                    <a:srgbClr val="000000">
                      <a:alpha val="43137"/>
                    </a:srgbClr>
                  </a:outerShdw>
                </a:effectLst>
              </a:rPr>
              <a:t>TIDZ Tetovo</a:t>
            </a:r>
            <a:endParaRPr lang="ru-RU" sz="3600" b="1" dirty="0">
              <a:solidFill>
                <a:schemeClr val="bg1"/>
              </a:solidFill>
              <a:effectLst>
                <a:outerShdw blurRad="38100" dist="38100" dir="2700000" algn="tl">
                  <a:srgbClr val="000000">
                    <a:alpha val="43137"/>
                  </a:srgbClr>
                </a:outerShdw>
              </a:effectLst>
            </a:endParaRPr>
          </a:p>
        </p:txBody>
      </p:sp>
      <p:sp>
        <p:nvSpPr>
          <p:cNvPr id="17" name="Rectangle 16">
            <a:extLst>
              <a:ext uri="{FF2B5EF4-FFF2-40B4-BE49-F238E27FC236}">
                <a16:creationId xmlns:a16="http://schemas.microsoft.com/office/drawing/2014/main" id="{763FDCF3-E8E8-4AF0-8D00-8163F3673B2D}"/>
              </a:ext>
            </a:extLst>
          </p:cNvPr>
          <p:cNvSpPr/>
          <p:nvPr/>
        </p:nvSpPr>
        <p:spPr>
          <a:xfrm>
            <a:off x="28402" y="3793659"/>
            <a:ext cx="9136380" cy="253591"/>
          </a:xfrm>
          <a:prstGeom prst="rect">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en-GB" b="1" kern="0" dirty="0">
                <a:solidFill>
                  <a:prstClr val="white"/>
                </a:solidFill>
                <a:latin typeface="Calibri Light" panose="020F0302020204030204"/>
                <a:cs typeface="Arial" panose="020B0604020202020204" pitchFamily="34" charset="0"/>
              </a:rPr>
              <a:t>Partners</a:t>
            </a:r>
            <a:r>
              <a:rPr lang="en-GB" sz="1100" b="1" kern="0" dirty="0">
                <a:solidFill>
                  <a:prstClr val="white"/>
                </a:solidFill>
                <a:latin typeface="Calibri Light" panose="020F0302020204030204"/>
                <a:cs typeface="Arial" panose="020B0604020202020204" pitchFamily="34" charset="0"/>
              </a:rPr>
              <a:t>	</a:t>
            </a:r>
          </a:p>
        </p:txBody>
      </p:sp>
      <p:pic>
        <p:nvPicPr>
          <p:cNvPr id="18" name="Picture 6" descr="Additional restrictions on the movement of the citizens on the territory of  the entire country – Konstantinovic&amp;amp;Milosevski">
            <a:extLst>
              <a:ext uri="{FF2B5EF4-FFF2-40B4-BE49-F238E27FC236}">
                <a16:creationId xmlns:a16="http://schemas.microsoft.com/office/drawing/2014/main" id="{DFB1A198-DF37-4C5D-83AB-07E14AD43C6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228" t="22210" r="7857" b="28358"/>
          <a:stretch/>
        </p:blipFill>
        <p:spPr bwMode="auto">
          <a:xfrm>
            <a:off x="692975" y="4762871"/>
            <a:ext cx="2547727" cy="99871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2677E08F-A723-4975-8B59-4CAE0E1223F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74181" y="4762871"/>
            <a:ext cx="2727909" cy="764195"/>
          </a:xfrm>
          <a:prstGeom prst="rect">
            <a:avLst/>
          </a:prstGeom>
        </p:spPr>
      </p:pic>
      <p:sp>
        <p:nvSpPr>
          <p:cNvPr id="20" name="Rectangle 19">
            <a:extLst>
              <a:ext uri="{FF2B5EF4-FFF2-40B4-BE49-F238E27FC236}">
                <a16:creationId xmlns:a16="http://schemas.microsoft.com/office/drawing/2014/main" id="{00759529-48AB-4838-B6C4-0606822ABBD1}"/>
              </a:ext>
            </a:extLst>
          </p:cNvPr>
          <p:cNvSpPr/>
          <p:nvPr/>
        </p:nvSpPr>
        <p:spPr>
          <a:xfrm>
            <a:off x="12866" y="1344243"/>
            <a:ext cx="9144000" cy="253590"/>
          </a:xfrm>
          <a:prstGeom prst="rect">
            <a:avLst/>
          </a:prstGeom>
          <a:ln/>
        </p:spPr>
        <p:style>
          <a:lnRef idx="1">
            <a:schemeClr val="accent2"/>
          </a:lnRef>
          <a:fillRef idx="3">
            <a:schemeClr val="accent2"/>
          </a:fillRef>
          <a:effectRef idx="2">
            <a:schemeClr val="accent2"/>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b="1" kern="0" dirty="0">
                <a:solidFill>
                  <a:prstClr val="white"/>
                </a:solidFill>
                <a:latin typeface="Calibri Light" panose="020F0302020204030204"/>
                <a:cs typeface="Arial" panose="020B0604020202020204" pitchFamily="34" charset="0"/>
              </a:rPr>
              <a:t>Investors</a:t>
            </a:r>
            <a:endParaRPr kumimoji="0" lang="en-GB" b="1" i="0" u="none" strike="noStrike" kern="0" cap="none" spc="0" normalizeH="0" baseline="0" noProof="0" dirty="0">
              <a:ln>
                <a:noFill/>
              </a:ln>
              <a:solidFill>
                <a:prstClr val="white"/>
              </a:solidFill>
              <a:effectLst/>
              <a:uLnTx/>
              <a:uFillTx/>
              <a:latin typeface="Calibri Light" panose="020F0302020204030204"/>
              <a:ea typeface="+mn-ea"/>
              <a:cs typeface="Arial" panose="020B0604020202020204" pitchFamily="34" charset="0"/>
            </a:endParaRPr>
          </a:p>
        </p:txBody>
      </p:sp>
      <p:pic>
        <p:nvPicPr>
          <p:cNvPr id="21" name="Picture 20">
            <a:extLst>
              <a:ext uri="{FF2B5EF4-FFF2-40B4-BE49-F238E27FC236}">
                <a16:creationId xmlns:a16="http://schemas.microsoft.com/office/drawing/2014/main" id="{689B9C3F-9BDA-47F8-9319-D05FAAE91E01}"/>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5303" t="10998" r="6299" b="11622"/>
          <a:stretch/>
        </p:blipFill>
        <p:spPr>
          <a:xfrm>
            <a:off x="1103439" y="2080753"/>
            <a:ext cx="2778370" cy="894370"/>
          </a:xfrm>
          <a:prstGeom prst="rect">
            <a:avLst/>
          </a:prstGeom>
        </p:spPr>
      </p:pic>
      <p:pic>
        <p:nvPicPr>
          <p:cNvPr id="22" name="Picture 21">
            <a:extLst>
              <a:ext uri="{FF2B5EF4-FFF2-40B4-BE49-F238E27FC236}">
                <a16:creationId xmlns:a16="http://schemas.microsoft.com/office/drawing/2014/main" id="{CDC2A62A-EB60-4F80-BEAF-B7CC2B5CC7B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35711" y="2015569"/>
            <a:ext cx="1604850" cy="1035387"/>
          </a:xfrm>
          <a:prstGeom prst="rect">
            <a:avLst/>
          </a:prstGeom>
        </p:spPr>
      </p:pic>
    </p:spTree>
    <p:extLst>
      <p:ext uri="{BB962C8B-B14F-4D97-AF65-F5344CB8AC3E}">
        <p14:creationId xmlns:p14="http://schemas.microsoft.com/office/powerpoint/2010/main" val="205529364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10022</TotalTime>
  <Words>763</Words>
  <Application>Microsoft Office PowerPoint</Application>
  <PresentationFormat>On-screen Show (4:3)</PresentationFormat>
  <Paragraphs>66</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Cambria</vt:lpstr>
      <vt:lpstr>Wingdings</vt:lpstr>
      <vt:lpstr>Office-tema</vt:lpstr>
      <vt:lpstr> TECHNOLOGICAL INDUSTRIAL DEVELOPMENT ZONE  TIDZ Tetovo  </vt:lpstr>
      <vt:lpstr>ABOUT US </vt:lpstr>
      <vt:lpstr>Why Macedonia</vt:lpstr>
      <vt:lpstr>Free Trade Agreements </vt:lpstr>
      <vt:lpstr>Investment Protection Treaties </vt:lpstr>
      <vt:lpstr>TIDZ Tetovo</vt:lpstr>
      <vt:lpstr>Taxes, Customs and other Incentives </vt:lpstr>
      <vt:lpstr>Taxes, Customs and other Incentives</vt:lpstr>
      <vt:lpstr>PowerPoint Presentation</vt:lpstr>
      <vt:lpstr>Address: Skopski Pat 1, TIDZ Tetovo,  1200 Tetovo, R. N. Macedonia  E-mail: info@normakinvest.com Web: www.normakinvest.com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TECHNOLOGICAL INDUSTRIAL DEVELOPMENT ZONE IPark - Tetovo</dc:title>
  <dc:creator>Sergey</dc:creator>
  <cp:lastModifiedBy>Aleksandar Zarkov</cp:lastModifiedBy>
  <cp:revision>251</cp:revision>
  <cp:lastPrinted>2016-02-08T21:59:52Z</cp:lastPrinted>
  <dcterms:created xsi:type="dcterms:W3CDTF">2013-07-03T08:49:41Z</dcterms:created>
  <dcterms:modified xsi:type="dcterms:W3CDTF">2021-10-28T08:34:59Z</dcterms:modified>
</cp:coreProperties>
</file>