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461" r:id="rId3"/>
    <p:sldId id="497" r:id="rId4"/>
    <p:sldId id="524" r:id="rId5"/>
    <p:sldId id="491" r:id="rId6"/>
    <p:sldId id="492" r:id="rId7"/>
    <p:sldId id="496" r:id="rId8"/>
    <p:sldId id="493" r:id="rId9"/>
    <p:sldId id="498" r:id="rId10"/>
    <p:sldId id="488" r:id="rId11"/>
    <p:sldId id="495" r:id="rId12"/>
    <p:sldId id="490" r:id="rId13"/>
    <p:sldId id="526" r:id="rId14"/>
    <p:sldId id="499" r:id="rId15"/>
    <p:sldId id="500" r:id="rId16"/>
    <p:sldId id="517" r:id="rId17"/>
    <p:sldId id="525" r:id="rId18"/>
    <p:sldId id="501" r:id="rId19"/>
    <p:sldId id="502" r:id="rId20"/>
    <p:sldId id="505" r:id="rId21"/>
    <p:sldId id="503" r:id="rId22"/>
    <p:sldId id="504" r:id="rId23"/>
    <p:sldId id="506" r:id="rId24"/>
    <p:sldId id="507" r:id="rId25"/>
    <p:sldId id="508" r:id="rId26"/>
    <p:sldId id="509" r:id="rId27"/>
    <p:sldId id="510" r:id="rId28"/>
    <p:sldId id="518" r:id="rId29"/>
    <p:sldId id="519" r:id="rId30"/>
    <p:sldId id="520" r:id="rId31"/>
    <p:sldId id="511" r:id="rId32"/>
    <p:sldId id="521" r:id="rId33"/>
    <p:sldId id="522" r:id="rId34"/>
    <p:sldId id="527" r:id="rId35"/>
    <p:sldId id="512" r:id="rId36"/>
    <p:sldId id="514" r:id="rId37"/>
    <p:sldId id="516" r:id="rId38"/>
    <p:sldId id="513" r:id="rId39"/>
    <p:sldId id="523" r:id="rId40"/>
    <p:sldId id="415" r:id="rId41"/>
  </p:sldIdLst>
  <p:sldSz cx="9001125" cy="6300788"/>
  <p:notesSz cx="6858000" cy="994727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8000" b="1" i="1" kern="1200">
        <a:solidFill>
          <a:srgbClr val="005580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8000" b="1" i="1" kern="1200">
        <a:solidFill>
          <a:srgbClr val="005580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8000" b="1" i="1" kern="1200">
        <a:solidFill>
          <a:srgbClr val="005580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8000" b="1" i="1" kern="1200">
        <a:solidFill>
          <a:srgbClr val="005580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8000" b="1" i="1" kern="1200">
        <a:solidFill>
          <a:srgbClr val="00558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000" b="1" i="1" kern="1200">
        <a:solidFill>
          <a:srgbClr val="00558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000" b="1" i="1" kern="1200">
        <a:solidFill>
          <a:srgbClr val="00558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000" b="1" i="1" kern="1200">
        <a:solidFill>
          <a:srgbClr val="00558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000" b="1" i="1" kern="1200">
        <a:solidFill>
          <a:srgbClr val="00558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84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580"/>
    <a:srgbClr val="413C44"/>
    <a:srgbClr val="001428"/>
    <a:srgbClr val="5CF61E"/>
    <a:srgbClr val="CC00CC"/>
    <a:srgbClr val="4D4D4D"/>
    <a:srgbClr val="413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45" autoAdjust="0"/>
    <p:restoredTop sz="88656" autoAdjust="0"/>
  </p:normalViewPr>
  <p:slideViewPr>
    <p:cSldViewPr>
      <p:cViewPr varScale="1">
        <p:scale>
          <a:sx n="70" d="100"/>
          <a:sy n="70" d="100"/>
        </p:scale>
        <p:origin x="-1200" y="-96"/>
      </p:cViewPr>
      <p:guideLst>
        <p:guide orient="horz" pos="1984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jméno autora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852" y="1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r"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313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852" y="9448313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r"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26C92A4B-0E12-46CB-AD83-523B08CDB8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648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jméno autora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852" y="1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r"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3588" y="746125"/>
            <a:ext cx="5330825" cy="3730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480" y="4725756"/>
            <a:ext cx="5487041" cy="4476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313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852" y="9448313"/>
            <a:ext cx="2972547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r"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CAE2242-2DD0-431A-835C-4B7D3ADD7B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170778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43012" name="Zástupný symbol pro záhlaví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cs-CZ" smtClean="0"/>
              <a:t>jméno autora</a:t>
            </a:r>
          </a:p>
        </p:txBody>
      </p:sp>
      <p:sp>
        <p:nvSpPr>
          <p:cNvPr id="43013" name="Zástupný symbol pro číslo snímku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37392C-3749-453C-A02F-D8A52AA1B968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jméno autora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AE2242-2DD0-431A-835C-4B7D3ADD7BE2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013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jméno autora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AE2242-2DD0-431A-835C-4B7D3ADD7BE2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743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jméno autora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AE2242-2DD0-431A-835C-4B7D3ADD7BE2}" type="slidenum">
              <a:rPr lang="cs-CZ" smtClean="0"/>
              <a:pPr>
                <a:defRPr/>
              </a:pPr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674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X:\zaloha dokumentu mp k 29.06.07\dokumenty\ČRA\PR\Grafická identita ČRA\Logo ČR pomáhá\crpomoc_horiz_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95263"/>
            <a:ext cx="3071813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00113" y="2501900"/>
            <a:ext cx="5903912" cy="1657350"/>
          </a:xfrm>
        </p:spPr>
        <p:txBody>
          <a:bodyPr/>
          <a:lstStyle>
            <a:lvl1pPr algn="r">
              <a:defRPr sz="32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</a:t>
            </a:r>
            <a:br>
              <a:rPr lang="cs-CZ"/>
            </a:br>
            <a:r>
              <a:rPr lang="cs-CZ"/>
              <a:t>styl předlohy nadpisů.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691063"/>
            <a:ext cx="6013450" cy="1123950"/>
          </a:xfrm>
        </p:spPr>
        <p:txBody>
          <a:bodyPr lIns="91440" tIns="45720" rIns="91440" bIns="45720"/>
          <a:lstStyle>
            <a:lvl1pPr marL="0" indent="0" algn="r">
              <a:buFontTx/>
              <a:buNone/>
              <a:defRPr i="1">
                <a:solidFill>
                  <a:srgbClr val="005580"/>
                </a:solidFill>
              </a:defRPr>
            </a:lvl1pPr>
          </a:lstStyle>
          <a:p>
            <a:r>
              <a:rPr lang="cs-CZ"/>
              <a:t>Klepnutím lze upravit </a:t>
            </a:r>
            <a:br>
              <a:rPr lang="cs-CZ"/>
            </a:br>
            <a:r>
              <a:rPr lang="cs-CZ"/>
              <a:t>styl předlohy nadpisů.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X:\zaloha dokumentu mp k 29.06.07\dokumenty\ČRA\PR\Grafická identita ČRA\Logo ČR pomáhá\crpomoc_horiz_r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28625" y="5384800"/>
            <a:ext cx="25717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4C0EC-3708-44C8-AE32-1E56F14FF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B0CD0-1195-4FE3-A5BF-8B4B348D25D7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1200" y="4048125"/>
            <a:ext cx="7650163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11200" y="2670175"/>
            <a:ext cx="7650163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15F42-334F-4D41-97E4-7B6BD023DE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323CB-7D38-47A7-80AB-5CA1803171FC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850" y="1470025"/>
            <a:ext cx="4100513" cy="347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6763" y="1470025"/>
            <a:ext cx="4100512" cy="347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96F00-2FE2-44B9-A18C-7D3013B152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4C391-897B-47C8-81D5-E725062F1A90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850" y="252413"/>
            <a:ext cx="810101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0850" y="1409700"/>
            <a:ext cx="397668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0850" y="1998663"/>
            <a:ext cx="397668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72000" y="1409700"/>
            <a:ext cx="397986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572000" y="1998663"/>
            <a:ext cx="397986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5A35B-8A24-4019-BB0F-42F7FCF98B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AEBA3-C08A-4267-8A6E-EECDE0269EFF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DE0BF-B69E-4DB0-BA31-762021D933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D3D72-91C6-46A5-817A-2C2015640A77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E2513-B6C4-4D0F-B874-4C18A4738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BC4DB-FF3B-4876-A6CC-026F4A87D925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850" y="250825"/>
            <a:ext cx="29606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19488" y="250825"/>
            <a:ext cx="503237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0850" y="1319213"/>
            <a:ext cx="29606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204CC-02D5-4D3A-884F-241E6FF253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07231-F587-498E-8DE4-0E1E9239BDCE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713" y="4410075"/>
            <a:ext cx="54006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63713" y="563563"/>
            <a:ext cx="54006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713" y="4930775"/>
            <a:ext cx="54006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1F570-41E6-4031-B974-4F650FD3DD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59F23-6BBC-4723-9476-F42785B51E67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6961B-9ED4-4324-8B87-198CB74433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57169-C686-41AE-9AE3-F51F78FA2E47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89713" y="550863"/>
            <a:ext cx="2087562" cy="43989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23850" y="550863"/>
            <a:ext cx="6113463" cy="43989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EFDBF-483F-4B98-8DA7-28DB451F92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B4EFD-B70B-4A39-8443-BF5973A017EF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Nadpis, text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50863"/>
            <a:ext cx="8353425" cy="454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23850" y="1470025"/>
            <a:ext cx="4100513" cy="3479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graf 3"/>
          <p:cNvSpPr>
            <a:spLocks noGrp="1"/>
          </p:cNvSpPr>
          <p:nvPr>
            <p:ph type="chart" sz="half" idx="2"/>
          </p:nvPr>
        </p:nvSpPr>
        <p:spPr>
          <a:xfrm>
            <a:off x="4576763" y="1470025"/>
            <a:ext cx="4100512" cy="3479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4E88A-E032-4D1C-A945-61FD7558B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68530-4C3B-41ED-AF34-4E95F9F42F6E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0650" y="5670550"/>
            <a:ext cx="208121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435" tIns="43717" rIns="87435" bIns="43717" numCol="1" anchor="t" anchorCtr="0" compatLnSpc="1">
            <a:prstTxWarp prst="textNoShape">
              <a:avLst/>
            </a:prstTxWarp>
          </a:bodyPr>
          <a:lstStyle>
            <a:lvl1pPr algn="r">
              <a:defRPr sz="9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0BAD86F9-FC6F-457E-BEBA-82774B4C0D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80288" y="5383213"/>
            <a:ext cx="11509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417" tIns="43709" rIns="87417" bIns="43709" numCol="1" anchor="t" anchorCtr="0" compatLnSpc="1">
            <a:prstTxWarp prst="textNoShape">
              <a:avLst/>
            </a:prstTxWarp>
          </a:bodyPr>
          <a:lstStyle>
            <a:lvl1pPr algn="r">
              <a:defRPr sz="9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CEC3F65-067E-407A-8FF5-AEA672F8CE94}" type="datetime1">
              <a:rPr lang="cs-CZ"/>
              <a:pPr>
                <a:defRPr/>
              </a:pPr>
              <a:t>23.4.2018</a:t>
            </a:fld>
            <a:endParaRPr lang="cs-CZ"/>
          </a:p>
        </p:txBody>
      </p:sp>
      <p:sp>
        <p:nvSpPr>
          <p:cNvPr id="1028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550863"/>
            <a:ext cx="835342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417" tIns="43709" rIns="87417" bIns="43709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9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470025"/>
            <a:ext cx="8353425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417" tIns="43709" rIns="87417" bIns="43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6" r:id="rId3"/>
    <p:sldLayoutId id="2147484235" r:id="rId4"/>
    <p:sldLayoutId id="2147484234" r:id="rId5"/>
    <p:sldLayoutId id="2147484233" r:id="rId6"/>
    <p:sldLayoutId id="2147484232" r:id="rId7"/>
    <p:sldLayoutId id="2147484231" r:id="rId8"/>
    <p:sldLayoutId id="2147484230" r:id="rId9"/>
    <p:sldLayoutId id="2147484229" r:id="rId10"/>
    <p:sldLayoutId id="2147484228" r:id="rId11"/>
    <p:sldLayoutId id="2147484227" r:id="rId12"/>
  </p:sldLayoutIdLst>
  <p:hf hdr="0" ftr="0"/>
  <p:txStyles>
    <p:titleStyle>
      <a:lvl1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+mj-lt"/>
          <a:ea typeface="+mj-ea"/>
          <a:cs typeface="+mj-cs"/>
        </a:defRPr>
      </a:lvl1pPr>
      <a:lvl2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2pPr>
      <a:lvl3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3pPr>
      <a:lvl4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4pPr>
      <a:lvl5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5pPr>
      <a:lvl6pPr marL="4572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6pPr>
      <a:lvl7pPr marL="9144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7pPr>
      <a:lvl8pPr marL="13716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8pPr>
      <a:lvl9pPr marL="18288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charset="0"/>
        </a:defRPr>
      </a:lvl9pPr>
    </p:titleStyle>
    <p:bodyStyle>
      <a:lvl1pPr marL="328613" indent="-328613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11200" indent="-274638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–"/>
        <a:defRPr sz="2000">
          <a:solidFill>
            <a:schemeClr val="tx1"/>
          </a:solidFill>
          <a:latin typeface="+mn-lt"/>
        </a:defRPr>
      </a:lvl2pPr>
      <a:lvl3pPr marL="1092200" indent="-217488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530350" indent="-219075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1966913" indent="-217488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»"/>
        <a:defRPr sz="1600">
          <a:solidFill>
            <a:schemeClr val="tx1"/>
          </a:solidFill>
          <a:latin typeface="+mn-lt"/>
        </a:defRPr>
      </a:lvl5pPr>
      <a:lvl6pPr marL="24241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»"/>
        <a:defRPr sz="1600">
          <a:solidFill>
            <a:schemeClr val="tx1"/>
          </a:solidFill>
          <a:latin typeface="+mn-lt"/>
        </a:defRPr>
      </a:lvl6pPr>
      <a:lvl7pPr marL="28813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»"/>
        <a:defRPr sz="1600">
          <a:solidFill>
            <a:schemeClr val="tx1"/>
          </a:solidFill>
          <a:latin typeface="+mn-lt"/>
        </a:defRPr>
      </a:lvl7pPr>
      <a:lvl8pPr marL="33385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»"/>
        <a:defRPr sz="1600">
          <a:solidFill>
            <a:schemeClr val="tx1"/>
          </a:solidFill>
          <a:latin typeface="+mn-lt"/>
        </a:defRPr>
      </a:lvl8pPr>
      <a:lvl9pPr marL="37957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NewSuppliers@wfp.org" TargetMode="External"/><Relationship Id="rId2" Type="http://schemas.openxmlformats.org/officeDocument/2006/relationships/hyperlink" Target="http://www.ungm.org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foodqualityandsafety.wfp.org/it/specifications" TargetMode="External"/><Relationship Id="rId2" Type="http://schemas.openxmlformats.org/officeDocument/2006/relationships/hyperlink" Target="http://foodqualityandsafety.wfp.org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mailto:jozef_spanik@mzv.cz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 txBox="1">
            <a:spLocks noChangeArrowheads="1"/>
          </p:cNvSpPr>
          <p:nvPr/>
        </p:nvSpPr>
        <p:spPr bwMode="auto">
          <a:xfrm>
            <a:off x="0" y="1073098"/>
            <a:ext cx="7000875" cy="3381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417" tIns="43709" rIns="87417" bIns="43709" anchor="ctr">
            <a:spAutoFit/>
          </a:bodyPr>
          <a:lstStyle/>
          <a:p>
            <a:pPr algn="ctr" defTabSz="874713"/>
            <a:endParaRPr lang="cs-CZ" sz="3000" dirty="0">
              <a:solidFill>
                <a:schemeClr val="bg1"/>
              </a:solidFill>
            </a:endParaRPr>
          </a:p>
          <a:p>
            <a:pPr algn="ctr" defTabSz="874713"/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cs-CZ" sz="3000" dirty="0" smtClean="0">
                <a:solidFill>
                  <a:schemeClr val="bg1"/>
                </a:solidFill>
              </a:rPr>
              <a:t>Možnosti dodávek českých potravinářských firem pro realizaci humanitárních operací Světového potravinového programu (WFP)</a:t>
            </a: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1800" dirty="0">
                <a:solidFill>
                  <a:schemeClr val="bg1"/>
                </a:solidFill>
              </a:rPr>
              <a:t/>
            </a:r>
            <a:br>
              <a:rPr lang="cs-CZ" sz="1800" dirty="0">
                <a:solidFill>
                  <a:schemeClr val="bg1"/>
                </a:solidFill>
              </a:rPr>
            </a:br>
            <a:r>
              <a:rPr lang="cs-CZ" sz="2200" i="0" dirty="0" smtClean="0">
                <a:solidFill>
                  <a:schemeClr val="bg1"/>
                </a:solidFill>
              </a:rPr>
              <a:t>Jozef </a:t>
            </a:r>
            <a:r>
              <a:rPr lang="cs-CZ" sz="2200" i="0" dirty="0" err="1" smtClean="0">
                <a:solidFill>
                  <a:schemeClr val="bg1"/>
                </a:solidFill>
              </a:rPr>
              <a:t>Špánik</a:t>
            </a:r>
            <a:endParaRPr lang="cs-CZ" sz="2400" i="0" dirty="0">
              <a:solidFill>
                <a:schemeClr val="bg1"/>
              </a:solidFill>
            </a:endParaRPr>
          </a:p>
          <a:p>
            <a:pPr algn="ctr" defTabSz="874713"/>
            <a:r>
              <a:rPr lang="cs-CZ" sz="2400" i="0" dirty="0" smtClean="0">
                <a:solidFill>
                  <a:schemeClr val="bg1"/>
                </a:solidFill>
              </a:rPr>
              <a:t>Stálý představitel ČR při FAO a WFP</a:t>
            </a:r>
            <a:endParaRPr lang="cs-CZ" sz="2400" i="0" dirty="0">
              <a:solidFill>
                <a:schemeClr val="bg1"/>
              </a:solidFill>
            </a:endParaRP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52413" y="4691063"/>
            <a:ext cx="7462837" cy="1317625"/>
          </a:xfrm>
          <a:noFill/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endParaRPr lang="cs-CZ" sz="1800" b="1" dirty="0" smtClean="0"/>
          </a:p>
          <a:p>
            <a:pPr algn="ctr" eaLnBrk="1" hangingPunct="1">
              <a:lnSpc>
                <a:spcPct val="80000"/>
              </a:lnSpc>
            </a:pPr>
            <a:r>
              <a:rPr lang="cs-CZ" sz="1800" b="1" dirty="0" smtClean="0"/>
              <a:t> Potravinářská komora ČR, Praha, 24. dubna 2018</a:t>
            </a:r>
          </a:p>
        </p:txBody>
      </p:sp>
      <p:pic>
        <p:nvPicPr>
          <p:cNvPr id="5" name="Picture 3" descr="F:\Obrázky FAO\WFP-logo-100x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317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Světový potravinový program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Organizace OSN se sídlem v Římě </a:t>
            </a:r>
            <a:endParaRPr lang="cs-CZ" dirty="0"/>
          </a:p>
          <a:p>
            <a:r>
              <a:rPr lang="cs-CZ" dirty="0" smtClean="0"/>
              <a:t> WFP byl založen v roce </a:t>
            </a:r>
            <a:r>
              <a:rPr lang="cs-CZ" dirty="0" smtClean="0"/>
              <a:t>1963 oddělením od FAO</a:t>
            </a:r>
            <a:endParaRPr lang="cs-CZ" dirty="0" smtClean="0"/>
          </a:p>
          <a:p>
            <a:r>
              <a:rPr lang="cs-CZ" dirty="0" smtClean="0"/>
              <a:t>Celosvětově největší poskytovatel potravinové humanitární pomoci</a:t>
            </a:r>
          </a:p>
          <a:p>
            <a:r>
              <a:rPr lang="cs-CZ" dirty="0" smtClean="0"/>
              <a:t>Humanitární operace ve více než 80 zemích světa</a:t>
            </a:r>
            <a:endParaRPr lang="cs-CZ" dirty="0"/>
          </a:p>
          <a:p>
            <a:r>
              <a:rPr lang="cs-CZ" dirty="0" smtClean="0"/>
              <a:t>Pomoc obětem válečných konfliktů, přírodních katastrof a epidemií  </a:t>
            </a:r>
            <a:endParaRPr lang="cs-CZ" dirty="0"/>
          </a:p>
          <a:p>
            <a:r>
              <a:rPr lang="cs-CZ" dirty="0"/>
              <a:t>Prohlubování dělby práce s ostatními agenturami </a:t>
            </a:r>
            <a:r>
              <a:rPr lang="cs-CZ" dirty="0" smtClean="0"/>
              <a:t>OSN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14339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Prezentace 6. června 16\car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385" y="4734570"/>
            <a:ext cx="2484000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194" y="15240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70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Management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WFP je obecně po stránce managementu považován za nejkvalitnější ze 3 římských organizací OSN (WFP, FAO a IFAD</a:t>
            </a:r>
            <a:r>
              <a:rPr lang="cs-CZ" sz="2200" dirty="0" smtClean="0"/>
              <a:t>): „</a:t>
            </a:r>
            <a:r>
              <a:rPr lang="cs-CZ" sz="2200" dirty="0" err="1" smtClean="0"/>
              <a:t>value</a:t>
            </a:r>
            <a:r>
              <a:rPr lang="cs-CZ" sz="2200" dirty="0" smtClean="0"/>
              <a:t> </a:t>
            </a:r>
            <a:r>
              <a:rPr lang="cs-CZ" sz="2200" dirty="0" err="1" smtClean="0"/>
              <a:t>for</a:t>
            </a:r>
            <a:r>
              <a:rPr lang="cs-CZ" sz="2200" dirty="0" smtClean="0"/>
              <a:t> </a:t>
            </a:r>
            <a:r>
              <a:rPr lang="cs-CZ" sz="2200" dirty="0" err="1" smtClean="0"/>
              <a:t>money</a:t>
            </a:r>
            <a:r>
              <a:rPr lang="cs-CZ" sz="2200" dirty="0" smtClean="0"/>
              <a:t>“, výkonnost, efektivnost</a:t>
            </a:r>
            <a:endParaRPr lang="cs-CZ" sz="2200" dirty="0" smtClean="0"/>
          </a:p>
          <a:p>
            <a:r>
              <a:rPr lang="cs-CZ" sz="2200" dirty="0" smtClean="0"/>
              <a:t>Funkci výkonného ředitele dlouhodobě zastávají občané USA, nominovaní často přímo prezidentem nebo členem vlády USA</a:t>
            </a:r>
          </a:p>
          <a:p>
            <a:r>
              <a:rPr lang="cs-CZ" sz="2200" dirty="0" smtClean="0"/>
              <a:t>David </a:t>
            </a:r>
            <a:r>
              <a:rPr lang="cs-CZ" sz="2200" dirty="0" err="1" smtClean="0"/>
              <a:t>Beasley</a:t>
            </a:r>
            <a:r>
              <a:rPr lang="cs-CZ" sz="2200" dirty="0" smtClean="0"/>
              <a:t> – současný výkonný ředitel WFP(od roku 2017), má 4 zástupce</a:t>
            </a:r>
          </a:p>
          <a:p>
            <a:r>
              <a:rPr lang="cs-CZ" sz="2200" dirty="0" smtClean="0"/>
              <a:t>Financování operací WFP pouze formou dobrovolných finančních příspěvků (z ČS EU například SRN a Dánsko) – velký důraz na transparentnost a důvěryhodnost organizace</a:t>
            </a:r>
            <a:endParaRPr lang="cs-CZ" sz="2200" dirty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9" name="Picture 2" descr="E:\FAO fotky\Beasle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756" y="0"/>
            <a:ext cx="205200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412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</a:t>
            </a:r>
            <a:r>
              <a:rPr lang="cs-CZ" i="0" dirty="0" smtClean="0">
                <a:solidFill>
                  <a:srgbClr val="C00000"/>
                </a:solidFill>
              </a:rPr>
              <a:t>Výkonná Rada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WFP </a:t>
            </a:r>
            <a:r>
              <a:rPr lang="cs-CZ" sz="2200" dirty="0" err="1" smtClean="0"/>
              <a:t>Executive</a:t>
            </a:r>
            <a:r>
              <a:rPr lang="cs-CZ" sz="2200" dirty="0" smtClean="0"/>
              <a:t> </a:t>
            </a:r>
            <a:r>
              <a:rPr lang="cs-CZ" sz="2200" dirty="0" err="1" smtClean="0"/>
              <a:t>Board</a:t>
            </a:r>
            <a:r>
              <a:rPr lang="cs-CZ" sz="2200" dirty="0" smtClean="0"/>
              <a:t> – Výkonná Rada</a:t>
            </a:r>
            <a:endParaRPr lang="cs-CZ" sz="2200" dirty="0" smtClean="0"/>
          </a:p>
          <a:p>
            <a:r>
              <a:rPr lang="cs-CZ" sz="2200" dirty="0" smtClean="0"/>
              <a:t>Zasedá 3-4x do roka</a:t>
            </a:r>
            <a:endParaRPr lang="cs-CZ" sz="2200" dirty="0" smtClean="0"/>
          </a:p>
          <a:p>
            <a:r>
              <a:rPr lang="cs-CZ" sz="2200" dirty="0" smtClean="0"/>
              <a:t>Sdružuje </a:t>
            </a:r>
            <a:r>
              <a:rPr lang="cs-CZ" sz="2200" dirty="0" smtClean="0"/>
              <a:t>zástupce členských zemí, které mají statut člena nebo pozorovatele</a:t>
            </a:r>
          </a:p>
          <a:p>
            <a:r>
              <a:rPr lang="cs-CZ" sz="2200" dirty="0" smtClean="0"/>
              <a:t>ČR členem v letech 2012 – 2016 za skupinu zemí E</a:t>
            </a:r>
            <a:endParaRPr lang="cs-CZ" sz="2200" dirty="0" smtClean="0"/>
          </a:p>
          <a:p>
            <a:r>
              <a:rPr lang="cs-CZ" sz="2200" dirty="0" smtClean="0"/>
              <a:t>Výkonná Rada WFP – ekvivalent správní rady v </a:t>
            </a:r>
            <a:r>
              <a:rPr lang="cs-CZ" sz="2200" dirty="0" smtClean="0"/>
              <a:t>akciové společnosti</a:t>
            </a:r>
          </a:p>
          <a:p>
            <a:r>
              <a:rPr lang="cs-CZ" sz="2200" dirty="0" smtClean="0"/>
              <a:t>Schvaluje strategická rozhodnutí o činnosti a humanitárních operacích WFP </a:t>
            </a:r>
            <a:endParaRPr lang="cs-CZ" sz="2200" dirty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0042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Světový potravinový program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 současné době </a:t>
            </a:r>
            <a:r>
              <a:rPr lang="cs-CZ" dirty="0" smtClean="0"/>
              <a:t>WFP paralelně řeší </a:t>
            </a:r>
            <a:r>
              <a:rPr lang="cs-CZ" dirty="0"/>
              <a:t>6</a:t>
            </a:r>
            <a:r>
              <a:rPr lang="cs-CZ" dirty="0" smtClean="0"/>
              <a:t> humanitárních krizí nejvyššího </a:t>
            </a:r>
            <a:r>
              <a:rPr lang="cs-CZ" dirty="0"/>
              <a:t>stupně: </a:t>
            </a:r>
            <a:r>
              <a:rPr lang="cs-CZ" dirty="0" smtClean="0"/>
              <a:t> Myanmar/Bangladéš, Sýrie, Jemen, Jižní Súdán, SV Nigérie a Republika Demokratické Kongo</a:t>
            </a:r>
          </a:p>
          <a:p>
            <a:r>
              <a:rPr lang="cs-CZ" dirty="0" smtClean="0"/>
              <a:t>Další závažné humanitární krize : El </a:t>
            </a:r>
            <a:r>
              <a:rPr lang="cs-CZ" dirty="0" err="1" smtClean="0"/>
              <a:t>Niňo</a:t>
            </a:r>
            <a:r>
              <a:rPr lang="cs-CZ" dirty="0" smtClean="0"/>
              <a:t> (Afrika a jiné regiony), Somálsko, Etiopie, Irák, SAR, Libye, Ukrajina</a:t>
            </a:r>
          </a:p>
          <a:p>
            <a:r>
              <a:rPr lang="cs-CZ" dirty="0" smtClean="0"/>
              <a:t>V nedávné minulosti i pomoc obětem záplav v Srbsku a Bosně a </a:t>
            </a:r>
            <a:r>
              <a:rPr lang="cs-CZ" dirty="0" smtClean="0"/>
              <a:t>Hercegovině, Nepál – pomoc obětem zemětřesení v odlehlých horských oblastech</a:t>
            </a:r>
            <a:endParaRPr lang="cs-CZ" dirty="0"/>
          </a:p>
          <a:p>
            <a:r>
              <a:rPr lang="cs-CZ" dirty="0"/>
              <a:t>Nárůst bezpečnostních rizik pro humanitární pracovníky 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14339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168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Hlavní oblasti aktivit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Potravinová pomoc – distribuce potravin                          obětem humanitárních katastrof přímo na místě („první pomoc“ – základní přežití) – v extrémních případech (obležená města v Sýrii) i shazování pomoci z letadel na padácích</a:t>
            </a:r>
          </a:p>
          <a:p>
            <a:r>
              <a:rPr lang="cs-CZ" sz="2200" dirty="0" smtClean="0"/>
              <a:t>Následná potravinová pomoc obyvatelům uprchlických táborů</a:t>
            </a:r>
          </a:p>
          <a:p>
            <a:r>
              <a:rPr lang="cs-CZ" sz="2200" dirty="0" smtClean="0"/>
              <a:t>Školní stravování – udržení provozu škol v postižených </a:t>
            </a:r>
            <a:r>
              <a:rPr lang="cs-CZ" sz="2200" dirty="0" smtClean="0"/>
              <a:t>zemích, aktuálně například v Sýrii</a:t>
            </a:r>
            <a:endParaRPr lang="cs-CZ" sz="2200" dirty="0" smtClean="0"/>
          </a:p>
          <a:p>
            <a:r>
              <a:rPr lang="cs-CZ" sz="2200" dirty="0" smtClean="0"/>
              <a:t>Monitorování stavu potravinového zabezpečení v zemích postižených válkami a přírodními katastrofami</a:t>
            </a:r>
            <a:endParaRPr lang="cs-CZ" sz="2200" dirty="0"/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14339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25" y="-7688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FAO fotky\Beasley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478" y="-76880"/>
            <a:ext cx="2371725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567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Hlavní oblasti aktivit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Podpora využívání inovativních technologií v rámci humanitární pomoci – identifikace příjemců, telekomunikace, platební prostředky</a:t>
            </a:r>
          </a:p>
          <a:p>
            <a:r>
              <a:rPr lang="cs-CZ" sz="2200" dirty="0" smtClean="0"/>
              <a:t>Podpora lokálních producentů potravin v postižených oblastech („Retail </a:t>
            </a:r>
            <a:r>
              <a:rPr lang="cs-CZ" sz="2200" dirty="0" err="1" smtClean="0"/>
              <a:t>Engagement</a:t>
            </a:r>
            <a:r>
              <a:rPr lang="cs-CZ" sz="2200" dirty="0" smtClean="0"/>
              <a:t> </a:t>
            </a:r>
            <a:r>
              <a:rPr lang="cs-CZ" sz="2200" dirty="0" err="1" smtClean="0"/>
              <a:t>Strategy</a:t>
            </a:r>
            <a:r>
              <a:rPr lang="cs-CZ" sz="2200" dirty="0" smtClean="0"/>
              <a:t>“)</a:t>
            </a:r>
          </a:p>
          <a:p>
            <a:r>
              <a:rPr lang="cs-CZ" sz="2200" dirty="0" smtClean="0"/>
              <a:t>Ve spolupráci s FAO podpora obnovy základního chodu zemědělství a schopnosti uprchlíků postarat se o sebe i v uprchlických táborech (přechod od „food </a:t>
            </a:r>
            <a:r>
              <a:rPr lang="cs-CZ" sz="2200" dirty="0" err="1" smtClean="0"/>
              <a:t>aid</a:t>
            </a:r>
            <a:r>
              <a:rPr lang="cs-CZ" sz="2200" dirty="0" smtClean="0"/>
              <a:t>“ k „food </a:t>
            </a:r>
            <a:r>
              <a:rPr lang="cs-CZ" sz="2200" dirty="0" err="1" smtClean="0"/>
              <a:t>assistance</a:t>
            </a:r>
            <a:r>
              <a:rPr lang="cs-CZ" sz="2200" dirty="0" smtClean="0"/>
              <a:t>“)</a:t>
            </a:r>
          </a:p>
          <a:p>
            <a:r>
              <a:rPr lang="cs-CZ" sz="2200" dirty="0" smtClean="0"/>
              <a:t>Distribuce humanitární pomoci formou převodu peněz v hotovosti</a:t>
            </a:r>
            <a:endParaRPr lang="cs-CZ" sz="22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14339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25" y="-7688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413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a ČR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Česká republika je členem WFP od roku 1993 v rámci skupiny zemí </a:t>
            </a:r>
            <a:r>
              <a:rPr lang="cs-CZ" dirty="0" smtClean="0"/>
              <a:t>E (převážně postsovětské země, Balkán a nové ČS EU)</a:t>
            </a:r>
            <a:endParaRPr lang="cs-CZ" dirty="0" smtClean="0"/>
          </a:p>
          <a:p>
            <a:r>
              <a:rPr lang="cs-CZ" dirty="0" smtClean="0"/>
              <a:t>Ve strukturách WFP rovněž působí krátkodobě i dlouhodobě několik občanů ČR - spíše na administrativních pozicích nebo v projektových zemích  </a:t>
            </a:r>
            <a:endParaRPr lang="cs-CZ" dirty="0"/>
          </a:p>
          <a:p>
            <a:r>
              <a:rPr lang="cs-CZ" dirty="0" smtClean="0"/>
              <a:t>ČR na půdě WFP zastupuje Stálý představitel ČR, který je zároveň akreditován i pro FAO a IFAD – je součástí diplomatického personálu Velvyslanectví ČR v Itálii</a:t>
            </a:r>
          </a:p>
          <a:p>
            <a:r>
              <a:rPr lang="cs-CZ" dirty="0" smtClean="0"/>
              <a:t>WFP spolupracuje s českými nevládními organizacemi Člověk v tísni a ADRA ČR (Ukrajina)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14339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830" y="-33266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081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a ČR – dobrovolné příspěvky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Česká republika se zapojuje do realizace operací WFP formou dobrovolných finančních příspěvků</a:t>
            </a:r>
          </a:p>
          <a:p>
            <a:r>
              <a:rPr lang="cs-CZ" dirty="0" smtClean="0"/>
              <a:t>Od roku 2014 do roku 2017 poskytnuty dobrovolné české finanční příspěvky na operace WFP v těchto zemích</a:t>
            </a:r>
            <a:r>
              <a:rPr lang="cs-CZ" dirty="0"/>
              <a:t>: Barma/Myanmar, Středoafrická </a:t>
            </a:r>
            <a:r>
              <a:rPr lang="cs-CZ" dirty="0" smtClean="0"/>
              <a:t>republika, Etiopie, Somálsko, Jihoafrický region a Sýrie </a:t>
            </a:r>
            <a:endParaRPr lang="cs-CZ" dirty="0"/>
          </a:p>
          <a:p>
            <a:r>
              <a:rPr lang="cs-CZ" dirty="0" smtClean="0"/>
              <a:t>Zapojení ČR do aktivit WFP se řídí aktuálními prioritami humanitární pomoci ČR (gesce MZV)</a:t>
            </a:r>
          </a:p>
          <a:p>
            <a:r>
              <a:rPr lang="cs-CZ" dirty="0" smtClean="0"/>
              <a:t>Zapojení ČR do humanitární pomoci WFP využito i pro podporu českých dodavatelů zboží a </a:t>
            </a:r>
            <a:r>
              <a:rPr lang="cs-CZ" dirty="0" smtClean="0"/>
              <a:t>služeb – „aktivní saldo ČR“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14339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0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830" y="-33266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780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323850" y="1350963"/>
            <a:ext cx="8497888" cy="3743325"/>
          </a:xfrm>
        </p:spPr>
        <p:txBody>
          <a:bodyPr/>
          <a:lstStyle/>
          <a:p>
            <a:r>
              <a:rPr lang="cs-CZ" sz="2200" dirty="0" smtClean="0"/>
              <a:t>Jednání na podporu dodávek českých mlékáren pro humanitární operace v Sýrii – 2016</a:t>
            </a:r>
          </a:p>
          <a:p>
            <a:r>
              <a:rPr lang="cs-CZ" sz="2200" dirty="0" smtClean="0"/>
              <a:t>Akce PROPED – Řím duben 2017</a:t>
            </a:r>
          </a:p>
          <a:p>
            <a:r>
              <a:rPr lang="cs-CZ" sz="2200" dirty="0"/>
              <a:t>Informační podklad o dodávkách pro WFP - 2017 </a:t>
            </a:r>
            <a:endParaRPr lang="cs-CZ" sz="2200" dirty="0" smtClean="0"/>
          </a:p>
          <a:p>
            <a:r>
              <a:rPr lang="cs-CZ" sz="2200" dirty="0"/>
              <a:t>Databáze českých firemních subjektů, akademických a výzkumných institucí se zájmem o zapojení do dodávek zboží a služeb pro FAO, WFP a IFAD – průběžně </a:t>
            </a:r>
            <a:r>
              <a:rPr lang="cs-CZ" sz="2200" dirty="0" smtClean="0"/>
              <a:t>aktualizována</a:t>
            </a:r>
          </a:p>
          <a:p>
            <a:r>
              <a:rPr lang="cs-CZ" sz="2200" dirty="0" smtClean="0"/>
              <a:t>Prezentace Stálého představitele ČR – Země živitelka 2016 a 2017 </a:t>
            </a:r>
          </a:p>
          <a:p>
            <a:r>
              <a:rPr lang="cs-CZ" sz="2200" dirty="0" smtClean="0"/>
              <a:t>Prioritní sektory: speciální technika a výstroj, potravinářské výrobky pro humanitární operace</a:t>
            </a:r>
          </a:p>
          <a:p>
            <a:pPr marL="0" indent="0">
              <a:buNone/>
            </a:pP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38351"/>
            <a:ext cx="8353425" cy="128860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i="0" dirty="0" smtClean="0">
                <a:solidFill>
                  <a:srgbClr val="C00000"/>
                </a:solidFill>
              </a:rPr>
              <a:t>Podpora zapojení českých subjektů do dodávek zboží a služeb pro humanitární operace WFP</a:t>
            </a:r>
            <a:r>
              <a:rPr lang="cs-CZ" sz="2800" dirty="0"/>
              <a:t/>
            </a:r>
            <a:br>
              <a:rPr lang="cs-CZ" sz="2800" dirty="0"/>
            </a:br>
            <a:endParaRPr lang="cs-CZ" sz="2200" i="0" dirty="0" smtClean="0">
              <a:solidFill>
                <a:schemeClr val="folHlink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433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323850" y="1350963"/>
            <a:ext cx="8497888" cy="3743325"/>
          </a:xfrm>
        </p:spPr>
        <p:txBody>
          <a:bodyPr/>
          <a:lstStyle/>
          <a:p>
            <a:r>
              <a:rPr lang="cs-CZ" sz="2200" dirty="0" smtClean="0"/>
              <a:t>Příprava aktualizované strategie spolupráce WFP se soukromým sektorem</a:t>
            </a:r>
          </a:p>
          <a:p>
            <a:r>
              <a:rPr lang="cs-CZ" sz="2200" dirty="0" smtClean="0"/>
              <a:t>Důraz na spolupráci se soukromými nadacemi a na inovativní využívání moderních technologií – komunikace, platební karty </a:t>
            </a:r>
          </a:p>
          <a:p>
            <a:r>
              <a:rPr lang="cs-CZ" sz="2200" dirty="0" smtClean="0"/>
              <a:t>WFP </a:t>
            </a:r>
            <a:r>
              <a:rPr lang="cs-CZ" sz="2200" dirty="0" err="1" smtClean="0"/>
              <a:t>Innovation</a:t>
            </a:r>
            <a:r>
              <a:rPr lang="cs-CZ" sz="2200" dirty="0" smtClean="0"/>
              <a:t> </a:t>
            </a:r>
            <a:r>
              <a:rPr lang="cs-CZ" sz="2200" dirty="0" err="1" smtClean="0"/>
              <a:t>Accelerator</a:t>
            </a:r>
            <a:r>
              <a:rPr lang="cs-CZ" sz="2200" dirty="0" smtClean="0"/>
              <a:t> Mnichov – centrum vývoje projektů s aplikací inovativních technologií pro humanitární operace: 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zatím nejsou k dispozici vhodné české firmy pro zapojení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 marL="0" indent="0">
              <a:buNone/>
            </a:pP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53795"/>
            <a:ext cx="8353425" cy="857713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i="0" dirty="0" smtClean="0">
                <a:solidFill>
                  <a:srgbClr val="C00000"/>
                </a:solidFill>
              </a:rPr>
              <a:t>WFP a firemní sektor</a:t>
            </a:r>
            <a:r>
              <a:rPr lang="cs-CZ" sz="2800" dirty="0"/>
              <a:t/>
            </a:r>
            <a:br>
              <a:rPr lang="cs-CZ" sz="2800" dirty="0"/>
            </a:br>
            <a:endParaRPr lang="cs-CZ" sz="2200" i="0" dirty="0" smtClean="0">
              <a:solidFill>
                <a:schemeClr val="folHlink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E:\FAO fotky\SVOSimagesKM7QJG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730" y="4178725"/>
            <a:ext cx="2844000" cy="212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41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</a:t>
            </a:r>
            <a:r>
              <a:rPr lang="cs-CZ" i="0" dirty="0" smtClean="0">
                <a:solidFill>
                  <a:srgbClr val="C00000"/>
                </a:solidFill>
              </a:rPr>
              <a:t>Logistika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Logistické </a:t>
            </a:r>
            <a:r>
              <a:rPr lang="cs-CZ" dirty="0" smtClean="0"/>
              <a:t>služby – </a:t>
            </a:r>
            <a:r>
              <a:rPr lang="cs-CZ" dirty="0" smtClean="0"/>
              <a:t>velký rozsah kvůli stále rostoucímu počtu humanitárních operací</a:t>
            </a:r>
            <a:endParaRPr lang="cs-CZ" dirty="0" smtClean="0"/>
          </a:p>
          <a:p>
            <a:r>
              <a:rPr lang="cs-CZ" dirty="0" smtClean="0"/>
              <a:t>Denně pro operace WFP v průměru přepravuje náklady humanitární pomoci 5 000 kamionů (vlastních nebo pronajatých), 40 lodních nákladů na zaoceánských plavidlech, 92 letadel</a:t>
            </a:r>
          </a:p>
          <a:p>
            <a:r>
              <a:rPr lang="cs-CZ" dirty="0" smtClean="0"/>
              <a:t>WFP provozuje 650 skladišť</a:t>
            </a:r>
            <a:endParaRPr lang="cs-CZ" dirty="0" smtClean="0"/>
          </a:p>
          <a:p>
            <a:r>
              <a:rPr lang="cs-CZ" dirty="0" smtClean="0"/>
              <a:t>Koordinace logistiky s dalšími organizacemi</a:t>
            </a:r>
            <a:endParaRPr lang="cs-CZ" dirty="0"/>
          </a:p>
          <a:p>
            <a:r>
              <a:rPr lang="cs-CZ" dirty="0" smtClean="0"/>
              <a:t>WFP je vedoucí organizací logistického clusteru humanitární pomoci – vznik v roce 2005 během zemětřesení v Pákistánu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7376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Objem nákupů zboží a služeb v roce 2016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Logistické služby – 974 milionů USD</a:t>
            </a:r>
          </a:p>
          <a:p>
            <a:r>
              <a:rPr lang="cs-CZ" dirty="0" smtClean="0"/>
              <a:t>Další zboží a služby – 583,5 milionů USD</a:t>
            </a:r>
          </a:p>
          <a:p>
            <a:r>
              <a:rPr lang="cs-CZ" dirty="0" smtClean="0"/>
              <a:t>Potraviny – 1,36 miliardy USD – nákup v 93 zemích, objem 2,6 milionu metrických tun </a:t>
            </a:r>
          </a:p>
          <a:p>
            <a:r>
              <a:rPr lang="cs-CZ" dirty="0" smtClean="0"/>
              <a:t>Další nárůst objemu nákupů v roce 2017 – největší objem humanitární operace WFP v Sýrii a v Jemenu</a:t>
            </a:r>
            <a:endParaRPr lang="cs-CZ" dirty="0"/>
          </a:p>
          <a:p>
            <a:r>
              <a:rPr lang="cs-CZ" dirty="0" smtClean="0"/>
              <a:t>80% potravin nakupuje WFP v zemích třetího světa, často v blízkosti zemí, pro které jsou určeny nebo přímo na jejich území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24.4.2018</a:t>
            </a:fld>
            <a:endParaRPr lang="cs-CZ" dirty="0"/>
          </a:p>
        </p:txBody>
      </p:sp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678" y="4765743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555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Nákupy potravin v roce 2016 (podíl množství/podíl finanční objem)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Kukuřice – 17%/11%</a:t>
            </a:r>
          </a:p>
          <a:p>
            <a:r>
              <a:rPr lang="cs-CZ" dirty="0" smtClean="0"/>
              <a:t>Sušené luštěniny – 14%/18%</a:t>
            </a:r>
          </a:p>
          <a:p>
            <a:r>
              <a:rPr lang="cs-CZ" dirty="0" smtClean="0"/>
              <a:t>Mouka z obilnin – 13%/9%</a:t>
            </a:r>
          </a:p>
          <a:p>
            <a:r>
              <a:rPr lang="cs-CZ" dirty="0" smtClean="0"/>
              <a:t>Pšenice – 11%/4%</a:t>
            </a:r>
          </a:p>
          <a:p>
            <a:r>
              <a:rPr lang="cs-CZ" dirty="0" smtClean="0"/>
              <a:t>Potraviny s vysokou nutriční hodnotou – 10%/20%</a:t>
            </a:r>
          </a:p>
          <a:p>
            <a:r>
              <a:rPr lang="cs-CZ" dirty="0" smtClean="0"/>
              <a:t>Rýže – 10%/10%</a:t>
            </a:r>
          </a:p>
          <a:p>
            <a:r>
              <a:rPr lang="cs-CZ" dirty="0" smtClean="0"/>
              <a:t>Čirok - 8%/4%</a:t>
            </a:r>
          </a:p>
          <a:p>
            <a:r>
              <a:rPr lang="cs-CZ" dirty="0" smtClean="0"/>
              <a:t>Rostlinné oleje – 5%/8%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678" y="4765743"/>
            <a:ext cx="2232000" cy="156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090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Nákupy potravin v roce 2016 (podíl množství/podíl finanční objem)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Rodinná balení potravinových dávek – 5%/8%</a:t>
            </a:r>
          </a:p>
          <a:p>
            <a:r>
              <a:rPr lang="cs-CZ" dirty="0" smtClean="0"/>
              <a:t>Potraviny vyrobené ze zpracovaných obilnin – 4%/4%</a:t>
            </a:r>
          </a:p>
          <a:p>
            <a:r>
              <a:rPr lang="cs-CZ" dirty="0" smtClean="0"/>
              <a:t>Cukr – 2%/</a:t>
            </a:r>
            <a:r>
              <a:rPr lang="cs-CZ" dirty="0"/>
              <a:t>2</a:t>
            </a:r>
            <a:r>
              <a:rPr lang="cs-CZ" dirty="0" smtClean="0"/>
              <a:t>%</a:t>
            </a:r>
          </a:p>
          <a:p>
            <a:r>
              <a:rPr lang="cs-CZ" dirty="0" smtClean="0"/>
              <a:t>Konzervované potraviny – 1%/</a:t>
            </a:r>
            <a:r>
              <a:rPr lang="cs-CZ" dirty="0"/>
              <a:t>1</a:t>
            </a:r>
            <a:r>
              <a:rPr lang="cs-CZ" dirty="0" smtClean="0"/>
              <a:t>%</a:t>
            </a:r>
          </a:p>
          <a:p>
            <a:r>
              <a:rPr lang="cs-CZ" dirty="0" smtClean="0"/>
              <a:t>Ostatní – 1%/1%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11" y="3596756"/>
            <a:ext cx="3445733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203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Obvyklé složení nouzových dávek potravinové pomoci (WFP </a:t>
            </a:r>
            <a:r>
              <a:rPr lang="cs-CZ" i="0" dirty="0" err="1" smtClean="0">
                <a:solidFill>
                  <a:srgbClr val="C00000"/>
                </a:solidFill>
              </a:rPr>
              <a:t>emergency</a:t>
            </a:r>
            <a:r>
              <a:rPr lang="cs-CZ" i="0" dirty="0" smtClean="0">
                <a:solidFill>
                  <a:srgbClr val="C00000"/>
                </a:solidFill>
              </a:rPr>
              <a:t> food basket)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Pšeničná mouka nebo rýže</a:t>
            </a:r>
          </a:p>
          <a:p>
            <a:r>
              <a:rPr lang="cs-CZ" dirty="0" smtClean="0"/>
              <a:t>Luštěniny</a:t>
            </a:r>
          </a:p>
          <a:p>
            <a:r>
              <a:rPr lang="cs-CZ" dirty="0" smtClean="0"/>
              <a:t>Rostlinný olej</a:t>
            </a:r>
          </a:p>
          <a:p>
            <a:r>
              <a:rPr lang="cs-CZ" dirty="0" smtClean="0"/>
              <a:t>Cukr</a:t>
            </a:r>
          </a:p>
          <a:p>
            <a:r>
              <a:rPr lang="cs-CZ" dirty="0" smtClean="0"/>
              <a:t>Jodizovaná sůl </a:t>
            </a:r>
          </a:p>
          <a:p>
            <a:r>
              <a:rPr lang="cs-CZ" dirty="0" smtClean="0"/>
              <a:t>Speciální doplňky pro malé děti a těhotné a kojící ženy</a:t>
            </a:r>
          </a:p>
          <a:p>
            <a:r>
              <a:rPr lang="cs-CZ" dirty="0" smtClean="0"/>
              <a:t>Následně přechod na komplexnější složení dávek pomoci – dlouhodobý pobyt v uprchlických táborech nebo v postižených oblastech, většinou dávky pro celé rodiny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353" y="1109662"/>
            <a:ext cx="3445733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833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Obvyklé složení nouzových dávek potravinové pomoci (WFP </a:t>
            </a:r>
            <a:r>
              <a:rPr lang="cs-CZ" i="0" dirty="0" err="1" smtClean="0">
                <a:solidFill>
                  <a:srgbClr val="C00000"/>
                </a:solidFill>
              </a:rPr>
              <a:t>emergency</a:t>
            </a:r>
            <a:r>
              <a:rPr lang="cs-CZ" i="0" dirty="0" smtClean="0">
                <a:solidFill>
                  <a:srgbClr val="C00000"/>
                </a:solidFill>
              </a:rPr>
              <a:t> food basket)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Složení nouzové dávky potravin vypracováno WFP ve spolupráci s WHO</a:t>
            </a:r>
            <a:endParaRPr lang="cs-CZ" dirty="0" smtClean="0"/>
          </a:p>
          <a:p>
            <a:r>
              <a:rPr lang="cs-CZ" dirty="0" smtClean="0"/>
              <a:t>Nutriční hodnota 2 100 kalorií denně</a:t>
            </a:r>
            <a:endParaRPr lang="cs-CZ" dirty="0" smtClean="0"/>
          </a:p>
          <a:p>
            <a:r>
              <a:rPr lang="cs-CZ" dirty="0" smtClean="0"/>
              <a:t>10-12% proteiny</a:t>
            </a:r>
            <a:endParaRPr lang="cs-CZ" dirty="0" smtClean="0"/>
          </a:p>
          <a:p>
            <a:r>
              <a:rPr lang="cs-CZ" dirty="0" smtClean="0"/>
              <a:t>17% tuky</a:t>
            </a:r>
            <a:endParaRPr lang="cs-CZ" dirty="0" smtClean="0"/>
          </a:p>
          <a:p>
            <a:r>
              <a:rPr lang="cs-CZ" dirty="0" smtClean="0"/>
              <a:t>Zvláštní pozornost věnována výživě malých dětí, těhotných a kojících žen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2708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Nejvýznamnější dodavatelé potravin podle zemí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dirty="0" smtClean="0"/>
              <a:t>Turecko, Indie, Ruská federace, Itálie, Ukrajina, Indonésie, Francie, Belgie, Etiopie, Egypt, Jordánsko, Pákistán, Súdán, Jihoafrická republika, Myanmar</a:t>
            </a:r>
            <a:endParaRPr lang="cs-CZ" sz="3600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18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826" y="4034766"/>
            <a:ext cx="2931449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278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Perspektivní komodity nákupu od českých firem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Obiloviny včetně kukuřice</a:t>
            </a:r>
          </a:p>
          <a:p>
            <a:r>
              <a:rPr lang="cs-CZ" dirty="0" smtClean="0"/>
              <a:t>Mouka</a:t>
            </a:r>
          </a:p>
          <a:p>
            <a:r>
              <a:rPr lang="cs-CZ" dirty="0" smtClean="0"/>
              <a:t>Cukr a sůl</a:t>
            </a:r>
          </a:p>
          <a:p>
            <a:r>
              <a:rPr lang="cs-CZ" dirty="0" smtClean="0"/>
              <a:t>Těstoviny</a:t>
            </a:r>
          </a:p>
          <a:p>
            <a:r>
              <a:rPr lang="cs-CZ" dirty="0" smtClean="0"/>
              <a:t>Konzervované potraviny</a:t>
            </a:r>
          </a:p>
          <a:p>
            <a:r>
              <a:rPr lang="cs-CZ" dirty="0" smtClean="0"/>
              <a:t>Rostlinné oleje</a:t>
            </a:r>
          </a:p>
          <a:p>
            <a:r>
              <a:rPr lang="cs-CZ" dirty="0" smtClean="0"/>
              <a:t>Energetické tyčinky a přípravky</a:t>
            </a:r>
          </a:p>
          <a:p>
            <a:r>
              <a:rPr lang="cs-CZ" dirty="0" smtClean="0"/>
              <a:t>Další komodity: luštěniny, sůl, rýže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658" y="1440065"/>
            <a:ext cx="3445733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028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Pravděpodobné teritoriální uplatnění českých dodávek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Sýrie a dodávky potravinové pomoci syrským uprchlíkům v okolních zemích – humanitární krize následkem válečného konfliktu</a:t>
            </a:r>
          </a:p>
          <a:p>
            <a:r>
              <a:rPr lang="cs-CZ" dirty="0" smtClean="0"/>
              <a:t>Jemen – vůbec nejrozsáhlejší potravinová krize v současné době - humanitární </a:t>
            </a:r>
            <a:r>
              <a:rPr lang="cs-CZ" dirty="0"/>
              <a:t>krize následkem válečného </a:t>
            </a:r>
            <a:r>
              <a:rPr lang="cs-CZ" dirty="0" smtClean="0"/>
              <a:t>konfliktu, dopady zhoršeny negativními klimatickými změnami a fytosanitárními onemocněními</a:t>
            </a:r>
          </a:p>
          <a:p>
            <a:r>
              <a:rPr lang="cs-CZ" dirty="0" smtClean="0"/>
              <a:t>Pro ČR teritoriálně nejbližší aktuální humanitární operace WFP na východní Ukrajině – zde ale nákupy potravin z místních zdrojů   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722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Příklady úspěšných účastníků tendrů firem z ČS EU v období leden – březen 2018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Nutriset</a:t>
            </a:r>
            <a:r>
              <a:rPr lang="cs-CZ" dirty="0" smtClean="0"/>
              <a:t> (Francie) – zvláštní potravní doplňky pro děti</a:t>
            </a:r>
          </a:p>
          <a:p>
            <a:r>
              <a:rPr lang="cs-CZ" dirty="0" smtClean="0"/>
              <a:t>ADM </a:t>
            </a:r>
            <a:r>
              <a:rPr lang="cs-CZ" dirty="0" err="1" smtClean="0"/>
              <a:t>Antwerp</a:t>
            </a:r>
            <a:r>
              <a:rPr lang="cs-CZ" dirty="0" smtClean="0"/>
              <a:t> N.V. (Belgie) – sójový olej</a:t>
            </a:r>
          </a:p>
          <a:p>
            <a:r>
              <a:rPr lang="cs-CZ" dirty="0" err="1" smtClean="0"/>
              <a:t>CER.FAR.Sas</a:t>
            </a:r>
            <a:r>
              <a:rPr lang="cs-CZ" dirty="0" smtClean="0"/>
              <a:t> (Itálie) – energetické potraviny (super </a:t>
            </a:r>
            <a:r>
              <a:rPr lang="cs-CZ" dirty="0" err="1" smtClean="0"/>
              <a:t>cereal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Michiels</a:t>
            </a:r>
            <a:r>
              <a:rPr lang="cs-CZ" dirty="0" smtClean="0"/>
              <a:t> </a:t>
            </a:r>
            <a:r>
              <a:rPr lang="cs-CZ" dirty="0" err="1" smtClean="0"/>
              <a:t>Fabrieken</a:t>
            </a:r>
            <a:r>
              <a:rPr lang="cs-CZ" dirty="0" smtClean="0"/>
              <a:t> NV (Belgie) - energetické </a:t>
            </a:r>
            <a:r>
              <a:rPr lang="cs-CZ" dirty="0"/>
              <a:t>potraviny (super </a:t>
            </a:r>
            <a:r>
              <a:rPr lang="cs-CZ" dirty="0" err="1"/>
              <a:t>cereal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Harinera</a:t>
            </a:r>
            <a:r>
              <a:rPr lang="cs-CZ" dirty="0" smtClean="0"/>
              <a:t> </a:t>
            </a:r>
            <a:r>
              <a:rPr lang="cs-CZ" dirty="0" err="1" smtClean="0"/>
              <a:t>Vilafranquina</a:t>
            </a:r>
            <a:r>
              <a:rPr lang="cs-CZ" dirty="0" smtClean="0"/>
              <a:t> S.A. (Španělsko) – obohacená pšeničná mouka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8821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Příklady úspěšných účastníků tendrů firem z ČS EU v období leden – březen 2018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MENEBA BV (Nizozemí) </a:t>
            </a:r>
            <a:r>
              <a:rPr lang="cs-CZ" dirty="0"/>
              <a:t>- obohacená pšeničná </a:t>
            </a:r>
            <a:r>
              <a:rPr lang="cs-CZ" dirty="0" smtClean="0"/>
              <a:t>mouka</a:t>
            </a:r>
          </a:p>
          <a:p>
            <a:r>
              <a:rPr lang="cs-CZ" dirty="0" smtClean="0"/>
              <a:t>OLIMP Ltd. (Velká Británie) - luštěniny</a:t>
            </a:r>
          </a:p>
          <a:p>
            <a:r>
              <a:rPr lang="cs-CZ" dirty="0" err="1" smtClean="0"/>
              <a:t>Limako</a:t>
            </a:r>
            <a:r>
              <a:rPr lang="cs-CZ" dirty="0" smtClean="0"/>
              <a:t> </a:t>
            </a:r>
            <a:r>
              <a:rPr lang="cs-CZ" dirty="0" err="1" smtClean="0"/>
              <a:t>Suiker</a:t>
            </a:r>
            <a:r>
              <a:rPr lang="cs-CZ" dirty="0" smtClean="0"/>
              <a:t> B.V. (Nizozemí) – bílý cukr</a:t>
            </a:r>
          </a:p>
          <a:p>
            <a:r>
              <a:rPr lang="cs-CZ" dirty="0" err="1" smtClean="0"/>
              <a:t>Sudzucker</a:t>
            </a:r>
            <a:r>
              <a:rPr lang="cs-CZ" dirty="0" smtClean="0"/>
              <a:t> AG (SRN) – bílý cukr</a:t>
            </a:r>
          </a:p>
          <a:p>
            <a:r>
              <a:rPr lang="cs-CZ" dirty="0" smtClean="0"/>
              <a:t>Výsledky výběrových řízení WFP jsou pravidelně aktualizovány na webu WFP – rubrika Tender </a:t>
            </a:r>
            <a:r>
              <a:rPr lang="cs-CZ" dirty="0" err="1"/>
              <a:t>A</a:t>
            </a:r>
            <a:r>
              <a:rPr lang="cs-CZ" dirty="0" err="1" smtClean="0"/>
              <a:t>wards</a:t>
            </a:r>
            <a:r>
              <a:rPr lang="cs-CZ" dirty="0" smtClean="0"/>
              <a:t>: www.wfp.org/procurement/food-tender-awards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87850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Příklady úspěšných účastníků tendrů firem z ČS EU v období leden – březen 2018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Někteří dodavatelé WFP mimo EU mohou být součástí nadnárodních holdingů s hlavním sídlem v EU</a:t>
            </a:r>
          </a:p>
          <a:p>
            <a:r>
              <a:rPr lang="cs-CZ" dirty="0" smtClean="0"/>
              <a:t>V roce 2017 WFP nakoupil například rostlinný olej v Maďarsku</a:t>
            </a:r>
          </a:p>
          <a:p>
            <a:r>
              <a:rPr lang="cs-CZ" dirty="0" smtClean="0"/>
              <a:t>Dlouhodobě významné nákupy potravin v Černomořské oblasti – Rumunsko, Bulharsko a mimo ČS EU Ukrajina</a:t>
            </a:r>
          </a:p>
          <a:p>
            <a:r>
              <a:rPr lang="cs-CZ" dirty="0" smtClean="0"/>
              <a:t>České firmy mohou zvážit i možnosti subdodávek pro velké dodavatele WFP z řad evropských firem 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03090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Nákupy mléka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WFP nakupuje spíše sušené mléko</a:t>
            </a:r>
          </a:p>
          <a:p>
            <a:r>
              <a:rPr lang="cs-CZ" dirty="0" smtClean="0"/>
              <a:t>Mléko využíváno i pro výrobu dalších potravin pro potřeby operací</a:t>
            </a:r>
          </a:p>
          <a:p>
            <a:r>
              <a:rPr lang="cs-CZ" dirty="0" smtClean="0"/>
              <a:t>V roce 2016 EK financovala WFP nákup mléka pro školní stravování v Sýrii – tendr určen pro dodavatele z ČS EU – účast nabídnuta i českým subjektům</a:t>
            </a:r>
          </a:p>
          <a:p>
            <a:r>
              <a:rPr lang="cs-CZ" dirty="0" smtClean="0"/>
              <a:t>Pro účast v tendru bylo nezbytné respektovat například specifické požadavky WFP v oblasti atypického balení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8174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Nákupy mléka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WFP v současné době nepokračuje v dodávkách mléka do Sýrie</a:t>
            </a:r>
          </a:p>
          <a:p>
            <a:r>
              <a:rPr lang="cs-CZ" dirty="0" smtClean="0"/>
              <a:t>Jisté množství mléka za obdobných podmínek bylo v nedávné době dodáno WFP i od švýcarských dodavatelů</a:t>
            </a:r>
          </a:p>
          <a:p>
            <a:r>
              <a:rPr lang="cs-CZ" dirty="0" smtClean="0"/>
              <a:t>Pro české dodavatele mléka jsou v současné době perspektivní hlavně dodávky sušeného mléka pro WFP nebo subdodávky dalším zpracovatelům, kteří dodávají WFP – viz informace o výsledcích tendrů</a:t>
            </a:r>
          </a:p>
          <a:p>
            <a:r>
              <a:rPr lang="cs-CZ" dirty="0" smtClean="0"/>
              <a:t>Nelze vyloučit další nákupy mléka v příštích letech – vhodná včasná registrace silných českých firem na seznamu dodavatelů WFP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25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669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Profil potencionálních dodavatelů dle manuálu „</a:t>
            </a:r>
            <a:r>
              <a:rPr lang="cs-CZ" i="0" dirty="0" err="1" smtClean="0">
                <a:solidFill>
                  <a:srgbClr val="C00000"/>
                </a:solidFill>
              </a:rPr>
              <a:t>Doing</a:t>
            </a:r>
            <a:r>
              <a:rPr lang="cs-CZ" i="0" dirty="0" smtClean="0">
                <a:solidFill>
                  <a:srgbClr val="C00000"/>
                </a:solidFill>
              </a:rPr>
              <a:t> Business </a:t>
            </a:r>
            <a:r>
              <a:rPr lang="cs-CZ" i="0" dirty="0" err="1" smtClean="0">
                <a:solidFill>
                  <a:srgbClr val="C00000"/>
                </a:solidFill>
              </a:rPr>
              <a:t>with</a:t>
            </a:r>
            <a:r>
              <a:rPr lang="cs-CZ" i="0" dirty="0" smtClean="0">
                <a:solidFill>
                  <a:srgbClr val="C00000"/>
                </a:solidFill>
              </a:rPr>
              <a:t> WFP“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Roční finanční obrat společnosti 5 milionů USD a více</a:t>
            </a:r>
          </a:p>
          <a:p>
            <a:r>
              <a:rPr lang="cs-CZ" dirty="0" smtClean="0"/>
              <a:t>Nejméně 3 letá zkušenost firmy s výrobou a prodejem nabízené komodity</a:t>
            </a:r>
          </a:p>
          <a:p>
            <a:r>
              <a:rPr lang="cs-CZ" dirty="0" smtClean="0"/>
              <a:t>Právní způsobilost vstupovat do smluvních vztahů s OSN</a:t>
            </a:r>
          </a:p>
          <a:p>
            <a:r>
              <a:rPr lang="cs-CZ" dirty="0" smtClean="0"/>
              <a:t>Kvalitní ověřené reference od významných odběratelů</a:t>
            </a:r>
          </a:p>
          <a:p>
            <a:r>
              <a:rPr lang="cs-CZ" dirty="0" smtClean="0"/>
              <a:t>Zkušenosti z dodávek příslušných komodit na zahraniční trhy</a:t>
            </a:r>
          </a:p>
          <a:p>
            <a:r>
              <a:rPr lang="cs-CZ" dirty="0"/>
              <a:t>F</a:t>
            </a:r>
            <a:r>
              <a:rPr lang="cs-CZ" dirty="0" smtClean="0"/>
              <a:t>irma musí být schopna dodat v krátké době velké množství potravin dle potřeb WFP – náhlé humanitární katastrofy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84366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Registrace budoucích dodavatelů potravin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Registrace na centrálním webu dodavatelů OSN „United </a:t>
            </a:r>
            <a:r>
              <a:rPr lang="cs-CZ" dirty="0" err="1" smtClean="0"/>
              <a:t>Nations</a:t>
            </a:r>
            <a:r>
              <a:rPr lang="cs-CZ" dirty="0" smtClean="0"/>
              <a:t> </a:t>
            </a:r>
            <a:r>
              <a:rPr lang="cs-CZ" dirty="0" err="1" smtClean="0"/>
              <a:t>Global</a:t>
            </a:r>
            <a:r>
              <a:rPr lang="cs-CZ" dirty="0" smtClean="0"/>
              <a:t> Marketplace“ (UNGM) – stupeň 2 (</a:t>
            </a:r>
            <a:r>
              <a:rPr lang="cs-CZ" dirty="0" err="1" smtClean="0"/>
              <a:t>Level</a:t>
            </a:r>
            <a:r>
              <a:rPr lang="cs-CZ" dirty="0" smtClean="0"/>
              <a:t> 2 </a:t>
            </a:r>
            <a:r>
              <a:rPr lang="cs-CZ" dirty="0" err="1" smtClean="0"/>
              <a:t>registration</a:t>
            </a:r>
            <a:r>
              <a:rPr lang="cs-CZ" dirty="0" smtClean="0"/>
              <a:t> (</a:t>
            </a:r>
            <a:r>
              <a:rPr lang="cs-CZ" dirty="0" smtClean="0">
                <a:hlinkClick r:id="rId2"/>
              </a:rPr>
              <a:t>www.ungm.org</a:t>
            </a:r>
            <a:r>
              <a:rPr lang="cs-CZ" dirty="0" smtClean="0"/>
              <a:t>)</a:t>
            </a:r>
          </a:p>
          <a:p>
            <a:r>
              <a:rPr lang="cs-CZ" dirty="0" smtClean="0"/>
              <a:t>WFP vypisuje vlastní tendry, které nemusí být zveřejněny na webu UNGM </a:t>
            </a:r>
          </a:p>
          <a:p>
            <a:r>
              <a:rPr lang="cs-CZ" dirty="0" smtClean="0"/>
              <a:t>Informace o registraci zaslaná novým potencionálním dodavatelem e-mailem WFP: </a:t>
            </a:r>
            <a:r>
              <a:rPr lang="cs-CZ" dirty="0" smtClean="0">
                <a:hlinkClick r:id="rId3"/>
              </a:rPr>
              <a:t>NewSuppliers@wfp.org</a:t>
            </a:r>
            <a:endParaRPr lang="cs-CZ" dirty="0" smtClean="0"/>
          </a:p>
          <a:p>
            <a:r>
              <a:rPr lang="cs-CZ" dirty="0" smtClean="0"/>
              <a:t>Posouzení ze strany WFP, zda nově registrovaná firma splňuje požadavky pro dodávky WFP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11519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Registrace budoucích dodavatelů potravin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Nový dodavatel je povinen dodat WFP podrobné informace o svém výrobním programu a ekonomická data o své produkci – dotazník WFP „</a:t>
            </a:r>
            <a:r>
              <a:rPr lang="cs-CZ" dirty="0" err="1" smtClean="0"/>
              <a:t>Initial</a:t>
            </a:r>
            <a:r>
              <a:rPr lang="cs-CZ" dirty="0" smtClean="0"/>
              <a:t> </a:t>
            </a:r>
            <a:r>
              <a:rPr lang="cs-CZ" dirty="0" err="1" smtClean="0"/>
              <a:t>Paper</a:t>
            </a:r>
            <a:r>
              <a:rPr lang="cs-CZ" dirty="0" smtClean="0"/>
              <a:t> </a:t>
            </a:r>
            <a:r>
              <a:rPr lang="cs-CZ" dirty="0" err="1" smtClean="0"/>
              <a:t>Assessment</a:t>
            </a:r>
            <a:r>
              <a:rPr lang="cs-CZ" dirty="0" smtClean="0"/>
              <a:t> (IPA) </a:t>
            </a:r>
            <a:r>
              <a:rPr lang="cs-CZ" dirty="0" err="1" smtClean="0"/>
              <a:t>for</a:t>
            </a:r>
            <a:r>
              <a:rPr lang="cs-CZ" dirty="0" smtClean="0"/>
              <a:t> International Food </a:t>
            </a:r>
            <a:r>
              <a:rPr lang="cs-CZ" dirty="0" err="1" smtClean="0"/>
              <a:t>Producers</a:t>
            </a:r>
            <a:r>
              <a:rPr lang="cs-CZ" dirty="0" smtClean="0"/>
              <a:t> and </a:t>
            </a:r>
            <a:r>
              <a:rPr lang="cs-CZ" dirty="0" err="1" smtClean="0"/>
              <a:t>Traders</a:t>
            </a:r>
            <a:r>
              <a:rPr lang="cs-CZ" dirty="0" smtClean="0"/>
              <a:t>“</a:t>
            </a:r>
          </a:p>
          <a:p>
            <a:r>
              <a:rPr lang="cs-CZ" dirty="0" smtClean="0"/>
              <a:t>Výrobci potravin musí nabídnout výrobky odpovídající specifikaci WFP pro poptávanou komoditu</a:t>
            </a:r>
          </a:p>
          <a:p>
            <a:r>
              <a:rPr lang="cs-CZ" dirty="0" smtClean="0"/>
              <a:t>Výrobci více zpracovávaných potravin (například energetické biskvity) jsou většinou podrobeni inspekci ze strany WFP – jednodušší postup v případě dodavatelů komodit s nižším stupněm zpracování (například mouka) 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2574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Registrace budoucích dodavatelů potravin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Ani úspěšná registrace jako potencionálního dodavatele WFP neznamená automatické pozvání firmy k účasti v tendru</a:t>
            </a:r>
          </a:p>
          <a:p>
            <a:r>
              <a:rPr lang="cs-CZ" dirty="0" smtClean="0"/>
              <a:t>WFP si pro účast v tendrech vybírá společnosti dle svého uvážení – rozhoduje soubor různých faktorů, nejen nabídnutá cena</a:t>
            </a:r>
          </a:p>
          <a:p>
            <a:r>
              <a:rPr lang="cs-CZ" dirty="0" smtClean="0"/>
              <a:t>Experti WFP mohou rozhodnout o nákupu příslušné komodity z místních zdrojů v regionu operace, nikoliv od evropských dodavatelů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55153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Registrace budoucích dodavatelů potravin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</a:t>
            </a:r>
            <a:r>
              <a:rPr lang="cs-CZ" dirty="0"/>
              <a:t>rovněž možné, že po registraci nového dodavatele WFP nebude delší dobu příslušnou komoditu </a:t>
            </a:r>
            <a:r>
              <a:rPr lang="cs-CZ" dirty="0" smtClean="0"/>
              <a:t>nakupovat</a:t>
            </a:r>
          </a:p>
          <a:p>
            <a:r>
              <a:rPr lang="cs-CZ" dirty="0" smtClean="0"/>
              <a:t>Dodavatelská registrace příslušných firem u WFP nemá časově neomezenou platnost. Registrace může být zrušena například pro pasivitu firmy při předkládání nabídek nebo kvůli nekvalitnímu či opožděnému plnění dodávek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30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74434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Specifické požadavky balení, kvality a norem zdravotní nezávadnosti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WFP klade specifické požadavky na balení, kvalitu a dodržování norem zdravotní nezávadnosti potravin dodávaných pro realizaci humanitárních operací</a:t>
            </a:r>
          </a:p>
          <a:p>
            <a:r>
              <a:rPr lang="cs-CZ" dirty="0" smtClean="0"/>
              <a:t>Je nezbytné nabízet potraviny, které odpovídají místním stravovacím zvyklostem (například absence vepřového masa v muslimských zemích</a:t>
            </a:r>
            <a:r>
              <a:rPr lang="cs-CZ" dirty="0" smtClean="0"/>
              <a:t>), klimatickým podmínkám </a:t>
            </a:r>
            <a:r>
              <a:rPr lang="cs-CZ" dirty="0" smtClean="0"/>
              <a:t>nebo místním předpisům o geneticky modifikovaných potravinách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5570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Specifické požadavky balení, kvality a norem zdravotní nezávadnosti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oblasti dále zpracovávaných nebo obohacovaných potravin (například energetické biskvity) WFP často od svých dodavatelů vyžaduje specifické produkty připravené „na míru“, které neodpovídají běžnému sortimentu nabízenému v běžné distribuci například v supermarketech – často společná specifikace WFP a UNICEF</a:t>
            </a:r>
          </a:p>
          <a:p>
            <a:r>
              <a:rPr lang="cs-CZ" dirty="0" smtClean="0"/>
              <a:t>Některé potraviny musí být upraveny s přihlédnutím ke speciálním potřebám výživy těhotných žen, kojících matek a malých dětí  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34112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Specifické požadavky balení, kvality a norem zdravotní nezávadnosti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Budoucí dodavatel by si měl pečlivě prostudovat webové stránky WFP věnované požadovaným normám kvality a nezávadnosti potravin, řešení reklamací a nedostatečného plnění: </a:t>
            </a:r>
            <a:r>
              <a:rPr lang="cs-CZ" dirty="0" smtClean="0">
                <a:hlinkClick r:id="rId2"/>
              </a:rPr>
              <a:t>http://foodqualityandsafety.wfp.org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Celkem 90 specifikací WFP na dodávky potravin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Na této stránce jsou uvedeny i podrobné specifikace norem a parametrů některých potravinářských komodit, dodávaných pro již realizované nebo právě probíhající humanitární operace: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foodqualityandsafety.wfp.org/it/specifications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33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042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</a:t>
            </a:r>
            <a:r>
              <a:rPr lang="cs-CZ" i="0" dirty="0" smtClean="0">
                <a:solidFill>
                  <a:srgbClr val="C00000"/>
                </a:solidFill>
              </a:rPr>
              <a:t>Hlášení závadných dodávek potravin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Propracovaný systém včasného hlášení závadných dodávek </a:t>
            </a:r>
          </a:p>
          <a:p>
            <a:r>
              <a:rPr lang="cs-CZ" dirty="0" smtClean="0"/>
              <a:t>„Incident Management Reporting“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RING – „Rapid Incident </a:t>
            </a:r>
            <a:r>
              <a:rPr lang="cs-CZ" dirty="0" err="1" smtClean="0"/>
              <a:t>Notification</a:t>
            </a:r>
            <a:r>
              <a:rPr lang="cs-CZ" dirty="0" smtClean="0"/>
              <a:t> </a:t>
            </a:r>
            <a:r>
              <a:rPr lang="cs-CZ" dirty="0" err="1" smtClean="0"/>
              <a:t>Grid</a:t>
            </a:r>
            <a:r>
              <a:rPr lang="cs-CZ" dirty="0" smtClean="0"/>
              <a:t>“ </a:t>
            </a:r>
          </a:p>
          <a:p>
            <a:r>
              <a:rPr lang="cs-CZ" dirty="0" smtClean="0"/>
              <a:t>Místní zastoupení WFP („country </a:t>
            </a:r>
            <a:r>
              <a:rPr lang="cs-CZ" dirty="0" err="1" smtClean="0"/>
              <a:t>office</a:t>
            </a:r>
            <a:r>
              <a:rPr lang="cs-CZ" dirty="0" smtClean="0"/>
              <a:t>“) obratem zpracují příslušnou dokumentaci včetně fotografií</a:t>
            </a:r>
            <a:r>
              <a:rPr lang="cs-CZ" dirty="0" smtClean="0"/>
              <a:t> 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24.4.2018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93426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Dodací parita při formulaci nabídek českých subjektů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WFP požaduje od svých dodavatelů potravin nabídky dle aktuálního znění podmínek INCOTERMS</a:t>
            </a:r>
          </a:p>
          <a:p>
            <a:r>
              <a:rPr lang="cs-CZ" dirty="0" smtClean="0"/>
              <a:t>INCOTERMS – soubor mezinárodních pravidel pro výklad nejvíce používaných obchodních doložek v zahraničním obchodě</a:t>
            </a:r>
          </a:p>
          <a:p>
            <a:r>
              <a:rPr lang="cs-CZ" dirty="0" smtClean="0"/>
              <a:t>Vznik v roce 1936 – Mezinárodní obchodní komora v Paříži</a:t>
            </a:r>
          </a:p>
          <a:p>
            <a:r>
              <a:rPr lang="cs-CZ" dirty="0" smtClean="0"/>
              <a:t>Aktuální verze INCOTERMS 2010 platí od 1.1. 2011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35720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Dodací parita při formulaci nabídek českých subjektů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WFP nejčastěji pro nabídky požaduje obchodní paritu FOB (Free on </a:t>
            </a:r>
            <a:r>
              <a:rPr lang="cs-CZ" sz="2200" dirty="0" err="1" smtClean="0"/>
              <a:t>Board</a:t>
            </a:r>
            <a:r>
              <a:rPr lang="cs-CZ" sz="2200" dirty="0" smtClean="0"/>
              <a:t>) – vyplaceně na loď (ujednaný přístav nalodění)</a:t>
            </a:r>
          </a:p>
          <a:p>
            <a:r>
              <a:rPr lang="cs-CZ" sz="2200" dirty="0" smtClean="0"/>
              <a:t>Často požadována nabídka v paritě CFR (</a:t>
            </a:r>
            <a:r>
              <a:rPr lang="cs-CZ" sz="2200" dirty="0" err="1" smtClean="0"/>
              <a:t>Cost</a:t>
            </a:r>
            <a:r>
              <a:rPr lang="cs-CZ" sz="2200" dirty="0" smtClean="0"/>
              <a:t> and </a:t>
            </a:r>
            <a:r>
              <a:rPr lang="cs-CZ" sz="2200" dirty="0" err="1" smtClean="0"/>
              <a:t>Freight</a:t>
            </a:r>
            <a:r>
              <a:rPr lang="cs-CZ" sz="2200" dirty="0" smtClean="0"/>
              <a:t>) – náklady a přepravné (ujednaný přístav určení)</a:t>
            </a:r>
          </a:p>
          <a:p>
            <a:r>
              <a:rPr lang="cs-CZ" sz="2200" dirty="0" smtClean="0"/>
              <a:t>Při formulování nabídky je nezbytné správně zvolit příslušný přístav, aby byl geograficky co nejblíže místu určení potravin a měl dostatečnou nákladní a manipulační kapacitu. </a:t>
            </a:r>
          </a:p>
          <a:p>
            <a:r>
              <a:rPr lang="cs-CZ" sz="2200" dirty="0" smtClean="0"/>
              <a:t>Maďarské firmy v nedávné době dodávaly WFP rostlinný olej dle nabídky v paritě FOB pro přístavy ve Slovinsku</a:t>
            </a:r>
            <a:endParaRPr lang="cs-CZ" sz="2200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88211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073"/>
            <a:ext cx="8353425" cy="457604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Platební podmínky za dodávky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WFP nejčastěji uvádí v dodavatelských smlouvách platbu zboží a služeb 30 dní po realizaci dodávky a předložení faktury</a:t>
            </a:r>
          </a:p>
          <a:p>
            <a:r>
              <a:rPr lang="cs-CZ" sz="2200" dirty="0" smtClean="0"/>
              <a:t>Nákupy probíhají na úrovni římského ústředí nebo regionálních a místních poboček WFP v zemích působnosti </a:t>
            </a:r>
          </a:p>
          <a:p>
            <a:r>
              <a:rPr lang="cs-CZ" sz="2200" dirty="0" smtClean="0"/>
              <a:t>Regionální a místní pobočky WFP mají limitované kompetence z hlediska výše nákupů</a:t>
            </a:r>
          </a:p>
          <a:p>
            <a:r>
              <a:rPr lang="cs-CZ" sz="2200" dirty="0" smtClean="0"/>
              <a:t>České dodavatelské firmy budou vstupovat do smluvních vztahů především s římským ústředím WFP</a:t>
            </a:r>
          </a:p>
          <a:p>
            <a:r>
              <a:rPr lang="cs-CZ" sz="2200" dirty="0"/>
              <a:t>Nákupy WFP většinou osvobozeny od cla a DPH </a:t>
            </a:r>
          </a:p>
          <a:p>
            <a:endParaRPr lang="cs-CZ" sz="2200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08596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Další možnosti podpory a prezentace českých dodavatelů potravin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Aktualizace firemní databáze českých dodavatelů zboží a služeb pro římské organizace OSN </a:t>
            </a:r>
          </a:p>
          <a:p>
            <a:r>
              <a:rPr lang="cs-CZ" dirty="0" smtClean="0"/>
              <a:t>Individuální poradenství českým firemním subjektům</a:t>
            </a:r>
          </a:p>
          <a:p>
            <a:r>
              <a:rPr lang="cs-CZ" dirty="0" smtClean="0"/>
              <a:t>Prezentace připravených a informovaných českých firem zástupcům WFP v Římě – například formou PROPED nebo individuální prezentace</a:t>
            </a:r>
          </a:p>
          <a:p>
            <a:r>
              <a:rPr lang="cs-CZ" dirty="0" smtClean="0"/>
              <a:t>Zástupci nákupního odboru WFP potvrdili dne 17. dubna 2018 Stálému představiteli ČR svůj zájem o setkání s potencionálními českými dodavateli potravin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00295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4408"/>
            <a:ext cx="8353425" cy="826935"/>
          </a:xfrm>
        </p:spPr>
        <p:txBody>
          <a:bodyPr/>
          <a:lstStyle/>
          <a:p>
            <a:r>
              <a:rPr lang="cs-CZ" i="0" dirty="0" smtClean="0">
                <a:solidFill>
                  <a:srgbClr val="C00000"/>
                </a:solidFill>
              </a:rPr>
              <a:t>WFP – Další možnosti podpory a prezentace českých dodavatelů potravin – otázky k zamyšlení</a:t>
            </a:r>
            <a:endParaRPr lang="cs-CZ" i="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Strategie dalšího pokud možno koordinovaného postupu českých potravinářských firem ve vztahu k WFP založená na dobré informovanosti o dodávkách pro OSN </a:t>
            </a:r>
          </a:p>
          <a:p>
            <a:r>
              <a:rPr lang="cs-CZ" dirty="0" smtClean="0"/>
              <a:t>Konsorcia českých potravinářských firem?</a:t>
            </a:r>
          </a:p>
          <a:p>
            <a:r>
              <a:rPr lang="cs-CZ" dirty="0" smtClean="0"/>
              <a:t>Nabídka českých produktů WFP prostřednictvím velkých exportních firem?</a:t>
            </a:r>
          </a:p>
          <a:p>
            <a:r>
              <a:rPr lang="cs-CZ" dirty="0" smtClean="0"/>
              <a:t>Spolupráce českých firem se zavedenými zahraničními dodavateli WFP?</a:t>
            </a:r>
          </a:p>
          <a:p>
            <a:r>
              <a:rPr lang="cs-CZ" dirty="0" smtClean="0"/>
              <a:t>Některé dodávky speciálních potravin pro WFP mohou být referencí i pro UNICEF? 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4C0EC-3708-44C8-AE32-1E56F14FF9F6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685B0CD0-1195-4FE3-A5BF-8B4B348D25D7}" type="datetime1">
              <a:rPr lang="cs-CZ" smtClean="0"/>
              <a:pPr>
                <a:defRPr/>
              </a:pPr>
              <a:t>23.4.2018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513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71500" y="3006725"/>
            <a:ext cx="5443538" cy="2232025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r>
              <a:rPr lang="cs-CZ" sz="3200" b="1" dirty="0" smtClean="0"/>
              <a:t>Děkuji za pozornost</a:t>
            </a:r>
            <a:endParaRPr lang="cs-CZ" sz="3200" b="1" dirty="0"/>
          </a:p>
          <a:p>
            <a:pPr eaLnBrk="1" hangingPunct="1">
              <a:buFontTx/>
              <a:buNone/>
            </a:pPr>
            <a:r>
              <a:rPr lang="cs-CZ" sz="2000" dirty="0" smtClean="0"/>
              <a:t>Jozef </a:t>
            </a:r>
            <a:r>
              <a:rPr lang="cs-CZ" sz="2000" dirty="0" err="1" smtClean="0"/>
              <a:t>Špánik</a:t>
            </a:r>
            <a:r>
              <a:rPr lang="cs-CZ" sz="2000" dirty="0" smtClean="0"/>
              <a:t>, Velvyslanectví ČR v Římě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hlinkClick r:id="rId3"/>
              </a:rPr>
              <a:t>jozef_spanik@mzv.cz</a:t>
            </a:r>
            <a:r>
              <a:rPr lang="cs-CZ" sz="2000" dirty="0" smtClean="0"/>
              <a:t> </a:t>
            </a:r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200" dirty="0" smtClean="0"/>
          </a:p>
          <a:p>
            <a:pPr algn="ctr" eaLnBrk="1" hangingPunct="1">
              <a:buFontTx/>
              <a:buNone/>
            </a:pPr>
            <a:endParaRPr lang="cs-CZ" sz="200" dirty="0" smtClean="0"/>
          </a:p>
        </p:txBody>
      </p:sp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1" y="2435623"/>
            <a:ext cx="3136974" cy="596103"/>
          </a:xfrm>
        </p:spPr>
        <p:txBody>
          <a:bodyPr/>
          <a:lstStyle/>
          <a:p>
            <a:pPr eaLnBrk="1" hangingPunct="1"/>
            <a:endParaRPr lang="cs-CZ" sz="3300" i="0" dirty="0" smtClean="0">
              <a:solidFill>
                <a:schemeClr val="bg1"/>
              </a:solidFill>
            </a:endParaRPr>
          </a:p>
        </p:txBody>
      </p:sp>
      <p:pic>
        <p:nvPicPr>
          <p:cNvPr id="1027" name="Picture 3" descr="E:\FAO fotky\Kyrgyzky-medium_26july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060" y="27230"/>
            <a:ext cx="3687809" cy="2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FAO fotky\Afričanka-f0a162a7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74" y="0"/>
            <a:ext cx="5228129" cy="34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Obrázky FAO\WFP-logo-100x7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598" y="2322000"/>
            <a:ext cx="3342875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dc_english">
  <a:themeElements>
    <a:clrScheme name="crdc_english 1">
      <a:dk1>
        <a:srgbClr val="005580"/>
      </a:dk1>
      <a:lt1>
        <a:srgbClr val="FFFFFF"/>
      </a:lt1>
      <a:dk2>
        <a:srgbClr val="005580"/>
      </a:dk2>
      <a:lt2>
        <a:srgbClr val="EDE9E0"/>
      </a:lt2>
      <a:accent1>
        <a:srgbClr val="F18E00"/>
      </a:accent1>
      <a:accent2>
        <a:srgbClr val="E71E29"/>
      </a:accent2>
      <a:accent3>
        <a:srgbClr val="FFFFFF"/>
      </a:accent3>
      <a:accent4>
        <a:srgbClr val="00476C"/>
      </a:accent4>
      <a:accent5>
        <a:srgbClr val="F7C6AA"/>
      </a:accent5>
      <a:accent6>
        <a:srgbClr val="D11A24"/>
      </a:accent6>
      <a:hlink>
        <a:srgbClr val="EC6F00"/>
      </a:hlink>
      <a:folHlink>
        <a:srgbClr val="ED7350"/>
      </a:folHlink>
    </a:clrScheme>
    <a:fontScheme name="crdc_englis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4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8000" b="1" i="1" u="none" strike="noStrike" cap="none" normalizeH="0" baseline="0" smtClean="0">
            <a:ln>
              <a:noFill/>
            </a:ln>
            <a:solidFill>
              <a:srgbClr val="00558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4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8000" b="1" i="1" u="none" strike="noStrike" cap="none" normalizeH="0" baseline="0" smtClean="0">
            <a:ln>
              <a:noFill/>
            </a:ln>
            <a:solidFill>
              <a:srgbClr val="00558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rdc_english 1">
        <a:dk1>
          <a:srgbClr val="005580"/>
        </a:dk1>
        <a:lt1>
          <a:srgbClr val="FFFFFF"/>
        </a:lt1>
        <a:dk2>
          <a:srgbClr val="005580"/>
        </a:dk2>
        <a:lt2>
          <a:srgbClr val="EDE9E0"/>
        </a:lt2>
        <a:accent1>
          <a:srgbClr val="F18E00"/>
        </a:accent1>
        <a:accent2>
          <a:srgbClr val="E71E29"/>
        </a:accent2>
        <a:accent3>
          <a:srgbClr val="FFFFFF"/>
        </a:accent3>
        <a:accent4>
          <a:srgbClr val="00476C"/>
        </a:accent4>
        <a:accent5>
          <a:srgbClr val="F7C6AA"/>
        </a:accent5>
        <a:accent6>
          <a:srgbClr val="D11A24"/>
        </a:accent6>
        <a:hlink>
          <a:srgbClr val="EC6F00"/>
        </a:hlink>
        <a:folHlink>
          <a:srgbClr val="ED735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crdc_english</Template>
  <TotalTime>72</TotalTime>
  <Words>2612</Words>
  <Application>Microsoft Office PowerPoint</Application>
  <PresentationFormat>Vlastní</PresentationFormat>
  <Paragraphs>459</Paragraphs>
  <Slides>40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crdc_english</vt:lpstr>
      <vt:lpstr>Prezentace aplikace PowerPoint</vt:lpstr>
      <vt:lpstr>WFP – Světový potravinový program</vt:lpstr>
      <vt:lpstr>WFP – Management</vt:lpstr>
      <vt:lpstr>WFP – Výkonná Rada</vt:lpstr>
      <vt:lpstr>WFP – Světový potravinový program</vt:lpstr>
      <vt:lpstr>WFP – Hlavní oblasti aktivit</vt:lpstr>
      <vt:lpstr>WFP – Hlavní oblasti aktivit</vt:lpstr>
      <vt:lpstr>WFP a ČR</vt:lpstr>
      <vt:lpstr>WFP a ČR – dobrovolné příspěvky</vt:lpstr>
      <vt:lpstr>Podpora zapojení českých subjektů do dodávek zboží a služeb pro humanitární operace WFP </vt:lpstr>
      <vt:lpstr>WFP a firemní sektor </vt:lpstr>
      <vt:lpstr>WFP – Logistika</vt:lpstr>
      <vt:lpstr>WFP – Objem nákupů zboží a služeb v roce 2016</vt:lpstr>
      <vt:lpstr>WFP – Nákupy potravin v roce 2016 (podíl množství/podíl finanční objem)</vt:lpstr>
      <vt:lpstr>WFP – Nákupy potravin v roce 2016 (podíl množství/podíl finanční objem)</vt:lpstr>
      <vt:lpstr>WFP – Obvyklé složení nouzových dávek potravinové pomoci (WFP emergency food basket)</vt:lpstr>
      <vt:lpstr>WFP – Obvyklé složení nouzových dávek potravinové pomoci (WFP emergency food basket)</vt:lpstr>
      <vt:lpstr>WFP – Nejvýznamnější dodavatelé potravin podle zemí</vt:lpstr>
      <vt:lpstr>WFP – Perspektivní komodity nákupu od českých firem</vt:lpstr>
      <vt:lpstr>WFP – Pravděpodobné teritoriální uplatnění českých dodávek</vt:lpstr>
      <vt:lpstr>WFP – Příklady úspěšných účastníků tendrů firem z ČS EU v období leden – březen 2018</vt:lpstr>
      <vt:lpstr>WFP – Příklady úspěšných účastníků tendrů firem z ČS EU v období leden – březen 2018</vt:lpstr>
      <vt:lpstr>WFP – Příklady úspěšných účastníků tendrů firem z ČS EU v období leden – březen 2018</vt:lpstr>
      <vt:lpstr>WFP – Nákupy mléka</vt:lpstr>
      <vt:lpstr>WFP – Nákupy mléka</vt:lpstr>
      <vt:lpstr>WFP – Profil potencionálních dodavatelů dle manuálu „Doing Business with WFP“</vt:lpstr>
      <vt:lpstr>WFP – Registrace budoucích dodavatelů potravin</vt:lpstr>
      <vt:lpstr>WFP – Registrace budoucích dodavatelů potravin</vt:lpstr>
      <vt:lpstr>WFP – Registrace budoucích dodavatelů potravin</vt:lpstr>
      <vt:lpstr>WFP – Registrace budoucích dodavatelů potravin</vt:lpstr>
      <vt:lpstr>WFP – Specifické požadavky balení, kvality a norem zdravotní nezávadnosti</vt:lpstr>
      <vt:lpstr>WFP – Specifické požadavky balení, kvality a norem zdravotní nezávadnosti</vt:lpstr>
      <vt:lpstr>WFP – Specifické požadavky balení, kvality a norem zdravotní nezávadnosti</vt:lpstr>
      <vt:lpstr>WFP – Hlášení závadných dodávek potravin</vt:lpstr>
      <vt:lpstr>WFP – Dodací parita při formulaci nabídek českých subjektů</vt:lpstr>
      <vt:lpstr>WFP – Dodací parita při formulaci nabídek českých subjektů</vt:lpstr>
      <vt:lpstr>WFP – Platební podmínky za dodávky</vt:lpstr>
      <vt:lpstr>WFP – Další možnosti podpory a prezentace českých dodavatelů potravin</vt:lpstr>
      <vt:lpstr>WFP – Další možnosti podpory a prezentace českých dodavatelů potravin – otázky k zamyšlení</vt:lpstr>
      <vt:lpstr>Prezentace aplikace PowerPoint</vt:lpstr>
    </vt:vector>
  </TitlesOfParts>
  <Company>Ústav mezinárodních vztahů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prochazka</dc:creator>
  <cp:lastModifiedBy>Eva</cp:lastModifiedBy>
  <cp:revision>687</cp:revision>
  <cp:lastPrinted>2017-06-01T10:14:13Z</cp:lastPrinted>
  <dcterms:created xsi:type="dcterms:W3CDTF">2008-04-15T13:12:00Z</dcterms:created>
  <dcterms:modified xsi:type="dcterms:W3CDTF">2018-04-23T22:57:49Z</dcterms:modified>
</cp:coreProperties>
</file>