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2">
  <p:sldMasterIdLst>
    <p:sldMasterId id="2147483660" r:id="rId1"/>
    <p:sldMasterId id="2147483686" r:id="rId2"/>
  </p:sldMasterIdLst>
  <p:notesMasterIdLst>
    <p:notesMasterId r:id="rId13"/>
  </p:notesMasterIdLst>
  <p:handoutMasterIdLst>
    <p:handoutMasterId r:id="rId14"/>
  </p:handoutMasterIdLst>
  <p:sldIdLst>
    <p:sldId id="256" r:id="rId3"/>
    <p:sldId id="281" r:id="rId4"/>
    <p:sldId id="289" r:id="rId5"/>
    <p:sldId id="291" r:id="rId6"/>
    <p:sldId id="293" r:id="rId7"/>
    <p:sldId id="290" r:id="rId8"/>
    <p:sldId id="301" r:id="rId9"/>
    <p:sldId id="298" r:id="rId10"/>
    <p:sldId id="299" r:id="rId11"/>
    <p:sldId id="271" r:id="rId12"/>
  </p:sldIdLst>
  <p:sldSz cx="24387175" cy="1828958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1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204" autoAdjust="0"/>
  </p:normalViewPr>
  <p:slideViewPr>
    <p:cSldViewPr snapToGrid="0" showGuides="1">
      <p:cViewPr varScale="1">
        <p:scale>
          <a:sx n="27" d="100"/>
          <a:sy n="27" d="100"/>
        </p:scale>
        <p:origin x="1476" y="114"/>
      </p:cViewPr>
      <p:guideLst>
        <p:guide orient="horz" pos="5761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9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5599A-E4FB-4BF0-9859-77CDB8F63CD9}" type="datetimeFigureOut">
              <a:rPr lang="cs-CZ" smtClean="0"/>
              <a:t>26.06.2020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26B1E-4FA9-4F20-B944-D03AFE8DEA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65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07FA9-DE9C-409F-85F2-97F44B920B82}" type="datetimeFigureOut">
              <a:rPr lang="cs-CZ" smtClean="0"/>
              <a:t>26.06.2020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384A4-C56D-4B31-91D3-4CC689CA8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1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31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2790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012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Text pod grafem není součástí grafu, negeneruje se automaticky. Slouží pro manuální doplnění dalších informací pro případ potřeby.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571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Text pod grafem není součástí grafu, negeneruje se automaticky. Slouží pro manuální doplnění dalších informací pro případ potřeby.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8384A4-C56D-4B31-91D3-4CC689CA894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46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989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Počet jednání Leden – červen 2019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Rada – 6 jednání</a:t>
            </a:r>
          </a:p>
          <a:p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 – 14 jednání</a:t>
            </a:r>
          </a:p>
          <a:p>
            <a:r>
              <a:rPr lang="cs-CZ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 pro horizontální zemědělské otázky – 16 jednání</a:t>
            </a: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Počet jednání Leden – červen 2020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AGRI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Rada – 5 jednání (1 prezenčně, 1 videokonferenčně – diskuse F2F, 1 videokonferenčně diskuse k SZP)</a:t>
            </a:r>
          </a:p>
          <a:p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 – 11 jednání</a:t>
            </a:r>
          </a:p>
          <a:p>
            <a:r>
              <a:rPr lang="cs-CZ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 pro horizontální zemědělské otázky – 5 jednání</a:t>
            </a:r>
            <a:endParaRPr lang="cs-CZ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706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Víceletý finanční rámec EU</a:t>
            </a:r>
            <a:r>
              <a:rPr lang="cs-CZ" baseline="0" dirty="0" smtClean="0"/>
              <a:t> </a:t>
            </a:r>
            <a:r>
              <a:rPr lang="cs-CZ" dirty="0" smtClean="0"/>
              <a:t>na období 2021 až 2027 se dosud nepodařilo dojednat</a:t>
            </a:r>
          </a:p>
          <a:p>
            <a:endParaRPr lang="cs-CZ" dirty="0" smtClean="0"/>
          </a:p>
          <a:p>
            <a:r>
              <a:rPr lang="cs-CZ" dirty="0" smtClean="0"/>
              <a:t>Aktualizovaný návrh Komise pro VFR 2021-2027 a </a:t>
            </a:r>
            <a:r>
              <a:rPr lang="cs-CZ" dirty="0" err="1" smtClean="0"/>
              <a:t>Recovery</a:t>
            </a:r>
            <a:r>
              <a:rPr lang="cs-CZ" dirty="0" smtClean="0"/>
              <a:t> </a:t>
            </a:r>
            <a:r>
              <a:rPr lang="cs-CZ" dirty="0" err="1" smtClean="0"/>
              <a:t>Plan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byl zveřejněn 27. 5., jedná se zatím o nejaktuálnější verzi budoucího dlouhodobého rozpočtu EU</a:t>
            </a:r>
          </a:p>
          <a:p>
            <a:endParaRPr lang="cs-CZ" dirty="0" smtClean="0"/>
          </a:p>
          <a:p>
            <a:r>
              <a:rPr lang="cs-CZ" dirty="0" smtClean="0"/>
              <a:t>Z nového návrhu VFR vyplývá zvýšení financování EU pro Společnou zemědělskou politiku</a:t>
            </a:r>
          </a:p>
          <a:p>
            <a:endParaRPr lang="cs-CZ" dirty="0" smtClean="0"/>
          </a:p>
          <a:p>
            <a:r>
              <a:rPr lang="cs-CZ" dirty="0" smtClean="0"/>
              <a:t>Bude nutné provést analýzu možných opatření vedoucích k plnění stanovených cílů a teprve poté bude možné vyhodnotit, zda jsou finanční prostředky alokované na SZP dostačující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095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Vyjděte prosím z tohoto závěrečného snímku, který je přímo v prezentaci – upravte texty dle potřeby, vyměňte případně podkladovou fotografii, a to buď přes pravé tlačítko myši Změnit obrázek, nebo obrázek smažte a vložte nový pomocí ikony uprostřed zástupného symbolu pro vložení obrázku. Klikněte na nově vložený obrázek a přeneste jej do pozadí přes Nástroje obrázku / Formát / Přenést dál / Přenést do pozadí. Toto řešení zachovává možnost výměny podkladového obrázku – více viz poznámka u titulního snímku.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9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:a16="http://schemas.microsoft.com/office/drawing/2014/main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7377200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6" name="Bílý podklad">
            <a:extLst>
              <a:ext uri="{FF2B5EF4-FFF2-40B4-BE49-F238E27FC236}">
                <a16:creationId xmlns:a16="http://schemas.microsoft.com/office/drawing/2014/main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22800"/>
            <a:ext cx="14940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2030576"/>
            <a:ext cx="10440000" cy="456039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:a16="http://schemas.microsoft.com/office/drawing/2014/main" id="{BCC887BD-1330-4E6F-92EE-65D69E01A7EE}"/>
              </a:ext>
            </a:extLst>
          </p:cNvPr>
          <p:cNvCxnSpPr/>
          <p:nvPr userDrawn="1"/>
        </p:nvCxnSpPr>
        <p:spPr>
          <a:xfrm>
            <a:off x="4114800" y="2870449"/>
            <a:ext cx="0" cy="30530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:a16="http://schemas.microsoft.com/office/drawing/2014/main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4287962"/>
            <a:ext cx="3133350" cy="1804577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:a16="http://schemas.microsoft.com/office/drawing/2014/main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4286951"/>
            <a:ext cx="3133350" cy="1804577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:a16="http://schemas.microsoft.com/office/drawing/2014/main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160000"/>
            <a:ext cx="2880000" cy="720000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4140000"/>
            <a:ext cx="9972000" cy="7200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1219261" indent="0" algn="ctr">
              <a:buNone/>
              <a:defRPr sz="5334"/>
            </a:lvl2pPr>
            <a:lvl3pPr marL="2438522" indent="0" algn="ctr">
              <a:buNone/>
              <a:defRPr sz="4800"/>
            </a:lvl3pPr>
            <a:lvl4pPr marL="3657783" indent="0" algn="ctr">
              <a:buNone/>
              <a:defRPr sz="4267"/>
            </a:lvl4pPr>
            <a:lvl5pPr marL="4877044" indent="0" algn="ctr">
              <a:buNone/>
              <a:defRPr sz="4267"/>
            </a:lvl5pPr>
            <a:lvl6pPr marL="6096305" indent="0" algn="ctr">
              <a:buNone/>
              <a:defRPr sz="4267"/>
            </a:lvl6pPr>
            <a:lvl7pPr marL="7315566" indent="0" algn="ctr">
              <a:buNone/>
              <a:defRPr sz="4267"/>
            </a:lvl7pPr>
            <a:lvl8pPr marL="8534827" indent="0" algn="ctr">
              <a:buNone/>
              <a:defRPr sz="4267"/>
            </a:lvl8pPr>
            <a:lvl9pPr marL="9754088" indent="0" algn="ctr">
              <a:buNone/>
              <a:defRPr sz="4267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1990800"/>
            <a:ext cx="9972000" cy="1980000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2640229"/>
            <a:ext cx="15217200" cy="1680146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4560396"/>
            <a:ext cx="15217200" cy="22081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700888" cy="17092509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6960204"/>
            <a:ext cx="15217200" cy="9652838"/>
          </a:xfrm>
        </p:spPr>
        <p:txBody>
          <a:bodyPr/>
          <a:lstStyle>
            <a:lvl1pPr marL="672034" indent="-672034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344067" indent="-672034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31548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500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500000" cy="54724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2639712"/>
            <a:ext cx="10248300" cy="132011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6149402"/>
            <a:ext cx="158976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3734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11573805"/>
            <a:ext cx="4500000" cy="505003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3840333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4560396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6880597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7632663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9920861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10656925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12961125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3681188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3269660E-B4FE-4175-AA01-54B65588DE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20546"/>
          <a:stretch/>
        </p:blipFill>
        <p:spPr>
          <a:xfrm flipH="1">
            <a:off x="6257925" y="2683107"/>
            <a:ext cx="700888" cy="13940737"/>
          </a:xfrm>
          <a:prstGeom prst="rect">
            <a:avLst/>
          </a:prstGeo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229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700888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4320375"/>
            <a:ext cx="21888000" cy="1230346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pic>
        <p:nvPicPr>
          <p:cNvPr id="5" name="Lístek s linkou">
            <a:extLst>
              <a:ext uri="{FF2B5EF4-FFF2-40B4-BE49-F238E27FC236}">
                <a16:creationId xmlns:a16="http://schemas.microsoft.com/office/drawing/2014/main" id="{DDC20ECA-0F4E-4CDF-9306-D0EAA2E2DC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700888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4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4320375"/>
            <a:ext cx="10321200" cy="1230346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4320375"/>
            <a:ext cx="10321200" cy="1230346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7" name="Lístek s linkou">
            <a:extLst>
              <a:ext uri="{FF2B5EF4-FFF2-40B4-BE49-F238E27FC236}">
                <a16:creationId xmlns:a16="http://schemas.microsoft.com/office/drawing/2014/main" id="{6A87444F-6CF2-428D-BE9B-749D181F16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700888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7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:a16="http://schemas.microsoft.com/office/drawing/2014/main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6624794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1" y="6624000"/>
            <a:ext cx="7812387" cy="3780000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10442917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1219261" indent="0" algn="ctr">
              <a:buNone/>
              <a:defRPr sz="5334"/>
            </a:lvl2pPr>
            <a:lvl3pPr marL="2438522" indent="0" algn="ctr">
              <a:buNone/>
              <a:defRPr sz="4800"/>
            </a:lvl3pPr>
            <a:lvl4pPr marL="3657783" indent="0" algn="ctr">
              <a:buNone/>
              <a:defRPr sz="4267"/>
            </a:lvl4pPr>
            <a:lvl5pPr marL="4877044" indent="0" algn="ctr">
              <a:buNone/>
              <a:defRPr sz="4267"/>
            </a:lvl5pPr>
            <a:lvl6pPr marL="6096305" indent="0" algn="ctr">
              <a:buNone/>
              <a:defRPr sz="4267"/>
            </a:lvl6pPr>
            <a:lvl7pPr marL="7315566" indent="0" algn="ctr">
              <a:buNone/>
              <a:defRPr sz="4267"/>
            </a:lvl7pPr>
            <a:lvl8pPr marL="8534827" indent="0" algn="ctr">
              <a:buNone/>
              <a:defRPr sz="4267"/>
            </a:lvl8pPr>
            <a:lvl9pPr marL="9754088" indent="0" algn="ctr">
              <a:buNone/>
              <a:defRPr sz="4267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7377200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810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:a16="http://schemas.microsoft.com/office/drawing/2014/main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609653"/>
            <a:ext cx="234720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Bílý podklad">
            <a:extLst>
              <a:ext uri="{FF2B5EF4-FFF2-40B4-BE49-F238E27FC236}">
                <a16:creationId xmlns:a16="http://schemas.microsoft.com/office/drawing/2014/main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030576"/>
            <a:ext cx="15048000" cy="4560396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2030576"/>
            <a:ext cx="10440000" cy="456039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:a16="http://schemas.microsoft.com/office/drawing/2014/main" id="{BCC887BD-1330-4E6F-92EE-65D69E01A7EE}"/>
              </a:ext>
            </a:extLst>
          </p:cNvPr>
          <p:cNvCxnSpPr/>
          <p:nvPr userDrawn="1"/>
        </p:nvCxnSpPr>
        <p:spPr>
          <a:xfrm>
            <a:off x="4114800" y="2870449"/>
            <a:ext cx="0" cy="30530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:a16="http://schemas.microsoft.com/office/drawing/2014/main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4287962"/>
            <a:ext cx="3133350" cy="1804577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:a16="http://schemas.microsoft.com/office/drawing/2014/main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4286951"/>
            <a:ext cx="3133350" cy="1804577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:a16="http://schemas.microsoft.com/office/drawing/2014/main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880250"/>
            <a:ext cx="2880000" cy="960083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5520479"/>
            <a:ext cx="10080000" cy="961049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2654631"/>
            <a:ext cx="10080000" cy="2640229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4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2640229"/>
            <a:ext cx="10614150" cy="163214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108252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706225" y="600126"/>
            <a:ext cx="525846" cy="17092509"/>
          </a:xfrm>
          <a:prstGeom prst="rect">
            <a:avLst/>
          </a:prstGeom>
        </p:spPr>
      </p:pic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4896425"/>
            <a:ext cx="10605600" cy="11716617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</p:spTree>
    <p:extLst>
      <p:ext uri="{BB962C8B-B14F-4D97-AF65-F5344CB8AC3E}">
        <p14:creationId xmlns:p14="http://schemas.microsoft.com/office/powerpoint/2010/main" val="2909542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609653"/>
            <a:ext cx="166896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F1858FF-BDE0-4C5E-8D26-8CEB64552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79" r="70308" b="14837"/>
          <a:stretch/>
        </p:blipFill>
        <p:spPr>
          <a:xfrm flipH="1">
            <a:off x="6257925" y="2695810"/>
            <a:ext cx="525846" cy="149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38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2640229"/>
            <a:ext cx="4032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5664492"/>
            <a:ext cx="40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2640229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2640229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8928775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8928775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504304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3504304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9792850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9792850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2640229"/>
            <a:ext cx="0" cy="1503970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525846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10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2640229"/>
            <a:ext cx="10614150" cy="163214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108252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706225" y="600126"/>
            <a:ext cx="700888" cy="17092509"/>
          </a:xfrm>
          <a:prstGeom prst="rect">
            <a:avLst/>
          </a:prstGeom>
        </p:spPr>
      </p:pic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4896425"/>
            <a:ext cx="10605600" cy="11716617"/>
          </a:xfrm>
        </p:spPr>
        <p:txBody>
          <a:bodyPr>
            <a:normAutofit/>
          </a:bodyPr>
          <a:lstStyle>
            <a:lvl1pPr marL="864043" indent="-864043">
              <a:spcBef>
                <a:spcPts val="0"/>
              </a:spcBef>
              <a:spcAft>
                <a:spcPts val="12001"/>
              </a:spcAft>
              <a:buSzPct val="150000"/>
              <a:buFontTx/>
              <a:buBlip>
                <a:blip r:embed="rId3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</p:spTree>
    <p:extLst>
      <p:ext uri="{BB962C8B-B14F-4D97-AF65-F5344CB8AC3E}">
        <p14:creationId xmlns:p14="http://schemas.microsoft.com/office/powerpoint/2010/main" val="78357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4320375"/>
            <a:ext cx="10454400" cy="1776154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105624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6240542"/>
            <a:ext cx="10454400" cy="57605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5514111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12442680"/>
            <a:ext cx="2865600" cy="4181163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5514947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5514947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F8C1C56-B361-4CFD-80E8-87A4618901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439525" y="587427"/>
            <a:ext cx="525846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22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97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690518"/>
            <a:ext cx="15217200" cy="803096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6149402"/>
            <a:ext cx="158976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59D00A5E-2144-4E6A-95AD-4F60472D9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2538622"/>
            <a:ext cx="666750" cy="14085222"/>
          </a:xfrm>
          <a:prstGeom prst="rect">
            <a:avLst/>
          </a:prstGeom>
        </p:spPr>
      </p:pic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8150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745839"/>
            <a:ext cx="3812400" cy="724862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7E2288-C6D9-4297-B5DD-4093A2EB3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2538622"/>
            <a:ext cx="666750" cy="14085222"/>
          </a:xfrm>
          <a:prstGeom prst="rect">
            <a:avLst/>
          </a:prstGeom>
        </p:spPr>
      </p:pic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745839"/>
            <a:ext cx="3812400" cy="724862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745839"/>
            <a:ext cx="3812400" cy="724862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4401250"/>
            <a:ext cx="3812400" cy="17281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6235610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4401250"/>
            <a:ext cx="3816000" cy="17281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6233809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4401250"/>
            <a:ext cx="3812400" cy="17281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6233809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2640229"/>
            <a:ext cx="0" cy="139836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2640229"/>
            <a:ext cx="0" cy="1398361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7489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2639712"/>
            <a:ext cx="15897600" cy="1397333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7205494"/>
            <a:ext cx="129600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EDC5855-5478-41DF-9956-B3B19B4C3F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14767"/>
          <a:stretch/>
        </p:blipFill>
        <p:spPr>
          <a:xfrm flipH="1">
            <a:off x="6257925" y="2683107"/>
            <a:ext cx="525846" cy="14996829"/>
          </a:xfrm>
          <a:prstGeom prst="rect">
            <a:avLst/>
          </a:prstGeo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2639976"/>
            <a:ext cx="432000" cy="57605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4197711"/>
            <a:ext cx="432000" cy="576050"/>
          </a:xfrm>
          <a:solidFill>
            <a:schemeClr val="accent5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3418844"/>
            <a:ext cx="432000" cy="57605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:a16="http://schemas.microsoft.com/office/drawing/2014/main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683105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:a16="http://schemas.microsoft.com/office/drawing/2014/main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3417897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4195564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683105"/>
            <a:ext cx="4140000" cy="2088509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649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2640229"/>
            <a:ext cx="10443600" cy="1680146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4560396"/>
            <a:ext cx="10443600" cy="321627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2640229"/>
            <a:ext cx="0" cy="15039706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525846" cy="17092509"/>
          </a:xfrm>
          <a:prstGeom prst="rect">
            <a:avLst/>
          </a:prstGeom>
        </p:spPr>
      </p:pic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2640229"/>
            <a:ext cx="4068000" cy="1680146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5664492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7536654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9347812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11232975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13031131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4881292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7939889"/>
            <a:ext cx="10443600" cy="8647351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318260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2640229"/>
            <a:ext cx="15217200" cy="1680146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4560396"/>
            <a:ext cx="15217200" cy="22081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525846" cy="17092509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6960204"/>
            <a:ext cx="15217200" cy="9652838"/>
          </a:xfrm>
        </p:spPr>
        <p:txBody>
          <a:bodyPr/>
          <a:lstStyle>
            <a:lvl1pPr marL="504000" indent="-504000">
              <a:buFontTx/>
              <a:buBlip>
                <a:blip r:embed="rId3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190302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500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500000" cy="54724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2639712"/>
            <a:ext cx="10248300" cy="132011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6149402"/>
            <a:ext cx="158976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11573805"/>
            <a:ext cx="4500000" cy="5050038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3840333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4560396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6880597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7632663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9920861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10656925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12961125"/>
            <a:ext cx="2880000" cy="57605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3681188"/>
            <a:ext cx="2880000" cy="192016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3269660E-B4FE-4175-AA01-54B65588DE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20546"/>
          <a:stretch/>
        </p:blipFill>
        <p:spPr>
          <a:xfrm flipH="1">
            <a:off x="6257925" y="2683107"/>
            <a:ext cx="525846" cy="13940737"/>
          </a:xfrm>
          <a:prstGeom prst="rect">
            <a:avLst/>
          </a:prstGeo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21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Lístek s linkou">
            <a:extLst>
              <a:ext uri="{FF2B5EF4-FFF2-40B4-BE49-F238E27FC236}">
                <a16:creationId xmlns:a16="http://schemas.microsoft.com/office/drawing/2014/main" id="{F1E5EC0C-7B1D-47EC-A3E1-2B402F0B6C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525846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59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4320375"/>
            <a:ext cx="21888000" cy="123034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5" name="Lístek s linkou">
            <a:extLst>
              <a:ext uri="{FF2B5EF4-FFF2-40B4-BE49-F238E27FC236}">
                <a16:creationId xmlns:a16="http://schemas.microsoft.com/office/drawing/2014/main" id="{2F88637D-9D11-4D14-8869-265BC0D470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525846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06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4320375"/>
            <a:ext cx="10321200" cy="123034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4320375"/>
            <a:ext cx="10321200" cy="123034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Lístek s linkou">
            <a:extLst>
              <a:ext uri="{FF2B5EF4-FFF2-40B4-BE49-F238E27FC236}">
                <a16:creationId xmlns:a16="http://schemas.microsoft.com/office/drawing/2014/main" id="{FE473D67-62FC-4236-8B45-60F039155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428625" y="600126"/>
            <a:ext cx="525846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7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609653"/>
            <a:ext cx="166896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F1858FF-BDE0-4C5E-8D26-8CEB64552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79" r="70308" b="14837"/>
          <a:stretch/>
        </p:blipFill>
        <p:spPr>
          <a:xfrm flipH="1">
            <a:off x="6257925" y="2695810"/>
            <a:ext cx="700888" cy="149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63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:a16="http://schemas.microsoft.com/office/drawing/2014/main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5784502"/>
            <a:ext cx="12960000" cy="6720584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1" y="5784502"/>
            <a:ext cx="7812387" cy="5040438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10824940"/>
            <a:ext cx="12960000" cy="1680146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609653"/>
            <a:ext cx="23472000" cy="1707028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810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2640229"/>
            <a:ext cx="4032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5664492"/>
            <a:ext cx="40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2640229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2640229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8928775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8928775"/>
            <a:ext cx="4320000" cy="7200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504304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3504304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9792850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9792850"/>
            <a:ext cx="4320000" cy="504043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2640229"/>
            <a:ext cx="0" cy="15039706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700888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3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4320375"/>
            <a:ext cx="10454400" cy="1776154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105624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6240542"/>
            <a:ext cx="10454400" cy="57605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5514111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12442680"/>
            <a:ext cx="2865600" cy="4181163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3921209"/>
            <a:ext cx="2160000" cy="144012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5514947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5514947"/>
            <a:ext cx="2160000" cy="1056092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F8C1C56-B361-4CFD-80E8-87A4618901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11439525" y="587427"/>
            <a:ext cx="700888" cy="170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97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690518"/>
            <a:ext cx="15217200" cy="803096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11569005"/>
            <a:ext cx="2880000" cy="14401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13153142"/>
            <a:ext cx="2880000" cy="240020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6149402"/>
            <a:ext cx="158976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59D00A5E-2144-4E6A-95AD-4F60472D9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2538622"/>
            <a:ext cx="888788" cy="14085222"/>
          </a:xfrm>
          <a:prstGeom prst="rect">
            <a:avLst/>
          </a:prstGeom>
        </p:spPr>
      </p:pic>
      <p:sp>
        <p:nvSpPr>
          <p:cNvPr id="8" name="Zástupný symbol pro datum 7">
            <a:extLst>
              <a:ext uri="{FF2B5EF4-FFF2-40B4-BE49-F238E27FC236}">
                <a16:creationId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42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745839"/>
            <a:ext cx="3812400" cy="7248629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7E2288-C6D9-4297-B5DD-4093A2EB35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7" t="14411" r="71879" b="8523"/>
          <a:stretch/>
        </p:blipFill>
        <p:spPr>
          <a:xfrm>
            <a:off x="6191251" y="2538622"/>
            <a:ext cx="888788" cy="14085222"/>
          </a:xfrm>
          <a:prstGeom prst="rect">
            <a:avLst/>
          </a:prstGeom>
        </p:spPr>
      </p:pic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745839"/>
            <a:ext cx="3812400" cy="7248629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745839"/>
            <a:ext cx="3812400" cy="7248629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10724131"/>
            <a:ext cx="3812400" cy="720063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11617009"/>
            <a:ext cx="3812400" cy="264022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4401250"/>
            <a:ext cx="3812400" cy="1728150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6235610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4401250"/>
            <a:ext cx="3816000" cy="1728150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6233809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4401250"/>
            <a:ext cx="3812400" cy="1728150"/>
          </a:xfrm>
        </p:spPr>
        <p:txBody>
          <a:bodyPr anchor="ctr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6233809"/>
            <a:ext cx="3812400" cy="480042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2745839"/>
            <a:ext cx="0" cy="138780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2745839"/>
            <a:ext cx="0" cy="13878004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26.06.2020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11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2639712"/>
            <a:ext cx="15897600" cy="1397333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2640229"/>
            <a:ext cx="4968000" cy="2640229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5664492"/>
            <a:ext cx="4968000" cy="1094855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7205494"/>
            <a:ext cx="12960000" cy="57605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3734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EDC5855-5478-41DF-9956-B3B19B4C3F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14767"/>
          <a:stretch/>
        </p:blipFill>
        <p:spPr>
          <a:xfrm flipH="1">
            <a:off x="6257925" y="2683107"/>
            <a:ext cx="700888" cy="14996829"/>
          </a:xfrm>
          <a:prstGeom prst="rect">
            <a:avLst/>
          </a:prstGeo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2639976"/>
            <a:ext cx="432000" cy="57605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4197711"/>
            <a:ext cx="432000" cy="57605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3418844"/>
            <a:ext cx="432000" cy="57605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:a16="http://schemas.microsoft.com/office/drawing/2014/main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683105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:a16="http://schemas.microsoft.com/office/drawing/2014/main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3417897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:a16="http://schemas.microsoft.com/office/drawing/2014/main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4195564"/>
            <a:ext cx="2062800" cy="57605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683105"/>
            <a:ext cx="4140000" cy="2088509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:a16="http://schemas.microsoft.com/office/drawing/2014/main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11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2640229"/>
            <a:ext cx="10443600" cy="1680146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609653"/>
            <a:ext cx="5835600" cy="17070282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4560396"/>
            <a:ext cx="10443600" cy="3216279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r>
              <a:rPr lang="cs-CZ" smtClean="0"/>
              <a:t>Upravte styly předlohy textu.</a:t>
            </a:r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2640229"/>
            <a:ext cx="0" cy="15039706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>
            <a:extLst>
              <a:ext uri="{FF2B5EF4-FFF2-40B4-BE49-F238E27FC236}">
                <a16:creationId xmlns:a16="http://schemas.microsoft.com/office/drawing/2014/main" id="{B985BDA0-83BF-4CD1-88C1-35ED22555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3180" r="70308" b="3301"/>
          <a:stretch/>
        </p:blipFill>
        <p:spPr>
          <a:xfrm>
            <a:off x="6715125" y="587427"/>
            <a:ext cx="700888" cy="17092509"/>
          </a:xfrm>
          <a:prstGeom prst="rect">
            <a:avLst/>
          </a:prstGeom>
        </p:spPr>
      </p:pic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2640229"/>
            <a:ext cx="4068000" cy="1680146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5664492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7536654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9347812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11232975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13031131"/>
            <a:ext cx="4068000" cy="172815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4881292"/>
            <a:ext cx="4068000" cy="1296113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7939889"/>
            <a:ext cx="10443600" cy="8647351"/>
          </a:xfrm>
        </p:spPr>
        <p:txBody>
          <a:bodyPr/>
          <a:lstStyle>
            <a:lvl1pPr marL="672034" indent="-672034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672034" indent="0">
              <a:buFontTx/>
              <a:buNone/>
              <a:defRPr/>
            </a:lvl2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50562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2640229"/>
            <a:ext cx="21888000" cy="16321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4320375"/>
            <a:ext cx="21888000" cy="123034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7103885"/>
            <a:ext cx="2880000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26.06.2020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200" y="17103885"/>
            <a:ext cx="16127999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7103885"/>
            <a:ext cx="2880000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:a16="http://schemas.microsoft.com/office/drawing/2014/main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:a16="http://schemas.microsoft.com/office/drawing/2014/main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:a16="http://schemas.microsoft.com/office/drawing/2014/main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:a16="http://schemas.microsoft.com/office/drawing/2014/main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:a16="http://schemas.microsoft.com/office/drawing/2014/main" id="{02A43B78-8D94-4A2A-B8D6-D956D5628068}"/>
              </a:ext>
            </a:extLst>
          </p:cNvPr>
          <p:cNvCxnSpPr/>
          <p:nvPr userDrawn="1"/>
        </p:nvCxnSpPr>
        <p:spPr>
          <a:xfrm>
            <a:off x="0" y="17679935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:a16="http://schemas.microsoft.com/office/drawing/2014/main" id="{98DFABD4-A214-480D-94A5-1E1544CD332E}"/>
              </a:ext>
            </a:extLst>
          </p:cNvPr>
          <p:cNvCxnSpPr/>
          <p:nvPr userDrawn="1"/>
        </p:nvCxnSpPr>
        <p:spPr>
          <a:xfrm>
            <a:off x="0" y="16623843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:a16="http://schemas.microsoft.com/office/drawing/2014/main" id="{292E6A4A-D85F-47FA-88D3-6AFDEBD14EAC}"/>
              </a:ext>
            </a:extLst>
          </p:cNvPr>
          <p:cNvCxnSpPr/>
          <p:nvPr userDrawn="1"/>
        </p:nvCxnSpPr>
        <p:spPr>
          <a:xfrm>
            <a:off x="0" y="4320375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:a16="http://schemas.microsoft.com/office/drawing/2014/main" id="{CA282E34-2CFA-4C0E-88E6-0A81E1260065}"/>
              </a:ext>
            </a:extLst>
          </p:cNvPr>
          <p:cNvCxnSpPr/>
          <p:nvPr userDrawn="1"/>
        </p:nvCxnSpPr>
        <p:spPr>
          <a:xfrm>
            <a:off x="0" y="2640229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:a16="http://schemas.microsoft.com/office/drawing/2014/main" id="{0EB48E79-C8D3-4A13-B2EF-7C2BF5C2F322}"/>
              </a:ext>
            </a:extLst>
          </p:cNvPr>
          <p:cNvCxnSpPr/>
          <p:nvPr userDrawn="1"/>
        </p:nvCxnSpPr>
        <p:spPr>
          <a:xfrm>
            <a:off x="0" y="609653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4" r:id="rId13"/>
    <p:sldLayoutId id="2147483685" r:id="rId14"/>
    <p:sldLayoutId id="2147483682" r:id="rId15"/>
  </p:sldLayoutIdLst>
  <p:txStyles>
    <p:titleStyle>
      <a:lvl1pPr algn="l" defTabSz="2438522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80024" indent="-480024" algn="l" defTabSz="2438522" rtl="0" eaLnBrk="1" latinLnBrk="0" hangingPunct="1">
        <a:lnSpc>
          <a:spcPct val="90000"/>
        </a:lnSpc>
        <a:spcBef>
          <a:spcPts val="2667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60048" indent="-480024" algn="l" defTabSz="2438522" rtl="0" eaLnBrk="1" latinLnBrk="0" hangingPunct="1">
        <a:lnSpc>
          <a:spcPct val="90000"/>
        </a:lnSpc>
        <a:spcBef>
          <a:spcPts val="1333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40072" indent="-480024" algn="l" defTabSz="2438522" rtl="0" eaLnBrk="1" latinLnBrk="0" hangingPunct="1">
        <a:lnSpc>
          <a:spcPct val="90000"/>
        </a:lnSpc>
        <a:spcBef>
          <a:spcPts val="1333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96" indent="-480024" algn="l" defTabSz="2438522" rtl="0" eaLnBrk="1" latinLnBrk="0" hangingPunct="1">
        <a:lnSpc>
          <a:spcPct val="90000"/>
        </a:lnSpc>
        <a:spcBef>
          <a:spcPts val="1333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120" indent="-480024" algn="l" defTabSz="2438522" rtl="0" eaLnBrk="1" latinLnBrk="0" hangingPunct="1">
        <a:lnSpc>
          <a:spcPct val="90000"/>
        </a:lnSpc>
        <a:spcBef>
          <a:spcPts val="1333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6705935" indent="-609630" algn="l" defTabSz="2438522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925196" indent="-609630" algn="l" defTabSz="2438522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9144457" indent="-609630" algn="l" defTabSz="2438522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10363718" indent="-609630" algn="l" defTabSz="2438522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219261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438522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657783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4877044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6096305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6pPr>
      <a:lvl7pPr marL="7315566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7pPr>
      <a:lvl8pPr marL="8534827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8pPr>
      <a:lvl9pPr marL="9754088" algn="l" defTabSz="2438522" rtl="0" eaLnBrk="1" latinLnBrk="0" hangingPunct="1">
        <a:defRPr sz="4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61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pos="287" userDrawn="1">
          <p15:clr>
            <a:srgbClr val="F26B43"/>
          </p15:clr>
        </p15:guide>
        <p15:guide id="4" pos="15075" userDrawn="1">
          <p15:clr>
            <a:srgbClr val="F26B43"/>
          </p15:clr>
        </p15:guide>
        <p15:guide id="5" orient="horz" pos="377" userDrawn="1">
          <p15:clr>
            <a:srgbClr val="F26B43"/>
          </p15:clr>
        </p15:guide>
        <p15:guide id="6" orient="horz" pos="11144" userDrawn="1">
          <p15:clr>
            <a:srgbClr val="F26B43"/>
          </p15:clr>
        </p15:guide>
        <p15:guide id="7" orient="horz" pos="1648" userDrawn="1">
          <p15:clr>
            <a:srgbClr val="F26B43"/>
          </p15:clr>
        </p15:guide>
        <p15:guide id="8" orient="horz" pos="2706" userDrawn="1">
          <p15:clr>
            <a:srgbClr val="F26B43"/>
          </p15:clr>
        </p15:guide>
        <p15:guide id="9" orient="horz" pos="10478" userDrawn="1">
          <p15:clr>
            <a:srgbClr val="F26B43"/>
          </p15:clr>
        </p15:guide>
        <p15:guide id="10" pos="786" userDrawn="1">
          <p15:clr>
            <a:srgbClr val="F26B43"/>
          </p15:clr>
        </p15:guide>
        <p15:guide id="11" pos="1457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2640229"/>
            <a:ext cx="21888000" cy="16321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4320375"/>
            <a:ext cx="21888000" cy="123034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7103885"/>
            <a:ext cx="2880000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26.06.2020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200" y="17103885"/>
            <a:ext cx="16127999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7103885"/>
            <a:ext cx="2880000" cy="5760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:a16="http://schemas.microsoft.com/office/drawing/2014/main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:a16="http://schemas.microsoft.com/office/drawing/2014/main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:a16="http://schemas.microsoft.com/office/drawing/2014/main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:a16="http://schemas.microsoft.com/office/drawing/2014/main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8289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:a16="http://schemas.microsoft.com/office/drawing/2014/main" id="{02A43B78-8D94-4A2A-B8D6-D956D5628068}"/>
              </a:ext>
            </a:extLst>
          </p:cNvPr>
          <p:cNvCxnSpPr/>
          <p:nvPr userDrawn="1"/>
        </p:nvCxnSpPr>
        <p:spPr>
          <a:xfrm>
            <a:off x="0" y="17679935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:a16="http://schemas.microsoft.com/office/drawing/2014/main" id="{98DFABD4-A214-480D-94A5-1E1544CD332E}"/>
              </a:ext>
            </a:extLst>
          </p:cNvPr>
          <p:cNvCxnSpPr/>
          <p:nvPr userDrawn="1"/>
        </p:nvCxnSpPr>
        <p:spPr>
          <a:xfrm>
            <a:off x="0" y="16623843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:a16="http://schemas.microsoft.com/office/drawing/2014/main" id="{292E6A4A-D85F-47FA-88D3-6AFDEBD14EAC}"/>
              </a:ext>
            </a:extLst>
          </p:cNvPr>
          <p:cNvCxnSpPr/>
          <p:nvPr userDrawn="1"/>
        </p:nvCxnSpPr>
        <p:spPr>
          <a:xfrm>
            <a:off x="0" y="4320375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:a16="http://schemas.microsoft.com/office/drawing/2014/main" id="{CA282E34-2CFA-4C0E-88E6-0A81E1260065}"/>
              </a:ext>
            </a:extLst>
          </p:cNvPr>
          <p:cNvCxnSpPr/>
          <p:nvPr userDrawn="1"/>
        </p:nvCxnSpPr>
        <p:spPr>
          <a:xfrm>
            <a:off x="0" y="2640229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:a16="http://schemas.microsoft.com/office/drawing/2014/main" id="{0EB48E79-C8D3-4A13-B2EF-7C2BF5C2F322}"/>
              </a:ext>
            </a:extLst>
          </p:cNvPr>
          <p:cNvCxnSpPr/>
          <p:nvPr userDrawn="1"/>
        </p:nvCxnSpPr>
        <p:spPr>
          <a:xfrm>
            <a:off x="0" y="609653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81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1828800" rtl="0" eaLnBrk="1" latinLnBrk="0" hangingPunct="1">
        <a:lnSpc>
          <a:spcPct val="90000"/>
        </a:lnSpc>
        <a:spcBef>
          <a:spcPts val="2000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287">
          <p15:clr>
            <a:srgbClr val="F26B43"/>
          </p15:clr>
        </p15:guide>
        <p15:guide id="4" pos="15075">
          <p15:clr>
            <a:srgbClr val="F26B43"/>
          </p15:clr>
        </p15:guide>
        <p15:guide id="5" orient="horz" pos="283">
          <p15:clr>
            <a:srgbClr val="F26B43"/>
          </p15:clr>
        </p15:guide>
        <p15:guide id="6" orient="horz" pos="8357">
          <p15:clr>
            <a:srgbClr val="F26B43"/>
          </p15:clr>
        </p15:guide>
        <p15:guide id="7" orient="horz" pos="1236">
          <p15:clr>
            <a:srgbClr val="F26B43"/>
          </p15:clr>
        </p15:guide>
        <p15:guide id="8" orient="horz" pos="2029">
          <p15:clr>
            <a:srgbClr val="F26B43"/>
          </p15:clr>
        </p15:guide>
        <p15:guide id="9" orient="horz" pos="7858">
          <p15:clr>
            <a:srgbClr val="F26B43"/>
          </p15:clr>
        </p15:guide>
        <p15:guide id="10" pos="786">
          <p15:clr>
            <a:srgbClr val="F26B43"/>
          </p15:clr>
        </p15:guide>
        <p15:guide id="11" pos="145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jpe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750"/>
            <a:ext cx="23472000" cy="17548650"/>
          </a:xfrm>
          <a:prstGeom prst="rect">
            <a:avLst/>
          </a:prstGeom>
        </p:spPr>
      </p:pic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D9DE9E23-7AA4-4ED4-805A-9E3BB70EED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1522800"/>
            <a:ext cx="24193500" cy="342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Datum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29. </a:t>
            </a:r>
            <a:r>
              <a:rPr lang="cs-CZ" dirty="0"/>
              <a:t>6</a:t>
            </a:r>
            <a:r>
              <a:rPr lang="cs-CZ" dirty="0" smtClean="0"/>
              <a:t>. 2020</a:t>
            </a:r>
            <a:endParaRPr lang="cs-CZ" dirty="0"/>
          </a:p>
        </p:txBody>
      </p:sp>
      <p:sp>
        <p:nvSpPr>
          <p:cNvPr id="25" name="Podnadpis snímku"/>
          <p:cNvSpPr>
            <a:spLocks noGrp="1"/>
          </p:cNvSpPr>
          <p:nvPr>
            <p:ph type="subTitle" idx="1"/>
          </p:nvPr>
        </p:nvSpPr>
        <p:spPr>
          <a:xfrm>
            <a:off x="8708774" y="4035450"/>
            <a:ext cx="9972000" cy="720000"/>
          </a:xfrm>
        </p:spPr>
        <p:txBody>
          <a:bodyPr/>
          <a:lstStyle/>
          <a:p>
            <a:pPr algn="ctr"/>
            <a:r>
              <a:rPr lang="cs-CZ" dirty="0" smtClean="0"/>
              <a:t>Ing. Jiří </a:t>
            </a:r>
            <a:r>
              <a:rPr lang="cs-CZ" dirty="0" err="1" smtClean="0"/>
              <a:t>šír</a:t>
            </a:r>
            <a:endParaRPr lang="cs-CZ" dirty="0" smtClean="0"/>
          </a:p>
          <a:p>
            <a:pPr algn="ctr"/>
            <a:r>
              <a:rPr lang="cs-CZ" dirty="0" smtClean="0"/>
              <a:t>Náměstek pro řízení sekce </a:t>
            </a:r>
            <a:r>
              <a:rPr lang="cs-CZ" dirty="0" err="1" smtClean="0"/>
              <a:t>eu</a:t>
            </a:r>
            <a:r>
              <a:rPr lang="cs-CZ" dirty="0" smtClean="0"/>
              <a:t> a zahraničních vztahů</a:t>
            </a:r>
            <a:endParaRPr lang="cs-CZ" dirty="0"/>
          </a:p>
        </p:txBody>
      </p:sp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4165200" y="1591200"/>
            <a:ext cx="19764000" cy="2256900"/>
          </a:xfrm>
        </p:spPr>
        <p:txBody>
          <a:bodyPr/>
          <a:lstStyle/>
          <a:p>
            <a:pPr algn="ctr"/>
            <a:r>
              <a:rPr lang="cs-CZ" dirty="0" smtClean="0"/>
              <a:t>Zelená dohoda pro Evropu  </a:t>
            </a:r>
            <a:br>
              <a:rPr lang="cs-CZ" dirty="0" smtClean="0"/>
            </a:br>
            <a:r>
              <a:rPr lang="cs-CZ" dirty="0" smtClean="0"/>
              <a:t>strategie k F2F a Biodiverzitě</a:t>
            </a:r>
            <a:endParaRPr lang="cs-CZ" dirty="0"/>
          </a:p>
        </p:txBody>
      </p:sp>
      <p:pic>
        <p:nvPicPr>
          <p:cNvPr id="22" name="Logo MZe">
            <a:extLst>
              <a:ext uri="{FF2B5EF4-FFF2-40B4-BE49-F238E27FC236}">
                <a16:creationId xmlns:a16="http://schemas.microsoft.com/office/drawing/2014/main" id="{DA531F35-4064-445C-B666-A301F89A6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" y="3214800"/>
            <a:ext cx="3132000" cy="1353600"/>
          </a:xfrm>
          <a:prstGeom prst="rect">
            <a:avLst/>
          </a:prstGeom>
        </p:spPr>
      </p:pic>
      <p:cxnSp>
        <p:nvCxnSpPr>
          <p:cNvPr id="27" name="Svislá linka">
            <a:extLst>
              <a:ext uri="{FF2B5EF4-FFF2-40B4-BE49-F238E27FC236}">
                <a16:creationId xmlns:a16="http://schemas.microsoft.com/office/drawing/2014/main" id="{CCC7CE16-A853-4FB5-9503-EB361932F740}"/>
              </a:ext>
            </a:extLst>
          </p:cNvPr>
          <p:cNvCxnSpPr/>
          <p:nvPr/>
        </p:nvCxnSpPr>
        <p:spPr>
          <a:xfrm>
            <a:off x="3905250" y="216000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Horizontální linka">
            <a:extLst>
              <a:ext uri="{FF2B5EF4-FFF2-40B4-BE49-F238E27FC236}">
                <a16:creationId xmlns:a16="http://schemas.microsoft.com/office/drawing/2014/main" id="{6CB8FD26-7373-4F74-A74F-A919A15F645F}"/>
              </a:ext>
            </a:extLst>
          </p:cNvPr>
          <p:cNvCxnSpPr/>
          <p:nvPr/>
        </p:nvCxnSpPr>
        <p:spPr>
          <a:xfrm>
            <a:off x="0" y="4942800"/>
            <a:ext cx="239292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5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Zástupný symbol pro obrázek 17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3AF0204-26E8-4165-A732-BF7CAACA45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587" y="6624794"/>
            <a:ext cx="12960000" cy="377920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1EC619-241E-451F-A24E-56421AA5D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DĚKUJi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cxnSp>
        <p:nvCxnSpPr>
          <p:cNvPr id="7" name="Zelená horizontální linka">
            <a:extLst>
              <a:ext uri="{FF2B5EF4-FFF2-40B4-BE49-F238E27FC236}">
                <a16:creationId xmlns:a16="http://schemas.microsoft.com/office/drawing/2014/main" id="{CC4E7CF4-015C-4443-B70B-8BB3A7A9B4F6}"/>
              </a:ext>
            </a:extLst>
          </p:cNvPr>
          <p:cNvCxnSpPr/>
          <p:nvPr/>
        </p:nvCxnSpPr>
        <p:spPr>
          <a:xfrm>
            <a:off x="5713200" y="10368000"/>
            <a:ext cx="1296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vislá linka">
            <a:extLst>
              <a:ext uri="{FF2B5EF4-FFF2-40B4-BE49-F238E27FC236}">
                <a16:creationId xmlns:a16="http://schemas.microsoft.com/office/drawing/2014/main" id="{E8E5C449-5924-44BE-AF0F-87E977362123}"/>
              </a:ext>
            </a:extLst>
          </p:cNvPr>
          <p:cNvCxnSpPr/>
          <p:nvPr/>
        </p:nvCxnSpPr>
        <p:spPr>
          <a:xfrm>
            <a:off x="10321200" y="736920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Logo MZe">
            <a:extLst>
              <a:ext uri="{FF2B5EF4-FFF2-40B4-BE49-F238E27FC236}">
                <a16:creationId xmlns:a16="http://schemas.microsoft.com/office/drawing/2014/main" id="{737F2E1F-2363-41C6-B357-662CC3F47A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7837200"/>
            <a:ext cx="3132000" cy="13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588F9-E5FC-4876-9C88-6D580918CBB4}"/>
              </a:ext>
            </a:extLst>
          </p:cNvPr>
          <p:cNvSpPr txBox="1">
            <a:spLocks/>
          </p:cNvSpPr>
          <p:nvPr/>
        </p:nvSpPr>
        <p:spPr>
          <a:xfrm>
            <a:off x="1323117" y="1160584"/>
            <a:ext cx="21888575" cy="15931662"/>
          </a:xfrm>
          <a:prstGeom prst="rect">
            <a:avLst/>
          </a:prstGeom>
        </p:spPr>
        <p:txBody>
          <a:bodyPr/>
          <a:lstStyle>
            <a:lvl1pPr algn="l" defTabSz="243852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</a:p>
          <a:p>
            <a:endParaRPr lang="cs-CZ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Zelená dohoda pro Evropu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 </a:t>
            </a: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„od zemědělce ke spotřebiteli“ </a:t>
            </a: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základní </a:t>
            </a: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prvky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Strategie k biodiverzitě – základní prvky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Základní cíle stanovené v obou </a:t>
            </a: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strategiích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cíle </a:t>
            </a: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stanovené </a:t>
            </a: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ve strategii „od zemědělce ke spotřebiteli a ve strategii k biodiverzitě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Aktuální </a:t>
            </a:r>
            <a:r>
              <a:rPr lang="cs-CZ" sz="5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stav vyjednávání budoucí </a:t>
            </a: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SZP</a:t>
            </a:r>
          </a:p>
          <a:p>
            <a:pPr marL="864043" indent="-864043">
              <a:spcBef>
                <a:spcPts val="0"/>
              </a:spcBef>
              <a:spcAft>
                <a:spcPts val="96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VÍCELETÝ FINANČNÍ RÁMEC 2021-2027</a:t>
            </a:r>
            <a:endParaRPr lang="cs-CZ" sz="54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1"/>
              </a:spcAft>
              <a:buClr>
                <a:schemeClr val="accent2"/>
              </a:buClr>
              <a:buSzPct val="150000"/>
            </a:pPr>
            <a:endParaRPr lang="cs-CZ" sz="5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cs-CZ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odtext 1">
            <a:extLst>
              <a:ext uri="{FF2B5EF4-FFF2-40B4-BE49-F238E27FC236}">
                <a16:creationId xmlns:a16="http://schemas.microsoft.com/office/drawing/2014/main" id="{590AB1DB-6794-4045-A215-36655710364A}"/>
              </a:ext>
            </a:extLst>
          </p:cNvPr>
          <p:cNvSpPr txBox="1">
            <a:spLocks/>
          </p:cNvSpPr>
          <p:nvPr/>
        </p:nvSpPr>
        <p:spPr>
          <a:xfrm>
            <a:off x="7550349" y="11350517"/>
            <a:ext cx="15802020" cy="618720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CDCE00"/>
              </a:buClr>
            </a:pPr>
            <a:endParaRPr lang="cs-CZ" dirty="0">
              <a:solidFill>
                <a:prstClr val="black"/>
              </a:solidFill>
              <a:latin typeface="Gill Sans MT" panose="020B0502020104020203"/>
            </a:endParaRPr>
          </a:p>
          <a:p>
            <a:pPr marL="864043" indent="-864043" defTabSz="2438522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SzPct val="150000"/>
              <a:buBlip>
                <a:blip r:embed="rId4"/>
              </a:buBlip>
            </a:pPr>
            <a:r>
              <a:rPr lang="cs-CZ" sz="4000" dirty="0">
                <a:latin typeface="+mj-lt"/>
                <a:cs typeface="Arial" panose="020B0604020202020204" pitchFamily="34" charset="0"/>
              </a:rPr>
              <a:t>Cílem Zelené dohody je klimaticky neutrální Evropa do roku </a:t>
            </a:r>
            <a:r>
              <a:rPr lang="cs-CZ" sz="4000" dirty="0" smtClean="0">
                <a:latin typeface="+mj-lt"/>
                <a:cs typeface="Arial" panose="020B0604020202020204" pitchFamily="34" charset="0"/>
              </a:rPr>
              <a:t>2050</a:t>
            </a:r>
            <a:endParaRPr lang="cs-CZ" sz="4000" dirty="0">
              <a:latin typeface="+mj-lt"/>
              <a:cs typeface="Arial" panose="020B0604020202020204" pitchFamily="34" charset="0"/>
            </a:endParaRPr>
          </a:p>
          <a:p>
            <a:pPr marL="864043" indent="-864043" defTabSz="2438522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SzPct val="150000"/>
              <a:buBlip>
                <a:blip r:embed="rId4"/>
              </a:buBlip>
            </a:pPr>
            <a:r>
              <a:rPr lang="cs-CZ" sz="4000" dirty="0" smtClean="0">
                <a:latin typeface="+mj-lt"/>
                <a:cs typeface="Arial" panose="020B0604020202020204" pitchFamily="34" charset="0"/>
              </a:rPr>
              <a:t>Na </a:t>
            </a:r>
            <a:r>
              <a:rPr lang="cs-CZ" sz="4000" dirty="0">
                <a:latin typeface="+mj-lt"/>
                <a:cs typeface="Arial" panose="020B0604020202020204" pitchFamily="34" charset="0"/>
              </a:rPr>
              <a:t>cíli vytvořit z Evropy klimaticky neutrální kontinent do roku 2050 se shodli lídři zemí Evropské unie 12. prosince </a:t>
            </a:r>
            <a:r>
              <a:rPr lang="cs-CZ" sz="4000" dirty="0" smtClean="0">
                <a:latin typeface="+mj-lt"/>
                <a:cs typeface="Arial" panose="020B0604020202020204" pitchFamily="34" charset="0"/>
              </a:rPr>
              <a:t>2019</a:t>
            </a:r>
            <a:endParaRPr lang="cs-CZ" sz="4000" dirty="0">
              <a:latin typeface="+mj-lt"/>
              <a:cs typeface="Arial" panose="020B0604020202020204" pitchFamily="34" charset="0"/>
            </a:endParaRPr>
          </a:p>
          <a:p>
            <a:pPr marL="864043" indent="-864043" defTabSz="2438522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SzPct val="150000"/>
              <a:buBlip>
                <a:blip r:embed="rId4"/>
              </a:buBlip>
            </a:pPr>
            <a:r>
              <a:rPr lang="cs-CZ" sz="4000" dirty="0">
                <a:latin typeface="+mj-lt"/>
                <a:cs typeface="Arial" panose="020B0604020202020204" pitchFamily="34" charset="0"/>
              </a:rPr>
              <a:t>Zelená dohoda je zastřešujícím dokumentem pro jednotlivé iniciativy </a:t>
            </a:r>
            <a:r>
              <a:rPr lang="cs-CZ" sz="4000" dirty="0" smtClean="0">
                <a:latin typeface="+mj-lt"/>
                <a:cs typeface="Arial" panose="020B0604020202020204" pitchFamily="34" charset="0"/>
              </a:rPr>
              <a:t>Komise</a:t>
            </a:r>
            <a:endParaRPr lang="cs-CZ" sz="4000" dirty="0">
              <a:latin typeface="+mj-lt"/>
              <a:cs typeface="Arial" panose="020B0604020202020204" pitchFamily="34" charset="0"/>
            </a:endParaRPr>
          </a:p>
          <a:p>
            <a:pPr marL="864043" indent="-864043" defTabSz="2438522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SzPct val="150000"/>
              <a:buBlip>
                <a:blip r:embed="rId4"/>
              </a:buBlip>
            </a:pPr>
            <a:r>
              <a:rPr lang="cs-CZ" sz="4000" dirty="0">
                <a:latin typeface="+mj-lt"/>
                <a:cs typeface="Arial" panose="020B0604020202020204" pitchFamily="34" charset="0"/>
              </a:rPr>
              <a:t>Pro oblast zemědělství jsou relevantní strategie „Od zemědělce ke spotřebiteli“ a k biodiverzitě</a:t>
            </a:r>
          </a:p>
          <a:p>
            <a:pPr algn="just">
              <a:buClr>
                <a:srgbClr val="CDCE00"/>
              </a:buClr>
            </a:pPr>
            <a:endParaRPr lang="cs-CZ" dirty="0">
              <a:solidFill>
                <a:prstClr val="black"/>
              </a:solidFill>
            </a:endParaRPr>
          </a:p>
          <a:p>
            <a:pPr>
              <a:buClr>
                <a:srgbClr val="CDCE00"/>
              </a:buClr>
            </a:pPr>
            <a:endParaRPr lang="cs-CZ" dirty="0" smtClean="0">
              <a:solidFill>
                <a:prstClr val="black"/>
              </a:solidFill>
            </a:endParaRPr>
          </a:p>
        </p:txBody>
      </p:sp>
      <p:sp>
        <p:nvSpPr>
          <p:cNvPr id="64" name="Podnadpis 1">
            <a:extLst>
              <a:ext uri="{FF2B5EF4-FFF2-40B4-BE49-F238E27FC236}">
                <a16:creationId xmlns:a16="http://schemas.microsoft.com/office/drawing/2014/main" id="{37E2FA26-3FB9-4A1D-979E-E0A90B9F55E7}"/>
              </a:ext>
            </a:extLst>
          </p:cNvPr>
          <p:cNvSpPr txBox="1">
            <a:spLocks/>
          </p:cNvSpPr>
          <p:nvPr/>
        </p:nvSpPr>
        <p:spPr>
          <a:xfrm>
            <a:off x="13241912" y="7959782"/>
            <a:ext cx="4573377" cy="1010850"/>
          </a:xfrm>
          <a:prstGeom prst="rect">
            <a:avLst/>
          </a:prstGeom>
        </p:spPr>
        <p:txBody>
          <a:bodyPr/>
          <a:lstStyle>
            <a:lvl1pPr marL="360000" indent="-3600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Clr>
                <a:schemeClr val="accent2"/>
              </a:buClr>
              <a:buFontTx/>
              <a:buBlip>
                <a:blip r:embed="rId3"/>
              </a:buBlip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DCE00"/>
              </a:buClr>
              <a:buNone/>
            </a:pPr>
            <a:endParaRPr lang="cs-CZ" dirty="0">
              <a:solidFill>
                <a:srgbClr val="856351"/>
              </a:solidFill>
              <a:latin typeface="Gill Sans MT" panose="020B0502020104020203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914401" y="3188884"/>
            <a:ext cx="4833256" cy="13388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i="1" dirty="0">
                <a:latin typeface="Arial" panose="020B0604020202020204" pitchFamily="34" charset="0"/>
                <a:cs typeface="Arial" panose="020B0604020202020204" pitchFamily="34" charset="0"/>
              </a:rPr>
              <a:t>„Smyslem Zelené dohody pro Evropu a strategie ‚od zemědělce ke spotřebiteli‘ je vytvořit nový systém, v němž by příroda, potravinové systémy a biologická rozmanitost byly ve větší rovnováze, a chránit tak zdraví a dobré životní podmínky občanů a zároveň zvýšit konkurenceschopnost a odolnost EU,“</a:t>
            </a:r>
          </a:p>
          <a:p>
            <a:pPr algn="ctr"/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Frans </a:t>
            </a:r>
            <a:r>
              <a:rPr lang="cs-CZ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Timmermans</a:t>
            </a:r>
            <a:endParaRPr lang="cs-C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místopředseda Evropské komise pro Zelenou dohodu pro Evropu </a:t>
            </a:r>
          </a:p>
        </p:txBody>
      </p:sp>
      <p:pic>
        <p:nvPicPr>
          <p:cNvPr id="10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34" y="1264596"/>
            <a:ext cx="14007830" cy="1023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E72F682-1579-4134-BAF9-6B0E7B013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349" y="378771"/>
            <a:ext cx="15217200" cy="1771650"/>
          </a:xfrm>
        </p:spPr>
        <p:txBody>
          <a:bodyPr/>
          <a:lstStyle/>
          <a:p>
            <a:r>
              <a:rPr lang="cs-CZ" dirty="0">
                <a:solidFill>
                  <a:srgbClr val="856351"/>
                </a:solidFill>
              </a:rPr>
              <a:t>ZELENÁ DOHODA PRO EVROPU</a:t>
            </a:r>
            <a:br>
              <a:rPr lang="cs-CZ" dirty="0">
                <a:solidFill>
                  <a:srgbClr val="856351"/>
                </a:solidFill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48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7889-9FD8-44AB-BA05-2302DF8D1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9557" y="1550731"/>
            <a:ext cx="16031183" cy="2640229"/>
          </a:xfrm>
        </p:spPr>
        <p:txBody>
          <a:bodyPr/>
          <a:lstStyle/>
          <a:p>
            <a:r>
              <a:rPr lang="cs-CZ" dirty="0" smtClean="0"/>
              <a:t>Strategie „Od zemědělce ke spotřebiteli“ základní prvky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5"/>
          </p:nvPr>
        </p:nvSpPr>
        <p:spPr>
          <a:xfrm>
            <a:off x="7973540" y="4190960"/>
            <a:ext cx="15217200" cy="12549594"/>
          </a:xfrm>
        </p:spPr>
        <p:txBody>
          <a:bodyPr/>
          <a:lstStyle/>
          <a:p>
            <a:pPr marL="864043" indent="-864043">
              <a:spcBef>
                <a:spcPts val="0"/>
              </a:spcBef>
              <a:spcAft>
                <a:spcPts val="60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Strategie je ústředním prvkem Zelené dohody</a:t>
            </a:r>
          </a:p>
          <a:p>
            <a:pPr marL="864043" indent="-864043">
              <a:spcBef>
                <a:spcPts val="0"/>
              </a:spcBef>
              <a:spcAft>
                <a:spcPts val="60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Komplexně řeší problémy udržitelných potravinových systémů</a:t>
            </a:r>
          </a:p>
          <a:p>
            <a:pPr marL="864043" indent="-864043">
              <a:spcBef>
                <a:spcPts val="0"/>
              </a:spcBef>
              <a:spcAft>
                <a:spcPts val="60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Dle Komise představuje příležitost pro zlepšení životního stylu, zdraví a životního prostředí </a:t>
            </a:r>
          </a:p>
          <a:p>
            <a:pPr marL="864043" indent="-864043">
              <a:spcBef>
                <a:spcPts val="0"/>
              </a:spcBef>
              <a:spcAft>
                <a:spcPts val="60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Cílem dle Komise je odměnit ty, kteří již přešli na udržitelné postupy a umožnit tento přechod i ostatním</a:t>
            </a:r>
          </a:p>
          <a:p>
            <a:pPr marL="864043" indent="-864043">
              <a:spcBef>
                <a:spcPts val="0"/>
              </a:spcBef>
              <a:spcAft>
                <a:spcPts val="60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Komise bude hodnotit, zda členské státy prostřednictvím svých strategických plánů budoucí SZP plní stanovené cíle</a:t>
            </a:r>
          </a:p>
          <a:p>
            <a:endParaRPr lang="cs-CZ" dirty="0"/>
          </a:p>
        </p:txBody>
      </p:sp>
      <p:pic>
        <p:nvPicPr>
          <p:cNvPr id="10" name="Zástupný symbol obrázku 15">
            <a:extLst>
              <a:ext uri="{FF2B5EF4-FFF2-40B4-BE49-F238E27FC236}">
                <a16:creationId xmlns:a16="http://schemas.microsoft.com/office/drawing/2014/main" id="{3F0ED993-AF94-48DB-A7EB-D37AC3DA9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7447" y="1550731"/>
            <a:ext cx="5289753" cy="9674988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788957" y="11578114"/>
            <a:ext cx="35667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DCE00"/>
              </a:buClr>
            </a:pPr>
            <a:r>
              <a:rPr lang="cs-CZ" sz="3200" i="1" dirty="0" smtClean="0">
                <a:solidFill>
                  <a:prstClr val="black"/>
                </a:solidFill>
              </a:rPr>
              <a:t>„Strategie </a:t>
            </a:r>
            <a:r>
              <a:rPr lang="cs-CZ" sz="3200" i="1" dirty="0">
                <a:solidFill>
                  <a:prstClr val="black"/>
                </a:solidFill>
              </a:rPr>
              <a:t>„Od zemědělce ke spotřebiteli“ je nový komplexní přístup k tomu, jak Evropané oceňují udržitelnost potravin. Představuje příležitost pro zlepšení životního stylu, zdraví a životního prostředí</a:t>
            </a:r>
            <a:r>
              <a:rPr lang="cs-CZ" sz="3200" i="1" dirty="0" smtClean="0">
                <a:solidFill>
                  <a:prstClr val="black"/>
                </a:solidFill>
              </a:rPr>
              <a:t>.“</a:t>
            </a:r>
            <a:endParaRPr lang="cs-CZ" sz="32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0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C7889-9FD8-44AB-BA05-2302DF8D1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6265" y="2511165"/>
            <a:ext cx="15217200" cy="1193327"/>
          </a:xfrm>
        </p:spPr>
        <p:txBody>
          <a:bodyPr/>
          <a:lstStyle/>
          <a:p>
            <a:r>
              <a:rPr lang="cs-CZ" dirty="0" smtClean="0"/>
              <a:t>Strategie k biodiverzitě – základní prvky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5"/>
          </p:nvPr>
        </p:nvSpPr>
        <p:spPr>
          <a:xfrm>
            <a:off x="7816265" y="3704493"/>
            <a:ext cx="15217200" cy="14933702"/>
          </a:xfrm>
        </p:spPr>
        <p:txBody>
          <a:bodyPr>
            <a:normAutofit/>
          </a:bodyPr>
          <a:lstStyle/>
          <a:p>
            <a:pPr marL="864043" indent="-864043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pl-PL" sz="5400" dirty="0">
                <a:latin typeface="Arial" panose="020B0604020202020204" pitchFamily="34" charset="0"/>
                <a:cs typeface="Arial" panose="020B0604020202020204" pitchFamily="34" charset="0"/>
              </a:rPr>
              <a:t>Navazuje </a:t>
            </a:r>
            <a:r>
              <a:rPr lang="pl-PL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na předchozí Strategii </a:t>
            </a:r>
            <a:r>
              <a:rPr lang="pl-PL" sz="5400" dirty="0">
                <a:latin typeface="Arial" panose="020B0604020202020204" pitchFamily="34" charset="0"/>
                <a:cs typeface="Arial" panose="020B0604020202020204" pitchFamily="34" charset="0"/>
              </a:rPr>
              <a:t>EU v oblasti biologické rozmanitosti do roku 2020 </a:t>
            </a:r>
          </a:p>
          <a:p>
            <a:pPr marL="864043" indent="-864043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Cílem je zastavit úbytek biologické rozmanitosti v Evropě i na celém </a:t>
            </a: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světě</a:t>
            </a:r>
          </a:p>
          <a:p>
            <a:pPr marL="864043" indent="-864043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Cílem Komise je začlenit problematiku biologické rozmanitosti do celkové strategie hospodářského růstu EU, aby se stala její nedílnou součástí</a:t>
            </a:r>
          </a:p>
          <a:p>
            <a:pPr marL="864043" indent="-864043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 se zabývá klíčovými faktory úbytku biologické rozmanitosti</a:t>
            </a:r>
          </a:p>
          <a:p>
            <a:pPr marL="864043" indent="-864043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  <a:buBlip>
                <a:blip r:embed="rId3"/>
              </a:buBlip>
            </a:pP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Komise </a:t>
            </a:r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se bude snažit </a:t>
            </a:r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pomoci vytvořit nový ambiciózní celosvětový rámec OSN pro biologickou rozmanitost na konferenci smluvních stran Úmluvy o biologické rozmanitosti v roce 2021</a:t>
            </a:r>
            <a:endParaRPr lang="cs-CZ" sz="5400" dirty="0"/>
          </a:p>
        </p:txBody>
      </p:sp>
      <p:pic>
        <p:nvPicPr>
          <p:cNvPr id="6" name="Zástupný symbol pro 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3" t="5694" r="19703"/>
          <a:stretch/>
        </p:blipFill>
        <p:spPr>
          <a:xfrm>
            <a:off x="1125205" y="8307421"/>
            <a:ext cx="5193825" cy="842308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25205" y="2511165"/>
            <a:ext cx="51938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DCE00"/>
              </a:buClr>
            </a:pPr>
            <a:r>
              <a:rPr lang="cs-CZ" sz="3600" i="1" dirty="0" smtClean="0">
                <a:solidFill>
                  <a:prstClr val="black"/>
                </a:solidFill>
              </a:rPr>
              <a:t>„Cílem této strategie je zajistit, že do roku 2030 bude biologická rozmanitost v Evropě na cestě k oživení ve prospěch lidí, planety, klimatu a našeho hospodářství, a to v souladu s Agendou pro udržitelný rozvoj 2030 a s cíli Pařížské dohody o změně klimatu.“</a:t>
            </a:r>
            <a:endParaRPr lang="cs-CZ" sz="36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D7E560E-1E04-42E8-A5ED-615379F62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012" y="7248657"/>
            <a:ext cx="6902113" cy="5115682"/>
          </a:xfrm>
          <a:prstGeom prst="rect">
            <a:avLst/>
          </a:prstGeom>
        </p:spPr>
      </p:pic>
      <p:sp>
        <p:nvSpPr>
          <p:cNvPr id="45" name="Podtext 1">
            <a:extLst>
              <a:ext uri="{FF2B5EF4-FFF2-40B4-BE49-F238E27FC236}">
                <a16:creationId xmlns:a16="http://schemas.microsoft.com/office/drawing/2014/main" id="{AEFAB6E4-F1C3-47DA-933A-9F0B5B9AAC50}"/>
              </a:ext>
            </a:extLst>
          </p:cNvPr>
          <p:cNvSpPr txBox="1">
            <a:spLocks/>
          </p:cNvSpPr>
          <p:nvPr/>
        </p:nvSpPr>
        <p:spPr>
          <a:xfrm>
            <a:off x="8511016" y="7248657"/>
            <a:ext cx="3831001" cy="10202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200" dirty="0">
                <a:solidFill>
                  <a:prstClr val="black"/>
                </a:solidFill>
                <a:latin typeface="Gill Sans MT" panose="020B0502020104020203"/>
              </a:rPr>
              <a:t>omezit používání pesticidů o </a:t>
            </a:r>
            <a:r>
              <a:rPr lang="cs-CZ" sz="4000" b="1" dirty="0">
                <a:solidFill>
                  <a:prstClr val="black"/>
                </a:solidFill>
                <a:latin typeface="Gill Sans MT" panose="020B0502020104020203"/>
              </a:rPr>
              <a:t>50 %</a:t>
            </a:r>
          </a:p>
        </p:txBody>
      </p:sp>
      <p:sp>
        <p:nvSpPr>
          <p:cNvPr id="88" name="Podtext 1">
            <a:extLst>
              <a:ext uri="{FF2B5EF4-FFF2-40B4-BE49-F238E27FC236}">
                <a16:creationId xmlns:a16="http://schemas.microsoft.com/office/drawing/2014/main" id="{CC789DF9-013A-4D1D-8547-5AB2B1652273}"/>
              </a:ext>
            </a:extLst>
          </p:cNvPr>
          <p:cNvSpPr txBox="1">
            <a:spLocks/>
          </p:cNvSpPr>
          <p:nvPr/>
        </p:nvSpPr>
        <p:spPr>
          <a:xfrm>
            <a:off x="1023225" y="1361717"/>
            <a:ext cx="4703549" cy="299038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0" rIns="0" bIns="0" rtlCol="0">
            <a:norm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000" b="1" dirty="0">
                <a:solidFill>
                  <a:schemeClr val="accent1"/>
                </a:solidFill>
                <a:latin typeface="Gill Sans MT" panose="020B0502020104020203"/>
              </a:rPr>
              <a:t>Strategie „Od zemědělce </a:t>
            </a:r>
            <a:br>
              <a:rPr lang="cs-CZ" sz="3000" b="1" dirty="0">
                <a:solidFill>
                  <a:schemeClr val="accent1"/>
                </a:solidFill>
                <a:latin typeface="Gill Sans MT" panose="020B0502020104020203"/>
              </a:rPr>
            </a:br>
            <a:r>
              <a:rPr lang="cs-CZ" sz="3000" b="1" dirty="0">
                <a:solidFill>
                  <a:schemeClr val="accent1"/>
                </a:solidFill>
                <a:latin typeface="Gill Sans MT" panose="020B0502020104020203"/>
              </a:rPr>
              <a:t>ke spotřebiteli“                             </a:t>
            </a:r>
            <a:r>
              <a:rPr lang="cs-CZ" sz="3000" b="1" dirty="0" smtClean="0">
                <a:solidFill>
                  <a:schemeClr val="accent1"/>
                </a:solidFill>
                <a:latin typeface="Gill Sans MT" panose="020B0502020104020203"/>
              </a:rPr>
              <a:t>a Strategie k biodiverzitě</a:t>
            </a:r>
            <a:endParaRPr lang="cs-CZ" sz="3000" b="1" dirty="0">
              <a:solidFill>
                <a:schemeClr val="accent1"/>
              </a:solidFill>
              <a:latin typeface="Gill Sans MT" panose="020B0502020104020203"/>
            </a:endParaRPr>
          </a:p>
        </p:txBody>
      </p:sp>
      <p:sp>
        <p:nvSpPr>
          <p:cNvPr id="94" name="Podtext 1">
            <a:extLst>
              <a:ext uri="{FF2B5EF4-FFF2-40B4-BE49-F238E27FC236}">
                <a16:creationId xmlns:a16="http://schemas.microsoft.com/office/drawing/2014/main" id="{9A6A42E8-3C8A-451F-9C99-63362AE3D775}"/>
              </a:ext>
            </a:extLst>
          </p:cNvPr>
          <p:cNvSpPr txBox="1">
            <a:spLocks/>
          </p:cNvSpPr>
          <p:nvPr/>
        </p:nvSpPr>
        <p:spPr>
          <a:xfrm>
            <a:off x="13146510" y="6416220"/>
            <a:ext cx="4573270" cy="55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200" dirty="0">
                <a:solidFill>
                  <a:prstClr val="black"/>
                </a:solidFill>
                <a:latin typeface="Gill Sans MT" panose="020B0502020104020203"/>
              </a:rPr>
              <a:t>únik živin snížit o </a:t>
            </a:r>
            <a:r>
              <a:rPr lang="cs-CZ" sz="4000" b="1" dirty="0">
                <a:solidFill>
                  <a:prstClr val="black"/>
                </a:solidFill>
                <a:latin typeface="Gill Sans MT" panose="020B0502020104020203"/>
              </a:rPr>
              <a:t>50 %</a:t>
            </a:r>
          </a:p>
        </p:txBody>
      </p:sp>
      <p:sp>
        <p:nvSpPr>
          <p:cNvPr id="95" name="Podtext 1">
            <a:extLst>
              <a:ext uri="{FF2B5EF4-FFF2-40B4-BE49-F238E27FC236}">
                <a16:creationId xmlns:a16="http://schemas.microsoft.com/office/drawing/2014/main" id="{26FD422E-BE2F-4C91-B085-8F247162A1BC}"/>
              </a:ext>
            </a:extLst>
          </p:cNvPr>
          <p:cNvSpPr txBox="1">
            <a:spLocks/>
          </p:cNvSpPr>
          <p:nvPr/>
        </p:nvSpPr>
        <p:spPr>
          <a:xfrm>
            <a:off x="16507165" y="7617322"/>
            <a:ext cx="5484933" cy="29382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DCE00"/>
              </a:buClr>
            </a:pPr>
            <a:endParaRPr lang="cs-CZ" sz="2300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41" name="Podtext 1">
            <a:extLst>
              <a:ext uri="{FF2B5EF4-FFF2-40B4-BE49-F238E27FC236}">
                <a16:creationId xmlns:a16="http://schemas.microsoft.com/office/drawing/2014/main" id="{2E6E6F2B-63A1-4220-B231-7A4297207D3E}"/>
              </a:ext>
            </a:extLst>
          </p:cNvPr>
          <p:cNvSpPr txBox="1">
            <a:spLocks/>
          </p:cNvSpPr>
          <p:nvPr/>
        </p:nvSpPr>
        <p:spPr>
          <a:xfrm>
            <a:off x="7606280" y="10532612"/>
            <a:ext cx="3831001" cy="10202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200" dirty="0">
                <a:solidFill>
                  <a:prstClr val="black"/>
                </a:solidFill>
                <a:latin typeface="Gill Sans MT" panose="020B0502020104020203"/>
              </a:rPr>
              <a:t> používání hnojiv snížit o </a:t>
            </a:r>
            <a:r>
              <a:rPr lang="cs-CZ" sz="4000" b="1" dirty="0">
                <a:solidFill>
                  <a:prstClr val="black"/>
                </a:solidFill>
                <a:latin typeface="Gill Sans MT" panose="020B0502020104020203"/>
              </a:rPr>
              <a:t>20 %</a:t>
            </a:r>
          </a:p>
        </p:txBody>
      </p:sp>
      <p:sp>
        <p:nvSpPr>
          <p:cNvPr id="46" name="Podtext 1">
            <a:extLst>
              <a:ext uri="{FF2B5EF4-FFF2-40B4-BE49-F238E27FC236}">
                <a16:creationId xmlns:a16="http://schemas.microsoft.com/office/drawing/2014/main" id="{0232E364-9BD0-423D-91AC-9CCB2FA09FDD}"/>
              </a:ext>
            </a:extLst>
          </p:cNvPr>
          <p:cNvSpPr txBox="1">
            <a:spLocks/>
          </p:cNvSpPr>
          <p:nvPr/>
        </p:nvSpPr>
        <p:spPr>
          <a:xfrm>
            <a:off x="18313125" y="7393581"/>
            <a:ext cx="4573270" cy="55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200" dirty="0">
                <a:solidFill>
                  <a:prstClr val="black"/>
                </a:solidFill>
                <a:latin typeface="Gill Sans MT" panose="020B0502020104020203"/>
              </a:rPr>
              <a:t>používání antimikrobiálních látek snížit o </a:t>
            </a:r>
            <a:r>
              <a:rPr lang="cs-CZ" sz="4000" b="1" dirty="0">
                <a:solidFill>
                  <a:prstClr val="black"/>
                </a:solidFill>
                <a:latin typeface="Gill Sans MT" panose="020B0502020104020203"/>
              </a:rPr>
              <a:t>50 %</a:t>
            </a:r>
          </a:p>
        </p:txBody>
      </p:sp>
      <p:sp>
        <p:nvSpPr>
          <p:cNvPr id="48" name="Podtext 1">
            <a:extLst>
              <a:ext uri="{FF2B5EF4-FFF2-40B4-BE49-F238E27FC236}">
                <a16:creationId xmlns:a16="http://schemas.microsoft.com/office/drawing/2014/main" id="{BA32F09E-7D95-4553-93C0-150AD53819B8}"/>
              </a:ext>
            </a:extLst>
          </p:cNvPr>
          <p:cNvSpPr txBox="1">
            <a:spLocks/>
          </p:cNvSpPr>
          <p:nvPr/>
        </p:nvSpPr>
        <p:spPr>
          <a:xfrm>
            <a:off x="17719780" y="10373226"/>
            <a:ext cx="4573270" cy="55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3200" dirty="0">
                <a:solidFill>
                  <a:prstClr val="black"/>
                </a:solidFill>
                <a:latin typeface="Gill Sans MT" panose="020B0502020104020203"/>
              </a:rPr>
              <a:t>plochy ekologického zemědělství zvednout                   na </a:t>
            </a:r>
            <a:r>
              <a:rPr lang="cs-CZ" sz="4000" b="1" dirty="0">
                <a:solidFill>
                  <a:prstClr val="black"/>
                </a:solidFill>
                <a:latin typeface="Gill Sans MT" panose="020B0502020104020203"/>
              </a:rPr>
              <a:t>25 %</a:t>
            </a:r>
          </a:p>
        </p:txBody>
      </p:sp>
      <p:pic>
        <p:nvPicPr>
          <p:cNvPr id="83" name="Zástupný symbol obrázku 82" descr="Obsah obrázku dort, stůl, vsedě, jídlo&#10;&#10;Popis byl vytvořen automaticky">
            <a:extLst>
              <a:ext uri="{FF2B5EF4-FFF2-40B4-BE49-F238E27FC236}">
                <a16:creationId xmlns:a16="http://schemas.microsoft.com/office/drawing/2014/main" id="{4BE4A49D-4C3A-4F44-B9DF-B0EC358EFFB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r="12878"/>
          <a:stretch>
            <a:fillRect/>
          </a:stretch>
        </p:blipFill>
        <p:spPr>
          <a:xfrm>
            <a:off x="457200" y="2879387"/>
            <a:ext cx="5835600" cy="14800547"/>
          </a:xfrm>
        </p:spPr>
      </p:pic>
      <p:sp>
        <p:nvSpPr>
          <p:cNvPr id="17" name="Podtext 1">
            <a:extLst>
              <a:ext uri="{FF2B5EF4-FFF2-40B4-BE49-F238E27FC236}">
                <a16:creationId xmlns:a16="http://schemas.microsoft.com/office/drawing/2014/main" id="{BA32F09E-7D95-4553-93C0-150AD53819B8}"/>
              </a:ext>
            </a:extLst>
          </p:cNvPr>
          <p:cNvSpPr txBox="1">
            <a:spLocks/>
          </p:cNvSpPr>
          <p:nvPr/>
        </p:nvSpPr>
        <p:spPr>
          <a:xfrm>
            <a:off x="16587816" y="12198407"/>
            <a:ext cx="4573270" cy="5509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endParaRPr lang="cs-CZ" sz="3200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21" name="Podtext 1">
            <a:extLst>
              <a:ext uri="{FF2B5EF4-FFF2-40B4-BE49-F238E27FC236}">
                <a16:creationId xmlns:a16="http://schemas.microsoft.com/office/drawing/2014/main" id="{AEFAB6E4-F1C3-47DA-933A-9F0B5B9AAC50}"/>
              </a:ext>
            </a:extLst>
          </p:cNvPr>
          <p:cNvSpPr txBox="1">
            <a:spLocks/>
          </p:cNvSpPr>
          <p:nvPr/>
        </p:nvSpPr>
        <p:spPr>
          <a:xfrm>
            <a:off x="8033806" y="1361717"/>
            <a:ext cx="11972609" cy="10928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5000" dirty="0" smtClean="0">
                <a:solidFill>
                  <a:schemeClr val="accent1"/>
                </a:solidFill>
                <a:latin typeface="Gill Sans MT" panose="020B0502020104020203"/>
              </a:rPr>
              <a:t>Základní </a:t>
            </a:r>
            <a:r>
              <a:rPr lang="cs-CZ" sz="5000" b="1" cap="all" dirty="0" smtClean="0">
                <a:solidFill>
                  <a:schemeClr val="accent1"/>
                </a:solidFill>
                <a:latin typeface="Gill Sans MT" panose="020B0502020104020203"/>
              </a:rPr>
              <a:t>cíle</a:t>
            </a:r>
            <a:r>
              <a:rPr lang="cs-CZ" sz="5000" dirty="0" smtClean="0">
                <a:solidFill>
                  <a:schemeClr val="accent1"/>
                </a:solidFill>
                <a:latin typeface="Gill Sans MT" panose="020B0502020104020203"/>
              </a:rPr>
              <a:t> stanovené v obou strategiích</a:t>
            </a:r>
            <a:endParaRPr lang="cs-CZ" sz="5000" b="1" dirty="0">
              <a:solidFill>
                <a:schemeClr val="accent1"/>
              </a:solidFill>
              <a:latin typeface="Gill Sans MT" panose="020B0502020104020203"/>
            </a:endParaRPr>
          </a:p>
        </p:txBody>
      </p:sp>
      <p:sp>
        <p:nvSpPr>
          <p:cNvPr id="23" name="Podtext 1">
            <a:extLst>
              <a:ext uri="{FF2B5EF4-FFF2-40B4-BE49-F238E27FC236}">
                <a16:creationId xmlns:a16="http://schemas.microsoft.com/office/drawing/2014/main" id="{2E6E6F2B-63A1-4220-B231-7A4297207D3E}"/>
              </a:ext>
            </a:extLst>
          </p:cNvPr>
          <p:cNvSpPr txBox="1">
            <a:spLocks/>
          </p:cNvSpPr>
          <p:nvPr/>
        </p:nvSpPr>
        <p:spPr>
          <a:xfrm>
            <a:off x="9495511" y="12202177"/>
            <a:ext cx="3831001" cy="10202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endParaRPr lang="pt-BR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D7E560E-1E04-42E8-A5ED-615379F62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289" y="7369989"/>
            <a:ext cx="6902113" cy="5115682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26774" y="12485671"/>
            <a:ext cx="48693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posílení boje proti podvodům v potravinářství</a:t>
            </a:r>
          </a:p>
        </p:txBody>
      </p:sp>
      <p:sp>
        <p:nvSpPr>
          <p:cNvPr id="6" name="Podtext 1">
            <a:extLst>
              <a:ext uri="{FF2B5EF4-FFF2-40B4-BE49-F238E27FC236}">
                <a16:creationId xmlns:a16="http://schemas.microsoft.com/office/drawing/2014/main" id="{CC789DF9-013A-4D1D-8547-5AB2B1652273}"/>
              </a:ext>
            </a:extLst>
          </p:cNvPr>
          <p:cNvSpPr txBox="1">
            <a:spLocks/>
          </p:cNvSpPr>
          <p:nvPr/>
        </p:nvSpPr>
        <p:spPr>
          <a:xfrm>
            <a:off x="1023225" y="1361717"/>
            <a:ext cx="7745637" cy="299038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0" rIns="0" bIns="0" rtlCol="0">
            <a:norm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4000" b="1" dirty="0" smtClean="0">
                <a:solidFill>
                  <a:schemeClr val="accent1"/>
                </a:solidFill>
                <a:latin typeface="Gill Sans MT" panose="020B0502020104020203"/>
              </a:rPr>
              <a:t>CÍLE Strategie </a:t>
            </a:r>
            <a:r>
              <a:rPr lang="cs-CZ" sz="4000" b="1" dirty="0">
                <a:solidFill>
                  <a:schemeClr val="accent1"/>
                </a:solidFill>
                <a:latin typeface="Gill Sans MT" panose="020B0502020104020203"/>
              </a:rPr>
              <a:t>„Od zemědělce </a:t>
            </a:r>
            <a:br>
              <a:rPr lang="cs-CZ" sz="4000" b="1" dirty="0">
                <a:solidFill>
                  <a:schemeClr val="accent1"/>
                </a:solidFill>
                <a:latin typeface="Gill Sans MT" panose="020B0502020104020203"/>
              </a:rPr>
            </a:br>
            <a:r>
              <a:rPr lang="cs-CZ" sz="4000" b="1" dirty="0">
                <a:solidFill>
                  <a:schemeClr val="accent1"/>
                </a:solidFill>
                <a:latin typeface="Gill Sans MT" panose="020B0502020104020203"/>
              </a:rPr>
              <a:t>ke spotřebiteli“                             </a:t>
            </a:r>
          </a:p>
        </p:txBody>
      </p:sp>
      <p:sp>
        <p:nvSpPr>
          <p:cNvPr id="7" name="Podtext 1">
            <a:extLst>
              <a:ext uri="{FF2B5EF4-FFF2-40B4-BE49-F238E27FC236}">
                <a16:creationId xmlns:a16="http://schemas.microsoft.com/office/drawing/2014/main" id="{CC789DF9-013A-4D1D-8547-5AB2B1652273}"/>
              </a:ext>
            </a:extLst>
          </p:cNvPr>
          <p:cNvSpPr txBox="1">
            <a:spLocks/>
          </p:cNvSpPr>
          <p:nvPr/>
        </p:nvSpPr>
        <p:spPr>
          <a:xfrm>
            <a:off x="15283742" y="1387003"/>
            <a:ext cx="6915664" cy="299038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0" rIns="0" bIns="0" rtlCol="0">
            <a:norm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28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0000" indent="-3600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CDCE00"/>
              </a:buClr>
            </a:pPr>
            <a:r>
              <a:rPr lang="cs-CZ" sz="4000" b="1" dirty="0" smtClean="0">
                <a:solidFill>
                  <a:schemeClr val="accent1"/>
                </a:solidFill>
                <a:latin typeface="Gill Sans MT" panose="020B0502020104020203"/>
              </a:rPr>
              <a:t>CÍLE Strategie k biodiverzitě</a:t>
            </a:r>
            <a:endParaRPr lang="cs-CZ" sz="4000" b="1" dirty="0">
              <a:solidFill>
                <a:schemeClr val="accent1"/>
              </a:solidFill>
              <a:latin typeface="Gill Sans MT" panose="020B0502020104020203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4569210" y="11380166"/>
            <a:ext cx="44325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DCE00"/>
              </a:buClr>
            </a:pPr>
            <a:r>
              <a:rPr lang="cs-CZ" sz="3200" dirty="0" smtClean="0">
                <a:solidFill>
                  <a:prstClr val="black"/>
                </a:solidFill>
              </a:rPr>
              <a:t>přeměnit</a:t>
            </a:r>
            <a:r>
              <a:rPr lang="cs-CZ" sz="3200" b="1" dirty="0" smtClean="0">
                <a:solidFill>
                  <a:prstClr val="black"/>
                </a:solidFill>
              </a:rPr>
              <a:t> </a:t>
            </a:r>
            <a:r>
              <a:rPr lang="cs-CZ" sz="3200" dirty="0">
                <a:solidFill>
                  <a:prstClr val="black"/>
                </a:solidFill>
              </a:rPr>
              <a:t>10 % </a:t>
            </a:r>
            <a:r>
              <a:rPr lang="cs-CZ" sz="3200" dirty="0" smtClean="0">
                <a:solidFill>
                  <a:prstClr val="black"/>
                </a:solidFill>
              </a:rPr>
              <a:t>plochy zemědělské půdy </a:t>
            </a:r>
            <a:r>
              <a:rPr lang="cs-CZ" sz="3200" dirty="0">
                <a:solidFill>
                  <a:prstClr val="black"/>
                </a:solidFill>
              </a:rPr>
              <a:t>na území s vysokou biologickou rozmanitostí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4309535" y="6355458"/>
            <a:ext cx="47634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odpora nízkouhlíkové zemědělství 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221689" y="8082982"/>
            <a:ext cx="5695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zavedení 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harmonizované povinné označování nutričních 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údajů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4309535" y="10302948"/>
            <a:ext cx="48025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snížení objemu potravinového odpadu 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7106575" y="14475936"/>
            <a:ext cx="47634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ozvoj výzkumu a inovací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7106575" y="4434271"/>
            <a:ext cx="47634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ůraz na udržitelnost v obchodních dohodách 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16163459" y="9099892"/>
            <a:ext cx="476348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navrácení </a:t>
            </a: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opylovačů na zemědělskou půdu </a:t>
            </a:r>
          </a:p>
          <a:p>
            <a:pPr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16055834" y="6925303"/>
            <a:ext cx="72048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30 % evropských území a moří přeměnit na řízené chráněné oblasti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14890995" y="5089268"/>
            <a:ext cx="730841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4800"/>
              </a:spcAft>
              <a:buClr>
                <a:schemeClr val="accent2"/>
              </a:buClr>
              <a:buSzPct val="150000"/>
            </a:pP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obnova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poškozených ekosystémů a řek</a:t>
            </a:r>
          </a:p>
          <a:p>
            <a:pPr>
              <a:spcBef>
                <a:spcPts val="0"/>
              </a:spcBef>
              <a:spcAft>
                <a:spcPts val="4800"/>
              </a:spcAft>
              <a:buClr>
                <a:schemeClr val="accent2"/>
              </a:buClr>
              <a:buSzPct val="150000"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95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7743781" y="1617493"/>
            <a:ext cx="15139661" cy="2640229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856351"/>
                </a:solidFill>
              </a:rPr>
              <a:t>Aktuální stav vyjednávání budoucí SZP</a:t>
            </a:r>
            <a:endParaRPr lang="cs-CZ" dirty="0"/>
          </a:p>
        </p:txBody>
      </p:sp>
      <p:pic>
        <p:nvPicPr>
          <p:cNvPr id="4" name="Zástupný symbol pro obrázek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4" r="37934"/>
          <a:stretch>
            <a:fillRect/>
          </a:stretch>
        </p:blipFill>
        <p:spPr>
          <a:xfrm>
            <a:off x="487363" y="1617493"/>
            <a:ext cx="5467350" cy="15927557"/>
          </a:xfrm>
        </p:spPr>
      </p:pic>
      <p:sp>
        <p:nvSpPr>
          <p:cNvPr id="18" name="Zástupný symbol pro text 17"/>
          <p:cNvSpPr>
            <a:spLocks noGrp="1"/>
          </p:cNvSpPr>
          <p:nvPr>
            <p:ph type="body" sz="quarter" idx="14"/>
          </p:nvPr>
        </p:nvSpPr>
        <p:spPr>
          <a:xfrm>
            <a:off x="7392084" y="3141785"/>
            <a:ext cx="16077516" cy="14138030"/>
          </a:xfrm>
        </p:spPr>
        <p:txBody>
          <a:bodyPr>
            <a:normAutofit fontScale="92500" lnSpcReduction="20000"/>
          </a:bodyPr>
          <a:lstStyle/>
          <a:p>
            <a:pPr marL="864043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V důsledku 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pandemie </a:t>
            </a:r>
            <a:r>
              <a:rPr lang="cs-CZ" sz="4800" dirty="0" err="1">
                <a:latin typeface="Arial" panose="020B0604020202020204" pitchFamily="34" charset="0"/>
                <a:cs typeface="Arial" panose="020B0604020202020204" pitchFamily="34" charset="0"/>
              </a:rPr>
              <a:t>koronaviru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došlo k 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zásadnímu zpoždění v probíhajících jednáních o nové podobě SZP </a:t>
            </a:r>
          </a:p>
          <a:p>
            <a:pPr marL="864043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HR PRES předloží dnes na videokonferenčním jednání ministrů zemědělství Zprávu 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o pokroku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spolu s revidovaným legislativním balíčkem k budoucí SZP</a:t>
            </a:r>
          </a:p>
          <a:p>
            <a:pPr marL="864043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Nyní je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priorita 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dosažení dohody nad nařízením k přechodnému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období</a:t>
            </a:r>
          </a:p>
          <a:p>
            <a:pPr marL="1584043" lvl="1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Nadále v této věci probíhá intenzivní interinstitucionální vyjednávání</a:t>
            </a:r>
          </a:p>
          <a:p>
            <a:pPr marL="1584043" lvl="1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jednání mezi Radou a EP je plánováno na 30. 6.</a:t>
            </a:r>
          </a:p>
          <a:p>
            <a:pPr marL="864043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Stále </a:t>
            </a:r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nedošlo k dosažení dohody nad konečnou podobou budoucího </a:t>
            </a: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VFR</a:t>
            </a:r>
          </a:p>
          <a:p>
            <a:pPr marL="1584043" lvl="1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Revidovaný text předložila Komise dne 27. 5.</a:t>
            </a:r>
          </a:p>
          <a:p>
            <a:pPr marL="1584043" lvl="1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300" dirty="0" smtClean="0">
                <a:latin typeface="Arial" panose="020B0604020202020204" pitchFamily="34" charset="0"/>
                <a:cs typeface="Arial" panose="020B0604020202020204" pitchFamily="34" charset="0"/>
              </a:rPr>
              <a:t>Lídři ČS se budou této otázce věnovat na jednání Evropské rady 17. a 18. 7.</a:t>
            </a:r>
          </a:p>
          <a:p>
            <a:pPr marL="864043" indent="-864043" algn="just">
              <a:spcAft>
                <a:spcPts val="4800"/>
              </a:spcAft>
              <a:buSzPct val="150000"/>
              <a:buBlip>
                <a:blip r:embed="rId4"/>
              </a:buBlip>
            </a:pPr>
            <a:r>
              <a:rPr lang="cs-C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jednání bude probíhat za německého předsednictví</a:t>
            </a:r>
            <a:endParaRPr lang="cs-CZ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76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C834CC4B-C26A-46F7-A778-80EB991F25F0}"/>
              </a:ext>
            </a:extLst>
          </p:cNvPr>
          <p:cNvSpPr txBox="1">
            <a:spLocks/>
          </p:cNvSpPr>
          <p:nvPr/>
        </p:nvSpPr>
        <p:spPr>
          <a:xfrm>
            <a:off x="4103075" y="2625562"/>
            <a:ext cx="16576431" cy="1980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243852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Víceletý finanční rámec pro roky 2021 - 2027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411584"/>
              </p:ext>
            </p:extLst>
          </p:nvPr>
        </p:nvGraphicFramePr>
        <p:xfrm>
          <a:off x="2438398" y="5298832"/>
          <a:ext cx="19905786" cy="7883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7359">
                  <a:extLst>
                    <a:ext uri="{9D8B030D-6E8A-4147-A177-3AD203B41FA5}">
                      <a16:colId xmlns:a16="http://schemas.microsoft.com/office/drawing/2014/main" val="280775362"/>
                    </a:ext>
                  </a:extLst>
                </a:gridCol>
                <a:gridCol w="3538757">
                  <a:extLst>
                    <a:ext uri="{9D8B030D-6E8A-4147-A177-3AD203B41FA5}">
                      <a16:colId xmlns:a16="http://schemas.microsoft.com/office/drawing/2014/main" val="579387754"/>
                    </a:ext>
                  </a:extLst>
                </a:gridCol>
                <a:gridCol w="3136775">
                  <a:extLst>
                    <a:ext uri="{9D8B030D-6E8A-4147-A177-3AD203B41FA5}">
                      <a16:colId xmlns:a16="http://schemas.microsoft.com/office/drawing/2014/main" val="2295290520"/>
                    </a:ext>
                  </a:extLst>
                </a:gridCol>
                <a:gridCol w="3426730">
                  <a:extLst>
                    <a:ext uri="{9D8B030D-6E8A-4147-A177-3AD203B41FA5}">
                      <a16:colId xmlns:a16="http://schemas.microsoft.com/office/drawing/2014/main" val="1926879453"/>
                    </a:ext>
                  </a:extLst>
                </a:gridCol>
                <a:gridCol w="3112616">
                  <a:extLst>
                    <a:ext uri="{9D8B030D-6E8A-4147-A177-3AD203B41FA5}">
                      <a16:colId xmlns:a16="http://schemas.microsoft.com/office/drawing/2014/main" val="3632620230"/>
                    </a:ext>
                  </a:extLst>
                </a:gridCol>
                <a:gridCol w="3413549">
                  <a:extLst>
                    <a:ext uri="{9D8B030D-6E8A-4147-A177-3AD203B41FA5}">
                      <a16:colId xmlns:a16="http://schemas.microsoft.com/office/drawing/2014/main" val="311392152"/>
                    </a:ext>
                  </a:extLst>
                </a:gridCol>
              </a:tblGrid>
              <a:tr h="36810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 dirty="0">
                          <a:effectLst/>
                        </a:rPr>
                        <a:t>V milionech EUR v cenách za rok 2018</a:t>
                      </a:r>
                      <a:endParaRPr lang="cs-CZ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Alokace pro současné období 2014-2020 pro EU 27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 dirty="0">
                          <a:effectLst/>
                        </a:rPr>
                        <a:t>Návrh EK 2018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 dirty="0">
                          <a:effectLst/>
                        </a:rPr>
                        <a:t> </a:t>
                      </a:r>
                      <a:endParaRPr lang="cs-CZ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Upravený návrh EK vč. Next Generation EU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 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Srovnání současné alokace s novým návrhem EK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Srovnání původního návrhu EK s novým návrhem EK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8349917"/>
                  </a:ext>
                </a:extLst>
              </a:tr>
              <a:tr h="12978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EZZF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286 143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254 247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258 251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- 27 892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+ 4 004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0732354"/>
                  </a:ext>
                </a:extLst>
              </a:tr>
              <a:tr h="12978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EZFRV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96 712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70 037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90 013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- 6 699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+ 19 976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0062581"/>
                  </a:ext>
                </a:extLst>
              </a:tr>
              <a:tr h="12978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SZP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382 855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324 284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348 264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>
                          <a:effectLst/>
                        </a:rPr>
                        <a:t>- 34 591</a:t>
                      </a:r>
                      <a:endParaRPr lang="cs-CZ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4000" dirty="0">
                          <a:effectLst/>
                        </a:rPr>
                        <a:t>+ 23 980</a:t>
                      </a:r>
                      <a:endParaRPr lang="cs-CZ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4904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4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Ze - Zemědělství - 4:3">
  <a:themeElements>
    <a:clrScheme name="MZe - Zeměděl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804900"/>
      </a:accent1>
      <a:accent2>
        <a:srgbClr val="CDCE00"/>
      </a:accent2>
      <a:accent3>
        <a:srgbClr val="80733D"/>
      </a:accent3>
      <a:accent4>
        <a:srgbClr val="005C2B"/>
      </a:accent4>
      <a:accent5>
        <a:srgbClr val="F49712"/>
      </a:accent5>
      <a:accent6>
        <a:srgbClr val="29B4E9"/>
      </a:accent6>
      <a:hlink>
        <a:srgbClr val="804900"/>
      </a:hlink>
      <a:folHlink>
        <a:srgbClr val="80490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Zemedelstvi_4x3.potx" id="{84037A3B-CF63-455A-A1F8-81847836C013}" vid="{FD051490-395A-4B87-96EB-1699276F5012}"/>
    </a:ext>
  </a:extLst>
</a:theme>
</file>

<file path=ppt/theme/theme2.xml><?xml version="1.0" encoding="utf-8"?>
<a:theme xmlns:a="http://schemas.openxmlformats.org/drawingml/2006/main" name="MZe - Krajina a půda - 16:9">
  <a:themeElements>
    <a:clrScheme name="MZe - Krajina a půda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856351"/>
      </a:accent1>
      <a:accent2>
        <a:srgbClr val="CDCE00"/>
      </a:accent2>
      <a:accent3>
        <a:srgbClr val="005C2B"/>
      </a:accent3>
      <a:accent4>
        <a:srgbClr val="98D0BF"/>
      </a:accent4>
      <a:accent5>
        <a:srgbClr val="608397"/>
      </a:accent5>
      <a:accent6>
        <a:srgbClr val="F49712"/>
      </a:accent6>
      <a:hlink>
        <a:srgbClr val="005C2B"/>
      </a:hlink>
      <a:folHlink>
        <a:srgbClr val="005C2B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ZE_Prez_KrajinaPuda_16x9.potx" id="{DD48072E-FFB1-4111-AB9C-B481BCF4D25D}" vid="{D680B404-17A5-4130-B31E-5DA0FFDBE08F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MZE_Prez_Zemedelstvi_4x3</Template>
  <TotalTime>0</TotalTime>
  <Words>1055</Words>
  <Application>Microsoft Office PowerPoint</Application>
  <PresentationFormat>Vlastní</PresentationFormat>
  <Paragraphs>126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Gill Sans MT</vt:lpstr>
      <vt:lpstr>Times New Roman</vt:lpstr>
      <vt:lpstr>MZe - Zemědělství - 4:3</vt:lpstr>
      <vt:lpstr>MZe - Krajina a půda - 16:9</vt:lpstr>
      <vt:lpstr>Zelená dohoda pro Evropu   strategie k F2F a Biodiverzitě</vt:lpstr>
      <vt:lpstr>Prezentace aplikace PowerPoint</vt:lpstr>
      <vt:lpstr>ZELENÁ DOHODA PRO EVROPU </vt:lpstr>
      <vt:lpstr>Strategie „Od zemědělce ke spotřebiteli“ základní prvky</vt:lpstr>
      <vt:lpstr>Strategie k biodiverzitě – základní prvky</vt:lpstr>
      <vt:lpstr>Prezentace aplikace PowerPoint</vt:lpstr>
      <vt:lpstr>Prezentace aplikace PowerPoint</vt:lpstr>
      <vt:lpstr>Aktuální stav vyjednávání budoucí SZP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2020-06-10T14:28:06Z</dcterms:created>
  <dcterms:modified xsi:type="dcterms:W3CDTF">2020-06-26T11:43:07Z</dcterms:modified>
</cp:coreProperties>
</file>