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0" r:id="rId3"/>
    <p:sldId id="335" r:id="rId4"/>
    <p:sldId id="322" r:id="rId5"/>
    <p:sldId id="320" r:id="rId6"/>
    <p:sldId id="340" r:id="rId7"/>
    <p:sldId id="333" r:id="rId8"/>
    <p:sldId id="338" r:id="rId9"/>
    <p:sldId id="337" r:id="rId10"/>
    <p:sldId id="347" r:id="rId11"/>
    <p:sldId id="355" r:id="rId12"/>
    <p:sldId id="351" r:id="rId13"/>
    <p:sldId id="352" r:id="rId14"/>
    <p:sldId id="353" r:id="rId15"/>
    <p:sldId id="357" r:id="rId16"/>
    <p:sldId id="358" r:id="rId17"/>
    <p:sldId id="359" r:id="rId18"/>
    <p:sldId id="354" r:id="rId19"/>
    <p:sldId id="291" r:id="rId20"/>
    <p:sldId id="330" r:id="rId21"/>
    <p:sldId id="360" r:id="rId22"/>
    <p:sldId id="361" r:id="rId23"/>
    <p:sldId id="362" r:id="rId24"/>
    <p:sldId id="364" r:id="rId25"/>
    <p:sldId id="363" r:id="rId26"/>
    <p:sldId id="325" r:id="rId27"/>
    <p:sldId id="326" r:id="rId28"/>
    <p:sldId id="327" r:id="rId29"/>
    <p:sldId id="328" r:id="rId30"/>
    <p:sldId id="329" r:id="rId31"/>
    <p:sldId id="365" r:id="rId32"/>
    <p:sldId id="286" r:id="rId33"/>
  </p:sldIdLst>
  <p:sldSz cx="9144000" cy="6858000" type="screen4x3"/>
  <p:notesSz cx="6797675" cy="9926638"/>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yl Světlá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Styl Středně sytá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9" autoAdjust="0"/>
    <p:restoredTop sz="89845" autoAdjust="0"/>
  </p:normalViewPr>
  <p:slideViewPr>
    <p:cSldViewPr>
      <p:cViewPr varScale="1">
        <p:scale>
          <a:sx n="112" d="100"/>
          <a:sy n="112" d="100"/>
        </p:scale>
        <p:origin x="1882" y="749"/>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A0E4F66-F628-4B5F-82DB-9370B34D1E42}" type="datetimeFigureOut">
              <a:rPr lang="cs-CZ"/>
              <a:pPr>
                <a:defRPr/>
              </a:pPr>
              <a:t>28.8.2019</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AF312B3-632B-4ABA-A9ED-F3A23A724C38}"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Zástupný symbol pro obrázek snímku 1"/>
          <p:cNvSpPr>
            <a:spLocks noGrp="1" noRot="1" noChangeAspect="1"/>
          </p:cNvSpPr>
          <p:nvPr>
            <p:ph type="sldImg"/>
          </p:nvPr>
        </p:nvSpPr>
        <p:spPr bwMode="auto">
          <a:noFill/>
          <a:ln>
            <a:solidFill>
              <a:srgbClr val="000000"/>
            </a:solidFill>
            <a:miter lim="800000"/>
            <a:headEnd/>
            <a:tailEnd/>
          </a:ln>
        </p:spPr>
      </p:sp>
      <p:sp>
        <p:nvSpPr>
          <p:cNvPr id="2457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4579"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C44CC6-0216-4632-8968-845503340F1A}" type="slidenum">
              <a:rPr lang="cs-CZ">
                <a:cs typeface="Arial" charset="0"/>
              </a:rPr>
              <a:pPr fontAlgn="base">
                <a:spcBef>
                  <a:spcPct val="0"/>
                </a:spcBef>
                <a:spcAft>
                  <a:spcPct val="0"/>
                </a:spcAft>
              </a:pPr>
              <a:t>1</a:t>
            </a:fld>
            <a:endParaRPr lang="cs-CZ">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ástupný symbol pro obrázek snímku 1"/>
          <p:cNvSpPr>
            <a:spLocks noGrp="1" noRot="1" noChangeAspect="1"/>
          </p:cNvSpPr>
          <p:nvPr>
            <p:ph type="sldImg"/>
          </p:nvPr>
        </p:nvSpPr>
        <p:spPr bwMode="auto">
          <a:noFill/>
          <a:ln>
            <a:solidFill>
              <a:srgbClr val="000000"/>
            </a:solidFill>
            <a:miter lim="800000"/>
            <a:headEnd/>
            <a:tailEnd/>
          </a:ln>
        </p:spPr>
      </p:sp>
      <p:sp>
        <p:nvSpPr>
          <p:cNvPr id="2662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6627"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7439B2-F3B3-455E-9665-8FB9C5585650}" type="slidenum">
              <a:rPr lang="cs-CZ">
                <a:cs typeface="Arial" charset="0"/>
              </a:rPr>
              <a:pPr fontAlgn="base">
                <a:spcBef>
                  <a:spcPct val="0"/>
                </a:spcBef>
                <a:spcAft>
                  <a:spcPct val="0"/>
                </a:spcAft>
              </a:pPr>
              <a:t>2</a:t>
            </a:fld>
            <a:endParaRPr lang="cs-CZ">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ástupný symbol pro obrázek snímku 1"/>
          <p:cNvSpPr>
            <a:spLocks noGrp="1" noRot="1" noChangeAspect="1"/>
          </p:cNvSpPr>
          <p:nvPr>
            <p:ph type="sldImg"/>
          </p:nvPr>
        </p:nvSpPr>
        <p:spPr bwMode="auto">
          <a:noFill/>
          <a:ln>
            <a:solidFill>
              <a:srgbClr val="000000"/>
            </a:solidFill>
            <a:miter lim="800000"/>
            <a:headEnd/>
            <a:tailEnd/>
          </a:ln>
        </p:spPr>
      </p:sp>
      <p:sp>
        <p:nvSpPr>
          <p:cNvPr id="2867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28675"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BBD463-2D5E-4AC8-AED9-68C8085D7D65}" type="slidenum">
              <a:rPr lang="cs-CZ">
                <a:cs typeface="Arial" charset="0"/>
              </a:rPr>
              <a:pPr fontAlgn="base">
                <a:spcBef>
                  <a:spcPct val="0"/>
                </a:spcBef>
                <a:spcAft>
                  <a:spcPct val="0"/>
                </a:spcAft>
              </a:pPr>
              <a:t>3</a:t>
            </a:fld>
            <a:endParaRPr lang="cs-CZ">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Zástupný symbol pro obrázek snímku 1"/>
          <p:cNvSpPr>
            <a:spLocks noGrp="1" noRot="1" noChangeAspect="1"/>
          </p:cNvSpPr>
          <p:nvPr>
            <p:ph type="sldImg"/>
          </p:nvPr>
        </p:nvSpPr>
        <p:spPr bwMode="auto">
          <a:noFill/>
          <a:ln>
            <a:solidFill>
              <a:srgbClr val="000000"/>
            </a:solidFill>
            <a:miter lim="800000"/>
            <a:headEnd/>
            <a:tailEnd/>
          </a:ln>
        </p:spPr>
      </p:sp>
      <p:sp>
        <p:nvSpPr>
          <p:cNvPr id="3891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38915"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3B135C-3AB5-4322-ABE9-CEFDD582465D}" type="slidenum">
              <a:rPr lang="cs-CZ">
                <a:cs typeface="Arial" charset="0"/>
              </a:rPr>
              <a:pPr fontAlgn="base">
                <a:spcBef>
                  <a:spcPct val="0"/>
                </a:spcBef>
                <a:spcAft>
                  <a:spcPct val="0"/>
                </a:spcAft>
              </a:pPr>
              <a:t>19</a:t>
            </a:fld>
            <a:endParaRPr lang="cs-CZ">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Zástupný symbol pro obrázek snímku 1"/>
          <p:cNvSpPr>
            <a:spLocks noGrp="1" noRot="1" noChangeAspect="1"/>
          </p:cNvSpPr>
          <p:nvPr>
            <p:ph type="sldImg"/>
          </p:nvPr>
        </p:nvSpPr>
        <p:spPr bwMode="auto">
          <a:noFill/>
          <a:ln>
            <a:solidFill>
              <a:srgbClr val="000000"/>
            </a:solidFill>
            <a:miter lim="800000"/>
            <a:headEnd/>
            <a:tailEnd/>
          </a:ln>
        </p:spPr>
      </p:sp>
      <p:sp>
        <p:nvSpPr>
          <p:cNvPr id="5939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59395"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B14F7B-D67D-47E2-8BAF-4A01CFDB9E00}" type="slidenum">
              <a:rPr lang="cs-CZ">
                <a:cs typeface="Arial" charset="0"/>
              </a:rPr>
              <a:pPr fontAlgn="base">
                <a:spcBef>
                  <a:spcPct val="0"/>
                </a:spcBef>
                <a:spcAft>
                  <a:spcPct val="0"/>
                </a:spcAft>
              </a:pPr>
              <a:t>32</a:t>
            </a:fld>
            <a:endParaRPr lang="cs-CZ">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Obdélník 7"/>
          <p:cNvSpPr/>
          <p:nvPr userDrawn="1"/>
        </p:nvSpPr>
        <p:spPr>
          <a:xfrm rot="16200000">
            <a:off x="465137" y="3182938"/>
            <a:ext cx="1624013" cy="2428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 name="Vlna 4"/>
          <p:cNvSpPr/>
          <p:nvPr userDrawn="1"/>
        </p:nvSpPr>
        <p:spPr>
          <a:xfrm>
            <a:off x="-165100" y="-927100"/>
            <a:ext cx="9531350" cy="2771775"/>
          </a:xfrm>
          <a:prstGeom prst="wave">
            <a:avLst>
              <a:gd name="adj1" fmla="val 12500"/>
              <a:gd name="adj2" fmla="val 146"/>
            </a:avLst>
          </a:prstGeom>
          <a:gradFill>
            <a:gsLst>
              <a:gs pos="0">
                <a:srgbClr val="FFC000"/>
              </a:gs>
              <a:gs pos="50000">
                <a:srgbClr val="FFC000"/>
              </a:gs>
              <a:gs pos="100000">
                <a:schemeClr val="accent6">
                  <a:lumMod val="75000"/>
                </a:schemeClr>
              </a:gs>
            </a:gsLst>
            <a:lin ang="16800000" scaled="0"/>
          </a:gradFill>
          <a:ln w="76200">
            <a:solidFill>
              <a:schemeClr val="bg1"/>
            </a:solid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cs-CZ"/>
          </a:p>
        </p:txBody>
      </p:sp>
      <p:sp>
        <p:nvSpPr>
          <p:cNvPr id="2" name="Nadpis 1"/>
          <p:cNvSpPr>
            <a:spLocks noGrp="1"/>
          </p:cNvSpPr>
          <p:nvPr>
            <p:ph type="ctrTitle"/>
          </p:nvPr>
        </p:nvSpPr>
        <p:spPr>
          <a:xfrm>
            <a:off x="611560" y="2492896"/>
            <a:ext cx="7772400" cy="1470025"/>
          </a:xfrm>
        </p:spPr>
        <p:txBody>
          <a:bodyPr/>
          <a:lstStyle/>
          <a:p>
            <a:r>
              <a:rPr lang="cs-CZ" dirty="0"/>
              <a:t>Kliknutím lze upravit styl.</a:t>
            </a:r>
          </a:p>
        </p:txBody>
      </p:sp>
      <p:sp>
        <p:nvSpPr>
          <p:cNvPr id="3" name="Podnadpis 2"/>
          <p:cNvSpPr>
            <a:spLocks noGrp="1"/>
          </p:cNvSpPr>
          <p:nvPr>
            <p:ph type="subTitle" idx="1"/>
          </p:nvPr>
        </p:nvSpPr>
        <p:spPr>
          <a:xfrm>
            <a:off x="1400190" y="364502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Kliknutím lze upravit styl předlohy.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Nadpis a obsah">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a:xfrm>
            <a:off x="28575" y="6597650"/>
            <a:ext cx="511175" cy="220663"/>
          </a:xfrm>
          <a:prstGeom prst="rect">
            <a:avLst/>
          </a:prstGeom>
        </p:spPr>
        <p:txBody>
          <a:bodyPr/>
          <a:lstStyle>
            <a:lvl1pPr algn="l" fontAlgn="auto">
              <a:spcBef>
                <a:spcPts val="0"/>
              </a:spcBef>
              <a:spcAft>
                <a:spcPts val="0"/>
              </a:spcAft>
              <a:defRPr sz="800" smtClean="0">
                <a:latin typeface="+mn-lt"/>
                <a:cs typeface="+mn-cs"/>
              </a:defRPr>
            </a:lvl1pPr>
          </a:lstStyle>
          <a:p>
            <a:pPr>
              <a:defRPr/>
            </a:pPr>
            <a:fld id="{601B9933-08CE-4385-841A-F1C9F568E2BC}" type="slidenum">
              <a:rPr lang="cs-CZ"/>
              <a:pPr>
                <a:defRPr/>
              </a:pPr>
              <a:t>‹#›</a:t>
            </a:fld>
            <a:r>
              <a:rPr lang="cs-CZ"/>
              <a:t>/12</a:t>
            </a:r>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číslo">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a:xfrm>
            <a:off x="8604250" y="14288"/>
            <a:ext cx="511175" cy="220662"/>
          </a:xfrm>
          <a:prstGeom prst="rect">
            <a:avLst/>
          </a:prstGeom>
        </p:spPr>
        <p:txBody>
          <a:bodyPr/>
          <a:lstStyle>
            <a:lvl1pPr algn="l" fontAlgn="auto">
              <a:spcBef>
                <a:spcPts val="0"/>
              </a:spcBef>
              <a:spcAft>
                <a:spcPts val="0"/>
              </a:spcAft>
              <a:defRPr sz="800">
                <a:latin typeface="+mn-lt"/>
                <a:cs typeface="+mn-cs"/>
              </a:defRPr>
            </a:lvl1pPr>
          </a:lstStyle>
          <a:p>
            <a:pPr>
              <a:defRPr/>
            </a:pPr>
            <a:fld id="{6DAF5B1F-5BAB-447B-8606-9088C8A4CE39}" type="slidenum">
              <a:rPr lang="cs-CZ"/>
              <a:pPr>
                <a:defRPr/>
              </a:pPr>
              <a:t>‹#›</a:t>
            </a:fld>
            <a:r>
              <a:rPr lang="cs-CZ" dirty="0"/>
              <a:t>/21</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Nadpis a obsah">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a:xfrm>
            <a:off x="28575" y="6597650"/>
            <a:ext cx="511175" cy="220663"/>
          </a:xfrm>
          <a:prstGeom prst="rect">
            <a:avLst/>
          </a:prstGeom>
        </p:spPr>
        <p:txBody>
          <a:bodyPr/>
          <a:lstStyle>
            <a:lvl1pPr algn="l" fontAlgn="auto">
              <a:spcBef>
                <a:spcPts val="0"/>
              </a:spcBef>
              <a:spcAft>
                <a:spcPts val="0"/>
              </a:spcAft>
              <a:defRPr sz="800" smtClean="0">
                <a:latin typeface="+mn-lt"/>
                <a:cs typeface="+mn-cs"/>
              </a:defRPr>
            </a:lvl1pPr>
          </a:lstStyle>
          <a:p>
            <a:pPr>
              <a:defRPr/>
            </a:pPr>
            <a:fld id="{D91B7B46-69BF-4ABD-B47F-745C9CC68DBC}" type="slidenum">
              <a:rPr lang="cs-CZ"/>
              <a:pPr>
                <a:defRPr/>
              </a:pPr>
              <a:t>‹#›</a:t>
            </a:fld>
            <a:r>
              <a:rPr lang="cs-CZ"/>
              <a:t>/12</a:t>
            </a:r>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Nadpis a obsah">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a:xfrm>
            <a:off x="28575" y="6597650"/>
            <a:ext cx="511175" cy="220663"/>
          </a:xfrm>
          <a:prstGeom prst="rect">
            <a:avLst/>
          </a:prstGeom>
        </p:spPr>
        <p:txBody>
          <a:bodyPr/>
          <a:lstStyle>
            <a:lvl1pPr algn="l" fontAlgn="auto">
              <a:spcBef>
                <a:spcPts val="0"/>
              </a:spcBef>
              <a:spcAft>
                <a:spcPts val="0"/>
              </a:spcAft>
              <a:defRPr sz="800" smtClean="0">
                <a:latin typeface="+mn-lt"/>
                <a:cs typeface="+mn-cs"/>
              </a:defRPr>
            </a:lvl1pPr>
          </a:lstStyle>
          <a:p>
            <a:pPr>
              <a:defRPr/>
            </a:pPr>
            <a:fld id="{D3FFDCE7-3181-4487-AEA8-5DB8E79E0712}" type="slidenum">
              <a:rPr lang="cs-CZ"/>
              <a:pPr>
                <a:defRPr/>
              </a:pPr>
              <a:t>‹#›</a:t>
            </a:fld>
            <a:r>
              <a:rPr lang="cs-CZ"/>
              <a:t>/12</a:t>
            </a:r>
            <a:endParaRPr lang="cs-CZ"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Nadpis a obsah">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a:xfrm>
            <a:off x="28575" y="6597650"/>
            <a:ext cx="511175" cy="220663"/>
          </a:xfrm>
          <a:prstGeom prst="rect">
            <a:avLst/>
          </a:prstGeom>
        </p:spPr>
        <p:txBody>
          <a:bodyPr/>
          <a:lstStyle>
            <a:lvl1pPr algn="l" fontAlgn="auto">
              <a:spcBef>
                <a:spcPts val="0"/>
              </a:spcBef>
              <a:spcAft>
                <a:spcPts val="0"/>
              </a:spcAft>
              <a:defRPr sz="800" smtClean="0">
                <a:latin typeface="+mn-lt"/>
                <a:cs typeface="+mn-cs"/>
              </a:defRPr>
            </a:lvl1pPr>
          </a:lstStyle>
          <a:p>
            <a:pPr>
              <a:defRPr/>
            </a:pPr>
            <a:fld id="{8CDD21F9-0D00-46FA-816E-1E774106E035}" type="slidenum">
              <a:rPr lang="cs-CZ"/>
              <a:pPr>
                <a:defRPr/>
              </a:pPr>
              <a:t>‹#›</a:t>
            </a:fld>
            <a:r>
              <a:rPr lang="cs-CZ"/>
              <a:t>/12</a:t>
            </a:r>
            <a:endParaRPr lang="cs-CZ"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Nadpis a obsah">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a:xfrm>
            <a:off x="28575" y="6597650"/>
            <a:ext cx="511175" cy="220663"/>
          </a:xfrm>
          <a:prstGeom prst="rect">
            <a:avLst/>
          </a:prstGeom>
        </p:spPr>
        <p:txBody>
          <a:bodyPr/>
          <a:lstStyle>
            <a:lvl1pPr algn="l" fontAlgn="auto">
              <a:spcBef>
                <a:spcPts val="0"/>
              </a:spcBef>
              <a:spcAft>
                <a:spcPts val="0"/>
              </a:spcAft>
              <a:defRPr sz="800" smtClean="0">
                <a:latin typeface="+mn-lt"/>
                <a:cs typeface="+mn-cs"/>
              </a:defRPr>
            </a:lvl1pPr>
          </a:lstStyle>
          <a:p>
            <a:pPr>
              <a:defRPr/>
            </a:pPr>
            <a:fld id="{0C43E989-45EB-4511-9D1F-24177771059E}" type="slidenum">
              <a:rPr lang="cs-CZ"/>
              <a:pPr>
                <a:defRPr/>
              </a:pPr>
              <a:t>‹#›</a:t>
            </a:fld>
            <a:r>
              <a:rPr lang="cs-CZ"/>
              <a:t>/12</a:t>
            </a:r>
            <a:endParaRPr lang="cs-CZ"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Nadpis a obsah">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a:xfrm>
            <a:off x="28575" y="6597650"/>
            <a:ext cx="511175" cy="220663"/>
          </a:xfrm>
          <a:prstGeom prst="rect">
            <a:avLst/>
          </a:prstGeom>
        </p:spPr>
        <p:txBody>
          <a:bodyPr/>
          <a:lstStyle>
            <a:lvl1pPr algn="l" fontAlgn="auto">
              <a:spcBef>
                <a:spcPts val="0"/>
              </a:spcBef>
              <a:spcAft>
                <a:spcPts val="0"/>
              </a:spcAft>
              <a:defRPr sz="800" smtClean="0">
                <a:latin typeface="+mn-lt"/>
                <a:cs typeface="+mn-cs"/>
              </a:defRPr>
            </a:lvl1pPr>
          </a:lstStyle>
          <a:p>
            <a:pPr>
              <a:defRPr/>
            </a:pPr>
            <a:fld id="{5AC9C059-5CB7-4B97-B2C3-35D0097429B2}" type="slidenum">
              <a:rPr lang="cs-CZ"/>
              <a:pPr>
                <a:defRPr/>
              </a:pPr>
              <a:t>‹#›</a:t>
            </a:fld>
            <a:r>
              <a:rPr lang="cs-CZ"/>
              <a:t>/12</a:t>
            </a:r>
            <a:endParaRPr lang="cs-CZ"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Nadpis a obsah">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a:xfrm>
            <a:off x="28575" y="6597650"/>
            <a:ext cx="511175" cy="220663"/>
          </a:xfrm>
          <a:prstGeom prst="rect">
            <a:avLst/>
          </a:prstGeom>
        </p:spPr>
        <p:txBody>
          <a:bodyPr/>
          <a:lstStyle>
            <a:lvl1pPr algn="l" fontAlgn="auto">
              <a:spcBef>
                <a:spcPts val="0"/>
              </a:spcBef>
              <a:spcAft>
                <a:spcPts val="0"/>
              </a:spcAft>
              <a:defRPr sz="800" smtClean="0">
                <a:latin typeface="+mn-lt"/>
                <a:cs typeface="+mn-cs"/>
              </a:defRPr>
            </a:lvl1pPr>
          </a:lstStyle>
          <a:p>
            <a:pPr>
              <a:defRPr/>
            </a:pPr>
            <a:fld id="{5AC41403-636D-4DE6-86A6-B8A55C729AAD}" type="slidenum">
              <a:rPr lang="cs-CZ"/>
              <a:pPr>
                <a:defRPr/>
              </a:pPr>
              <a:t>‹#›</a:t>
            </a:fld>
            <a:r>
              <a:rPr lang="cs-CZ"/>
              <a:t>/12</a:t>
            </a:r>
            <a:endParaRPr lang="cs-CZ"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Nadpis a obsah">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a:xfrm>
            <a:off x="28575" y="6597650"/>
            <a:ext cx="511175" cy="220663"/>
          </a:xfrm>
          <a:prstGeom prst="rect">
            <a:avLst/>
          </a:prstGeom>
        </p:spPr>
        <p:txBody>
          <a:bodyPr/>
          <a:lstStyle>
            <a:lvl1pPr algn="l" fontAlgn="auto">
              <a:spcBef>
                <a:spcPts val="0"/>
              </a:spcBef>
              <a:spcAft>
                <a:spcPts val="0"/>
              </a:spcAft>
              <a:defRPr sz="800" smtClean="0">
                <a:latin typeface="+mn-lt"/>
                <a:cs typeface="+mn-cs"/>
              </a:defRPr>
            </a:lvl1pPr>
          </a:lstStyle>
          <a:p>
            <a:pPr>
              <a:defRPr/>
            </a:pPr>
            <a:fld id="{4B2368C3-E1D7-4A89-B489-7195EEADB898}" type="slidenum">
              <a:rPr lang="cs-CZ"/>
              <a:pPr>
                <a:defRPr/>
              </a:pPr>
              <a:t>‹#›</a:t>
            </a:fld>
            <a:r>
              <a:rPr lang="cs-CZ"/>
              <a:t>/12</a:t>
            </a:r>
            <a:endParaRPr lang="cs-CZ"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Nadpis a obsah">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a:xfrm>
            <a:off x="28575" y="6597650"/>
            <a:ext cx="511175" cy="220663"/>
          </a:xfrm>
          <a:prstGeom prst="rect">
            <a:avLst/>
          </a:prstGeom>
        </p:spPr>
        <p:txBody>
          <a:bodyPr/>
          <a:lstStyle>
            <a:lvl1pPr algn="l" fontAlgn="auto">
              <a:spcBef>
                <a:spcPts val="0"/>
              </a:spcBef>
              <a:spcAft>
                <a:spcPts val="0"/>
              </a:spcAft>
              <a:defRPr sz="800" smtClean="0">
                <a:latin typeface="+mn-lt"/>
                <a:cs typeface="+mn-cs"/>
              </a:defRPr>
            </a:lvl1pPr>
          </a:lstStyle>
          <a:p>
            <a:pPr>
              <a:defRPr/>
            </a:pPr>
            <a:fld id="{B80F68B6-8516-4FDD-9390-B7E1C23E1DD4}" type="slidenum">
              <a:rPr lang="cs-CZ"/>
              <a:pPr>
                <a:defRPr/>
              </a:pPr>
              <a:t>‹#›</a:t>
            </a:fld>
            <a:r>
              <a:rPr lang="cs-CZ"/>
              <a:t>/12</a:t>
            </a:r>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4" name="Obdélník 8"/>
          <p:cNvSpPr/>
          <p:nvPr userDrawn="1"/>
        </p:nvSpPr>
        <p:spPr>
          <a:xfrm rot="16200000">
            <a:off x="286544" y="824707"/>
            <a:ext cx="409575" cy="460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 name="Nadpis 1"/>
          <p:cNvSpPr>
            <a:spLocks noGrp="1"/>
          </p:cNvSpPr>
          <p:nvPr>
            <p:ph type="title"/>
          </p:nvPr>
        </p:nvSpPr>
        <p:spPr/>
        <p:txBody>
          <a:bodyPr>
            <a:normAutofit/>
          </a:bodyPr>
          <a:lstStyle>
            <a:lvl1pPr algn="l">
              <a:defRPr sz="3200"/>
            </a:lvl1pPr>
          </a:lstStyle>
          <a:p>
            <a:r>
              <a:rPr lang="cs-CZ" dirty="0"/>
              <a:t>Klepnutím lze upravit styl předlohy nadpisů.</a:t>
            </a:r>
          </a:p>
        </p:txBody>
      </p:sp>
      <p:sp>
        <p:nvSpPr>
          <p:cNvPr id="3" name="Zástupný symbol pro obsah 2"/>
          <p:cNvSpPr>
            <a:spLocks noGrp="1"/>
          </p:cNvSpPr>
          <p:nvPr>
            <p:ph idx="1"/>
          </p:nvPr>
        </p:nvSpPr>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Nadpis a obsah">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a:xfrm>
            <a:off x="28575" y="6597650"/>
            <a:ext cx="511175" cy="220663"/>
          </a:xfrm>
          <a:prstGeom prst="rect">
            <a:avLst/>
          </a:prstGeom>
        </p:spPr>
        <p:txBody>
          <a:bodyPr/>
          <a:lstStyle>
            <a:lvl1pPr algn="l" fontAlgn="auto">
              <a:spcBef>
                <a:spcPts val="0"/>
              </a:spcBef>
              <a:spcAft>
                <a:spcPts val="0"/>
              </a:spcAft>
              <a:defRPr sz="800" smtClean="0">
                <a:latin typeface="+mn-lt"/>
                <a:cs typeface="+mn-cs"/>
              </a:defRPr>
            </a:lvl1pPr>
          </a:lstStyle>
          <a:p>
            <a:pPr>
              <a:defRPr/>
            </a:pPr>
            <a:fld id="{3C5BDDC8-7312-46E9-B447-3A303AB582DF}" type="slidenum">
              <a:rPr lang="cs-CZ"/>
              <a:pPr>
                <a:defRPr/>
              </a:pPr>
              <a:t>‹#›</a:t>
            </a:fld>
            <a:r>
              <a:rPr lang="cs-CZ"/>
              <a:t>/12</a:t>
            </a:r>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Obdélník 8"/>
          <p:cNvSpPr/>
          <p:nvPr userDrawn="1"/>
        </p:nvSpPr>
        <p:spPr>
          <a:xfrm rot="16200000">
            <a:off x="382587" y="4737101"/>
            <a:ext cx="576263" cy="1190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cs-CZ" dirty="0"/>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Obdélník 9"/>
          <p:cNvSpPr/>
          <p:nvPr userDrawn="1"/>
        </p:nvSpPr>
        <p:spPr>
          <a:xfrm rot="16200000">
            <a:off x="286544" y="824707"/>
            <a:ext cx="409575" cy="460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 name="Nadpis 1"/>
          <p:cNvSpPr>
            <a:spLocks noGrp="1"/>
          </p:cNvSpPr>
          <p:nvPr>
            <p:ph type="title"/>
          </p:nvPr>
        </p:nvSpPr>
        <p:spPr/>
        <p:txBody>
          <a:bodyPr>
            <a:normAutofit/>
          </a:bodyPr>
          <a:lstStyle>
            <a:lvl1pPr algn="l">
              <a:defRPr sz="3200"/>
            </a:lvl1pPr>
          </a:lstStyle>
          <a:p>
            <a:r>
              <a:rPr lang="cs-CZ" dirty="0"/>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marL="342900" indent="-342900">
              <a:buFont typeface="Myriad Pro Light" pitchFamily="34"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4648200" y="1600200"/>
            <a:ext cx="4038600" cy="4525963"/>
          </a:xfrm>
        </p:spPr>
        <p:txBody>
          <a:bodyPr/>
          <a:lstStyle>
            <a:lvl1pPr marL="342900" indent="-342900">
              <a:buFont typeface="Myriad Pro Light" pitchFamily="34"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7" name="Obdélník 11"/>
          <p:cNvSpPr/>
          <p:nvPr userDrawn="1"/>
        </p:nvSpPr>
        <p:spPr>
          <a:xfrm rot="16200000">
            <a:off x="286544" y="824707"/>
            <a:ext cx="409575" cy="460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 name="Nadpis 1"/>
          <p:cNvSpPr>
            <a:spLocks noGrp="1"/>
          </p:cNvSpPr>
          <p:nvPr>
            <p:ph type="title"/>
          </p:nvPr>
        </p:nvSpPr>
        <p:spPr/>
        <p:txBody>
          <a:bodyPr>
            <a:normAutofit/>
          </a:bodyPr>
          <a:lstStyle>
            <a:lvl1pPr algn="l">
              <a:defRPr sz="3200"/>
            </a:lvl1pPr>
          </a:lstStyle>
          <a:p>
            <a:r>
              <a:rPr lang="cs-CZ" dirty="0"/>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342900" indent="-342900">
              <a:buFont typeface="Myriad Pro Light" pitchFamily="34" charset="0"/>
              <a:buChar char="»"/>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marL="342900" indent="-342900">
              <a:buFont typeface="Myriad Pro Light" pitchFamily="34" charset="0"/>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342900" indent="-342900">
              <a:buFont typeface="Myriad Pro Light" pitchFamily="34" charset="0"/>
              <a:buChar char="»"/>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marL="342900" indent="-342900">
              <a:buFont typeface="Myriad Pro Light" pitchFamily="34" charset="0"/>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Obdélník 7"/>
          <p:cNvSpPr/>
          <p:nvPr userDrawn="1"/>
        </p:nvSpPr>
        <p:spPr>
          <a:xfrm rot="16200000">
            <a:off x="286544" y="824707"/>
            <a:ext cx="409575" cy="460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 name="Nadpis 1"/>
          <p:cNvSpPr>
            <a:spLocks noGrp="1"/>
          </p:cNvSpPr>
          <p:nvPr>
            <p:ph type="title"/>
          </p:nvPr>
        </p:nvSpPr>
        <p:spPr/>
        <p:txBody>
          <a:bodyPr>
            <a:normAutofit/>
          </a:bodyPr>
          <a:lstStyle>
            <a:lvl1pPr algn="l">
              <a:defRPr sz="3200"/>
            </a:lvl1pPr>
          </a:lstStyle>
          <a:p>
            <a:r>
              <a:rPr lang="cs-CZ" dirty="0"/>
              <a:t>Klepnutím lze upravit styl předlohy nadpisů.</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cs-CZ" dirty="0"/>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a:ln>
            <a:solidFill>
              <a:srgbClr val="FFC000"/>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Kliknutím lze upravit styl.</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cxnSp>
        <p:nvCxnSpPr>
          <p:cNvPr id="7" name="Přímá spojnice 6"/>
          <p:cNvCxnSpPr/>
          <p:nvPr/>
        </p:nvCxnSpPr>
        <p:spPr>
          <a:xfrm>
            <a:off x="468313" y="6237288"/>
            <a:ext cx="820737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029" name="Obrázek 9"/>
          <p:cNvPicPr>
            <a:picLocks noChangeAspect="1"/>
          </p:cNvPicPr>
          <p:nvPr/>
        </p:nvPicPr>
        <p:blipFill>
          <a:blip r:embed="rId22"/>
          <a:srcRect/>
          <a:stretch>
            <a:fillRect/>
          </a:stretch>
        </p:blipFill>
        <p:spPr bwMode="auto">
          <a:xfrm>
            <a:off x="3492500" y="6391275"/>
            <a:ext cx="1743075" cy="325438"/>
          </a:xfrm>
          <a:prstGeom prst="rect">
            <a:avLst/>
          </a:prstGeom>
          <a:noFill/>
          <a:ln w="9525">
            <a:noFill/>
            <a:miter lim="800000"/>
            <a:headEnd/>
            <a:tailEnd/>
          </a:ln>
        </p:spPr>
      </p:pic>
      <p:sp>
        <p:nvSpPr>
          <p:cNvPr id="12" name="TextovéPole 11"/>
          <p:cNvSpPr txBox="1"/>
          <p:nvPr/>
        </p:nvSpPr>
        <p:spPr>
          <a:xfrm>
            <a:off x="7164388" y="6432550"/>
            <a:ext cx="1511300" cy="246063"/>
          </a:xfrm>
          <a:prstGeom prst="rect">
            <a:avLst/>
          </a:prstGeom>
          <a:noFill/>
        </p:spPr>
        <p:txBody>
          <a:bodyPr>
            <a:spAutoFit/>
          </a:bodyPr>
          <a:lstStyle/>
          <a:p>
            <a:pPr algn="r" fontAlgn="auto">
              <a:spcBef>
                <a:spcPts val="0"/>
              </a:spcBef>
              <a:spcAft>
                <a:spcPts val="0"/>
              </a:spcAft>
              <a:defRPr/>
            </a:pPr>
            <a:fld id="{8E9D81E0-BA63-40A2-81BE-61BA972729E6}" type="slidenum">
              <a:rPr lang="cs-CZ" sz="1000">
                <a:solidFill>
                  <a:schemeClr val="bg1">
                    <a:lumMod val="50000"/>
                  </a:schemeClr>
                </a:solidFill>
                <a:latin typeface="Myriad Pro Light" pitchFamily="34" charset="0"/>
                <a:cs typeface="+mn-cs"/>
              </a:rPr>
              <a:pPr algn="r" fontAlgn="auto">
                <a:spcBef>
                  <a:spcPts val="0"/>
                </a:spcBef>
                <a:spcAft>
                  <a:spcPts val="0"/>
                </a:spcAft>
                <a:defRPr/>
              </a:pPr>
              <a:t>‹#›</a:t>
            </a:fld>
            <a:r>
              <a:rPr lang="cs-CZ" sz="1000" dirty="0">
                <a:solidFill>
                  <a:schemeClr val="bg1">
                    <a:lumMod val="50000"/>
                  </a:schemeClr>
                </a:solidFill>
                <a:latin typeface="Myriad Pro Light" pitchFamily="34" charset="0"/>
                <a:cs typeface="+mn-cs"/>
              </a:rPr>
              <a:t>. snímek z 30</a:t>
            </a:r>
          </a:p>
        </p:txBody>
      </p:sp>
      <p:sp>
        <p:nvSpPr>
          <p:cNvPr id="11" name="TextovéPole 10"/>
          <p:cNvSpPr txBox="1"/>
          <p:nvPr/>
        </p:nvSpPr>
        <p:spPr>
          <a:xfrm>
            <a:off x="392113" y="47625"/>
            <a:ext cx="8315325" cy="241300"/>
          </a:xfrm>
          <a:prstGeom prst="rect">
            <a:avLst/>
          </a:prstGeom>
          <a:noFill/>
        </p:spPr>
        <p:txBody>
          <a:bodyPr lIns="56675" tIns="28337" rIns="56675" bIns="28337">
            <a:spAutoFit/>
          </a:bodyPr>
          <a:lstStyle/>
          <a:p>
            <a:pPr algn="ctr" fontAlgn="auto">
              <a:spcBef>
                <a:spcPts val="0"/>
              </a:spcBef>
              <a:spcAft>
                <a:spcPts val="0"/>
              </a:spcAft>
              <a:defRPr/>
            </a:pPr>
            <a:r>
              <a:rPr lang="cs-CZ" sz="1200" i="1" dirty="0">
                <a:solidFill>
                  <a:srgbClr val="E8690A"/>
                </a:solidFill>
                <a:latin typeface="Myriad Pro" pitchFamily="34" charset="0"/>
                <a:cs typeface="+mn-cs"/>
              </a:rPr>
              <a:t>Seminář Monitoring eroze 29.  srpna 2019, Ministerstvo zemědělství</a:t>
            </a:r>
            <a:endParaRPr lang="cs-CZ" sz="1200" b="1" i="1" dirty="0">
              <a:latin typeface="Myriad Pro" pitchFamily="34" charset="0"/>
              <a:cs typeface="+mn-cs"/>
            </a:endParaRPr>
          </a:p>
        </p:txBody>
      </p:sp>
      <p:cxnSp>
        <p:nvCxnSpPr>
          <p:cNvPr id="13" name="Přímá spojnice 12"/>
          <p:cNvCxnSpPr/>
          <p:nvPr/>
        </p:nvCxnSpPr>
        <p:spPr>
          <a:xfrm>
            <a:off x="468313" y="288925"/>
            <a:ext cx="820737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1033" name="Picture 2"/>
          <p:cNvPicPr>
            <a:picLocks noChangeAspect="1" noChangeArrowheads="1"/>
          </p:cNvPicPr>
          <p:nvPr userDrawn="1"/>
        </p:nvPicPr>
        <p:blipFill>
          <a:blip r:embed="rId23"/>
          <a:srcRect/>
          <a:stretch>
            <a:fillRect/>
          </a:stretch>
        </p:blipFill>
        <p:spPr bwMode="auto">
          <a:xfrm>
            <a:off x="468313" y="6273800"/>
            <a:ext cx="1150937" cy="501650"/>
          </a:xfrm>
          <a:prstGeom prst="rect">
            <a:avLst/>
          </a:prstGeom>
          <a:noFill/>
          <a:ln w="9525">
            <a:noFill/>
            <a:miter lim="800000"/>
            <a:headEnd/>
            <a:tailEnd/>
          </a:ln>
        </p:spPr>
      </p:pic>
      <p:pic>
        <p:nvPicPr>
          <p:cNvPr id="3" name="Obrázek 2" descr="Obsah obrázku objekt&#10;&#10;Popis byl vytvořen automaticky">
            <a:extLst>
              <a:ext uri="{FF2B5EF4-FFF2-40B4-BE49-F238E27FC236}">
                <a16:creationId xmlns:a16="http://schemas.microsoft.com/office/drawing/2014/main" id="{E54D0CB6-CAD9-490A-976C-197A6725751E}"/>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123728" y="6315658"/>
            <a:ext cx="476672" cy="476672"/>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66" r:id="rId7"/>
    <p:sldLayoutId id="2147483667" r:id="rId8"/>
    <p:sldLayoutId id="2147483668"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hf hdr="0" ftr="0" dt="0"/>
  <p:txStyles>
    <p:titleStyle>
      <a:lvl1pPr algn="ctr" rtl="0" fontAlgn="base">
        <a:spcBef>
          <a:spcPct val="0"/>
        </a:spcBef>
        <a:spcAft>
          <a:spcPct val="0"/>
        </a:spcAft>
        <a:defRPr sz="4400" b="1" kern="1200">
          <a:solidFill>
            <a:schemeClr val="tx1"/>
          </a:solidFill>
          <a:latin typeface="Myriad Pro Light" pitchFamily="34" charset="0"/>
          <a:ea typeface="+mj-ea"/>
          <a:cs typeface="+mj-cs"/>
        </a:defRPr>
      </a:lvl1pPr>
      <a:lvl2pPr algn="ctr" rtl="0" fontAlgn="base">
        <a:spcBef>
          <a:spcPct val="0"/>
        </a:spcBef>
        <a:spcAft>
          <a:spcPct val="0"/>
        </a:spcAft>
        <a:defRPr sz="4400" b="1">
          <a:solidFill>
            <a:schemeClr val="tx1"/>
          </a:solidFill>
          <a:latin typeface="Myriad Pro Light"/>
        </a:defRPr>
      </a:lvl2pPr>
      <a:lvl3pPr algn="ctr" rtl="0" fontAlgn="base">
        <a:spcBef>
          <a:spcPct val="0"/>
        </a:spcBef>
        <a:spcAft>
          <a:spcPct val="0"/>
        </a:spcAft>
        <a:defRPr sz="4400" b="1">
          <a:solidFill>
            <a:schemeClr val="tx1"/>
          </a:solidFill>
          <a:latin typeface="Myriad Pro Light"/>
        </a:defRPr>
      </a:lvl3pPr>
      <a:lvl4pPr algn="ctr" rtl="0" fontAlgn="base">
        <a:spcBef>
          <a:spcPct val="0"/>
        </a:spcBef>
        <a:spcAft>
          <a:spcPct val="0"/>
        </a:spcAft>
        <a:defRPr sz="4400" b="1">
          <a:solidFill>
            <a:schemeClr val="tx1"/>
          </a:solidFill>
          <a:latin typeface="Myriad Pro Light"/>
        </a:defRPr>
      </a:lvl4pPr>
      <a:lvl5pPr algn="ctr" rtl="0" fontAlgn="base">
        <a:spcBef>
          <a:spcPct val="0"/>
        </a:spcBef>
        <a:spcAft>
          <a:spcPct val="0"/>
        </a:spcAft>
        <a:defRPr sz="4400" b="1">
          <a:solidFill>
            <a:schemeClr val="tx1"/>
          </a:solidFill>
          <a:latin typeface="Myriad Pro Light"/>
        </a:defRPr>
      </a:lvl5pPr>
      <a:lvl6pPr marL="457200" algn="ctr" rtl="0" fontAlgn="base">
        <a:spcBef>
          <a:spcPct val="0"/>
        </a:spcBef>
        <a:spcAft>
          <a:spcPct val="0"/>
        </a:spcAft>
        <a:defRPr sz="4400" b="1">
          <a:solidFill>
            <a:schemeClr val="tx1"/>
          </a:solidFill>
          <a:latin typeface="Myriad Pro Light"/>
        </a:defRPr>
      </a:lvl6pPr>
      <a:lvl7pPr marL="914400" algn="ctr" rtl="0" fontAlgn="base">
        <a:spcBef>
          <a:spcPct val="0"/>
        </a:spcBef>
        <a:spcAft>
          <a:spcPct val="0"/>
        </a:spcAft>
        <a:defRPr sz="4400" b="1">
          <a:solidFill>
            <a:schemeClr val="tx1"/>
          </a:solidFill>
          <a:latin typeface="Myriad Pro Light"/>
        </a:defRPr>
      </a:lvl7pPr>
      <a:lvl8pPr marL="1371600" algn="ctr" rtl="0" fontAlgn="base">
        <a:spcBef>
          <a:spcPct val="0"/>
        </a:spcBef>
        <a:spcAft>
          <a:spcPct val="0"/>
        </a:spcAft>
        <a:defRPr sz="4400" b="1">
          <a:solidFill>
            <a:schemeClr val="tx1"/>
          </a:solidFill>
          <a:latin typeface="Myriad Pro Light"/>
        </a:defRPr>
      </a:lvl8pPr>
      <a:lvl9pPr marL="1828800" algn="ctr" rtl="0" fontAlgn="base">
        <a:spcBef>
          <a:spcPct val="0"/>
        </a:spcBef>
        <a:spcAft>
          <a:spcPct val="0"/>
        </a:spcAft>
        <a:defRPr sz="4400" b="1">
          <a:solidFill>
            <a:schemeClr val="tx1"/>
          </a:solidFill>
          <a:latin typeface="Myriad Pro Light"/>
        </a:defRPr>
      </a:lvl9pPr>
    </p:titleStyle>
    <p:bodyStyle>
      <a:lvl1pPr marL="342900" indent="-342900" algn="l" rtl="0" fontAlgn="base">
        <a:spcBef>
          <a:spcPct val="20000"/>
        </a:spcBef>
        <a:spcAft>
          <a:spcPct val="0"/>
        </a:spcAft>
        <a:buClr>
          <a:srgbClr val="FFC000"/>
        </a:buClr>
        <a:buFont typeface="Arial" charset="0"/>
        <a:buChar char="•"/>
        <a:defRPr sz="3200" kern="1200">
          <a:solidFill>
            <a:srgbClr val="7F7F7F"/>
          </a:solidFill>
          <a:latin typeface="Myriad Pro Light" pitchFamily="34" charset="0"/>
          <a:ea typeface="+mn-ea"/>
          <a:cs typeface="+mn-cs"/>
        </a:defRPr>
      </a:lvl1pPr>
      <a:lvl2pPr marL="971550" indent="-514350" algn="l" rtl="0" fontAlgn="base">
        <a:spcBef>
          <a:spcPct val="20000"/>
        </a:spcBef>
        <a:spcAft>
          <a:spcPct val="0"/>
        </a:spcAft>
        <a:buClr>
          <a:srgbClr val="FFC000"/>
        </a:buClr>
        <a:buFont typeface="Calibri" pitchFamily="34" charset="0"/>
        <a:buAutoNum type="arabicPeriod"/>
        <a:defRPr sz="2800" kern="1200">
          <a:solidFill>
            <a:srgbClr val="7F7F7F"/>
          </a:solidFill>
          <a:latin typeface="Myriad Pro Light" pitchFamily="34" charset="0"/>
          <a:ea typeface="+mn-ea"/>
          <a:cs typeface="+mn-cs"/>
        </a:defRPr>
      </a:lvl2pPr>
      <a:lvl3pPr marL="1371600" indent="-457200" algn="l" rtl="0" fontAlgn="base">
        <a:spcBef>
          <a:spcPct val="20000"/>
        </a:spcBef>
        <a:spcAft>
          <a:spcPct val="0"/>
        </a:spcAft>
        <a:buClr>
          <a:srgbClr val="FFC000"/>
        </a:buClr>
        <a:buFont typeface="Calibri" pitchFamily="34" charset="0"/>
        <a:buAutoNum type="arabicPeriod"/>
        <a:defRPr sz="2400" kern="1200">
          <a:solidFill>
            <a:srgbClr val="7F7F7F"/>
          </a:solidFill>
          <a:latin typeface="Myriad Pro Light" pitchFamily="34" charset="0"/>
          <a:ea typeface="+mn-ea"/>
          <a:cs typeface="+mn-cs"/>
        </a:defRPr>
      </a:lvl3pPr>
      <a:lvl4pPr marL="1828800" indent="-457200" algn="l" rtl="0" fontAlgn="base">
        <a:spcBef>
          <a:spcPct val="20000"/>
        </a:spcBef>
        <a:spcAft>
          <a:spcPct val="0"/>
        </a:spcAft>
        <a:buClr>
          <a:srgbClr val="FFC000"/>
        </a:buClr>
        <a:buFont typeface="Calibri" pitchFamily="34" charset="0"/>
        <a:buAutoNum type="arabicPeriod"/>
        <a:defRPr sz="2000" kern="1200">
          <a:solidFill>
            <a:srgbClr val="7F7F7F"/>
          </a:solidFill>
          <a:latin typeface="Myriad Pro Light" pitchFamily="34" charset="0"/>
          <a:ea typeface="+mn-ea"/>
          <a:cs typeface="+mn-cs"/>
        </a:defRPr>
      </a:lvl4pPr>
      <a:lvl5pPr marL="2286000" indent="-457200" algn="l" rtl="0" fontAlgn="base">
        <a:spcBef>
          <a:spcPct val="20000"/>
        </a:spcBef>
        <a:spcAft>
          <a:spcPct val="0"/>
        </a:spcAft>
        <a:buClr>
          <a:srgbClr val="FFC000"/>
        </a:buClr>
        <a:buFont typeface="Calibri" pitchFamily="34" charset="0"/>
        <a:buAutoNum type="arabicPeriod"/>
        <a:defRPr sz="2000" kern="1200">
          <a:solidFill>
            <a:srgbClr val="7F7F7F"/>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508125" y="2466975"/>
            <a:ext cx="6376988" cy="1033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cs-CZ" sz="2800" b="1" dirty="0">
                <a:solidFill>
                  <a:schemeClr val="tx1"/>
                </a:solidFill>
                <a:latin typeface="Myriad Pro" pitchFamily="34" charset="0"/>
              </a:rPr>
              <a:t>Monitoring eroze zemědělské půdy</a:t>
            </a:r>
          </a:p>
        </p:txBody>
      </p:sp>
      <p:sp>
        <p:nvSpPr>
          <p:cNvPr id="23554" name="Obdélník 6"/>
          <p:cNvSpPr>
            <a:spLocks noChangeArrowheads="1"/>
          </p:cNvSpPr>
          <p:nvPr/>
        </p:nvSpPr>
        <p:spPr bwMode="auto">
          <a:xfrm>
            <a:off x="1046163" y="5589588"/>
            <a:ext cx="7024687" cy="646331"/>
          </a:xfrm>
          <a:prstGeom prst="rect">
            <a:avLst/>
          </a:prstGeom>
          <a:noFill/>
          <a:ln w="9525">
            <a:noFill/>
            <a:miter lim="800000"/>
            <a:headEnd/>
            <a:tailEnd/>
          </a:ln>
        </p:spPr>
        <p:txBody>
          <a:bodyPr>
            <a:spAutoFit/>
          </a:bodyPr>
          <a:lstStyle/>
          <a:p>
            <a:pPr algn="ctr"/>
            <a:r>
              <a:rPr lang="cs-CZ" i="1" dirty="0">
                <a:solidFill>
                  <a:srgbClr val="E8690A"/>
                </a:solidFill>
                <a:latin typeface="Myriad Pro"/>
              </a:rPr>
              <a:t>Monitoring eroze, 29. srpna 2019</a:t>
            </a:r>
          </a:p>
          <a:p>
            <a:pPr algn="ctr"/>
            <a:r>
              <a:rPr lang="cs-CZ" i="1" dirty="0">
                <a:solidFill>
                  <a:srgbClr val="E8690A"/>
                </a:solidFill>
                <a:latin typeface="Myriad Pro"/>
              </a:rPr>
              <a:t>Ministerstvo zemědělství</a:t>
            </a:r>
            <a:endParaRPr lang="cs-CZ" b="1" i="1" dirty="0">
              <a:latin typeface="Myriad Pro"/>
            </a:endParaRPr>
          </a:p>
        </p:txBody>
      </p:sp>
      <p:sp>
        <p:nvSpPr>
          <p:cNvPr id="8" name="Obdélník 7"/>
          <p:cNvSpPr/>
          <p:nvPr/>
        </p:nvSpPr>
        <p:spPr>
          <a:xfrm>
            <a:off x="1508125" y="3716338"/>
            <a:ext cx="7024688" cy="461962"/>
          </a:xfrm>
          <a:prstGeom prst="rect">
            <a:avLst/>
          </a:prstGeom>
        </p:spPr>
        <p:txBody>
          <a:bodyPr>
            <a:spAutoFit/>
          </a:bodyPr>
          <a:lstStyle/>
          <a:p>
            <a:pPr fontAlgn="auto">
              <a:spcBef>
                <a:spcPts val="0"/>
              </a:spcBef>
              <a:spcAft>
                <a:spcPts val="0"/>
              </a:spcAft>
              <a:defRPr/>
            </a:pPr>
            <a:r>
              <a:rPr lang="cs-CZ" sz="2400" b="1" dirty="0">
                <a:solidFill>
                  <a:schemeClr val="accent6">
                    <a:lumMod val="75000"/>
                  </a:schemeClr>
                </a:solidFill>
                <a:latin typeface="Myriad Pro" pitchFamily="34" charset="0"/>
                <a:cs typeface="+mn-cs"/>
              </a:rPr>
              <a:t>Ing. Jiří Kapička, Mgr. Daniel Žížala, Ph.D.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Nadpis 1"/>
          <p:cNvSpPr>
            <a:spLocks noGrp="1"/>
          </p:cNvSpPr>
          <p:nvPr>
            <p:ph type="title"/>
          </p:nvPr>
        </p:nvSpPr>
        <p:spPr/>
        <p:txBody>
          <a:bodyPr/>
          <a:lstStyle/>
          <a:p>
            <a:r>
              <a:rPr lang="cs-CZ" sz="2400" dirty="0">
                <a:latin typeface="Myriad Pro"/>
              </a:rPr>
              <a:t>Aktuální poznatky</a:t>
            </a:r>
          </a:p>
        </p:txBody>
      </p:sp>
      <p:pic>
        <p:nvPicPr>
          <p:cNvPr id="53250" name="Obrázek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954088" y="1268677"/>
            <a:ext cx="7235825" cy="4823883"/>
          </a:xfrm>
          <a:prstGeom prst="rect">
            <a:avLst/>
          </a:prstGeom>
          <a:noFill/>
          <a:ln w="9525">
            <a:solidFill>
              <a:schemeClr val="tx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Nadpis 1"/>
          <p:cNvSpPr>
            <a:spLocks noGrp="1"/>
          </p:cNvSpPr>
          <p:nvPr>
            <p:ph type="title"/>
          </p:nvPr>
        </p:nvSpPr>
        <p:spPr/>
        <p:txBody>
          <a:bodyPr/>
          <a:lstStyle/>
          <a:p>
            <a:r>
              <a:rPr lang="cs-CZ" sz="2400" dirty="0">
                <a:latin typeface="Myriad Pro"/>
              </a:rPr>
              <a:t>Aktuální poznatky</a:t>
            </a:r>
          </a:p>
        </p:txBody>
      </p:sp>
      <p:pic>
        <p:nvPicPr>
          <p:cNvPr id="53250" name="Obrázek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954088" y="1268677"/>
            <a:ext cx="7235824" cy="482388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25790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Nadpis 1"/>
          <p:cNvSpPr>
            <a:spLocks noGrp="1"/>
          </p:cNvSpPr>
          <p:nvPr>
            <p:ph type="title"/>
          </p:nvPr>
        </p:nvSpPr>
        <p:spPr/>
        <p:txBody>
          <a:bodyPr/>
          <a:lstStyle/>
          <a:p>
            <a:r>
              <a:rPr lang="cs-CZ" sz="2400" dirty="0">
                <a:latin typeface="Myriad Pro"/>
              </a:rPr>
              <a:t>Aktuální poznatky</a:t>
            </a:r>
          </a:p>
        </p:txBody>
      </p:sp>
      <p:pic>
        <p:nvPicPr>
          <p:cNvPr id="53250" name="Obrázek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954088" y="1268677"/>
            <a:ext cx="7235824" cy="482388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582285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Nadpis 1"/>
          <p:cNvSpPr>
            <a:spLocks noGrp="1"/>
          </p:cNvSpPr>
          <p:nvPr>
            <p:ph type="title"/>
          </p:nvPr>
        </p:nvSpPr>
        <p:spPr/>
        <p:txBody>
          <a:bodyPr/>
          <a:lstStyle/>
          <a:p>
            <a:r>
              <a:rPr lang="cs-CZ" sz="2400" dirty="0">
                <a:latin typeface="Myriad Pro"/>
              </a:rPr>
              <a:t>Aktuální poznatky</a:t>
            </a:r>
          </a:p>
        </p:txBody>
      </p:sp>
      <p:pic>
        <p:nvPicPr>
          <p:cNvPr id="53250" name="Obrázek 5"/>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55648" y="1268677"/>
            <a:ext cx="7232704" cy="482388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8970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Nadpis 1"/>
          <p:cNvSpPr>
            <a:spLocks noGrp="1"/>
          </p:cNvSpPr>
          <p:nvPr>
            <p:ph type="title"/>
          </p:nvPr>
        </p:nvSpPr>
        <p:spPr/>
        <p:txBody>
          <a:bodyPr/>
          <a:lstStyle/>
          <a:p>
            <a:r>
              <a:rPr lang="cs-CZ" sz="2400" dirty="0">
                <a:latin typeface="Myriad Pro"/>
              </a:rPr>
              <a:t>Aktuální poznatky</a:t>
            </a:r>
          </a:p>
        </p:txBody>
      </p:sp>
      <p:pic>
        <p:nvPicPr>
          <p:cNvPr id="53250" name="Obrázek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987933" y="1268677"/>
            <a:ext cx="5168133" cy="482388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81462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Nadpis 1"/>
          <p:cNvSpPr>
            <a:spLocks noGrp="1"/>
          </p:cNvSpPr>
          <p:nvPr>
            <p:ph type="title"/>
          </p:nvPr>
        </p:nvSpPr>
        <p:spPr/>
        <p:txBody>
          <a:bodyPr/>
          <a:lstStyle/>
          <a:p>
            <a:r>
              <a:rPr lang="cs-CZ" sz="2400" dirty="0">
                <a:latin typeface="Myriad Pro"/>
              </a:rPr>
              <a:t>Aktuální poznatky</a:t>
            </a:r>
          </a:p>
        </p:txBody>
      </p:sp>
      <p:pic>
        <p:nvPicPr>
          <p:cNvPr id="53250" name="Obrázek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955648" y="1269717"/>
            <a:ext cx="7232704" cy="482180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40773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Nadpis 1"/>
          <p:cNvSpPr>
            <a:spLocks noGrp="1"/>
          </p:cNvSpPr>
          <p:nvPr>
            <p:ph type="title"/>
          </p:nvPr>
        </p:nvSpPr>
        <p:spPr/>
        <p:txBody>
          <a:bodyPr/>
          <a:lstStyle/>
          <a:p>
            <a:r>
              <a:rPr lang="cs-CZ" sz="2400" dirty="0">
                <a:latin typeface="Myriad Pro"/>
              </a:rPr>
              <a:t>Aktuální poznatky</a:t>
            </a:r>
          </a:p>
        </p:txBody>
      </p:sp>
      <p:pic>
        <p:nvPicPr>
          <p:cNvPr id="53250" name="Obrázek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955648" y="1269717"/>
            <a:ext cx="7232703" cy="482180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100018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Nadpis 1"/>
          <p:cNvSpPr>
            <a:spLocks noGrp="1"/>
          </p:cNvSpPr>
          <p:nvPr>
            <p:ph type="title"/>
          </p:nvPr>
        </p:nvSpPr>
        <p:spPr/>
        <p:txBody>
          <a:bodyPr/>
          <a:lstStyle/>
          <a:p>
            <a:r>
              <a:rPr lang="cs-CZ" sz="2400" dirty="0">
                <a:latin typeface="Myriad Pro"/>
              </a:rPr>
              <a:t>Aktuální poznatky</a:t>
            </a:r>
          </a:p>
        </p:txBody>
      </p:sp>
      <p:pic>
        <p:nvPicPr>
          <p:cNvPr id="53250" name="Obrázek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955648" y="1269717"/>
            <a:ext cx="7232703" cy="482180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772589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Nadpis 1"/>
          <p:cNvSpPr>
            <a:spLocks noGrp="1"/>
          </p:cNvSpPr>
          <p:nvPr>
            <p:ph type="title"/>
          </p:nvPr>
        </p:nvSpPr>
        <p:spPr/>
        <p:txBody>
          <a:bodyPr/>
          <a:lstStyle/>
          <a:p>
            <a:r>
              <a:rPr lang="cs-CZ" sz="2400" dirty="0">
                <a:latin typeface="Myriad Pro"/>
              </a:rPr>
              <a:t>Závěry</a:t>
            </a:r>
          </a:p>
        </p:txBody>
      </p:sp>
      <p:sp>
        <p:nvSpPr>
          <p:cNvPr id="49154" name="Zástupný symbol pro obsah 4"/>
          <p:cNvSpPr>
            <a:spLocks noGrp="1"/>
          </p:cNvSpPr>
          <p:nvPr>
            <p:ph idx="1"/>
          </p:nvPr>
        </p:nvSpPr>
        <p:spPr>
          <a:xfrm>
            <a:off x="468313" y="1196975"/>
            <a:ext cx="8229600" cy="4525963"/>
          </a:xfrm>
        </p:spPr>
        <p:txBody>
          <a:bodyPr/>
          <a:lstStyle/>
          <a:p>
            <a:pPr marL="363538" lvl="1" indent="-269875">
              <a:buFont typeface="Arial" charset="0"/>
              <a:buChar char="•"/>
            </a:pPr>
            <a:r>
              <a:rPr lang="cs-CZ" sz="1600" dirty="0">
                <a:latin typeface="Myriad Pro"/>
              </a:rPr>
              <a:t>již z uvedeného vzorku dat se dají interpretovat oblasti směřování protierozní ochrany</a:t>
            </a:r>
          </a:p>
          <a:p>
            <a:pPr marL="763588" lvl="2" indent="-269875">
              <a:buFont typeface="Arial" charset="0"/>
              <a:buChar char="•"/>
            </a:pPr>
            <a:r>
              <a:rPr lang="cs-CZ" sz="1600" dirty="0">
                <a:latin typeface="Myriad Pro"/>
              </a:rPr>
              <a:t>kritické fáze plodin a pravděpodobnost výskytu erozních dešťů</a:t>
            </a:r>
          </a:p>
          <a:p>
            <a:pPr marL="763588" lvl="2" indent="-269875">
              <a:buFont typeface="Arial" charset="0"/>
              <a:buChar char="•"/>
            </a:pPr>
            <a:r>
              <a:rPr lang="cs-CZ" sz="1600" dirty="0">
                <a:latin typeface="Myriad Pro"/>
              </a:rPr>
              <a:t>maximální odtokové délky</a:t>
            </a:r>
          </a:p>
          <a:p>
            <a:pPr marL="763588" lvl="2" indent="-269875">
              <a:buFont typeface="Arial" charset="0"/>
              <a:buChar char="•"/>
            </a:pPr>
            <a:r>
              <a:rPr lang="cs-CZ" sz="1600" dirty="0">
                <a:latin typeface="Myriad Pro"/>
              </a:rPr>
              <a:t>péče o půdní vlastnosti</a:t>
            </a:r>
          </a:p>
          <a:p>
            <a:pPr marL="763588" lvl="2" indent="-269875">
              <a:buFont typeface="Arial" charset="0"/>
              <a:buChar char="•"/>
            </a:pPr>
            <a:r>
              <a:rPr lang="cs-CZ" sz="1600" dirty="0">
                <a:latin typeface="Myriad Pro"/>
              </a:rPr>
              <a:t>limity navrhování </a:t>
            </a:r>
            <a:r>
              <a:rPr lang="cs-CZ" sz="1600" dirty="0" err="1">
                <a:latin typeface="Myriad Pro"/>
              </a:rPr>
              <a:t>KoPÚ</a:t>
            </a:r>
            <a:endParaRPr lang="cs-CZ" sz="1600" dirty="0">
              <a:latin typeface="Myriad Pro"/>
            </a:endParaRPr>
          </a:p>
          <a:p>
            <a:pPr marL="763588" lvl="2" indent="-269875">
              <a:buFont typeface="Arial" charset="0"/>
              <a:buChar char="•"/>
            </a:pPr>
            <a:r>
              <a:rPr lang="cs-CZ" sz="1600" dirty="0">
                <a:latin typeface="Myriad Pro"/>
              </a:rPr>
              <a:t>diversifikace stupňů ochrany</a:t>
            </a:r>
          </a:p>
        </p:txBody>
      </p:sp>
    </p:spTree>
    <p:extLst>
      <p:ext uri="{BB962C8B-B14F-4D97-AF65-F5344CB8AC3E}">
        <p14:creationId xmlns:p14="http://schemas.microsoft.com/office/powerpoint/2010/main" val="1576239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fontAlgn="auto">
              <a:spcAft>
                <a:spcPts val="0"/>
              </a:spcAft>
              <a:defRPr/>
            </a:pPr>
            <a:r>
              <a:rPr lang="cs-CZ" dirty="0"/>
              <a:t>Další součásti</a:t>
            </a:r>
          </a:p>
        </p:txBody>
      </p:sp>
      <p:sp>
        <p:nvSpPr>
          <p:cNvPr id="3" name="Zástupný symbol pro text 2"/>
          <p:cNvSpPr>
            <a:spLocks noGrp="1"/>
          </p:cNvSpPr>
          <p:nvPr>
            <p:ph type="body" idx="1"/>
          </p:nvPr>
        </p:nvSpPr>
        <p:spPr/>
        <p:txBody>
          <a:bodyPr rtlCol="0">
            <a:normAutofit/>
          </a:bodyPr>
          <a:lstStyle/>
          <a:p>
            <a:pPr fontAlgn="auto">
              <a:spcAft>
                <a:spcPts val="0"/>
              </a:spcAft>
              <a:buFont typeface="Arial" pitchFamily="34" charset="0"/>
              <a:buNone/>
              <a:defRPr/>
            </a:pPr>
            <a:r>
              <a:rPr lang="cs-CZ" dirty="0"/>
              <a:t>Monitoring eroze zemědělské půdy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fontAlgn="auto">
              <a:spcAft>
                <a:spcPts val="0"/>
              </a:spcAft>
              <a:defRPr/>
            </a:pPr>
            <a:r>
              <a:rPr lang="cs-CZ" dirty="0"/>
              <a:t>úvod</a:t>
            </a:r>
          </a:p>
        </p:txBody>
      </p:sp>
      <p:sp>
        <p:nvSpPr>
          <p:cNvPr id="3" name="Zástupný symbol pro text 2"/>
          <p:cNvSpPr>
            <a:spLocks noGrp="1"/>
          </p:cNvSpPr>
          <p:nvPr>
            <p:ph type="body" idx="1"/>
          </p:nvPr>
        </p:nvSpPr>
        <p:spPr/>
        <p:txBody>
          <a:bodyPr rtlCol="0">
            <a:normAutofit/>
          </a:bodyPr>
          <a:lstStyle/>
          <a:p>
            <a:pPr fontAlgn="auto">
              <a:spcAft>
                <a:spcPts val="0"/>
              </a:spcAft>
              <a:buFont typeface="Arial" pitchFamily="34" charset="0"/>
              <a:buNone/>
              <a:defRPr/>
            </a:pPr>
            <a:r>
              <a:rPr lang="cs-CZ" dirty="0"/>
              <a:t>Co je Monitoring eroze zemědělské půdy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Nadpis 1"/>
          <p:cNvSpPr>
            <a:spLocks noGrp="1"/>
          </p:cNvSpPr>
          <p:nvPr>
            <p:ph type="title"/>
          </p:nvPr>
        </p:nvSpPr>
        <p:spPr/>
        <p:txBody>
          <a:bodyPr/>
          <a:lstStyle/>
          <a:p>
            <a:r>
              <a:rPr lang="cs-CZ" sz="2400" dirty="0">
                <a:latin typeface="Myriad Pro"/>
              </a:rPr>
              <a:t>Podrobné analýzy události</a:t>
            </a:r>
          </a:p>
        </p:txBody>
      </p:sp>
      <p:pic>
        <p:nvPicPr>
          <p:cNvPr id="36866" name="Obrázek 5"/>
          <p:cNvPicPr>
            <a:picLocks noChangeAspect="1"/>
          </p:cNvPicPr>
          <p:nvPr/>
        </p:nvPicPr>
        <p:blipFill>
          <a:blip r:embed="rId2"/>
          <a:srcRect/>
          <a:stretch>
            <a:fillRect/>
          </a:stretch>
        </p:blipFill>
        <p:spPr bwMode="auto">
          <a:xfrm>
            <a:off x="6273800" y="4473575"/>
            <a:ext cx="2489200" cy="1679575"/>
          </a:xfrm>
          <a:prstGeom prst="rect">
            <a:avLst/>
          </a:prstGeom>
          <a:noFill/>
          <a:ln w="9525">
            <a:solidFill>
              <a:schemeClr val="tx1"/>
            </a:solidFill>
            <a:miter lim="800000"/>
            <a:headEnd/>
            <a:tailEnd/>
          </a:ln>
        </p:spPr>
      </p:pic>
      <p:pic>
        <p:nvPicPr>
          <p:cNvPr id="36867" name="Picture 3"/>
          <p:cNvPicPr>
            <a:picLocks noChangeAspect="1" noChangeArrowheads="1"/>
          </p:cNvPicPr>
          <p:nvPr/>
        </p:nvPicPr>
        <p:blipFill>
          <a:blip r:embed="rId3"/>
          <a:srcRect/>
          <a:stretch>
            <a:fillRect/>
          </a:stretch>
        </p:blipFill>
        <p:spPr bwMode="auto">
          <a:xfrm>
            <a:off x="5400675" y="3241675"/>
            <a:ext cx="1593850" cy="1195388"/>
          </a:xfrm>
          <a:prstGeom prst="rect">
            <a:avLst/>
          </a:prstGeom>
          <a:noFill/>
          <a:ln w="9525">
            <a:solidFill>
              <a:schemeClr val="tx1"/>
            </a:solidFill>
            <a:miter lim="800000"/>
            <a:headEnd/>
            <a:tailEnd/>
          </a:ln>
        </p:spPr>
      </p:pic>
      <p:pic>
        <p:nvPicPr>
          <p:cNvPr id="36868" name="Obrázek 9"/>
          <p:cNvPicPr>
            <a:picLocks noChangeAspect="1" noChangeArrowheads="1"/>
          </p:cNvPicPr>
          <p:nvPr/>
        </p:nvPicPr>
        <p:blipFill>
          <a:blip r:embed="rId4"/>
          <a:srcRect/>
          <a:stretch>
            <a:fillRect/>
          </a:stretch>
        </p:blipFill>
        <p:spPr bwMode="auto">
          <a:xfrm>
            <a:off x="3492500" y="3257550"/>
            <a:ext cx="1809750" cy="1179513"/>
          </a:xfrm>
          <a:prstGeom prst="rect">
            <a:avLst/>
          </a:prstGeom>
          <a:noFill/>
          <a:ln w="9525">
            <a:solidFill>
              <a:schemeClr val="tx1"/>
            </a:solidFill>
            <a:miter lim="800000"/>
            <a:headEnd/>
            <a:tailEnd/>
          </a:ln>
        </p:spPr>
      </p:pic>
      <p:pic>
        <p:nvPicPr>
          <p:cNvPr id="36869" name="Obrázek 10"/>
          <p:cNvPicPr>
            <a:picLocks noChangeAspect="1" noChangeArrowheads="1"/>
          </p:cNvPicPr>
          <p:nvPr/>
        </p:nvPicPr>
        <p:blipFill>
          <a:blip r:embed="rId5"/>
          <a:srcRect/>
          <a:stretch>
            <a:fillRect/>
          </a:stretch>
        </p:blipFill>
        <p:spPr bwMode="auto">
          <a:xfrm>
            <a:off x="7092950" y="3241675"/>
            <a:ext cx="1676400" cy="1187450"/>
          </a:xfrm>
          <a:prstGeom prst="rect">
            <a:avLst/>
          </a:prstGeom>
          <a:noFill/>
          <a:ln w="9525">
            <a:solidFill>
              <a:schemeClr val="tx1"/>
            </a:solidFill>
            <a:miter lim="800000"/>
            <a:headEnd/>
            <a:tailEnd/>
          </a:ln>
        </p:spPr>
      </p:pic>
      <p:sp>
        <p:nvSpPr>
          <p:cNvPr id="36870" name="TextovéPole 6"/>
          <p:cNvSpPr txBox="1">
            <a:spLocks noChangeArrowheads="1"/>
          </p:cNvSpPr>
          <p:nvPr/>
        </p:nvSpPr>
        <p:spPr bwMode="auto">
          <a:xfrm>
            <a:off x="111125" y="4195763"/>
            <a:ext cx="3671888" cy="277812"/>
          </a:xfrm>
          <a:prstGeom prst="rect">
            <a:avLst/>
          </a:prstGeom>
          <a:noFill/>
          <a:ln w="9525">
            <a:noFill/>
            <a:miter lim="800000"/>
            <a:headEnd/>
            <a:tailEnd/>
          </a:ln>
        </p:spPr>
        <p:txBody>
          <a:bodyPr>
            <a:spAutoFit/>
          </a:bodyPr>
          <a:lstStyle/>
          <a:p>
            <a:r>
              <a:rPr lang="cs-CZ" sz="1200">
                <a:latin typeface="Calibri" pitchFamily="34" charset="0"/>
              </a:rPr>
              <a:t>Analýzy prováděny na erozně uzavřených celcích</a:t>
            </a:r>
          </a:p>
        </p:txBody>
      </p:sp>
      <p:pic>
        <p:nvPicPr>
          <p:cNvPr id="36871" name="Obrázek 11" descr="U:\Ukoly\222\události\Vodní_eroze\Chotemerice\mapy\mapy ZZ\Cp.jpg"/>
          <p:cNvPicPr>
            <a:picLocks noChangeAspect="1" noChangeArrowheads="1"/>
          </p:cNvPicPr>
          <p:nvPr/>
        </p:nvPicPr>
        <p:blipFill>
          <a:blip r:embed="rId6"/>
          <a:srcRect/>
          <a:stretch>
            <a:fillRect/>
          </a:stretch>
        </p:blipFill>
        <p:spPr bwMode="auto">
          <a:xfrm>
            <a:off x="495300" y="4473575"/>
            <a:ext cx="2636838" cy="1692275"/>
          </a:xfrm>
          <a:prstGeom prst="rect">
            <a:avLst/>
          </a:prstGeom>
          <a:noFill/>
          <a:ln w="9525">
            <a:solidFill>
              <a:schemeClr val="tx1"/>
            </a:solidFill>
            <a:miter lim="800000"/>
            <a:headEnd/>
            <a:tailEnd/>
          </a:ln>
        </p:spPr>
      </p:pic>
      <p:pic>
        <p:nvPicPr>
          <p:cNvPr id="36872" name="Obrázek 12" descr="U:\Ukoly\222\události\Vodní_eroze\Chotemerice\mapy\mapy ZZ\G.jpg"/>
          <p:cNvPicPr>
            <a:picLocks noChangeAspect="1" noChangeArrowheads="1"/>
          </p:cNvPicPr>
          <p:nvPr/>
        </p:nvPicPr>
        <p:blipFill>
          <a:blip r:embed="rId7"/>
          <a:srcRect/>
          <a:stretch>
            <a:fillRect/>
          </a:stretch>
        </p:blipFill>
        <p:spPr bwMode="auto">
          <a:xfrm>
            <a:off x="3497263" y="4473575"/>
            <a:ext cx="2514600" cy="1671638"/>
          </a:xfrm>
          <a:prstGeom prst="rect">
            <a:avLst/>
          </a:prstGeom>
          <a:noFill/>
          <a:ln w="9525">
            <a:solidFill>
              <a:schemeClr val="tx1"/>
            </a:solidFill>
            <a:miter lim="800000"/>
            <a:headEnd/>
            <a:tailEnd/>
          </a:ln>
        </p:spPr>
      </p:pic>
      <p:pic>
        <p:nvPicPr>
          <p:cNvPr id="36873" name="Obrázek 2"/>
          <p:cNvPicPr>
            <a:picLocks noChangeAspect="1"/>
          </p:cNvPicPr>
          <p:nvPr/>
        </p:nvPicPr>
        <p:blipFill>
          <a:blip r:embed="rId8"/>
          <a:srcRect/>
          <a:stretch>
            <a:fillRect/>
          </a:stretch>
        </p:blipFill>
        <p:spPr bwMode="auto">
          <a:xfrm>
            <a:off x="179388" y="2238375"/>
            <a:ext cx="3225800" cy="1982788"/>
          </a:xfrm>
          <a:prstGeom prst="rect">
            <a:avLst/>
          </a:prstGeom>
          <a:noFill/>
          <a:ln w="9525">
            <a:solidFill>
              <a:schemeClr val="tx1"/>
            </a:solidFill>
            <a:miter lim="800000"/>
            <a:headEnd/>
            <a:tailEnd/>
          </a:ln>
        </p:spPr>
      </p:pic>
      <p:sp>
        <p:nvSpPr>
          <p:cNvPr id="36874" name="TextovéPole 14"/>
          <p:cNvSpPr txBox="1">
            <a:spLocks noChangeArrowheads="1"/>
          </p:cNvSpPr>
          <p:nvPr/>
        </p:nvSpPr>
        <p:spPr bwMode="auto">
          <a:xfrm>
            <a:off x="231775" y="1074738"/>
            <a:ext cx="8569325" cy="646331"/>
          </a:xfrm>
          <a:prstGeom prst="rect">
            <a:avLst/>
          </a:prstGeom>
          <a:noFill/>
          <a:ln w="9525">
            <a:noFill/>
            <a:miter lim="800000"/>
            <a:headEnd/>
            <a:tailEnd/>
          </a:ln>
        </p:spPr>
        <p:txBody>
          <a:bodyPr>
            <a:spAutoFit/>
          </a:bodyPr>
          <a:lstStyle/>
          <a:p>
            <a:r>
              <a:rPr lang="cs-CZ" dirty="0">
                <a:latin typeface="Calibri" pitchFamily="34" charset="0"/>
              </a:rPr>
              <a:t>Podrobná analýza příčin vzniku monitorovaných erozních událostí se zpracovává:</a:t>
            </a:r>
          </a:p>
          <a:p>
            <a:endParaRPr lang="cs-CZ" dirty="0">
              <a:latin typeface="Calibri" pitchFamily="34" charset="0"/>
            </a:endParaRPr>
          </a:p>
        </p:txBody>
      </p:sp>
      <p:sp>
        <p:nvSpPr>
          <p:cNvPr id="36875" name="TextovéPole 4"/>
          <p:cNvSpPr txBox="1">
            <a:spLocks noChangeArrowheads="1"/>
          </p:cNvSpPr>
          <p:nvPr/>
        </p:nvSpPr>
        <p:spPr bwMode="auto">
          <a:xfrm>
            <a:off x="3492500" y="1412875"/>
            <a:ext cx="5688013" cy="1816100"/>
          </a:xfrm>
          <a:prstGeom prst="rect">
            <a:avLst/>
          </a:prstGeom>
          <a:noFill/>
          <a:ln w="9525">
            <a:noFill/>
            <a:miter lim="800000"/>
            <a:headEnd/>
            <a:tailEnd/>
          </a:ln>
        </p:spPr>
        <p:txBody>
          <a:bodyPr>
            <a:spAutoFit/>
          </a:bodyPr>
          <a:lstStyle/>
          <a:p>
            <a:pPr marL="285750" indent="-285750">
              <a:buFont typeface="Arial" charset="0"/>
              <a:buChar char="•"/>
            </a:pPr>
            <a:r>
              <a:rPr lang="cs-CZ" sz="1600">
                <a:latin typeface="Calibri" pitchFamily="34" charset="0"/>
              </a:rPr>
              <a:t>Při vzniku erozní události na erozně neohrožených lokalitách.</a:t>
            </a:r>
          </a:p>
          <a:p>
            <a:pPr marL="285750" indent="-285750">
              <a:buFont typeface="Arial" charset="0"/>
              <a:buChar char="•"/>
            </a:pPr>
            <a:r>
              <a:rPr lang="cs-CZ" sz="1600">
                <a:latin typeface="Calibri" pitchFamily="34" charset="0"/>
              </a:rPr>
              <a:t>Při pěstování speciálních plodin a použitých technologiích</a:t>
            </a:r>
          </a:p>
          <a:p>
            <a:pPr marL="285750" indent="-285750">
              <a:buFont typeface="Arial" charset="0"/>
              <a:buChar char="•"/>
            </a:pPr>
            <a:r>
              <a:rPr lang="cs-CZ" sz="1600">
                <a:latin typeface="Calibri" pitchFamily="34" charset="0"/>
              </a:rPr>
              <a:t>Při vzniku extrémní erozní události.</a:t>
            </a:r>
          </a:p>
          <a:p>
            <a:pPr marL="285750" indent="-285750">
              <a:buFont typeface="Arial" charset="0"/>
              <a:buChar char="•"/>
            </a:pPr>
            <a:r>
              <a:rPr lang="cs-CZ" sz="1600">
                <a:latin typeface="Calibri" pitchFamily="34" charset="0"/>
              </a:rPr>
              <a:t>Při vzniku opakované události</a:t>
            </a:r>
          </a:p>
          <a:p>
            <a:pPr marL="285750" indent="-285750">
              <a:buFont typeface="Arial" charset="0"/>
              <a:buChar char="•"/>
            </a:pPr>
            <a:r>
              <a:rPr lang="cs-CZ" sz="1600">
                <a:latin typeface="Calibri" pitchFamily="34" charset="0"/>
              </a:rPr>
              <a:t>Při vážných škodách na intravilánu obcí, majetku, komunikacích nebo útvarech povrchových vod</a:t>
            </a:r>
          </a:p>
          <a:p>
            <a:pPr marL="285750" indent="-285750">
              <a:buFont typeface="Arial" charset="0"/>
              <a:buChar char="•"/>
            </a:pPr>
            <a:r>
              <a:rPr lang="cs-CZ" sz="1600">
                <a:latin typeface="Calibri" pitchFamily="34" charset="0"/>
              </a:rPr>
              <a:t>Při nedodržení opatření navrženého v rámci dokončené KoPÚ</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Nadpis 1"/>
          <p:cNvSpPr>
            <a:spLocks noGrp="1"/>
          </p:cNvSpPr>
          <p:nvPr>
            <p:ph type="title"/>
          </p:nvPr>
        </p:nvSpPr>
        <p:spPr/>
        <p:txBody>
          <a:bodyPr/>
          <a:lstStyle/>
          <a:p>
            <a:r>
              <a:rPr lang="cs-CZ" sz="2400" dirty="0">
                <a:latin typeface="Myriad Pro"/>
              </a:rPr>
              <a:t>Opakované erozní události</a:t>
            </a:r>
          </a:p>
        </p:txBody>
      </p:sp>
      <p:sp>
        <p:nvSpPr>
          <p:cNvPr id="49154" name="Zástupný symbol pro obsah 4"/>
          <p:cNvSpPr>
            <a:spLocks noGrp="1"/>
          </p:cNvSpPr>
          <p:nvPr>
            <p:ph idx="1"/>
          </p:nvPr>
        </p:nvSpPr>
        <p:spPr>
          <a:xfrm>
            <a:off x="468313" y="1196975"/>
            <a:ext cx="8229600" cy="4525963"/>
          </a:xfrm>
        </p:spPr>
        <p:txBody>
          <a:bodyPr/>
          <a:lstStyle/>
          <a:p>
            <a:pPr marL="363538" lvl="1" indent="-269875">
              <a:buFont typeface="Arial" charset="0"/>
              <a:buChar char="•"/>
            </a:pPr>
            <a:r>
              <a:rPr lang="cs-CZ" sz="1600" dirty="0">
                <a:latin typeface="Myriad Pro"/>
              </a:rPr>
              <a:t>cca v roce 2014 -&gt; vznik potřeby definice opakovaných erozních událostí</a:t>
            </a:r>
          </a:p>
          <a:p>
            <a:pPr marL="363538" lvl="1" indent="-269875">
              <a:buFont typeface="Arial" charset="0"/>
              <a:buChar char="•"/>
            </a:pPr>
            <a:r>
              <a:rPr lang="cs-CZ" sz="1600" dirty="0">
                <a:latin typeface="Myriad Pro"/>
              </a:rPr>
              <a:t>definovány 2 typy opakovaných erozních událostí</a:t>
            </a:r>
          </a:p>
          <a:p>
            <a:pPr marL="363538" lvl="1" indent="-269875">
              <a:buFont typeface="Arial" charset="0"/>
              <a:buChar char="•"/>
            </a:pPr>
            <a:endParaRPr lang="cs-CZ" sz="1600" dirty="0">
              <a:latin typeface="Myriad Pro"/>
            </a:endParaRPr>
          </a:p>
          <a:p>
            <a:pPr marL="93663" lvl="1" indent="0">
              <a:buNone/>
            </a:pPr>
            <a:r>
              <a:rPr lang="cs-CZ" sz="1600" b="1" dirty="0">
                <a:latin typeface="Myriad Pro"/>
              </a:rPr>
              <a:t>Opakovaná eroze v osevu</a:t>
            </a:r>
          </a:p>
          <a:p>
            <a:pPr marL="493713" lvl="2" indent="0">
              <a:buNone/>
            </a:pPr>
            <a:r>
              <a:rPr lang="cs-CZ" sz="1400" dirty="0">
                <a:latin typeface="Myriad Pro"/>
              </a:rPr>
              <a:t>události, které nastaly opakovaně v jednom roce (hospodářském) na stejné plodině</a:t>
            </a:r>
          </a:p>
          <a:p>
            <a:pPr marL="93663" lvl="1" indent="0">
              <a:buNone/>
            </a:pPr>
            <a:endParaRPr lang="cs-CZ" sz="1600" b="1" dirty="0">
              <a:latin typeface="Myriad Pro"/>
            </a:endParaRPr>
          </a:p>
          <a:p>
            <a:pPr marL="93663" lvl="1" indent="0">
              <a:buNone/>
            </a:pPr>
            <a:r>
              <a:rPr lang="cs-CZ" sz="1600" b="1" dirty="0">
                <a:latin typeface="Myriad Pro"/>
              </a:rPr>
              <a:t>Opakovaná eroze</a:t>
            </a:r>
          </a:p>
          <a:p>
            <a:pPr marL="493713" lvl="2" indent="0">
              <a:buNone/>
            </a:pPr>
            <a:r>
              <a:rPr lang="cs-CZ" sz="1400" dirty="0">
                <a:latin typeface="Myriad Pro"/>
              </a:rPr>
              <a:t>událost, při níž dojde opakovaně (minimálně dvakrát) ke smyvu zemědělské půdy. Událost je definována stejným místem odnosu částic a časovým úsekem, při němž mohlo dojít k přijmutí nápravných opatření nebo ke změně osevního postupu.</a:t>
            </a:r>
          </a:p>
        </p:txBody>
      </p:sp>
    </p:spTree>
    <p:extLst>
      <p:ext uri="{BB962C8B-B14F-4D97-AF65-F5344CB8AC3E}">
        <p14:creationId xmlns:p14="http://schemas.microsoft.com/office/powerpoint/2010/main" val="633534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Nadpis 1"/>
          <p:cNvSpPr>
            <a:spLocks noGrp="1"/>
          </p:cNvSpPr>
          <p:nvPr>
            <p:ph type="title"/>
          </p:nvPr>
        </p:nvSpPr>
        <p:spPr/>
        <p:txBody>
          <a:bodyPr/>
          <a:lstStyle/>
          <a:p>
            <a:r>
              <a:rPr lang="cs-CZ" sz="2400" dirty="0">
                <a:latin typeface="Myriad Pro"/>
              </a:rPr>
              <a:t>Technické zpracování - Opakované erozní události</a:t>
            </a:r>
          </a:p>
        </p:txBody>
      </p:sp>
      <p:sp>
        <p:nvSpPr>
          <p:cNvPr id="49154" name="Zástupný symbol pro obsah 4"/>
          <p:cNvSpPr>
            <a:spLocks noGrp="1"/>
          </p:cNvSpPr>
          <p:nvPr>
            <p:ph idx="1"/>
          </p:nvPr>
        </p:nvSpPr>
        <p:spPr>
          <a:xfrm>
            <a:off x="468313" y="1196975"/>
            <a:ext cx="8229600" cy="4525963"/>
          </a:xfrm>
        </p:spPr>
        <p:txBody>
          <a:bodyPr/>
          <a:lstStyle/>
          <a:p>
            <a:pPr marL="363538" lvl="1" indent="-269875">
              <a:buFont typeface="Arial" charset="0"/>
              <a:buChar char="•"/>
            </a:pPr>
            <a:r>
              <a:rPr lang="cs-CZ" sz="1600" dirty="0">
                <a:latin typeface="Myriad Pro"/>
              </a:rPr>
              <a:t>Provádění na základě</a:t>
            </a:r>
          </a:p>
          <a:p>
            <a:pPr marL="493713" lvl="2" indent="0">
              <a:buNone/>
            </a:pPr>
            <a:r>
              <a:rPr lang="cs-CZ" sz="1600" dirty="0">
                <a:latin typeface="Myriad Pro"/>
              </a:rPr>
              <a:t>Metodického postupu řešící zařazování částí monitorovaných dílů půdních bloků (DPB) s projevem eroze do mírně erozně ohrožených (MEO) a silně erozně ohrožených (SEO) oblastí č. j. 29990/2016-MZE-10052</a:t>
            </a:r>
          </a:p>
          <a:p>
            <a:pPr marL="493713" lvl="2" indent="0">
              <a:buNone/>
            </a:pPr>
            <a:endParaRPr lang="cs-CZ" sz="1600" dirty="0">
              <a:latin typeface="Myriad Pro"/>
            </a:endParaRPr>
          </a:p>
          <a:p>
            <a:pPr marL="363538" lvl="1" indent="-269875">
              <a:buFont typeface="Arial" charset="0"/>
              <a:buChar char="•"/>
            </a:pPr>
            <a:r>
              <a:rPr lang="cs-CZ" sz="1600" dirty="0">
                <a:latin typeface="Myriad Pro"/>
              </a:rPr>
              <a:t>řeší dva typy událostí</a:t>
            </a:r>
          </a:p>
          <a:p>
            <a:pPr marL="763588" lvl="2" indent="-269875">
              <a:buFont typeface="Arial" charset="0"/>
              <a:buChar char="•"/>
            </a:pPr>
            <a:r>
              <a:rPr lang="cs-CZ" sz="1400" dirty="0">
                <a:latin typeface="Myriad Pro"/>
              </a:rPr>
              <a:t>opakovanou erozní událost na DPB/parcele osevního postupu se považuje událost, při níž dojde, mimo rámec jednoho osevu, opakovaně (minimálně dvakrát) ke smyvu zemědělské půdy. Událost nastane na shodném EUC, nebo na EUC jehož významná část se shoduje s dříve nastalou erozní událostí.</a:t>
            </a:r>
          </a:p>
          <a:p>
            <a:pPr marL="493713" lvl="2" indent="0">
              <a:buNone/>
            </a:pPr>
            <a:endParaRPr lang="cs-CZ" sz="1400" dirty="0">
              <a:latin typeface="Myriad Pro"/>
            </a:endParaRPr>
          </a:p>
          <a:p>
            <a:pPr marL="763588" lvl="2" indent="-269875">
              <a:buFont typeface="Arial" charset="0"/>
              <a:buChar char="•"/>
            </a:pPr>
            <a:r>
              <a:rPr lang="cs-CZ" sz="1400" dirty="0">
                <a:latin typeface="Myriad Pro"/>
              </a:rPr>
              <a:t>vážné ohrožení – intravilánu, komunikací, vod, majetku...</a:t>
            </a:r>
          </a:p>
        </p:txBody>
      </p:sp>
    </p:spTree>
    <p:extLst>
      <p:ext uri="{BB962C8B-B14F-4D97-AF65-F5344CB8AC3E}">
        <p14:creationId xmlns:p14="http://schemas.microsoft.com/office/powerpoint/2010/main" val="4127336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Nadpis 1"/>
          <p:cNvSpPr>
            <a:spLocks noGrp="1"/>
          </p:cNvSpPr>
          <p:nvPr>
            <p:ph type="title"/>
          </p:nvPr>
        </p:nvSpPr>
        <p:spPr/>
        <p:txBody>
          <a:bodyPr/>
          <a:lstStyle/>
          <a:p>
            <a:r>
              <a:rPr lang="cs-CZ" sz="2400" dirty="0">
                <a:latin typeface="Myriad Pro"/>
              </a:rPr>
              <a:t>Technické zpracování - Opakované erozní události</a:t>
            </a:r>
          </a:p>
        </p:txBody>
      </p:sp>
      <p:sp>
        <p:nvSpPr>
          <p:cNvPr id="49154" name="Zástupný symbol pro obsah 4"/>
          <p:cNvSpPr>
            <a:spLocks noGrp="1"/>
          </p:cNvSpPr>
          <p:nvPr>
            <p:ph idx="1"/>
          </p:nvPr>
        </p:nvSpPr>
        <p:spPr>
          <a:xfrm>
            <a:off x="468313" y="1196975"/>
            <a:ext cx="8229600" cy="4525963"/>
          </a:xfrm>
        </p:spPr>
        <p:txBody>
          <a:bodyPr/>
          <a:lstStyle/>
          <a:p>
            <a:pPr marL="363538" lvl="1" indent="-269875">
              <a:buFont typeface="Arial" charset="0"/>
              <a:buChar char="•"/>
            </a:pPr>
            <a:r>
              <a:rPr lang="cs-CZ" sz="1600" dirty="0">
                <a:latin typeface="Myriad Pro"/>
              </a:rPr>
              <a:t>Události musí splnit dvě podmínky</a:t>
            </a:r>
          </a:p>
          <a:p>
            <a:pPr marL="93663" lvl="1" indent="0">
              <a:buNone/>
            </a:pPr>
            <a:endParaRPr lang="cs-CZ" sz="1600" dirty="0">
              <a:latin typeface="Myriad Pro"/>
            </a:endParaRPr>
          </a:p>
          <a:p>
            <a:pPr marL="436563" lvl="1" indent="-342900">
              <a:buFont typeface="+mj-lt"/>
              <a:buAutoNum type="arabicParenR"/>
            </a:pPr>
            <a:r>
              <a:rPr lang="cs-CZ" sz="1600" dirty="0">
                <a:latin typeface="Myriad Pro"/>
              </a:rPr>
              <a:t>EUC v němž došlo k erozní události (událostem) se nachází na erozně ohrožené</a:t>
            </a:r>
            <a:br>
              <a:rPr lang="cs-CZ" sz="1600" dirty="0">
                <a:latin typeface="Myriad Pro"/>
              </a:rPr>
            </a:br>
            <a:r>
              <a:rPr lang="cs-CZ" sz="1200" dirty="0">
                <a:latin typeface="Myriad Pro"/>
              </a:rPr>
              <a:t>Mediánová hodnota </a:t>
            </a:r>
            <a:r>
              <a:rPr lang="cs-CZ" sz="1200" dirty="0" err="1">
                <a:latin typeface="Myriad Pro"/>
              </a:rPr>
              <a:t>Cp</a:t>
            </a:r>
            <a:r>
              <a:rPr lang="cs-CZ" sz="1200" dirty="0">
                <a:latin typeface="Myriad Pro"/>
              </a:rPr>
              <a:t> . Pp (Mapa potenciální erozní ohroženosti vodní erozí) v EUC je menší nebo rovna 0.4.</a:t>
            </a:r>
          </a:p>
          <a:p>
            <a:pPr marL="436563" lvl="1" indent="-342900">
              <a:buFont typeface="+mj-lt"/>
              <a:buAutoNum type="arabicParenR"/>
            </a:pPr>
            <a:endParaRPr lang="cs-CZ" sz="1200" dirty="0">
              <a:latin typeface="Myriad Pro"/>
            </a:endParaRPr>
          </a:p>
          <a:p>
            <a:pPr marL="436563" lvl="1" indent="-342900">
              <a:buFont typeface="+mj-lt"/>
              <a:buAutoNum type="arabicParenR"/>
            </a:pPr>
            <a:r>
              <a:rPr lang="cs-CZ" sz="1600" dirty="0">
                <a:latin typeface="Myriad Pro"/>
              </a:rPr>
              <a:t>Aplikovaný sled deklarovaných plodin nemají dostatečný ochranný účinek (nevyhověly dlouhodobé přípustné ztrátě půdy)</a:t>
            </a:r>
            <a:br>
              <a:rPr lang="cs-CZ" sz="1600" dirty="0">
                <a:latin typeface="Myriad Pro"/>
              </a:rPr>
            </a:br>
            <a:r>
              <a:rPr lang="cs-CZ" sz="1200" dirty="0">
                <a:latin typeface="Myriad Pro"/>
              </a:rPr>
              <a:t>zjištěná hodnota C · P je větší než hodnota mediánu </a:t>
            </a:r>
            <a:r>
              <a:rPr lang="cs-CZ" sz="1200" dirty="0" err="1">
                <a:latin typeface="Myriad Pro"/>
              </a:rPr>
              <a:t>Cp</a:t>
            </a:r>
            <a:r>
              <a:rPr lang="cs-CZ" sz="1200" dirty="0">
                <a:latin typeface="Myriad Pro"/>
              </a:rPr>
              <a:t> . Pp v posuzovaném EUC</a:t>
            </a:r>
          </a:p>
          <a:p>
            <a:pPr marL="93663" lvl="1" indent="0">
              <a:buNone/>
            </a:pPr>
            <a:endParaRPr lang="cs-CZ" sz="1600" dirty="0"/>
          </a:p>
        </p:txBody>
      </p:sp>
      <p:graphicFrame>
        <p:nvGraphicFramePr>
          <p:cNvPr id="3" name="Tabulka 2">
            <a:extLst>
              <a:ext uri="{FF2B5EF4-FFF2-40B4-BE49-F238E27FC236}">
                <a16:creationId xmlns:a16="http://schemas.microsoft.com/office/drawing/2014/main" id="{A417C278-EBD3-46B0-BAB8-B2A838239F27}"/>
              </a:ext>
            </a:extLst>
          </p:cNvPr>
          <p:cNvGraphicFramePr>
            <a:graphicFrameLocks noGrp="1"/>
          </p:cNvGraphicFramePr>
          <p:nvPr>
            <p:extLst>
              <p:ext uri="{D42A27DB-BD31-4B8C-83A1-F6EECF244321}">
                <p14:modId xmlns:p14="http://schemas.microsoft.com/office/powerpoint/2010/main" val="1886762943"/>
              </p:ext>
            </p:extLst>
          </p:nvPr>
        </p:nvGraphicFramePr>
        <p:xfrm>
          <a:off x="462756" y="3228092"/>
          <a:ext cx="8218488" cy="1461860"/>
        </p:xfrm>
        <a:graphic>
          <a:graphicData uri="http://schemas.openxmlformats.org/drawingml/2006/table">
            <a:tbl>
              <a:tblPr/>
              <a:tblGrid>
                <a:gridCol w="1217307">
                  <a:extLst>
                    <a:ext uri="{9D8B030D-6E8A-4147-A177-3AD203B41FA5}">
                      <a16:colId xmlns:a16="http://schemas.microsoft.com/office/drawing/2014/main" val="645065469"/>
                    </a:ext>
                  </a:extLst>
                </a:gridCol>
                <a:gridCol w="997792">
                  <a:extLst>
                    <a:ext uri="{9D8B030D-6E8A-4147-A177-3AD203B41FA5}">
                      <a16:colId xmlns:a16="http://schemas.microsoft.com/office/drawing/2014/main" val="3013500328"/>
                    </a:ext>
                  </a:extLst>
                </a:gridCol>
                <a:gridCol w="997792">
                  <a:extLst>
                    <a:ext uri="{9D8B030D-6E8A-4147-A177-3AD203B41FA5}">
                      <a16:colId xmlns:a16="http://schemas.microsoft.com/office/drawing/2014/main" val="2898303240"/>
                    </a:ext>
                  </a:extLst>
                </a:gridCol>
                <a:gridCol w="1363651">
                  <a:extLst>
                    <a:ext uri="{9D8B030D-6E8A-4147-A177-3AD203B41FA5}">
                      <a16:colId xmlns:a16="http://schemas.microsoft.com/office/drawing/2014/main" val="2530177689"/>
                    </a:ext>
                  </a:extLst>
                </a:gridCol>
                <a:gridCol w="1363651">
                  <a:extLst>
                    <a:ext uri="{9D8B030D-6E8A-4147-A177-3AD203B41FA5}">
                      <a16:colId xmlns:a16="http://schemas.microsoft.com/office/drawing/2014/main" val="2247906717"/>
                    </a:ext>
                  </a:extLst>
                </a:gridCol>
                <a:gridCol w="1480060">
                  <a:extLst>
                    <a:ext uri="{9D8B030D-6E8A-4147-A177-3AD203B41FA5}">
                      <a16:colId xmlns:a16="http://schemas.microsoft.com/office/drawing/2014/main" val="2688098838"/>
                    </a:ext>
                  </a:extLst>
                </a:gridCol>
                <a:gridCol w="798235">
                  <a:extLst>
                    <a:ext uri="{9D8B030D-6E8A-4147-A177-3AD203B41FA5}">
                      <a16:colId xmlns:a16="http://schemas.microsoft.com/office/drawing/2014/main" val="2617218594"/>
                    </a:ext>
                  </a:extLst>
                </a:gridCol>
              </a:tblGrid>
              <a:tr h="145675">
                <a:tc gridSpan="7">
                  <a:txBody>
                    <a:bodyPr/>
                    <a:lstStyle/>
                    <a:p>
                      <a:pPr algn="ctr" fontAlgn="b"/>
                      <a:r>
                        <a:rPr lang="cs-CZ" sz="1100" b="0" i="0" u="none" strike="noStrike" dirty="0">
                          <a:solidFill>
                            <a:srgbClr val="000000"/>
                          </a:solidFill>
                          <a:effectLst/>
                          <a:latin typeface="Calibri" panose="020F0502020204030204" pitchFamily="34" charset="0"/>
                        </a:rPr>
                        <a:t>Události – opakované 2017</a:t>
                      </a:r>
                    </a:p>
                  </a:txBody>
                  <a:tcPr marL="7620" marR="7620" marT="7620" marB="0" anchor="b">
                    <a:lnL>
                      <a:noFill/>
                    </a:lnL>
                    <a:lnR>
                      <a:noFill/>
                    </a:lnR>
                    <a:lnT>
                      <a:noFill/>
                    </a:lnT>
                    <a:lnB>
                      <a:noFill/>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5181356"/>
                  </a:ext>
                </a:extLst>
              </a:tr>
              <a:tr h="940815">
                <a:tc>
                  <a:txBody>
                    <a:bodyPr/>
                    <a:lstStyle/>
                    <a:p>
                      <a:pPr algn="l" fontAlgn="b"/>
                      <a:r>
                        <a:rPr lang="cs-CZ"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cs-CZ" sz="1100" b="0" i="0" u="none" strike="noStrike" dirty="0">
                          <a:solidFill>
                            <a:srgbClr val="000000"/>
                          </a:solidFill>
                          <a:effectLst/>
                          <a:latin typeface="Calibri" panose="020F0502020204030204" pitchFamily="34" charset="0"/>
                        </a:rPr>
                        <a:t>Celkem hodnoceno</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cs-CZ" sz="1100" b="0" i="0" u="none" strike="noStrike">
                          <a:solidFill>
                            <a:srgbClr val="000000"/>
                          </a:solidFill>
                          <a:effectLst/>
                          <a:latin typeface="Calibri" panose="020F0502020204030204" pitchFamily="34" charset="0"/>
                        </a:rPr>
                        <a:t>Výměra [ha]</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cs-CZ" sz="1100" b="0" i="0" u="none" strike="noStrike">
                          <a:solidFill>
                            <a:srgbClr val="000000"/>
                          </a:solidFill>
                          <a:effectLst/>
                          <a:latin typeface="Calibri" panose="020F0502020204030204" pitchFamily="34" charset="0"/>
                        </a:rPr>
                        <a:t>Splňuje podmínku B1</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Mediánová hodnota Cp . Pp v EUC je menší nebo rovna 0.4.</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cs-CZ" sz="1100" b="0" i="0" u="none" strike="noStrike" dirty="0">
                          <a:solidFill>
                            <a:srgbClr val="000000"/>
                          </a:solidFill>
                          <a:effectLst/>
                          <a:latin typeface="Calibri" panose="020F0502020204030204" pitchFamily="34" charset="0"/>
                        </a:rPr>
                        <a:t>Výměra [ha]</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cs-CZ" sz="1100" b="0" i="0" u="none" strike="noStrike">
                          <a:solidFill>
                            <a:srgbClr val="000000"/>
                          </a:solidFill>
                          <a:effectLst/>
                          <a:latin typeface="Calibri" panose="020F0502020204030204" pitchFamily="34" charset="0"/>
                        </a:rPr>
                        <a:t>Splňuje podmínku B1 a B2</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zjištěná hodnota C · P je větší než hodnota mediánu Cp . Pp v posuzovaném EUC</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cs-CZ" sz="1100" b="0" i="0" u="none" strike="noStrike">
                          <a:solidFill>
                            <a:srgbClr val="000000"/>
                          </a:solidFill>
                          <a:effectLst/>
                          <a:latin typeface="Calibri" panose="020F0502020204030204" pitchFamily="34" charset="0"/>
                        </a:rPr>
                        <a:t>Výměra k přeřazení [ha]</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17336"/>
                  </a:ext>
                </a:extLst>
              </a:tr>
              <a:tr h="273140">
                <a:tc>
                  <a:txBody>
                    <a:bodyPr/>
                    <a:lstStyle/>
                    <a:p>
                      <a:pPr algn="l" fontAlgn="b"/>
                      <a:r>
                        <a:rPr lang="cs-CZ" sz="1100" b="1" i="0" u="none" strike="noStrike">
                          <a:solidFill>
                            <a:srgbClr val="000000"/>
                          </a:solidFill>
                          <a:effectLst/>
                          <a:latin typeface="Calibri" panose="020F0502020204030204" pitchFamily="34" charset="0"/>
                        </a:rPr>
                        <a:t>Ploch k přeřazení</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44</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208.158</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35</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191.513</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17</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1" i="0" u="none" strike="noStrike" dirty="0">
                          <a:solidFill>
                            <a:srgbClr val="000000"/>
                          </a:solidFill>
                          <a:effectLst/>
                          <a:latin typeface="Calibri" panose="020F0502020204030204" pitchFamily="34" charset="0"/>
                        </a:rPr>
                        <a:t>104.997</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87716861"/>
                  </a:ext>
                </a:extLst>
              </a:tr>
            </a:tbl>
          </a:graphicData>
        </a:graphic>
      </p:graphicFrame>
      <p:graphicFrame>
        <p:nvGraphicFramePr>
          <p:cNvPr id="5" name="Tabulka 4">
            <a:extLst>
              <a:ext uri="{FF2B5EF4-FFF2-40B4-BE49-F238E27FC236}">
                <a16:creationId xmlns:a16="http://schemas.microsoft.com/office/drawing/2014/main" id="{6E70184E-2036-4840-B062-9D2A4DFFA6E7}"/>
              </a:ext>
            </a:extLst>
          </p:cNvPr>
          <p:cNvGraphicFramePr>
            <a:graphicFrameLocks noGrp="1"/>
          </p:cNvGraphicFramePr>
          <p:nvPr>
            <p:extLst>
              <p:ext uri="{D42A27DB-BD31-4B8C-83A1-F6EECF244321}">
                <p14:modId xmlns:p14="http://schemas.microsoft.com/office/powerpoint/2010/main" val="173275808"/>
              </p:ext>
            </p:extLst>
          </p:nvPr>
        </p:nvGraphicFramePr>
        <p:xfrm>
          <a:off x="468313" y="4797152"/>
          <a:ext cx="8207374" cy="1379220"/>
        </p:xfrm>
        <a:graphic>
          <a:graphicData uri="http://schemas.openxmlformats.org/drawingml/2006/table">
            <a:tbl>
              <a:tblPr/>
              <a:tblGrid>
                <a:gridCol w="1215661">
                  <a:extLst>
                    <a:ext uri="{9D8B030D-6E8A-4147-A177-3AD203B41FA5}">
                      <a16:colId xmlns:a16="http://schemas.microsoft.com/office/drawing/2014/main" val="3792840776"/>
                    </a:ext>
                  </a:extLst>
                </a:gridCol>
                <a:gridCol w="996443">
                  <a:extLst>
                    <a:ext uri="{9D8B030D-6E8A-4147-A177-3AD203B41FA5}">
                      <a16:colId xmlns:a16="http://schemas.microsoft.com/office/drawing/2014/main" val="1592504627"/>
                    </a:ext>
                  </a:extLst>
                </a:gridCol>
                <a:gridCol w="996443">
                  <a:extLst>
                    <a:ext uri="{9D8B030D-6E8A-4147-A177-3AD203B41FA5}">
                      <a16:colId xmlns:a16="http://schemas.microsoft.com/office/drawing/2014/main" val="1691128731"/>
                    </a:ext>
                  </a:extLst>
                </a:gridCol>
                <a:gridCol w="1361807">
                  <a:extLst>
                    <a:ext uri="{9D8B030D-6E8A-4147-A177-3AD203B41FA5}">
                      <a16:colId xmlns:a16="http://schemas.microsoft.com/office/drawing/2014/main" val="1890600878"/>
                    </a:ext>
                  </a:extLst>
                </a:gridCol>
                <a:gridCol w="1361807">
                  <a:extLst>
                    <a:ext uri="{9D8B030D-6E8A-4147-A177-3AD203B41FA5}">
                      <a16:colId xmlns:a16="http://schemas.microsoft.com/office/drawing/2014/main" val="245787376"/>
                    </a:ext>
                  </a:extLst>
                </a:gridCol>
                <a:gridCol w="1478058">
                  <a:extLst>
                    <a:ext uri="{9D8B030D-6E8A-4147-A177-3AD203B41FA5}">
                      <a16:colId xmlns:a16="http://schemas.microsoft.com/office/drawing/2014/main" val="2512953709"/>
                    </a:ext>
                  </a:extLst>
                </a:gridCol>
                <a:gridCol w="797155">
                  <a:extLst>
                    <a:ext uri="{9D8B030D-6E8A-4147-A177-3AD203B41FA5}">
                      <a16:colId xmlns:a16="http://schemas.microsoft.com/office/drawing/2014/main" val="3003137041"/>
                    </a:ext>
                  </a:extLst>
                </a:gridCol>
              </a:tblGrid>
              <a:tr h="182880">
                <a:tc gridSpan="7">
                  <a:txBody>
                    <a:bodyPr/>
                    <a:lstStyle/>
                    <a:p>
                      <a:pPr algn="ctr" fontAlgn="b"/>
                      <a:r>
                        <a:rPr lang="cs-CZ" sz="1100" b="0" i="0" u="none" strike="noStrike" dirty="0">
                          <a:solidFill>
                            <a:srgbClr val="000000"/>
                          </a:solidFill>
                          <a:effectLst/>
                          <a:latin typeface="Calibri" panose="020F0502020204030204" pitchFamily="34" charset="0"/>
                        </a:rPr>
                        <a:t>Události - vážné ohrožení 2017</a:t>
                      </a:r>
                    </a:p>
                  </a:txBody>
                  <a:tcPr marL="7620" marR="7620" marT="7620" marB="0" anchor="b">
                    <a:lnL>
                      <a:noFill/>
                    </a:lnL>
                    <a:lnR>
                      <a:noFill/>
                    </a:lnR>
                    <a:lnT>
                      <a:noFill/>
                    </a:lnT>
                    <a:lnB>
                      <a:noFill/>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2070336"/>
                  </a:ext>
                </a:extLst>
              </a:tr>
              <a:tr h="883920">
                <a:tc>
                  <a:txBody>
                    <a:bodyPr/>
                    <a:lstStyle/>
                    <a:p>
                      <a:pPr algn="l" fontAlgn="ctr"/>
                      <a:r>
                        <a:rPr lang="cs-CZ" sz="11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cs-CZ" sz="1100" b="0" i="0" u="none" strike="noStrike">
                          <a:solidFill>
                            <a:srgbClr val="000000"/>
                          </a:solidFill>
                          <a:effectLst/>
                          <a:latin typeface="Calibri" panose="020F0502020204030204" pitchFamily="34" charset="0"/>
                        </a:rPr>
                        <a:t>Celkem hodnoceno</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cs-CZ" sz="1100" b="0" i="0" u="none" strike="noStrike">
                          <a:solidFill>
                            <a:srgbClr val="000000"/>
                          </a:solidFill>
                          <a:effectLst/>
                          <a:latin typeface="Calibri" panose="020F0502020204030204" pitchFamily="34" charset="0"/>
                        </a:rPr>
                        <a:t>Výměra [ha]</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cs-CZ" sz="1100" b="0" i="0" u="none" strike="noStrike">
                          <a:solidFill>
                            <a:srgbClr val="000000"/>
                          </a:solidFill>
                          <a:effectLst/>
                          <a:latin typeface="Calibri" panose="020F0502020204030204" pitchFamily="34" charset="0"/>
                        </a:rPr>
                        <a:t>Splňuje podmínku B1</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Mediánová hodnota Cp . Pp v EUC je menší nebo rovna 0.4.</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cs-CZ" sz="1100" b="0" i="0" u="none" strike="noStrike">
                          <a:solidFill>
                            <a:srgbClr val="000000"/>
                          </a:solidFill>
                          <a:effectLst/>
                          <a:latin typeface="Calibri" panose="020F0502020204030204" pitchFamily="34" charset="0"/>
                        </a:rPr>
                        <a:t>Výměra [ha]</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cs-CZ" sz="1100" b="0" i="0" u="none" strike="noStrike">
                          <a:solidFill>
                            <a:srgbClr val="000000"/>
                          </a:solidFill>
                          <a:effectLst/>
                          <a:latin typeface="Calibri" panose="020F0502020204030204" pitchFamily="34" charset="0"/>
                        </a:rPr>
                        <a:t>Splňuje podmínku B1 a B2</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zjištěná hodnota C · P je větší než hodnota mediánu Cp . Pp v posuzovaném EUC</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cs-CZ" sz="1100" b="0" i="0" u="none" strike="noStrike">
                          <a:solidFill>
                            <a:srgbClr val="000000"/>
                          </a:solidFill>
                          <a:effectLst/>
                          <a:latin typeface="Calibri" panose="020F0502020204030204" pitchFamily="34" charset="0"/>
                        </a:rPr>
                        <a:t>Výměra k přeřazení [ha]</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1872010"/>
                  </a:ext>
                </a:extLst>
              </a:tr>
              <a:tr h="182880">
                <a:tc>
                  <a:txBody>
                    <a:bodyPr/>
                    <a:lstStyle/>
                    <a:p>
                      <a:pPr algn="l" fontAlgn="b"/>
                      <a:r>
                        <a:rPr lang="cs-CZ" sz="1100" b="1" i="0" u="none" strike="noStrike">
                          <a:solidFill>
                            <a:srgbClr val="000000"/>
                          </a:solidFill>
                          <a:effectLst/>
                          <a:latin typeface="Calibri" panose="020F0502020204030204" pitchFamily="34" charset="0"/>
                        </a:rPr>
                        <a:t>Ploch k přeřazení</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92</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763.099</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85</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700.608</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1" i="0" u="none" strike="noStrike">
                          <a:solidFill>
                            <a:srgbClr val="000000"/>
                          </a:solidFill>
                          <a:effectLst/>
                          <a:latin typeface="Calibri" panose="020F0502020204030204" pitchFamily="34" charset="0"/>
                        </a:rPr>
                        <a:t>35</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100" b="1" i="0" u="none" strike="noStrike" dirty="0">
                          <a:solidFill>
                            <a:srgbClr val="000000"/>
                          </a:solidFill>
                          <a:effectLst/>
                          <a:latin typeface="Calibri" panose="020F0502020204030204" pitchFamily="34" charset="0"/>
                        </a:rPr>
                        <a:t>419.015</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171093"/>
                  </a:ext>
                </a:extLst>
              </a:tr>
            </a:tbl>
          </a:graphicData>
        </a:graphic>
      </p:graphicFrame>
    </p:spTree>
    <p:extLst>
      <p:ext uri="{BB962C8B-B14F-4D97-AF65-F5344CB8AC3E}">
        <p14:creationId xmlns:p14="http://schemas.microsoft.com/office/powerpoint/2010/main" val="2765185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Nadpis 1"/>
          <p:cNvSpPr>
            <a:spLocks noGrp="1"/>
          </p:cNvSpPr>
          <p:nvPr>
            <p:ph type="title"/>
          </p:nvPr>
        </p:nvSpPr>
        <p:spPr/>
        <p:txBody>
          <a:bodyPr/>
          <a:lstStyle/>
          <a:p>
            <a:r>
              <a:rPr lang="cs-CZ" sz="2400" dirty="0">
                <a:latin typeface="Myriad Pro"/>
              </a:rPr>
              <a:t>Technické zpracování - Opakované erozní události</a:t>
            </a:r>
          </a:p>
        </p:txBody>
      </p:sp>
      <p:pic>
        <p:nvPicPr>
          <p:cNvPr id="6" name="Zástupný obsah 5">
            <a:extLst>
              <a:ext uri="{FF2B5EF4-FFF2-40B4-BE49-F238E27FC236}">
                <a16:creationId xmlns:a16="http://schemas.microsoft.com/office/drawing/2014/main" id="{DA306436-01C8-4101-97C9-78B44246A5A8}"/>
              </a:ext>
            </a:extLst>
          </p:cNvPr>
          <p:cNvPicPr>
            <a:picLocks noGrp="1" noChangeAspect="1"/>
          </p:cNvPicPr>
          <p:nvPr>
            <p:ph idx="1"/>
          </p:nvPr>
        </p:nvPicPr>
        <p:blipFill rotWithShape="1">
          <a:blip r:embed="rId2"/>
          <a:srcRect r="68510" b="4284"/>
          <a:stretch/>
        </p:blipFill>
        <p:spPr>
          <a:xfrm>
            <a:off x="611560" y="1268760"/>
            <a:ext cx="3527623" cy="4837096"/>
          </a:xfrm>
          <a:prstGeom prst="rect">
            <a:avLst/>
          </a:prstGeom>
        </p:spPr>
      </p:pic>
    </p:spTree>
    <p:extLst>
      <p:ext uri="{BB962C8B-B14F-4D97-AF65-F5344CB8AC3E}">
        <p14:creationId xmlns:p14="http://schemas.microsoft.com/office/powerpoint/2010/main" val="1345934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Nadpis 1"/>
          <p:cNvSpPr>
            <a:spLocks noGrp="1"/>
          </p:cNvSpPr>
          <p:nvPr>
            <p:ph type="title"/>
          </p:nvPr>
        </p:nvSpPr>
        <p:spPr/>
        <p:txBody>
          <a:bodyPr/>
          <a:lstStyle/>
          <a:p>
            <a:r>
              <a:rPr lang="cs-CZ" sz="2400" dirty="0">
                <a:latin typeface="Myriad Pro"/>
              </a:rPr>
              <a:t>Technické zpracování - Opakované erozní události</a:t>
            </a:r>
          </a:p>
        </p:txBody>
      </p:sp>
      <p:sp>
        <p:nvSpPr>
          <p:cNvPr id="49154" name="Zástupný symbol pro obsah 4"/>
          <p:cNvSpPr>
            <a:spLocks noGrp="1"/>
          </p:cNvSpPr>
          <p:nvPr>
            <p:ph idx="1"/>
          </p:nvPr>
        </p:nvSpPr>
        <p:spPr>
          <a:xfrm>
            <a:off x="468313" y="1196975"/>
            <a:ext cx="8229600" cy="4525963"/>
          </a:xfrm>
        </p:spPr>
        <p:txBody>
          <a:bodyPr/>
          <a:lstStyle/>
          <a:p>
            <a:pPr marL="363538" lvl="1" indent="-269875">
              <a:buFont typeface="Arial" charset="0"/>
              <a:buChar char="•"/>
            </a:pPr>
            <a:r>
              <a:rPr lang="cs-CZ" sz="1600" dirty="0">
                <a:latin typeface="Myriad Pro"/>
              </a:rPr>
              <a:t>VÚMOP + SPÚ technicky zajišťují výběr a zpracování událostí splňující podmínky, předávají na </a:t>
            </a:r>
            <a:r>
              <a:rPr lang="cs-CZ" sz="1600" dirty="0" err="1">
                <a:latin typeface="Myriad Pro"/>
              </a:rPr>
              <a:t>MZe</a:t>
            </a:r>
            <a:r>
              <a:rPr lang="cs-CZ" sz="1600" dirty="0">
                <a:latin typeface="Myriad Pro"/>
              </a:rPr>
              <a:t> </a:t>
            </a:r>
          </a:p>
          <a:p>
            <a:pPr marL="363538" lvl="1" indent="-269875">
              <a:buFont typeface="Arial" charset="0"/>
              <a:buChar char="•"/>
            </a:pPr>
            <a:r>
              <a:rPr lang="cs-CZ" sz="1600" dirty="0" err="1">
                <a:latin typeface="Myriad Pro"/>
              </a:rPr>
              <a:t>MZe</a:t>
            </a:r>
            <a:r>
              <a:rPr lang="cs-CZ" sz="1600" dirty="0">
                <a:latin typeface="Myriad Pro"/>
              </a:rPr>
              <a:t> schvaluje zpřísnění na daných plochách a implementuje v LPIS</a:t>
            </a:r>
          </a:p>
          <a:p>
            <a:pPr marL="93663" lvl="1" indent="0">
              <a:buNone/>
            </a:pPr>
            <a:endParaRPr lang="cs-CZ" sz="1600" dirty="0">
              <a:latin typeface="Myriad Pro"/>
            </a:endParaRPr>
          </a:p>
          <a:p>
            <a:pPr marL="93663" lvl="1" indent="0">
              <a:buNone/>
            </a:pPr>
            <a:endParaRPr lang="cs-CZ" sz="1600" dirty="0">
              <a:latin typeface="Myriad Pro"/>
            </a:endParaRPr>
          </a:p>
          <a:p>
            <a:pPr marL="379413" lvl="1" indent="-285750">
              <a:buFont typeface="Wingdings" panose="05000000000000000000" pitchFamily="2" charset="2"/>
              <a:buChar char="Ø"/>
            </a:pPr>
            <a:r>
              <a:rPr lang="cs-CZ" sz="1600" dirty="0">
                <a:latin typeface="Myriad Pro"/>
              </a:rPr>
              <a:t>V rámci řešení opakovaných erozních událostí se nenavrhují technické protierozní prvky</a:t>
            </a:r>
          </a:p>
          <a:p>
            <a:pPr marL="379413" lvl="1" indent="-285750">
              <a:buFont typeface="Wingdings" panose="05000000000000000000" pitchFamily="2" charset="2"/>
              <a:buChar char="Ø"/>
            </a:pPr>
            <a:r>
              <a:rPr lang="cs-CZ" sz="1600" dirty="0">
                <a:latin typeface="Myriad Pro"/>
              </a:rPr>
              <a:t>Změny se projeví až při první možné změně osevu</a:t>
            </a:r>
          </a:p>
          <a:p>
            <a:pPr marL="379413" lvl="1" indent="-285750">
              <a:buFont typeface="Wingdings" panose="05000000000000000000" pitchFamily="2" charset="2"/>
              <a:buChar char="Ø"/>
            </a:pPr>
            <a:r>
              <a:rPr lang="cs-CZ" sz="1600" dirty="0">
                <a:latin typeface="Myriad Pro"/>
              </a:rPr>
              <a:t>Řešeny mohou být pouze erozní události evidované v Monitoringu eroze zemědělské půdy</a:t>
            </a:r>
          </a:p>
          <a:p>
            <a:pPr marL="379413" lvl="1" indent="-285750">
              <a:buFont typeface="Wingdings" panose="05000000000000000000" pitchFamily="2" charset="2"/>
              <a:buChar char="Ø"/>
            </a:pPr>
            <a:r>
              <a:rPr lang="cs-CZ" sz="1600" dirty="0">
                <a:latin typeface="Myriad Pro"/>
              </a:rPr>
              <a:t>V případě zpřísnění podmínek je možné aplikovat organizační a agrotechnická opatření splňující podmínky DZES 5</a:t>
            </a:r>
          </a:p>
          <a:p>
            <a:pPr marL="93663" lvl="1" indent="0">
              <a:buNone/>
            </a:pPr>
            <a:endParaRPr lang="cs-CZ" sz="1600" dirty="0">
              <a:latin typeface="Myriad Pro"/>
            </a:endParaRPr>
          </a:p>
          <a:p>
            <a:pPr marL="93663" lvl="1" indent="0">
              <a:buNone/>
            </a:pPr>
            <a:endParaRPr lang="cs-CZ" sz="1600" dirty="0"/>
          </a:p>
        </p:txBody>
      </p:sp>
    </p:spTree>
    <p:extLst>
      <p:ext uri="{BB962C8B-B14F-4D97-AF65-F5344CB8AC3E}">
        <p14:creationId xmlns:p14="http://schemas.microsoft.com/office/powerpoint/2010/main" val="2457122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Nadpis 1"/>
          <p:cNvSpPr>
            <a:spLocks noGrp="1"/>
          </p:cNvSpPr>
          <p:nvPr>
            <p:ph type="title"/>
          </p:nvPr>
        </p:nvSpPr>
        <p:spPr/>
        <p:txBody>
          <a:bodyPr/>
          <a:lstStyle/>
          <a:p>
            <a:r>
              <a:rPr lang="cs-CZ" sz="2400">
                <a:latin typeface="Myriad Pro"/>
              </a:rPr>
              <a:t>Škody na zemědělské půdě</a:t>
            </a:r>
          </a:p>
        </p:txBody>
      </p:sp>
      <p:pic>
        <p:nvPicPr>
          <p:cNvPr id="31746" name="Picture 5" descr="U:\Prezentace\eroze\fotky\monitoring_vyber\eroze_018.jpg"/>
          <p:cNvPicPr>
            <a:picLocks noChangeAspect="1" noChangeArrowheads="1"/>
          </p:cNvPicPr>
          <p:nvPr/>
        </p:nvPicPr>
        <p:blipFill>
          <a:blip r:embed="rId2"/>
          <a:srcRect/>
          <a:stretch>
            <a:fillRect/>
          </a:stretch>
        </p:blipFill>
        <p:spPr bwMode="auto">
          <a:xfrm>
            <a:off x="731838" y="1125538"/>
            <a:ext cx="3695700" cy="2771775"/>
          </a:xfrm>
          <a:prstGeom prst="rect">
            <a:avLst/>
          </a:prstGeom>
          <a:noFill/>
          <a:ln w="9525">
            <a:noFill/>
            <a:miter lim="800000"/>
            <a:headEnd/>
            <a:tailEnd/>
          </a:ln>
        </p:spPr>
      </p:pic>
      <p:pic>
        <p:nvPicPr>
          <p:cNvPr id="31747" name="Picture 6" descr="U:\Prezentace\eroze\fotky\monitoring_vyber\eroze_004.jpg"/>
          <p:cNvPicPr>
            <a:picLocks noChangeAspect="1" noChangeArrowheads="1"/>
          </p:cNvPicPr>
          <p:nvPr/>
        </p:nvPicPr>
        <p:blipFill>
          <a:blip r:embed="rId3"/>
          <a:srcRect/>
          <a:stretch>
            <a:fillRect/>
          </a:stretch>
        </p:blipFill>
        <p:spPr bwMode="auto">
          <a:xfrm>
            <a:off x="5143500" y="765175"/>
            <a:ext cx="3697288" cy="2771775"/>
          </a:xfrm>
          <a:prstGeom prst="rect">
            <a:avLst/>
          </a:prstGeom>
          <a:noFill/>
          <a:ln w="9525">
            <a:noFill/>
            <a:miter lim="800000"/>
            <a:headEnd/>
            <a:tailEnd/>
          </a:ln>
        </p:spPr>
      </p:pic>
      <p:pic>
        <p:nvPicPr>
          <p:cNvPr id="31748" name="Picture 7" descr="U:\Prezentace\eroze\fotky\monitoring_vyber\eroze_045.jpg"/>
          <p:cNvPicPr>
            <a:picLocks noChangeAspect="1" noChangeArrowheads="1"/>
          </p:cNvPicPr>
          <p:nvPr/>
        </p:nvPicPr>
        <p:blipFill>
          <a:blip r:embed="rId4"/>
          <a:srcRect/>
          <a:stretch>
            <a:fillRect/>
          </a:stretch>
        </p:blipFill>
        <p:spPr bwMode="auto">
          <a:xfrm>
            <a:off x="276225" y="3429000"/>
            <a:ext cx="3695700" cy="2771775"/>
          </a:xfrm>
          <a:prstGeom prst="rect">
            <a:avLst/>
          </a:prstGeom>
          <a:noFill/>
          <a:ln w="9525">
            <a:noFill/>
            <a:miter lim="800000"/>
            <a:headEnd/>
            <a:tailEnd/>
          </a:ln>
        </p:spPr>
      </p:pic>
      <p:pic>
        <p:nvPicPr>
          <p:cNvPr id="31749" name="Picture 8" descr="U:\Prezentace\eroze\fotky\monitoring_vyber\eroze_055.jpg"/>
          <p:cNvPicPr>
            <a:picLocks noChangeAspect="1" noChangeArrowheads="1"/>
          </p:cNvPicPr>
          <p:nvPr/>
        </p:nvPicPr>
        <p:blipFill>
          <a:blip r:embed="rId5"/>
          <a:srcRect/>
          <a:stretch>
            <a:fillRect/>
          </a:stretch>
        </p:blipFill>
        <p:spPr bwMode="auto">
          <a:xfrm>
            <a:off x="4859338" y="3429000"/>
            <a:ext cx="3697287" cy="27717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Nadpis 1"/>
          <p:cNvSpPr>
            <a:spLocks noGrp="1"/>
          </p:cNvSpPr>
          <p:nvPr>
            <p:ph type="title"/>
          </p:nvPr>
        </p:nvSpPr>
        <p:spPr/>
        <p:txBody>
          <a:bodyPr/>
          <a:lstStyle/>
          <a:p>
            <a:r>
              <a:rPr lang="cs-CZ" sz="2400" dirty="0">
                <a:latin typeface="Myriad Pro"/>
              </a:rPr>
              <a:t>Půdoochranné technologie v rámci DZES</a:t>
            </a:r>
          </a:p>
        </p:txBody>
      </p:sp>
      <p:pic>
        <p:nvPicPr>
          <p:cNvPr id="32770" name="Picture 2" descr="U:\Prezentace\eroze\fotky\monitoring_vyber\eroze_027.JPG"/>
          <p:cNvPicPr>
            <a:picLocks noChangeAspect="1" noChangeArrowheads="1"/>
          </p:cNvPicPr>
          <p:nvPr/>
        </p:nvPicPr>
        <p:blipFill>
          <a:blip r:embed="rId2"/>
          <a:srcRect/>
          <a:stretch>
            <a:fillRect/>
          </a:stretch>
        </p:blipFill>
        <p:spPr bwMode="auto">
          <a:xfrm>
            <a:off x="3616325" y="1557338"/>
            <a:ext cx="5472113" cy="4103687"/>
          </a:xfrm>
          <a:prstGeom prst="rect">
            <a:avLst/>
          </a:prstGeom>
          <a:noFill/>
          <a:ln w="9525">
            <a:noFill/>
            <a:miter lim="800000"/>
            <a:headEnd/>
            <a:tailEnd/>
          </a:ln>
        </p:spPr>
      </p:pic>
      <p:pic>
        <p:nvPicPr>
          <p:cNvPr id="32771" name="Picture 3" descr="U:\Prezentace\eroze\fotky\monitoring_vyber\eroze_032.JPG"/>
          <p:cNvPicPr>
            <a:picLocks noChangeAspect="1" noChangeArrowheads="1"/>
          </p:cNvPicPr>
          <p:nvPr/>
        </p:nvPicPr>
        <p:blipFill>
          <a:blip r:embed="rId3"/>
          <a:srcRect/>
          <a:stretch>
            <a:fillRect/>
          </a:stretch>
        </p:blipFill>
        <p:spPr bwMode="auto">
          <a:xfrm>
            <a:off x="323850" y="3429000"/>
            <a:ext cx="4140200" cy="2771775"/>
          </a:xfrm>
          <a:prstGeom prst="rect">
            <a:avLst/>
          </a:prstGeom>
          <a:noFill/>
          <a:ln w="9525">
            <a:noFill/>
            <a:miter lim="800000"/>
            <a:headEnd/>
            <a:tailEnd/>
          </a:ln>
        </p:spPr>
      </p:pic>
      <p:pic>
        <p:nvPicPr>
          <p:cNvPr id="32772" name="Picture 4" descr="U:\Prezentace\eroze\fotky\monitoring_vyber\eroze_015.jpg"/>
          <p:cNvPicPr>
            <a:picLocks noChangeAspect="1" noChangeArrowheads="1"/>
          </p:cNvPicPr>
          <p:nvPr/>
        </p:nvPicPr>
        <p:blipFill>
          <a:blip r:embed="rId4"/>
          <a:srcRect/>
          <a:stretch>
            <a:fillRect/>
          </a:stretch>
        </p:blipFill>
        <p:spPr bwMode="auto">
          <a:xfrm>
            <a:off x="179388" y="1125538"/>
            <a:ext cx="3695700" cy="27717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Nadpis 1"/>
          <p:cNvSpPr>
            <a:spLocks noGrp="1"/>
          </p:cNvSpPr>
          <p:nvPr>
            <p:ph type="title"/>
          </p:nvPr>
        </p:nvSpPr>
        <p:spPr/>
        <p:txBody>
          <a:bodyPr/>
          <a:lstStyle/>
          <a:p>
            <a:r>
              <a:rPr lang="cs-CZ" sz="2400">
                <a:latin typeface="Myriad Pro"/>
              </a:rPr>
              <a:t>Škody na vodních útvarech</a:t>
            </a:r>
          </a:p>
        </p:txBody>
      </p:sp>
      <p:pic>
        <p:nvPicPr>
          <p:cNvPr id="33794" name="Picture 5" descr="P:\ukoly\222_portál_monitoringu\foto\4_1343044816.jpg"/>
          <p:cNvPicPr>
            <a:picLocks noChangeAspect="1" noChangeArrowheads="1"/>
          </p:cNvPicPr>
          <p:nvPr/>
        </p:nvPicPr>
        <p:blipFill>
          <a:blip r:embed="rId2"/>
          <a:srcRect/>
          <a:stretch>
            <a:fillRect/>
          </a:stretch>
        </p:blipFill>
        <p:spPr bwMode="auto">
          <a:xfrm>
            <a:off x="4862513" y="692150"/>
            <a:ext cx="4159250" cy="2771775"/>
          </a:xfrm>
          <a:prstGeom prst="rect">
            <a:avLst/>
          </a:prstGeom>
          <a:noFill/>
          <a:ln w="9525">
            <a:noFill/>
            <a:miter lim="800000"/>
            <a:headEnd/>
            <a:tailEnd/>
          </a:ln>
        </p:spPr>
      </p:pic>
      <p:pic>
        <p:nvPicPr>
          <p:cNvPr id="33795" name="Picture 4" descr="U:\Prezentace\eroze\fotky\monitoring_vyber\eroze_039.JPG"/>
          <p:cNvPicPr>
            <a:picLocks noChangeAspect="1" noChangeArrowheads="1"/>
          </p:cNvPicPr>
          <p:nvPr/>
        </p:nvPicPr>
        <p:blipFill>
          <a:blip r:embed="rId3"/>
          <a:srcRect/>
          <a:stretch>
            <a:fillRect/>
          </a:stretch>
        </p:blipFill>
        <p:spPr bwMode="auto">
          <a:xfrm>
            <a:off x="4500563" y="3141663"/>
            <a:ext cx="4030662" cy="3022600"/>
          </a:xfrm>
          <a:prstGeom prst="rect">
            <a:avLst/>
          </a:prstGeom>
          <a:noFill/>
          <a:ln w="9525">
            <a:noFill/>
            <a:miter lim="800000"/>
            <a:headEnd/>
            <a:tailEnd/>
          </a:ln>
        </p:spPr>
      </p:pic>
      <p:pic>
        <p:nvPicPr>
          <p:cNvPr id="33796" name="Picture 6" descr="P:\ukoly\222_portál_monitoringu\foto\snimek_010_1340715112.jpg"/>
          <p:cNvPicPr>
            <a:picLocks noChangeAspect="1" noChangeArrowheads="1"/>
          </p:cNvPicPr>
          <p:nvPr/>
        </p:nvPicPr>
        <p:blipFill>
          <a:blip r:embed="rId4"/>
          <a:srcRect/>
          <a:stretch>
            <a:fillRect/>
          </a:stretch>
        </p:blipFill>
        <p:spPr bwMode="auto">
          <a:xfrm>
            <a:off x="290513" y="3429000"/>
            <a:ext cx="3705225" cy="2771775"/>
          </a:xfrm>
          <a:prstGeom prst="rect">
            <a:avLst/>
          </a:prstGeom>
          <a:noFill/>
          <a:ln w="9525">
            <a:noFill/>
            <a:miter lim="800000"/>
            <a:headEnd/>
            <a:tailEnd/>
          </a:ln>
        </p:spPr>
      </p:pic>
      <p:pic>
        <p:nvPicPr>
          <p:cNvPr id="33797" name="Picture 2" descr="U:\Prezentace\eroze\fotky\monitoring_vyber\eroze_051.jpg"/>
          <p:cNvPicPr>
            <a:picLocks noChangeAspect="1" noChangeArrowheads="1"/>
          </p:cNvPicPr>
          <p:nvPr/>
        </p:nvPicPr>
        <p:blipFill>
          <a:blip r:embed="rId5"/>
          <a:srcRect/>
          <a:stretch>
            <a:fillRect/>
          </a:stretch>
        </p:blipFill>
        <p:spPr bwMode="auto">
          <a:xfrm>
            <a:off x="731838" y="1052513"/>
            <a:ext cx="3695700" cy="27717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Nadpis 1"/>
          <p:cNvSpPr>
            <a:spLocks noGrp="1"/>
          </p:cNvSpPr>
          <p:nvPr>
            <p:ph type="title"/>
          </p:nvPr>
        </p:nvSpPr>
        <p:spPr/>
        <p:txBody>
          <a:bodyPr/>
          <a:lstStyle/>
          <a:p>
            <a:r>
              <a:rPr lang="cs-CZ" sz="2400">
                <a:latin typeface="Myriad Pro"/>
              </a:rPr>
              <a:t>Škody v intravilánu obcí</a:t>
            </a:r>
          </a:p>
        </p:txBody>
      </p:sp>
      <p:pic>
        <p:nvPicPr>
          <p:cNvPr id="34818" name="Picture 2" descr="U:\Prezentace\eroze\fotky\monitoring_vyber\eroze_047.jpg"/>
          <p:cNvPicPr>
            <a:picLocks noChangeAspect="1" noChangeArrowheads="1"/>
          </p:cNvPicPr>
          <p:nvPr/>
        </p:nvPicPr>
        <p:blipFill>
          <a:blip r:embed="rId2"/>
          <a:srcRect/>
          <a:stretch>
            <a:fillRect/>
          </a:stretch>
        </p:blipFill>
        <p:spPr bwMode="auto">
          <a:xfrm>
            <a:off x="107950" y="1089025"/>
            <a:ext cx="3695700" cy="2771775"/>
          </a:xfrm>
          <a:prstGeom prst="rect">
            <a:avLst/>
          </a:prstGeom>
          <a:noFill/>
          <a:ln w="9525">
            <a:noFill/>
            <a:miter lim="800000"/>
            <a:headEnd/>
            <a:tailEnd/>
          </a:ln>
        </p:spPr>
      </p:pic>
      <p:pic>
        <p:nvPicPr>
          <p:cNvPr id="34819" name="Picture 2" descr="U:\Prezentace\eroze\fotky\monitoring_vyber\eroze_020.JPG"/>
          <p:cNvPicPr>
            <a:picLocks noChangeAspect="1" noChangeArrowheads="1"/>
          </p:cNvPicPr>
          <p:nvPr/>
        </p:nvPicPr>
        <p:blipFill>
          <a:blip r:embed="rId3"/>
          <a:srcRect/>
          <a:stretch>
            <a:fillRect/>
          </a:stretch>
        </p:blipFill>
        <p:spPr bwMode="auto">
          <a:xfrm>
            <a:off x="5356225" y="3357563"/>
            <a:ext cx="3695700" cy="2771775"/>
          </a:xfrm>
          <a:prstGeom prst="rect">
            <a:avLst/>
          </a:prstGeom>
          <a:noFill/>
          <a:ln w="9525">
            <a:noFill/>
            <a:miter lim="800000"/>
            <a:headEnd/>
            <a:tailEnd/>
          </a:ln>
        </p:spPr>
      </p:pic>
      <p:pic>
        <p:nvPicPr>
          <p:cNvPr id="34820" name="Picture 5" descr="http://me.vumop.cz/docs/monitor/foto/orig/img_1503_1341838750.jpg"/>
          <p:cNvPicPr>
            <a:picLocks noChangeAspect="1" noChangeArrowheads="1"/>
          </p:cNvPicPr>
          <p:nvPr/>
        </p:nvPicPr>
        <p:blipFill>
          <a:blip r:embed="rId4"/>
          <a:srcRect/>
          <a:stretch>
            <a:fillRect/>
          </a:stretch>
        </p:blipFill>
        <p:spPr bwMode="auto">
          <a:xfrm>
            <a:off x="4660900" y="476250"/>
            <a:ext cx="4164013" cy="2771775"/>
          </a:xfrm>
          <a:prstGeom prst="rect">
            <a:avLst/>
          </a:prstGeom>
          <a:noFill/>
          <a:ln w="9525">
            <a:noFill/>
            <a:miter lim="800000"/>
            <a:headEnd/>
            <a:tailEnd/>
          </a:ln>
        </p:spPr>
      </p:pic>
      <p:pic>
        <p:nvPicPr>
          <p:cNvPr id="34821" name="Picture 6" descr="P:\ukoly\222_portál_monitoringu\foto\kostelec4_1340699138.jpg"/>
          <p:cNvPicPr>
            <a:picLocks noChangeAspect="1" noChangeArrowheads="1"/>
          </p:cNvPicPr>
          <p:nvPr/>
        </p:nvPicPr>
        <p:blipFill>
          <a:blip r:embed="rId5"/>
          <a:srcRect/>
          <a:stretch>
            <a:fillRect/>
          </a:stretch>
        </p:blipFill>
        <p:spPr bwMode="auto">
          <a:xfrm>
            <a:off x="279400" y="3502025"/>
            <a:ext cx="3552825" cy="2663825"/>
          </a:xfrm>
          <a:prstGeom prst="rect">
            <a:avLst/>
          </a:prstGeom>
          <a:noFill/>
          <a:ln w="9525">
            <a:noFill/>
            <a:miter lim="800000"/>
            <a:headEnd/>
            <a:tailEnd/>
          </a:ln>
        </p:spPr>
      </p:pic>
      <p:pic>
        <p:nvPicPr>
          <p:cNvPr id="34822" name="Picture 7" descr="P:\ukoly\222_portál_monitoringu\foto\p6210116_1340349097.jpg"/>
          <p:cNvPicPr>
            <a:picLocks noChangeAspect="1" noChangeArrowheads="1"/>
          </p:cNvPicPr>
          <p:nvPr/>
        </p:nvPicPr>
        <p:blipFill>
          <a:blip r:embed="rId6"/>
          <a:srcRect/>
          <a:stretch>
            <a:fillRect/>
          </a:stretch>
        </p:blipFill>
        <p:spPr bwMode="auto">
          <a:xfrm>
            <a:off x="2843213" y="2586038"/>
            <a:ext cx="3213100" cy="24098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p:cNvSpPr>
            <a:spLocks noGrp="1"/>
          </p:cNvSpPr>
          <p:nvPr>
            <p:ph type="title"/>
          </p:nvPr>
        </p:nvSpPr>
        <p:spPr/>
        <p:txBody>
          <a:bodyPr/>
          <a:lstStyle/>
          <a:p>
            <a:r>
              <a:rPr lang="cs-CZ" sz="2400" dirty="0">
                <a:latin typeface="Myriad Pro"/>
              </a:rPr>
              <a:t>O projektu</a:t>
            </a:r>
          </a:p>
        </p:txBody>
      </p:sp>
      <p:sp>
        <p:nvSpPr>
          <p:cNvPr id="5" name="Zástupný symbol pro obsah 4"/>
          <p:cNvSpPr>
            <a:spLocks noGrp="1"/>
          </p:cNvSpPr>
          <p:nvPr>
            <p:ph idx="1"/>
          </p:nvPr>
        </p:nvSpPr>
        <p:spPr>
          <a:xfrm>
            <a:off x="468313" y="1281113"/>
            <a:ext cx="8229600" cy="4527550"/>
          </a:xfrm>
        </p:spPr>
        <p:txBody>
          <a:bodyPr rtlCol="0">
            <a:normAutofit/>
          </a:bodyPr>
          <a:lstStyle/>
          <a:p>
            <a:pPr marL="0" indent="0" fontAlgn="auto">
              <a:spcAft>
                <a:spcPts val="0"/>
              </a:spcAft>
              <a:buFont typeface="Arial" pitchFamily="34" charset="0"/>
              <a:buNone/>
              <a:defRPr/>
            </a:pPr>
            <a:r>
              <a:rPr lang="cs-CZ" sz="1800" b="1" dirty="0">
                <a:solidFill>
                  <a:schemeClr val="tx1">
                    <a:lumMod val="50000"/>
                    <a:lumOff val="50000"/>
                  </a:schemeClr>
                </a:solidFill>
                <a:latin typeface="Myriad Pro" pitchFamily="34" charset="0"/>
              </a:rPr>
              <a:t>Společný projekt</a:t>
            </a:r>
          </a:p>
          <a:p>
            <a:pPr marL="0" indent="0" fontAlgn="auto">
              <a:spcAft>
                <a:spcPts val="0"/>
              </a:spcAft>
              <a:buFont typeface="Arial" pitchFamily="34" charset="0"/>
              <a:buNone/>
              <a:defRPr/>
            </a:pPr>
            <a:endParaRPr lang="cs-CZ" sz="1800" b="1" dirty="0">
              <a:solidFill>
                <a:schemeClr val="tx1">
                  <a:lumMod val="50000"/>
                  <a:lumOff val="50000"/>
                </a:schemeClr>
              </a:solidFill>
              <a:latin typeface="Myriad Pro" pitchFamily="34" charset="0"/>
            </a:endParaRPr>
          </a:p>
          <a:p>
            <a:pPr marL="0" indent="0" fontAlgn="auto">
              <a:spcAft>
                <a:spcPts val="0"/>
              </a:spcAft>
              <a:buFont typeface="Arial" pitchFamily="34" charset="0"/>
              <a:buNone/>
              <a:defRPr/>
            </a:pPr>
            <a:endParaRPr lang="cs-CZ" sz="1800" b="1" dirty="0">
              <a:solidFill>
                <a:schemeClr val="tx1">
                  <a:lumMod val="50000"/>
                  <a:lumOff val="50000"/>
                </a:schemeClr>
              </a:solidFill>
              <a:latin typeface="Myriad Pro" pitchFamily="34" charset="0"/>
            </a:endParaRPr>
          </a:p>
          <a:p>
            <a:pPr marL="0" indent="0" fontAlgn="auto">
              <a:spcAft>
                <a:spcPts val="0"/>
              </a:spcAft>
              <a:buFont typeface="Arial" pitchFamily="34" charset="0"/>
              <a:buNone/>
              <a:defRPr/>
            </a:pPr>
            <a:endParaRPr lang="cs-CZ" sz="1800" dirty="0">
              <a:solidFill>
                <a:schemeClr val="tx1">
                  <a:lumMod val="50000"/>
                  <a:lumOff val="50000"/>
                </a:schemeClr>
              </a:solidFill>
              <a:latin typeface="Myriad Pro" pitchFamily="34" charset="0"/>
            </a:endParaRPr>
          </a:p>
          <a:p>
            <a:pPr fontAlgn="auto">
              <a:spcAft>
                <a:spcPts val="0"/>
              </a:spcAft>
              <a:buFont typeface="Arial" pitchFamily="34" charset="0"/>
              <a:buChar char="•"/>
              <a:defRPr/>
            </a:pPr>
            <a:r>
              <a:rPr lang="cs-CZ" sz="1800" dirty="0">
                <a:solidFill>
                  <a:schemeClr val="tx1">
                    <a:lumMod val="50000"/>
                    <a:lumOff val="50000"/>
                  </a:schemeClr>
                </a:solidFill>
                <a:latin typeface="Myriad Pro" pitchFamily="34" charset="0"/>
              </a:rPr>
              <a:t>Počátek realizace v roce 2011</a:t>
            </a:r>
          </a:p>
          <a:p>
            <a:pPr fontAlgn="auto">
              <a:spcAft>
                <a:spcPts val="0"/>
              </a:spcAft>
              <a:buFont typeface="Arial" pitchFamily="34" charset="0"/>
              <a:buChar char="•"/>
              <a:defRPr/>
            </a:pPr>
            <a:r>
              <a:rPr lang="cs-CZ" sz="1800" dirty="0">
                <a:solidFill>
                  <a:schemeClr val="tx1">
                    <a:lumMod val="50000"/>
                    <a:lumOff val="50000"/>
                  </a:schemeClr>
                </a:solidFill>
                <a:latin typeface="Myriad Pro" pitchFamily="34" charset="0"/>
              </a:rPr>
              <a:t>Spuštěn v roce 2012 </a:t>
            </a:r>
          </a:p>
          <a:p>
            <a:pPr fontAlgn="auto">
              <a:spcAft>
                <a:spcPts val="0"/>
              </a:spcAft>
              <a:buFont typeface="Arial" pitchFamily="34" charset="0"/>
              <a:buChar char="•"/>
              <a:defRPr/>
            </a:pPr>
            <a:r>
              <a:rPr lang="cs-CZ" sz="1800" dirty="0">
                <a:solidFill>
                  <a:schemeClr val="tx1">
                    <a:lumMod val="50000"/>
                    <a:lumOff val="50000"/>
                  </a:schemeClr>
                </a:solidFill>
                <a:latin typeface="Myriad Pro" pitchFamily="34" charset="0"/>
              </a:rPr>
              <a:t>Projekt monitoringu je zajišťován SPÚ ČR v součinnosti s dalšími účastníky</a:t>
            </a:r>
          </a:p>
          <a:p>
            <a:pPr fontAlgn="auto">
              <a:spcAft>
                <a:spcPts val="0"/>
              </a:spcAft>
              <a:buFont typeface="Arial" pitchFamily="34" charset="0"/>
              <a:buChar char="•"/>
              <a:defRPr/>
            </a:pPr>
            <a:r>
              <a:rPr lang="cs-CZ" sz="1800" dirty="0">
                <a:solidFill>
                  <a:schemeClr val="tx1">
                    <a:lumMod val="50000"/>
                    <a:lumOff val="50000"/>
                  </a:schemeClr>
                </a:solidFill>
                <a:latin typeface="Myriad Pro" pitchFamily="34" charset="0"/>
              </a:rPr>
              <a:t>VÚMOP, </a:t>
            </a:r>
            <a:r>
              <a:rPr lang="cs-CZ" sz="1800" dirty="0" err="1">
                <a:solidFill>
                  <a:schemeClr val="tx1">
                    <a:lumMod val="50000"/>
                    <a:lumOff val="50000"/>
                  </a:schemeClr>
                </a:solidFill>
                <a:latin typeface="Myriad Pro" pitchFamily="34" charset="0"/>
              </a:rPr>
              <a:t>v.v.i</a:t>
            </a:r>
            <a:r>
              <a:rPr lang="cs-CZ" sz="1800" dirty="0">
                <a:solidFill>
                  <a:schemeClr val="tx1">
                    <a:lumMod val="50000"/>
                    <a:lumOff val="50000"/>
                  </a:schemeClr>
                </a:solidFill>
                <a:latin typeface="Myriad Pro" pitchFamily="34" charset="0"/>
              </a:rPr>
              <a:t>.  zajišťuje:</a:t>
            </a:r>
          </a:p>
          <a:p>
            <a:pPr lvl="1" fontAlgn="auto">
              <a:spcAft>
                <a:spcPts val="0"/>
              </a:spcAft>
              <a:buFont typeface="Arial" pitchFamily="34" charset="0"/>
              <a:buChar char="•"/>
              <a:defRPr/>
            </a:pPr>
            <a:r>
              <a:rPr lang="cs-CZ" sz="1600" dirty="0">
                <a:solidFill>
                  <a:schemeClr val="tx1">
                    <a:lumMod val="50000"/>
                    <a:lumOff val="50000"/>
                  </a:schemeClr>
                </a:solidFill>
                <a:latin typeface="Myriad Pro" pitchFamily="34" charset="0"/>
              </a:rPr>
              <a:t>správu a vedení webového portálu monitoringu</a:t>
            </a:r>
          </a:p>
          <a:p>
            <a:pPr lvl="1" fontAlgn="auto">
              <a:spcAft>
                <a:spcPts val="0"/>
              </a:spcAft>
              <a:buFont typeface="Arial" pitchFamily="34" charset="0"/>
              <a:buChar char="•"/>
              <a:defRPr/>
            </a:pPr>
            <a:r>
              <a:rPr lang="cs-CZ" sz="1600" dirty="0">
                <a:solidFill>
                  <a:schemeClr val="tx1">
                    <a:lumMod val="50000"/>
                    <a:lumOff val="50000"/>
                  </a:schemeClr>
                </a:solidFill>
                <a:latin typeface="Myriad Pro" pitchFamily="34" charset="0"/>
              </a:rPr>
              <a:t>metodickou podporu</a:t>
            </a:r>
          </a:p>
          <a:p>
            <a:pPr marL="0" indent="0" fontAlgn="auto">
              <a:spcAft>
                <a:spcPts val="0"/>
              </a:spcAft>
              <a:buFont typeface="Arial" pitchFamily="34" charset="0"/>
              <a:buNone/>
              <a:defRPr/>
            </a:pPr>
            <a:endParaRPr lang="cs-CZ" sz="1800" b="1" dirty="0">
              <a:solidFill>
                <a:schemeClr val="tx1">
                  <a:lumMod val="50000"/>
                  <a:lumOff val="50000"/>
                </a:schemeClr>
              </a:solidFill>
              <a:latin typeface="Myriad Pro" pitchFamily="34" charset="0"/>
            </a:endParaRPr>
          </a:p>
          <a:p>
            <a:pPr marL="0" indent="0" fontAlgn="auto">
              <a:spcAft>
                <a:spcPts val="0"/>
              </a:spcAft>
              <a:buFont typeface="Arial" pitchFamily="34" charset="0"/>
              <a:buNone/>
              <a:defRPr/>
            </a:pPr>
            <a:endParaRPr lang="cs-CZ" sz="1800" b="1" dirty="0">
              <a:solidFill>
                <a:schemeClr val="tx1">
                  <a:lumMod val="50000"/>
                  <a:lumOff val="50000"/>
                </a:schemeClr>
              </a:solidFill>
              <a:latin typeface="Myriad Pro" pitchFamily="34" charset="0"/>
            </a:endParaRPr>
          </a:p>
          <a:p>
            <a:pPr marL="0" indent="0" fontAlgn="auto">
              <a:spcAft>
                <a:spcPts val="0"/>
              </a:spcAft>
              <a:buFont typeface="Arial" pitchFamily="34" charset="0"/>
              <a:buNone/>
              <a:defRPr/>
            </a:pPr>
            <a:endParaRPr lang="cs-CZ" sz="1800" dirty="0">
              <a:solidFill>
                <a:schemeClr val="tx1">
                  <a:lumMod val="50000"/>
                  <a:lumOff val="50000"/>
                </a:schemeClr>
              </a:solidFill>
              <a:latin typeface="Myriad Pro" pitchFamily="34" charset="0"/>
            </a:endParaRPr>
          </a:p>
        </p:txBody>
      </p:sp>
      <p:pic>
        <p:nvPicPr>
          <p:cNvPr id="27651" name="Obrázek 6"/>
          <p:cNvPicPr>
            <a:picLocks noChangeAspect="1"/>
          </p:cNvPicPr>
          <p:nvPr/>
        </p:nvPicPr>
        <p:blipFill>
          <a:blip r:embed="rId3"/>
          <a:srcRect/>
          <a:stretch>
            <a:fillRect/>
          </a:stretch>
        </p:blipFill>
        <p:spPr bwMode="auto">
          <a:xfrm>
            <a:off x="2843213" y="1711325"/>
            <a:ext cx="2925762" cy="547688"/>
          </a:xfrm>
          <a:prstGeom prst="rect">
            <a:avLst/>
          </a:prstGeom>
          <a:noFill/>
          <a:ln w="9525">
            <a:noFill/>
            <a:miter lim="800000"/>
            <a:headEnd/>
            <a:tailEnd/>
          </a:ln>
        </p:spPr>
      </p:pic>
      <p:pic>
        <p:nvPicPr>
          <p:cNvPr id="276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187624" y="1536853"/>
            <a:ext cx="931069" cy="931069"/>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Nadpis 1"/>
          <p:cNvSpPr>
            <a:spLocks noGrp="1"/>
          </p:cNvSpPr>
          <p:nvPr>
            <p:ph type="title"/>
          </p:nvPr>
        </p:nvSpPr>
        <p:spPr/>
        <p:txBody>
          <a:bodyPr/>
          <a:lstStyle/>
          <a:p>
            <a:r>
              <a:rPr lang="cs-CZ" sz="2400">
                <a:latin typeface="Myriad Pro"/>
              </a:rPr>
              <a:t>Škody na komunikacích</a:t>
            </a:r>
          </a:p>
        </p:txBody>
      </p:sp>
      <p:pic>
        <p:nvPicPr>
          <p:cNvPr id="35842" name="Picture 2" descr="U:\Prezentace\eroze\fotky\monitoring_vyber\eroze_003.JPG"/>
          <p:cNvPicPr>
            <a:picLocks noChangeAspect="1" noChangeArrowheads="1"/>
          </p:cNvPicPr>
          <p:nvPr/>
        </p:nvPicPr>
        <p:blipFill>
          <a:blip r:embed="rId2"/>
          <a:srcRect/>
          <a:stretch>
            <a:fillRect/>
          </a:stretch>
        </p:blipFill>
        <p:spPr bwMode="auto">
          <a:xfrm>
            <a:off x="88900" y="1125538"/>
            <a:ext cx="2924175" cy="2192337"/>
          </a:xfrm>
          <a:prstGeom prst="rect">
            <a:avLst/>
          </a:prstGeom>
          <a:noFill/>
          <a:ln w="9525">
            <a:noFill/>
            <a:miter lim="800000"/>
            <a:headEnd/>
            <a:tailEnd/>
          </a:ln>
        </p:spPr>
      </p:pic>
      <p:pic>
        <p:nvPicPr>
          <p:cNvPr id="35843" name="Picture 6" descr="P:\ukoly\222_portál_monitoringu\foto\p6210088_1340341741.jpg"/>
          <p:cNvPicPr>
            <a:picLocks noChangeAspect="1" noChangeArrowheads="1"/>
          </p:cNvPicPr>
          <p:nvPr/>
        </p:nvPicPr>
        <p:blipFill>
          <a:blip r:embed="rId3"/>
          <a:srcRect/>
          <a:stretch>
            <a:fillRect/>
          </a:stretch>
        </p:blipFill>
        <p:spPr bwMode="auto">
          <a:xfrm>
            <a:off x="2051050" y="3413125"/>
            <a:ext cx="3529013" cy="2646363"/>
          </a:xfrm>
          <a:prstGeom prst="rect">
            <a:avLst/>
          </a:prstGeom>
          <a:noFill/>
          <a:ln w="9525">
            <a:noFill/>
            <a:miter lim="800000"/>
            <a:headEnd/>
            <a:tailEnd/>
          </a:ln>
        </p:spPr>
      </p:pic>
      <p:pic>
        <p:nvPicPr>
          <p:cNvPr id="35844" name="Picture 7" descr="P:\ukoly\222_portál_monitoringu\foto\dsc01485_1331300929.jpg"/>
          <p:cNvPicPr>
            <a:picLocks noChangeAspect="1" noChangeArrowheads="1"/>
          </p:cNvPicPr>
          <p:nvPr/>
        </p:nvPicPr>
        <p:blipFill>
          <a:blip r:embed="rId4"/>
          <a:srcRect/>
          <a:stretch>
            <a:fillRect/>
          </a:stretch>
        </p:blipFill>
        <p:spPr bwMode="auto">
          <a:xfrm>
            <a:off x="5651500" y="3756025"/>
            <a:ext cx="3244850" cy="2436813"/>
          </a:xfrm>
          <a:prstGeom prst="rect">
            <a:avLst/>
          </a:prstGeom>
          <a:noFill/>
          <a:ln w="9525">
            <a:noFill/>
            <a:miter lim="800000"/>
            <a:headEnd/>
            <a:tailEnd/>
          </a:ln>
        </p:spPr>
      </p:pic>
      <p:pic>
        <p:nvPicPr>
          <p:cNvPr id="35845" name="Picture 8" descr="P:\ukoly\222_portál_monitoringu\foto\4_1323274276.jpg"/>
          <p:cNvPicPr>
            <a:picLocks noChangeAspect="1" noChangeArrowheads="1"/>
          </p:cNvPicPr>
          <p:nvPr/>
        </p:nvPicPr>
        <p:blipFill>
          <a:blip r:embed="rId5"/>
          <a:srcRect/>
          <a:stretch>
            <a:fillRect/>
          </a:stretch>
        </p:blipFill>
        <p:spPr bwMode="auto">
          <a:xfrm>
            <a:off x="88900" y="3660775"/>
            <a:ext cx="1889125" cy="2465388"/>
          </a:xfrm>
          <a:prstGeom prst="rect">
            <a:avLst/>
          </a:prstGeom>
          <a:noFill/>
          <a:ln w="9525">
            <a:noFill/>
            <a:miter lim="800000"/>
            <a:headEnd/>
            <a:tailEnd/>
          </a:ln>
        </p:spPr>
      </p:pic>
      <p:pic>
        <p:nvPicPr>
          <p:cNvPr id="35846" name="Picture 9" descr="U:\Ukoly\222\události\Vodní_eroze\Stary_Plzenec\foto_01.jpg"/>
          <p:cNvPicPr>
            <a:picLocks noChangeAspect="1" noChangeArrowheads="1"/>
          </p:cNvPicPr>
          <p:nvPr/>
        </p:nvPicPr>
        <p:blipFill>
          <a:blip r:embed="rId6"/>
          <a:srcRect/>
          <a:stretch>
            <a:fillRect/>
          </a:stretch>
        </p:blipFill>
        <p:spPr bwMode="auto">
          <a:xfrm>
            <a:off x="5715000" y="1128713"/>
            <a:ext cx="3181350" cy="2532062"/>
          </a:xfrm>
          <a:prstGeom prst="rect">
            <a:avLst/>
          </a:prstGeom>
          <a:noFill/>
          <a:ln w="9525">
            <a:noFill/>
            <a:miter lim="800000"/>
            <a:headEnd/>
            <a:tailEnd/>
          </a:ln>
        </p:spPr>
      </p:pic>
      <p:pic>
        <p:nvPicPr>
          <p:cNvPr id="35847" name="Picture 2" descr="U:\Ukoly\222\události\Vodní_eroze\20120506_Keblov\snímky eroze\radiožurnál\2622620--uklid-dalnice-d1-na-61-km-ve-smeru-na-brno--1-610x0p0.jpeg"/>
          <p:cNvPicPr>
            <a:picLocks noChangeAspect="1" noChangeArrowheads="1"/>
          </p:cNvPicPr>
          <p:nvPr/>
        </p:nvPicPr>
        <p:blipFill>
          <a:blip r:embed="rId7"/>
          <a:srcRect/>
          <a:stretch>
            <a:fillRect/>
          </a:stretch>
        </p:blipFill>
        <p:spPr bwMode="auto">
          <a:xfrm>
            <a:off x="3068638" y="1273175"/>
            <a:ext cx="2582862" cy="193516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Nadpis 1"/>
          <p:cNvSpPr>
            <a:spLocks noGrp="1"/>
          </p:cNvSpPr>
          <p:nvPr>
            <p:ph type="title"/>
          </p:nvPr>
        </p:nvSpPr>
        <p:spPr/>
        <p:txBody>
          <a:bodyPr/>
          <a:lstStyle/>
          <a:p>
            <a:r>
              <a:rPr lang="cs-CZ" sz="2400" dirty="0">
                <a:latin typeface="Myriad Pro"/>
              </a:rPr>
              <a:t>Přínosy Monitoringu</a:t>
            </a:r>
          </a:p>
        </p:txBody>
      </p:sp>
      <p:sp>
        <p:nvSpPr>
          <p:cNvPr id="49154" name="Zástupný symbol pro obsah 4"/>
          <p:cNvSpPr>
            <a:spLocks noGrp="1"/>
          </p:cNvSpPr>
          <p:nvPr>
            <p:ph idx="1"/>
          </p:nvPr>
        </p:nvSpPr>
        <p:spPr>
          <a:xfrm>
            <a:off x="468313" y="1196975"/>
            <a:ext cx="8229600" cy="4525963"/>
          </a:xfrm>
        </p:spPr>
        <p:txBody>
          <a:bodyPr/>
          <a:lstStyle/>
          <a:p>
            <a:pPr marL="363538" lvl="1" indent="-269875">
              <a:buFont typeface="Arial" charset="0"/>
              <a:buChar char="•"/>
            </a:pPr>
            <a:endParaRPr lang="cs-CZ" sz="1600" dirty="0">
              <a:latin typeface="Myriad Pro"/>
            </a:endParaRPr>
          </a:p>
          <a:p>
            <a:pPr marL="363538" lvl="1" indent="-269875">
              <a:lnSpc>
                <a:spcPct val="200000"/>
              </a:lnSpc>
              <a:buFont typeface="Arial" charset="0"/>
              <a:buChar char="•"/>
            </a:pPr>
            <a:r>
              <a:rPr lang="cs-CZ" sz="1600" dirty="0">
                <a:latin typeface="Myriad Pro"/>
              </a:rPr>
              <a:t>Ojedinělý projekt sběru informací v rozsahu celé ČR</a:t>
            </a:r>
          </a:p>
          <a:p>
            <a:pPr marL="363538" lvl="1" indent="-269875">
              <a:lnSpc>
                <a:spcPct val="200000"/>
              </a:lnSpc>
              <a:buFont typeface="Arial" charset="0"/>
              <a:buChar char="•"/>
            </a:pPr>
            <a:r>
              <a:rPr lang="cs-CZ" sz="1600" dirty="0">
                <a:latin typeface="Myriad Pro"/>
              </a:rPr>
              <a:t>Identifikace kritických cest v protierozní ochraně</a:t>
            </a:r>
          </a:p>
          <a:p>
            <a:pPr marL="363538" lvl="1" indent="-269875">
              <a:lnSpc>
                <a:spcPct val="200000"/>
              </a:lnSpc>
              <a:buFont typeface="Arial" charset="0"/>
              <a:buChar char="•"/>
            </a:pPr>
            <a:r>
              <a:rPr lang="cs-CZ" sz="1600" dirty="0">
                <a:latin typeface="Myriad Pro"/>
              </a:rPr>
              <a:t>Otevření diskuse k řešení problematiky erozních událostí a nastavení </a:t>
            </a:r>
            <a:r>
              <a:rPr lang="cs-CZ" sz="1600">
                <a:latin typeface="Myriad Pro"/>
              </a:rPr>
              <a:t>protierozní ochrany</a:t>
            </a:r>
            <a:endParaRPr lang="cs-CZ" sz="1600" dirty="0">
              <a:latin typeface="Myriad Pro"/>
            </a:endParaRPr>
          </a:p>
          <a:p>
            <a:pPr marL="93663" lvl="1" indent="0">
              <a:buNone/>
            </a:pPr>
            <a:endParaRPr lang="cs-CZ" sz="1600" dirty="0">
              <a:latin typeface="Myriad Pro"/>
            </a:endParaRPr>
          </a:p>
          <a:p>
            <a:pPr marL="93663" lvl="1" indent="0">
              <a:buNone/>
            </a:pPr>
            <a:endParaRPr lang="cs-CZ" sz="1600" dirty="0"/>
          </a:p>
        </p:txBody>
      </p:sp>
    </p:spTree>
    <p:extLst>
      <p:ext uri="{BB962C8B-B14F-4D97-AF65-F5344CB8AC3E}">
        <p14:creationId xmlns:p14="http://schemas.microsoft.com/office/powerpoint/2010/main" val="804322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fontAlgn="auto">
              <a:spcAft>
                <a:spcPts val="0"/>
              </a:spcAft>
              <a:defRPr/>
            </a:pPr>
            <a:r>
              <a:rPr lang="cs-CZ" dirty="0"/>
              <a:t>Děkuji za pozornost</a:t>
            </a:r>
          </a:p>
        </p:txBody>
      </p:sp>
      <p:sp>
        <p:nvSpPr>
          <p:cNvPr id="3" name="Zástupný symbol pro text 2"/>
          <p:cNvSpPr>
            <a:spLocks noGrp="1"/>
          </p:cNvSpPr>
          <p:nvPr>
            <p:ph type="body" idx="1"/>
          </p:nvPr>
        </p:nvSpPr>
        <p:spPr>
          <a:xfrm>
            <a:off x="506413" y="3368675"/>
            <a:ext cx="3344862" cy="1050925"/>
          </a:xfrm>
        </p:spPr>
        <p:txBody>
          <a:bodyPr>
            <a:normAutofit/>
          </a:bodyPr>
          <a:lstStyle/>
          <a:p>
            <a:r>
              <a:rPr lang="cs-CZ" sz="3200">
                <a:solidFill>
                  <a:srgbClr val="898989"/>
                </a:solidFill>
                <a:latin typeface="Myriad Pro Light"/>
              </a:rPr>
              <a:t>Ing. Jiří Kapička</a:t>
            </a:r>
          </a:p>
          <a:p>
            <a:pPr lvl="1">
              <a:buFont typeface="+mj-lt"/>
              <a:buNone/>
            </a:pPr>
            <a:r>
              <a:rPr lang="cs-CZ" sz="2000">
                <a:solidFill>
                  <a:srgbClr val="898989"/>
                </a:solidFill>
                <a:latin typeface="Myriad Pro Light"/>
              </a:rPr>
              <a:t>kapicka.jiri@vumop.cz</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F73401D7-6702-48CA-9C38-DDE3535FF98B}"/>
              </a:ext>
            </a:extLst>
          </p:cNvPr>
          <p:cNvPicPr>
            <a:picLocks noChangeAspect="1"/>
          </p:cNvPicPr>
          <p:nvPr/>
        </p:nvPicPr>
        <p:blipFill>
          <a:blip r:embed="rId2"/>
          <a:stretch>
            <a:fillRect/>
          </a:stretch>
        </p:blipFill>
        <p:spPr>
          <a:xfrm>
            <a:off x="1907704" y="2780928"/>
            <a:ext cx="2971998" cy="1180821"/>
          </a:xfrm>
          <a:prstGeom prst="rect">
            <a:avLst/>
          </a:prstGeom>
        </p:spPr>
      </p:pic>
      <p:sp>
        <p:nvSpPr>
          <p:cNvPr id="29697" name="Nadpis 3"/>
          <p:cNvSpPr>
            <a:spLocks noGrp="1"/>
          </p:cNvSpPr>
          <p:nvPr>
            <p:ph type="title"/>
          </p:nvPr>
        </p:nvSpPr>
        <p:spPr/>
        <p:txBody>
          <a:bodyPr>
            <a:normAutofit/>
          </a:bodyPr>
          <a:lstStyle/>
          <a:p>
            <a:r>
              <a:rPr lang="cs-CZ" sz="2400" dirty="0">
                <a:latin typeface="Myriad Pro"/>
              </a:rPr>
              <a:t>Předmět a cíle monitoringu</a:t>
            </a:r>
            <a:endParaRPr lang="cs-CZ" sz="2400" dirty="0"/>
          </a:p>
        </p:txBody>
      </p:sp>
      <p:sp>
        <p:nvSpPr>
          <p:cNvPr id="6" name="Zástupný symbol pro obsah 5"/>
          <p:cNvSpPr>
            <a:spLocks noGrp="1"/>
          </p:cNvSpPr>
          <p:nvPr>
            <p:ph sz="half" idx="2"/>
          </p:nvPr>
        </p:nvSpPr>
        <p:spPr/>
        <p:txBody>
          <a:bodyPr rtlCol="0">
            <a:normAutofit/>
          </a:bodyPr>
          <a:lstStyle/>
          <a:p>
            <a:pPr marL="0" indent="0" fontAlgn="auto">
              <a:spcAft>
                <a:spcPts val="0"/>
              </a:spcAft>
              <a:buNone/>
              <a:defRPr/>
            </a:pPr>
            <a:r>
              <a:rPr lang="cs-CZ" sz="1800" dirty="0">
                <a:solidFill>
                  <a:schemeClr val="tx1">
                    <a:lumMod val="50000"/>
                    <a:lumOff val="50000"/>
                  </a:schemeClr>
                </a:solidFill>
                <a:latin typeface="Myriad Pro" pitchFamily="34" charset="0"/>
              </a:rPr>
              <a:t>K monitorovaným událostem se zjišťují vedou informace:</a:t>
            </a:r>
          </a:p>
          <a:p>
            <a:pPr marL="342900" lvl="1" indent="-342900" fontAlgn="auto">
              <a:spcAft>
                <a:spcPts val="0"/>
              </a:spcAft>
              <a:buFont typeface="Myriad Pro Light" pitchFamily="34" charset="0"/>
              <a:buChar char="›"/>
              <a:defRPr/>
            </a:pPr>
            <a:r>
              <a:rPr lang="cs-CZ" sz="1800" dirty="0">
                <a:solidFill>
                  <a:schemeClr val="tx1">
                    <a:lumMod val="50000"/>
                    <a:lumOff val="50000"/>
                  </a:schemeClr>
                </a:solidFill>
              </a:rPr>
              <a:t>typu eroze, místo vzniku eroze</a:t>
            </a:r>
          </a:p>
          <a:p>
            <a:pPr marL="342900" lvl="1" indent="-342900" fontAlgn="auto">
              <a:spcAft>
                <a:spcPts val="0"/>
              </a:spcAft>
              <a:buFont typeface="Myriad Pro Light" pitchFamily="34" charset="0"/>
              <a:buChar char="›"/>
              <a:defRPr/>
            </a:pPr>
            <a:r>
              <a:rPr lang="cs-CZ" sz="1800" dirty="0">
                <a:solidFill>
                  <a:schemeClr val="tx1">
                    <a:lumMod val="50000"/>
                    <a:lumOff val="50000"/>
                  </a:schemeClr>
                </a:solidFill>
              </a:rPr>
              <a:t>datum vzniku, </a:t>
            </a:r>
          </a:p>
          <a:p>
            <a:pPr marL="342900" lvl="1" indent="-342900" fontAlgn="auto">
              <a:spcAft>
                <a:spcPts val="0"/>
              </a:spcAft>
              <a:buFont typeface="Myriad Pro Light" pitchFamily="34" charset="0"/>
              <a:buChar char="›"/>
              <a:defRPr/>
            </a:pPr>
            <a:r>
              <a:rPr lang="cs-CZ" sz="1800" dirty="0">
                <a:solidFill>
                  <a:schemeClr val="tx1">
                    <a:lumMod val="50000"/>
                    <a:lumOff val="50000"/>
                  </a:schemeClr>
                </a:solidFill>
              </a:rPr>
              <a:t>pokryv, plodiny, </a:t>
            </a:r>
            <a:r>
              <a:rPr lang="cs-CZ" sz="1800" dirty="0" err="1">
                <a:solidFill>
                  <a:schemeClr val="tx1">
                    <a:lumMod val="50000"/>
                    <a:lumOff val="50000"/>
                  </a:schemeClr>
                </a:solidFill>
              </a:rPr>
              <a:t>peo</a:t>
            </a:r>
            <a:r>
              <a:rPr lang="cs-CZ" sz="1800" dirty="0">
                <a:solidFill>
                  <a:schemeClr val="tx1">
                    <a:lumMod val="50000"/>
                    <a:lumOff val="50000"/>
                  </a:schemeClr>
                </a:solidFill>
              </a:rPr>
              <a:t> </a:t>
            </a:r>
          </a:p>
          <a:p>
            <a:pPr marL="342900" lvl="1" indent="-342900" fontAlgn="auto">
              <a:spcAft>
                <a:spcPts val="0"/>
              </a:spcAft>
              <a:buFont typeface="Myriad Pro Light" pitchFamily="34" charset="0"/>
              <a:buChar char="›"/>
              <a:defRPr/>
            </a:pPr>
            <a:r>
              <a:rPr lang="cs-CZ" sz="1800" dirty="0">
                <a:solidFill>
                  <a:schemeClr val="tx1">
                    <a:lumMod val="50000"/>
                    <a:lumOff val="50000"/>
                  </a:schemeClr>
                </a:solidFill>
              </a:rPr>
              <a:t>srážky (trvání, max. intenzita, </a:t>
            </a:r>
            <a:r>
              <a:rPr lang="cs-CZ" sz="1800" dirty="0" err="1">
                <a:solidFill>
                  <a:schemeClr val="tx1">
                    <a:lumMod val="50000"/>
                    <a:lumOff val="50000"/>
                  </a:schemeClr>
                </a:solidFill>
              </a:rPr>
              <a:t>celk</a:t>
            </a:r>
            <a:r>
              <a:rPr lang="cs-CZ" sz="1800" dirty="0">
                <a:solidFill>
                  <a:schemeClr val="tx1">
                    <a:lumMod val="50000"/>
                    <a:lumOff val="50000"/>
                  </a:schemeClr>
                </a:solidFill>
              </a:rPr>
              <a:t>. úhrn)</a:t>
            </a:r>
          </a:p>
          <a:p>
            <a:pPr marL="342900" lvl="1" indent="-342900" fontAlgn="auto">
              <a:spcAft>
                <a:spcPts val="0"/>
              </a:spcAft>
              <a:buFont typeface="Myriad Pro Light" pitchFamily="34" charset="0"/>
              <a:buChar char="›"/>
              <a:defRPr/>
            </a:pPr>
            <a:r>
              <a:rPr lang="cs-CZ" sz="1800" dirty="0">
                <a:solidFill>
                  <a:schemeClr val="tx1">
                    <a:lumMod val="50000"/>
                    <a:lumOff val="50000"/>
                  </a:schemeClr>
                </a:solidFill>
              </a:rPr>
              <a:t>akcelerátory</a:t>
            </a:r>
          </a:p>
          <a:p>
            <a:pPr marL="342900" lvl="1" indent="-342900" fontAlgn="auto">
              <a:spcAft>
                <a:spcPts val="0"/>
              </a:spcAft>
              <a:buFont typeface="Myriad Pro Light" pitchFamily="34" charset="0"/>
              <a:buChar char="›"/>
              <a:defRPr/>
            </a:pPr>
            <a:r>
              <a:rPr lang="cs-CZ" sz="1800" dirty="0">
                <a:solidFill>
                  <a:schemeClr val="tx1">
                    <a:lumMod val="50000"/>
                    <a:lumOff val="50000"/>
                  </a:schemeClr>
                </a:solidFill>
              </a:rPr>
              <a:t>místa akumulací</a:t>
            </a:r>
          </a:p>
          <a:p>
            <a:pPr marL="342900" lvl="1" indent="-342900" fontAlgn="auto">
              <a:spcAft>
                <a:spcPts val="0"/>
              </a:spcAft>
              <a:buFont typeface="Myriad Pro Light" pitchFamily="34" charset="0"/>
              <a:buChar char="›"/>
              <a:defRPr/>
            </a:pPr>
            <a:r>
              <a:rPr lang="cs-CZ" sz="1800" dirty="0">
                <a:solidFill>
                  <a:schemeClr val="tx1">
                    <a:lumMod val="50000"/>
                    <a:lumOff val="50000"/>
                  </a:schemeClr>
                </a:solidFill>
              </a:rPr>
              <a:t>místa vzniklých škod</a:t>
            </a:r>
          </a:p>
          <a:p>
            <a:pPr fontAlgn="auto">
              <a:spcAft>
                <a:spcPts val="0"/>
              </a:spcAft>
              <a:defRPr/>
            </a:pPr>
            <a:endParaRPr lang="cs-CZ" dirty="0">
              <a:solidFill>
                <a:schemeClr val="tx1">
                  <a:lumMod val="50000"/>
                  <a:lumOff val="50000"/>
                </a:schemeClr>
              </a:solidFill>
            </a:endParaRPr>
          </a:p>
        </p:txBody>
      </p:sp>
      <p:pic>
        <p:nvPicPr>
          <p:cNvPr id="4" name="Obrázek 3">
            <a:extLst>
              <a:ext uri="{FF2B5EF4-FFF2-40B4-BE49-F238E27FC236}">
                <a16:creationId xmlns:a16="http://schemas.microsoft.com/office/drawing/2014/main" id="{E096050C-7740-437E-B11E-407CAB1DE738}"/>
              </a:ext>
            </a:extLst>
          </p:cNvPr>
          <p:cNvPicPr>
            <a:picLocks noChangeAspect="1"/>
          </p:cNvPicPr>
          <p:nvPr/>
        </p:nvPicPr>
        <p:blipFill>
          <a:blip r:embed="rId3"/>
          <a:stretch>
            <a:fillRect/>
          </a:stretch>
        </p:blipFill>
        <p:spPr>
          <a:xfrm>
            <a:off x="457200" y="1417638"/>
            <a:ext cx="3270342" cy="2264412"/>
          </a:xfrm>
          <a:prstGeom prst="rect">
            <a:avLst/>
          </a:prstGeom>
        </p:spPr>
      </p:pic>
      <p:pic>
        <p:nvPicPr>
          <p:cNvPr id="8" name="Obrázek 7">
            <a:extLst>
              <a:ext uri="{FF2B5EF4-FFF2-40B4-BE49-F238E27FC236}">
                <a16:creationId xmlns:a16="http://schemas.microsoft.com/office/drawing/2014/main" id="{87C10580-DE36-4CBC-A945-E146DB67FA82}"/>
              </a:ext>
            </a:extLst>
          </p:cNvPr>
          <p:cNvPicPr>
            <a:picLocks noChangeAspect="1"/>
          </p:cNvPicPr>
          <p:nvPr/>
        </p:nvPicPr>
        <p:blipFill>
          <a:blip r:embed="rId4"/>
          <a:stretch>
            <a:fillRect/>
          </a:stretch>
        </p:blipFill>
        <p:spPr>
          <a:xfrm>
            <a:off x="684501" y="4077072"/>
            <a:ext cx="2446405" cy="842325"/>
          </a:xfrm>
          <a:prstGeom prst="rect">
            <a:avLst/>
          </a:prstGeom>
        </p:spPr>
      </p:pic>
      <p:pic>
        <p:nvPicPr>
          <p:cNvPr id="9" name="Obrázek 8">
            <a:extLst>
              <a:ext uri="{FF2B5EF4-FFF2-40B4-BE49-F238E27FC236}">
                <a16:creationId xmlns:a16="http://schemas.microsoft.com/office/drawing/2014/main" id="{F40CB959-CFB2-4B04-9811-47BA30EFDA38}"/>
              </a:ext>
            </a:extLst>
          </p:cNvPr>
          <p:cNvPicPr>
            <a:picLocks noChangeAspect="1"/>
          </p:cNvPicPr>
          <p:nvPr/>
        </p:nvPicPr>
        <p:blipFill>
          <a:blip r:embed="rId5"/>
          <a:stretch>
            <a:fillRect/>
          </a:stretch>
        </p:blipFill>
        <p:spPr>
          <a:xfrm>
            <a:off x="1957361" y="4947061"/>
            <a:ext cx="2702074" cy="6214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Nadpis 1"/>
          <p:cNvSpPr>
            <a:spLocks noGrp="1"/>
          </p:cNvSpPr>
          <p:nvPr>
            <p:ph type="title"/>
          </p:nvPr>
        </p:nvSpPr>
        <p:spPr/>
        <p:txBody>
          <a:bodyPr/>
          <a:lstStyle/>
          <a:p>
            <a:r>
              <a:rPr lang="cs-CZ" sz="2400" dirty="0">
                <a:latin typeface="Myriad Pro"/>
              </a:rPr>
              <a:t>Nástroj sběru dat - Webový portál</a:t>
            </a:r>
          </a:p>
        </p:txBody>
      </p:sp>
      <p:sp>
        <p:nvSpPr>
          <p:cNvPr id="5" name="Zástupný symbol pro obsah 4"/>
          <p:cNvSpPr>
            <a:spLocks noGrp="1"/>
          </p:cNvSpPr>
          <p:nvPr>
            <p:ph idx="4294967295"/>
          </p:nvPr>
        </p:nvSpPr>
        <p:spPr>
          <a:xfrm>
            <a:off x="684213" y="1125538"/>
            <a:ext cx="8229600" cy="4968875"/>
          </a:xfrm>
        </p:spPr>
        <p:txBody>
          <a:bodyPr rtlCol="0">
            <a:normAutofit/>
          </a:bodyPr>
          <a:lstStyle/>
          <a:p>
            <a:pPr marL="0" indent="0" fontAlgn="auto">
              <a:spcAft>
                <a:spcPts val="0"/>
              </a:spcAft>
              <a:buFont typeface="Arial" pitchFamily="34" charset="0"/>
              <a:buNone/>
              <a:defRPr/>
            </a:pPr>
            <a:r>
              <a:rPr lang="cs-CZ" sz="1800" dirty="0">
                <a:solidFill>
                  <a:schemeClr val="tx1">
                    <a:lumMod val="50000"/>
                    <a:lumOff val="50000"/>
                  </a:schemeClr>
                </a:solidFill>
                <a:latin typeface="Myriad Pro" pitchFamily="34" charset="0"/>
              </a:rPr>
              <a:t>E</a:t>
            </a:r>
            <a:r>
              <a:rPr lang="pt-BR" sz="1800" dirty="0">
                <a:solidFill>
                  <a:schemeClr val="tx1">
                    <a:lumMod val="50000"/>
                    <a:lumOff val="50000"/>
                  </a:schemeClr>
                </a:solidFill>
                <a:latin typeface="Myriad Pro" pitchFamily="34" charset="0"/>
              </a:rPr>
              <a:t>vidence a správa informací o </a:t>
            </a:r>
            <a:r>
              <a:rPr lang="cs-CZ" sz="1800" dirty="0">
                <a:solidFill>
                  <a:schemeClr val="tx1">
                    <a:lumMod val="50000"/>
                    <a:lumOff val="50000"/>
                  </a:schemeClr>
                </a:solidFill>
                <a:latin typeface="Myriad Pro" pitchFamily="34" charset="0"/>
              </a:rPr>
              <a:t>monitorovaných událostech je zajišťována pomocí webového portálu.</a:t>
            </a:r>
          </a:p>
          <a:p>
            <a:pPr marL="0" indent="0" fontAlgn="auto">
              <a:spcAft>
                <a:spcPts val="0"/>
              </a:spcAft>
              <a:buFont typeface="Arial" pitchFamily="34" charset="0"/>
              <a:buNone/>
              <a:defRPr/>
            </a:pPr>
            <a:r>
              <a:rPr lang="cs-CZ" sz="1800" dirty="0">
                <a:solidFill>
                  <a:schemeClr val="tx1">
                    <a:lumMod val="50000"/>
                    <a:lumOff val="50000"/>
                  </a:schemeClr>
                </a:solidFill>
                <a:latin typeface="Myriad Pro" pitchFamily="34" charset="0"/>
              </a:rPr>
              <a:t>Data uložena v prostorové databázi.</a:t>
            </a:r>
          </a:p>
          <a:p>
            <a:pPr fontAlgn="auto">
              <a:spcAft>
                <a:spcPts val="0"/>
              </a:spcAft>
              <a:buFont typeface="Arial" pitchFamily="34" charset="0"/>
              <a:buChar char="•"/>
              <a:defRPr/>
            </a:pPr>
            <a:endParaRPr lang="cs-CZ" sz="1800" dirty="0">
              <a:solidFill>
                <a:schemeClr val="tx1">
                  <a:lumMod val="50000"/>
                  <a:lumOff val="50000"/>
                </a:schemeClr>
              </a:solidFill>
              <a:latin typeface="Myriad Pro" pitchFamily="34" charset="0"/>
            </a:endParaRPr>
          </a:p>
        </p:txBody>
      </p:sp>
      <p:sp>
        <p:nvSpPr>
          <p:cNvPr id="30723" name="TextovéPole 5"/>
          <p:cNvSpPr txBox="1">
            <a:spLocks noChangeArrowheads="1"/>
          </p:cNvSpPr>
          <p:nvPr/>
        </p:nvSpPr>
        <p:spPr bwMode="auto">
          <a:xfrm>
            <a:off x="5364163" y="1841500"/>
            <a:ext cx="3180679" cy="523220"/>
          </a:xfrm>
          <a:prstGeom prst="rect">
            <a:avLst/>
          </a:prstGeom>
          <a:noFill/>
          <a:ln w="9525">
            <a:noFill/>
            <a:miter lim="800000"/>
            <a:headEnd/>
            <a:tailEnd/>
          </a:ln>
        </p:spPr>
        <p:txBody>
          <a:bodyPr wrap="none">
            <a:spAutoFit/>
          </a:bodyPr>
          <a:lstStyle/>
          <a:p>
            <a:r>
              <a:rPr lang="cs-CZ" u="sng" dirty="0">
                <a:solidFill>
                  <a:srgbClr val="0066FF"/>
                </a:solidFill>
                <a:latin typeface="Myriad Pro"/>
              </a:rPr>
              <a:t>https://</a:t>
            </a:r>
            <a:r>
              <a:rPr lang="cs-CZ" sz="2800" b="1" u="sng" dirty="0">
                <a:solidFill>
                  <a:srgbClr val="0066FF"/>
                </a:solidFill>
                <a:latin typeface="Myriad Pro"/>
              </a:rPr>
              <a:t>me.vumop.cz</a:t>
            </a:r>
          </a:p>
        </p:txBody>
      </p:sp>
      <p:pic>
        <p:nvPicPr>
          <p:cNvPr id="2" name="Obrázek 1">
            <a:extLst>
              <a:ext uri="{FF2B5EF4-FFF2-40B4-BE49-F238E27FC236}">
                <a16:creationId xmlns:a16="http://schemas.microsoft.com/office/drawing/2014/main" id="{4AC94BC0-6B78-4F7F-B989-04E9C8A8A1E0}"/>
              </a:ext>
            </a:extLst>
          </p:cNvPr>
          <p:cNvPicPr>
            <a:picLocks noChangeAspect="1"/>
          </p:cNvPicPr>
          <p:nvPr/>
        </p:nvPicPr>
        <p:blipFill>
          <a:blip r:embed="rId2"/>
          <a:stretch>
            <a:fillRect/>
          </a:stretch>
        </p:blipFill>
        <p:spPr>
          <a:xfrm>
            <a:off x="1741514" y="2364720"/>
            <a:ext cx="5660971" cy="37433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90B3A729-5AE2-483A-A987-E485475832E7}"/>
              </a:ext>
            </a:extLst>
          </p:cNvPr>
          <p:cNvPicPr>
            <a:picLocks noChangeAspect="1"/>
          </p:cNvPicPr>
          <p:nvPr/>
        </p:nvPicPr>
        <p:blipFill>
          <a:blip r:embed="rId2"/>
          <a:stretch>
            <a:fillRect/>
          </a:stretch>
        </p:blipFill>
        <p:spPr>
          <a:xfrm>
            <a:off x="385833" y="2996754"/>
            <a:ext cx="4330630" cy="2735708"/>
          </a:xfrm>
          <a:prstGeom prst="rect">
            <a:avLst/>
          </a:prstGeom>
        </p:spPr>
      </p:pic>
      <p:sp>
        <p:nvSpPr>
          <p:cNvPr id="40961" name="Nadpis 1"/>
          <p:cNvSpPr>
            <a:spLocks noGrp="1"/>
          </p:cNvSpPr>
          <p:nvPr>
            <p:ph type="title"/>
          </p:nvPr>
        </p:nvSpPr>
        <p:spPr/>
        <p:txBody>
          <a:bodyPr/>
          <a:lstStyle/>
          <a:p>
            <a:r>
              <a:rPr lang="cs-CZ" sz="2400">
                <a:latin typeface="Myriad Pro"/>
              </a:rPr>
              <a:t>Geodatabáze plná záznamů</a:t>
            </a:r>
          </a:p>
        </p:txBody>
      </p:sp>
      <p:sp>
        <p:nvSpPr>
          <p:cNvPr id="40962" name="Zástupný symbol pro obsah 4"/>
          <p:cNvSpPr>
            <a:spLocks noGrp="1"/>
          </p:cNvSpPr>
          <p:nvPr>
            <p:ph idx="1"/>
          </p:nvPr>
        </p:nvSpPr>
        <p:spPr>
          <a:xfrm>
            <a:off x="468313" y="1125538"/>
            <a:ext cx="8229600" cy="1555750"/>
          </a:xfrm>
        </p:spPr>
        <p:txBody>
          <a:bodyPr/>
          <a:lstStyle/>
          <a:p>
            <a:pPr marL="269875" lvl="1" indent="-176213">
              <a:buFont typeface="Arial" charset="0"/>
              <a:buChar char="•"/>
            </a:pPr>
            <a:r>
              <a:rPr lang="cs-CZ" sz="1600" dirty="0">
                <a:latin typeface="Myriad Pro"/>
              </a:rPr>
              <a:t>každoroční zpracování souboru dat k 30. 10.</a:t>
            </a:r>
          </a:p>
          <a:p>
            <a:pPr marL="669925" lvl="2" indent="-176213">
              <a:buFont typeface="Arial" charset="0"/>
              <a:buChar char="•"/>
            </a:pPr>
            <a:r>
              <a:rPr lang="cs-CZ" sz="1400" dirty="0">
                <a:latin typeface="Myriad Pro"/>
              </a:rPr>
              <a:t>zpracování roku</a:t>
            </a:r>
          </a:p>
          <a:p>
            <a:pPr marL="669925" lvl="2" indent="-176213">
              <a:buFont typeface="Arial" charset="0"/>
              <a:buChar char="•"/>
            </a:pPr>
            <a:r>
              <a:rPr lang="cs-CZ" sz="1400" dirty="0">
                <a:latin typeface="Myriad Pro"/>
              </a:rPr>
              <a:t>zpracování celého souboru dat</a:t>
            </a:r>
          </a:p>
          <a:p>
            <a:pPr marL="269875" lvl="1" indent="-176213">
              <a:buFont typeface="Arial" charset="0"/>
              <a:buChar char="•"/>
            </a:pPr>
            <a:r>
              <a:rPr lang="cs-CZ" sz="1600" dirty="0">
                <a:latin typeface="Myriad Pro"/>
              </a:rPr>
              <a:t>k 28. 8. 1514 erozních událostí</a:t>
            </a:r>
          </a:p>
        </p:txBody>
      </p:sp>
      <p:pic>
        <p:nvPicPr>
          <p:cNvPr id="40963" name="Obrázek 7"/>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4716463" y="3069432"/>
            <a:ext cx="4319587" cy="287972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Nadpis 1"/>
          <p:cNvSpPr>
            <a:spLocks noGrp="1"/>
          </p:cNvSpPr>
          <p:nvPr>
            <p:ph type="title"/>
          </p:nvPr>
        </p:nvSpPr>
        <p:spPr/>
        <p:txBody>
          <a:bodyPr/>
          <a:lstStyle/>
          <a:p>
            <a:r>
              <a:rPr lang="cs-CZ" sz="2400" dirty="0">
                <a:latin typeface="Myriad Pro"/>
              </a:rPr>
              <a:t>Aktuální poznatky</a:t>
            </a:r>
          </a:p>
        </p:txBody>
      </p:sp>
      <p:sp>
        <p:nvSpPr>
          <p:cNvPr id="49154" name="Zástupný symbol pro obsah 4"/>
          <p:cNvSpPr>
            <a:spLocks noGrp="1"/>
          </p:cNvSpPr>
          <p:nvPr>
            <p:ph idx="1"/>
          </p:nvPr>
        </p:nvSpPr>
        <p:spPr>
          <a:xfrm>
            <a:off x="468313" y="1196975"/>
            <a:ext cx="8229600" cy="4525963"/>
          </a:xfrm>
        </p:spPr>
        <p:txBody>
          <a:bodyPr/>
          <a:lstStyle/>
          <a:p>
            <a:pPr marL="363538" lvl="1" indent="-269875">
              <a:buFont typeface="Arial" charset="0"/>
              <a:buChar char="•"/>
            </a:pPr>
            <a:r>
              <a:rPr lang="cs-CZ" sz="1600" dirty="0">
                <a:latin typeface="Myriad Pro"/>
              </a:rPr>
              <a:t>již z uvedeného vzorku dat se potvrzují některé obecně předpokládané fakta, že převažujícím typem eroze je eroze plošná (až 85%), že nejvíce problematické je období do zapojení porostu, že nejproblematičtější plodinou je kukuřice, která má navíc problémy i při plném zapojení…atd.</a:t>
            </a:r>
          </a:p>
          <a:p>
            <a:pPr marL="363538" lvl="1" indent="-269875">
              <a:buFont typeface="Arial" charset="0"/>
              <a:buChar char="•"/>
            </a:pPr>
            <a:r>
              <a:rPr lang="cs-CZ" sz="1600" dirty="0">
                <a:latin typeface="Myriad Pro"/>
              </a:rPr>
              <a:t>s každou další zaznamenanou a vyhodnocenou událostí se bude vypovídající schopnost databáze stále zvyšovat, výsledky by se pak měli vzít v potaz (spolu s nákladovou stránkou jednotlivých opatření) při dalším nastavování pravidel DZES</a:t>
            </a:r>
          </a:p>
        </p:txBody>
      </p:sp>
      <p:pic>
        <p:nvPicPr>
          <p:cNvPr id="49155" name="Obrázek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402285" y="3068638"/>
            <a:ext cx="4717255" cy="3144837"/>
          </a:xfrm>
          <a:prstGeom prst="rect">
            <a:avLst/>
          </a:prstGeom>
          <a:noFill/>
          <a:ln w="9525">
            <a:solidFill>
              <a:schemeClr val="tx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Nadpis 1"/>
          <p:cNvSpPr>
            <a:spLocks noGrp="1"/>
          </p:cNvSpPr>
          <p:nvPr>
            <p:ph type="title"/>
          </p:nvPr>
        </p:nvSpPr>
        <p:spPr/>
        <p:txBody>
          <a:bodyPr/>
          <a:lstStyle/>
          <a:p>
            <a:r>
              <a:rPr lang="cs-CZ" sz="2400" dirty="0">
                <a:latin typeface="Myriad Pro"/>
              </a:rPr>
              <a:t>Aktuální poznatky</a:t>
            </a:r>
          </a:p>
        </p:txBody>
      </p:sp>
      <p:pic>
        <p:nvPicPr>
          <p:cNvPr id="51202" name="Obrázek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954088" y="1227402"/>
            <a:ext cx="7235825" cy="4823883"/>
          </a:xfrm>
          <a:prstGeom prst="rect">
            <a:avLst/>
          </a:prstGeom>
          <a:noFill/>
          <a:ln w="9525">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Nadpis 1"/>
          <p:cNvSpPr>
            <a:spLocks noGrp="1"/>
          </p:cNvSpPr>
          <p:nvPr>
            <p:ph type="title"/>
          </p:nvPr>
        </p:nvSpPr>
        <p:spPr/>
        <p:txBody>
          <a:bodyPr/>
          <a:lstStyle/>
          <a:p>
            <a:r>
              <a:rPr lang="cs-CZ" sz="2400" dirty="0">
                <a:latin typeface="Myriad Pro"/>
              </a:rPr>
              <a:t>Aktuální poznatky</a:t>
            </a:r>
          </a:p>
        </p:txBody>
      </p:sp>
      <p:pic>
        <p:nvPicPr>
          <p:cNvPr id="52226" name="Obrázek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159794" y="1125538"/>
            <a:ext cx="4895850" cy="4895850"/>
          </a:xfrm>
          <a:prstGeom prst="rect">
            <a:avLst/>
          </a:prstGeom>
          <a:noFill/>
          <a:ln w="9525">
            <a:solidFill>
              <a:schemeClr val="tx1"/>
            </a:solidFill>
            <a:miter lim="800000"/>
            <a:headEnd/>
            <a:tailEnd/>
          </a:ln>
        </p:spPr>
      </p:pic>
    </p:spTree>
  </p:cSld>
  <p:clrMapOvr>
    <a:masterClrMapping/>
  </p:clrMapOvr>
</p:sld>
</file>

<file path=ppt/theme/theme1.xml><?xml version="1.0" encoding="utf-8"?>
<a:theme xmlns:a="http://schemas.openxmlformats.org/drawingml/2006/main" name="sablona">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sablona</Template>
  <TotalTime>3655</TotalTime>
  <Words>691</Words>
  <Application>Microsoft Office PowerPoint</Application>
  <PresentationFormat>Předvádění na obrazovce (4:3)</PresentationFormat>
  <Paragraphs>148</Paragraphs>
  <Slides>32</Slides>
  <Notes>5</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32</vt:i4>
      </vt:variant>
    </vt:vector>
  </HeadingPairs>
  <TitlesOfParts>
    <vt:vector size="38" baseType="lpstr">
      <vt:lpstr>Arial</vt:lpstr>
      <vt:lpstr>Calibri</vt:lpstr>
      <vt:lpstr>Myriad Pro</vt:lpstr>
      <vt:lpstr>Myriad Pro Light</vt:lpstr>
      <vt:lpstr>Wingdings</vt:lpstr>
      <vt:lpstr>sablona</vt:lpstr>
      <vt:lpstr>Prezentace aplikace PowerPoint</vt:lpstr>
      <vt:lpstr>úvod</vt:lpstr>
      <vt:lpstr>O projektu</vt:lpstr>
      <vt:lpstr>Předmět a cíle monitoringu</vt:lpstr>
      <vt:lpstr>Nástroj sběru dat - Webový portál</vt:lpstr>
      <vt:lpstr>Geodatabáze plná záznamů</vt:lpstr>
      <vt:lpstr>Aktuální poznatky</vt:lpstr>
      <vt:lpstr>Aktuální poznatky</vt:lpstr>
      <vt:lpstr>Aktuální poznatky</vt:lpstr>
      <vt:lpstr>Aktuální poznatky</vt:lpstr>
      <vt:lpstr>Aktuální poznatky</vt:lpstr>
      <vt:lpstr>Aktuální poznatky</vt:lpstr>
      <vt:lpstr>Aktuální poznatky</vt:lpstr>
      <vt:lpstr>Aktuální poznatky</vt:lpstr>
      <vt:lpstr>Aktuální poznatky</vt:lpstr>
      <vt:lpstr>Aktuální poznatky</vt:lpstr>
      <vt:lpstr>Aktuální poznatky</vt:lpstr>
      <vt:lpstr>Závěry</vt:lpstr>
      <vt:lpstr>Další součásti</vt:lpstr>
      <vt:lpstr>Podrobné analýzy události</vt:lpstr>
      <vt:lpstr>Opakované erozní události</vt:lpstr>
      <vt:lpstr>Technické zpracování - Opakované erozní události</vt:lpstr>
      <vt:lpstr>Technické zpracování - Opakované erozní události</vt:lpstr>
      <vt:lpstr>Technické zpracování - Opakované erozní události</vt:lpstr>
      <vt:lpstr>Technické zpracování - Opakované erozní události</vt:lpstr>
      <vt:lpstr>Škody na zemědělské půdě</vt:lpstr>
      <vt:lpstr>Půdoochranné technologie v rámci DZES</vt:lpstr>
      <vt:lpstr>Škody na vodních útvarech</vt:lpstr>
      <vt:lpstr>Škody v intravilánu obcí</vt:lpstr>
      <vt:lpstr>Škody na komunikacích</vt:lpstr>
      <vt:lpstr>Přínosy Monitoringu</vt:lpstr>
      <vt:lpstr>Děkuji za pozornost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Žížala Daniel</dc:creator>
  <cp:lastModifiedBy>Jiří Kapička</cp:lastModifiedBy>
  <cp:revision>198</cp:revision>
  <cp:lastPrinted>2014-01-15T16:55:52Z</cp:lastPrinted>
  <dcterms:created xsi:type="dcterms:W3CDTF">2013-07-09T06:30:02Z</dcterms:created>
  <dcterms:modified xsi:type="dcterms:W3CDTF">2019-08-28T15:05:01Z</dcterms:modified>
</cp:coreProperties>
</file>