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4"/>
  </p:sldMasterIdLst>
  <p:notesMasterIdLst>
    <p:notesMasterId r:id="rId24"/>
  </p:notesMasterIdLst>
  <p:handoutMasterIdLst>
    <p:handoutMasterId r:id="rId25"/>
  </p:handoutMasterIdLst>
  <p:sldIdLst>
    <p:sldId id="327" r:id="rId5"/>
    <p:sldId id="324" r:id="rId6"/>
    <p:sldId id="352" r:id="rId7"/>
    <p:sldId id="330" r:id="rId8"/>
    <p:sldId id="336" r:id="rId9"/>
    <p:sldId id="354" r:id="rId10"/>
    <p:sldId id="341" r:id="rId11"/>
    <p:sldId id="339" r:id="rId12"/>
    <p:sldId id="340" r:id="rId13"/>
    <p:sldId id="355" r:id="rId14"/>
    <p:sldId id="342" r:id="rId15"/>
    <p:sldId id="345" r:id="rId16"/>
    <p:sldId id="346" r:id="rId17"/>
    <p:sldId id="347" r:id="rId18"/>
    <p:sldId id="348" r:id="rId19"/>
    <p:sldId id="334" r:id="rId20"/>
    <p:sldId id="309" r:id="rId21"/>
    <p:sldId id="314" r:id="rId22"/>
    <p:sldId id="35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B679"/>
    <a:srgbClr val="EFC518"/>
    <a:srgbClr val="FFFFFF"/>
    <a:srgbClr val="0356B1"/>
    <a:srgbClr val="024EA2"/>
    <a:srgbClr val="024B9C"/>
    <a:srgbClr val="035DC1"/>
    <a:srgbClr val="004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4B844B-9293-4175-94D2-543B83DAA5E9}" v="1" dt="2020-10-22T08:00:15.6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40" autoAdjust="0"/>
    <p:restoredTop sz="69081" autoAdjust="0"/>
  </p:normalViewPr>
  <p:slideViewPr>
    <p:cSldViewPr snapToGrid="0">
      <p:cViewPr varScale="1">
        <p:scale>
          <a:sx n="111" d="100"/>
          <a:sy n="111" d="100"/>
        </p:scale>
        <p:origin x="348" y="90"/>
      </p:cViewPr>
      <p:guideLst>
        <p:guide orient="horz" pos="209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03381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075621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551574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34481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377116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62139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389537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487840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985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8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8339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305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23415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839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6774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2694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301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053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812537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706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156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777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545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78674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214873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841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62" r:id="rId17"/>
    <p:sldLayoutId id="2147483657" r:id="rId18"/>
    <p:sldLayoutId id="2147483670" r:id="rId19"/>
    <p:sldLayoutId id="2147483650" r:id="rId20"/>
    <p:sldLayoutId id="2147483660" r:id="rId21"/>
    <p:sldLayoutId id="2147483652" r:id="rId22"/>
    <p:sldLayoutId id="2147483653" r:id="rId23"/>
    <p:sldLayoutId id="2147483654" r:id="rId24"/>
    <p:sldLayoutId id="2147483690" r:id="rId2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38.jpeg"/><Relationship Id="rId7" Type="http://schemas.openxmlformats.org/officeDocument/2006/relationships/image" Target="../media/image12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tiff"/><Relationship Id="rId5" Type="http://schemas.openxmlformats.org/officeDocument/2006/relationships/image" Target="../media/image39.tiff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4" Type="http://schemas.openxmlformats.org/officeDocument/2006/relationships/image" Target="../media/image6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9.tiff"/><Relationship Id="rId7" Type="http://schemas.openxmlformats.org/officeDocument/2006/relationships/image" Target="../media/image12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tiff"/><Relationship Id="rId5" Type="http://schemas.openxmlformats.org/officeDocument/2006/relationships/image" Target="../media/image5.png"/><Relationship Id="rId4" Type="http://schemas.openxmlformats.org/officeDocument/2006/relationships/image" Target="../media/image10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10.tiff"/><Relationship Id="rId7" Type="http://schemas.openxmlformats.org/officeDocument/2006/relationships/image" Target="../media/image16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tiff"/><Relationship Id="rId5" Type="http://schemas.openxmlformats.org/officeDocument/2006/relationships/image" Target="../media/image11.tiff"/><Relationship Id="rId4" Type="http://schemas.openxmlformats.org/officeDocument/2006/relationships/image" Target="../media/image5.png"/><Relationship Id="rId9" Type="http://schemas.openxmlformats.org/officeDocument/2006/relationships/image" Target="../media/image1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0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Relationship Id="rId9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3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7085F52-9740-C94B-9F09-39917A10F2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9"/>
          <a:stretch/>
        </p:blipFill>
        <p:spPr>
          <a:xfrm>
            <a:off x="-558799" y="5184"/>
            <a:ext cx="12750800" cy="685281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A2A18AA-E108-044F-B0A9-DC91CFFE80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CB7F658-F8ED-2345-B85B-73D66CB4BF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822" y="2084561"/>
            <a:ext cx="3541769" cy="286031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E2BB4D2-E2C2-EF41-8585-243B71F2CF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67339" y="4054791"/>
            <a:ext cx="13872253" cy="207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34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2"/>
          <a:srcRect l="28109" t="14054" r="27804" b="2160"/>
          <a:stretch/>
        </p:blipFill>
        <p:spPr>
          <a:xfrm>
            <a:off x="4201257" y="215659"/>
            <a:ext cx="6350673" cy="65376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273" y="409740"/>
            <a:ext cx="29008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>
                <a:solidFill>
                  <a:schemeClr val="accent1"/>
                </a:solidFill>
              </a:rPr>
              <a:t>Kde budeme v roce 2040?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76074" y="3075717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lowchart: Connector 6"/>
          <p:cNvSpPr/>
          <p:nvPr/>
        </p:nvSpPr>
        <p:spPr>
          <a:xfrm>
            <a:off x="775652" y="4144595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lowchart: Connector 7"/>
          <p:cNvSpPr/>
          <p:nvPr/>
        </p:nvSpPr>
        <p:spPr>
          <a:xfrm>
            <a:off x="775652" y="5145318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lowchart: Connector 8"/>
          <p:cNvSpPr/>
          <p:nvPr/>
        </p:nvSpPr>
        <p:spPr>
          <a:xfrm>
            <a:off x="776074" y="3780525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lowchart: Connector 9"/>
          <p:cNvSpPr/>
          <p:nvPr/>
        </p:nvSpPr>
        <p:spPr>
          <a:xfrm>
            <a:off x="765363" y="4842010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owchart: Connector 10"/>
          <p:cNvSpPr/>
          <p:nvPr/>
        </p:nvSpPr>
        <p:spPr>
          <a:xfrm>
            <a:off x="765362" y="3418280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lowchart: Connector 11"/>
          <p:cNvSpPr/>
          <p:nvPr/>
        </p:nvSpPr>
        <p:spPr>
          <a:xfrm>
            <a:off x="765364" y="4511367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lowchart: Connector 12"/>
          <p:cNvSpPr/>
          <p:nvPr/>
        </p:nvSpPr>
        <p:spPr>
          <a:xfrm>
            <a:off x="765364" y="2773849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409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cs-CZ" sz="4233" b="1">
                <a:solidFill>
                  <a:schemeClr val="bg1"/>
                </a:solidFill>
                <a:latin typeface="EC Square Sans Pro" panose="020B0506040000020004" pitchFamily="34" charset="0"/>
              </a:rPr>
              <a:t>Vize</a:t>
            </a:r>
            <a:r>
              <a:rPr lang="cs-CZ" sz="4233">
                <a:solidFill>
                  <a:schemeClr val="bg1"/>
                </a:solidFill>
                <a:latin typeface="EC Square Sans Pro" panose="020B0506040000020004" pitchFamily="34" charset="0"/>
              </a:rPr>
              <a:t> pro</a:t>
            </a:r>
          </a:p>
          <a:p>
            <a:pPr>
              <a:lnSpc>
                <a:spcPts val="4022"/>
              </a:lnSpc>
            </a:pPr>
            <a:r>
              <a:rPr lang="cs-CZ" sz="4233" b="1">
                <a:solidFill>
                  <a:schemeClr val="bg1"/>
                </a:solidFill>
                <a:latin typeface="EC Square Sans Pro" panose="020B0506040000020004" pitchFamily="34" charset="0"/>
              </a:rPr>
              <a:t>venkovské oblasti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>
                <a:solidFill>
                  <a:srgbClr val="5CB679"/>
                </a:solidFill>
                <a:latin typeface="EC Square Sans Pro Medium" panose="020B0506040000020004" pitchFamily="34" charset="0"/>
              </a:rPr>
              <a:t>#RuralVisionEU 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11484A8-CF5C-C34E-A15C-7EF53672BD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9" y="1"/>
            <a:ext cx="5457920" cy="265419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C2B2F6-97D9-EA4F-BD8C-8ACA90E23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13" y="473394"/>
            <a:ext cx="3664143" cy="1134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72364" y="473394"/>
            <a:ext cx="6160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Helvetica Light" panose="020B0403020202020204" pitchFamily="34" charset="0"/>
              </a:rPr>
              <a:t>[</a:t>
            </a:r>
            <a:r>
              <a:rPr lang="cs-CZ" sz="3200" i="1" dirty="0">
                <a:solidFill>
                  <a:srgbClr val="FF0000"/>
                </a:solidFill>
                <a:latin typeface="Helvetica Light" panose="020B0403020202020204" pitchFamily="34" charset="0"/>
              </a:rPr>
              <a:t>Vložte snímek obrazovky slovního mraku.</a:t>
            </a:r>
            <a:r>
              <a:rPr lang="cs-CZ" sz="3200" dirty="0">
                <a:latin typeface="Helvetica Light" panose="020B04030202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99411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A26CE0A-EE1D-664F-84CD-80B26FCC3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-1" y="-220782"/>
            <a:ext cx="8700457" cy="512922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>
                <a:solidFill>
                  <a:srgbClr val="5CB679"/>
                </a:solidFill>
                <a:latin typeface="EC Square Sans Pro Medium" panose="020B0506040000020004" pitchFamily="34" charset="0"/>
              </a:rPr>
              <a:t>#RuralVisionEU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93800" y="486887"/>
            <a:ext cx="645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solidFill>
                  <a:schemeClr val="bg1"/>
                </a:solidFill>
                <a:latin typeface="Helvetica" pitchFamily="2" charset="0"/>
              </a:rPr>
              <a:t>Co odpovídá našim ambicím a co je nedostatečné?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43710" y="3974954"/>
            <a:ext cx="67425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Co je nejvýznamnější?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Dosah: ovlivňuje nejvíce lidí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Dopad: důležitost pro dotčené osoby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/>
          <a:srcRect l="23669" t="20640" r="12787" b="6525"/>
          <a:stretch/>
        </p:blipFill>
        <p:spPr>
          <a:xfrm>
            <a:off x="8341743" y="193070"/>
            <a:ext cx="3729581" cy="233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42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cs-CZ" sz="4233" b="1">
                <a:solidFill>
                  <a:schemeClr val="bg1"/>
                </a:solidFill>
                <a:latin typeface="EC Square Sans Pro" panose="020B0506040000020004" pitchFamily="34" charset="0"/>
              </a:rPr>
              <a:t>Vize</a:t>
            </a:r>
            <a:r>
              <a:rPr lang="cs-CZ" sz="4233">
                <a:solidFill>
                  <a:schemeClr val="bg1"/>
                </a:solidFill>
                <a:latin typeface="EC Square Sans Pro" panose="020B0506040000020004" pitchFamily="34" charset="0"/>
              </a:rPr>
              <a:t> pro</a:t>
            </a:r>
          </a:p>
          <a:p>
            <a:pPr>
              <a:lnSpc>
                <a:spcPts val="4022"/>
              </a:lnSpc>
            </a:pPr>
            <a:r>
              <a:rPr lang="cs-CZ" sz="4233" b="1">
                <a:solidFill>
                  <a:schemeClr val="bg1"/>
                </a:solidFill>
                <a:latin typeface="EC Square Sans Pro" panose="020B0506040000020004" pitchFamily="34" charset="0"/>
              </a:rPr>
              <a:t>venkovské oblasti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>
                <a:solidFill>
                  <a:srgbClr val="5CB679"/>
                </a:solidFill>
                <a:latin typeface="EC Square Sans Pro Medium" panose="020B0506040000020004" pitchFamily="34" charset="0"/>
              </a:rPr>
              <a:t>#RuralVisionEU 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11484A8-CF5C-C34E-A15C-7EF53672BD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9" y="1"/>
            <a:ext cx="5457920" cy="265419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C2B2F6-97D9-EA4F-BD8C-8ACA90E23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13" y="473394"/>
            <a:ext cx="3664143" cy="1134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72364" y="473394"/>
            <a:ext cx="6160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>
                <a:latin typeface="Helvetica Light" panose="020B0403020202020204" pitchFamily="34" charset="0"/>
              </a:rPr>
              <a:t>Jaké jsou nejvýznamnější nedostatky?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5018" y="2733964"/>
            <a:ext cx="7989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/>
              <a:t>[</a:t>
            </a:r>
            <a:r>
              <a:rPr lang="cs-CZ" i="1">
                <a:solidFill>
                  <a:srgbClr val="FF0000"/>
                </a:solidFill>
              </a:rPr>
              <a:t>Vložte příspěvky účastníků.</a:t>
            </a:r>
            <a:r>
              <a:rPr lang="cs-CZ"/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891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cs-CZ" sz="4233" b="1">
                <a:solidFill>
                  <a:schemeClr val="bg1"/>
                </a:solidFill>
                <a:latin typeface="EC Square Sans Pro" panose="020B0506040000020004" pitchFamily="34" charset="0"/>
              </a:rPr>
              <a:t>Vize</a:t>
            </a:r>
            <a:r>
              <a:rPr lang="cs-CZ" sz="4233">
                <a:solidFill>
                  <a:schemeClr val="bg1"/>
                </a:solidFill>
                <a:latin typeface="EC Square Sans Pro" panose="020B0506040000020004" pitchFamily="34" charset="0"/>
              </a:rPr>
              <a:t> pro</a:t>
            </a:r>
          </a:p>
          <a:p>
            <a:pPr>
              <a:lnSpc>
                <a:spcPts val="4022"/>
              </a:lnSpc>
            </a:pPr>
            <a:r>
              <a:rPr lang="cs-CZ" sz="4233" b="1">
                <a:solidFill>
                  <a:schemeClr val="bg1"/>
                </a:solidFill>
                <a:latin typeface="EC Square Sans Pro" panose="020B0506040000020004" pitchFamily="34" charset="0"/>
              </a:rPr>
              <a:t>venkovské oblasti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>
                <a:solidFill>
                  <a:srgbClr val="5CB679"/>
                </a:solidFill>
                <a:latin typeface="EC Square Sans Pro Medium" panose="020B0506040000020004" pitchFamily="34" charset="0"/>
              </a:rPr>
              <a:t>#RuralVisionEU 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11484A8-CF5C-C34E-A15C-7EF53672BD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9" y="1"/>
            <a:ext cx="5457920" cy="265419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C2B2F6-97D9-EA4F-BD8C-8ACA90E23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13" y="473394"/>
            <a:ext cx="3664143" cy="1134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72364" y="473394"/>
            <a:ext cx="6160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>
                <a:latin typeface="Helvetica Light" panose="020B0403020202020204" pitchFamily="34" charset="0"/>
              </a:rPr>
              <a:t>Kde je nejvýznamnější potenciál?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5018" y="2733964"/>
            <a:ext cx="798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/>
              <a:t>[</a:t>
            </a:r>
            <a:r>
              <a:rPr lang="cs-CZ" i="1">
                <a:solidFill>
                  <a:srgbClr val="FF0000"/>
                </a:solidFill>
              </a:rPr>
              <a:t>Vložte příspěvky účastníků.</a:t>
            </a:r>
            <a:r>
              <a:rPr lang="cs-CZ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33896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A26CE0A-EE1D-664F-84CD-80B26FCC3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-1" y="-220782"/>
            <a:ext cx="8700457" cy="512922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>
                <a:solidFill>
                  <a:srgbClr val="5CB679"/>
                </a:solidFill>
                <a:latin typeface="EC Square Sans Pro Medium" panose="020B0506040000020004" pitchFamily="34" charset="0"/>
              </a:rPr>
              <a:t>#RuralVisionEU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93800" y="486887"/>
            <a:ext cx="645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solidFill>
                  <a:schemeClr val="bg1"/>
                </a:solidFill>
                <a:latin typeface="Helvetica" pitchFamily="2" charset="0"/>
              </a:rPr>
              <a:t>Jaké nezbytné podmínky jsou třeba k naplnění naší vize?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36655" y="3979901"/>
            <a:ext cx="67425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Cesty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Kroky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Podpora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b="1" dirty="0"/>
              <a:t>Příklady a příběhy</a:t>
            </a:r>
          </a:p>
        </p:txBody>
      </p:sp>
    </p:spTree>
    <p:extLst>
      <p:ext uri="{BB962C8B-B14F-4D97-AF65-F5344CB8AC3E}">
        <p14:creationId xmlns:p14="http://schemas.microsoft.com/office/powerpoint/2010/main" val="2050268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cs-CZ" sz="4233" b="1">
                <a:solidFill>
                  <a:schemeClr val="bg1"/>
                </a:solidFill>
                <a:latin typeface="EC Square Sans Pro" panose="020B0506040000020004" pitchFamily="34" charset="0"/>
              </a:rPr>
              <a:t>Vize</a:t>
            </a:r>
            <a:r>
              <a:rPr lang="cs-CZ" sz="4233">
                <a:solidFill>
                  <a:schemeClr val="bg1"/>
                </a:solidFill>
                <a:latin typeface="EC Square Sans Pro" panose="020B0506040000020004" pitchFamily="34" charset="0"/>
              </a:rPr>
              <a:t> pro</a:t>
            </a:r>
          </a:p>
          <a:p>
            <a:pPr>
              <a:lnSpc>
                <a:spcPts val="4022"/>
              </a:lnSpc>
            </a:pPr>
            <a:r>
              <a:rPr lang="cs-CZ" sz="4233" b="1">
                <a:solidFill>
                  <a:schemeClr val="bg1"/>
                </a:solidFill>
                <a:latin typeface="EC Square Sans Pro" panose="020B0506040000020004" pitchFamily="34" charset="0"/>
              </a:rPr>
              <a:t>venkovské oblasti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>
                <a:solidFill>
                  <a:srgbClr val="5CB679"/>
                </a:solidFill>
                <a:latin typeface="EC Square Sans Pro Medium" panose="020B0506040000020004" pitchFamily="34" charset="0"/>
              </a:rPr>
              <a:t>#RuralVisionEU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94067" y="525327"/>
            <a:ext cx="7269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>
                <a:latin typeface="Helvetica Light" panose="020B0403020202020204" pitchFamily="34" charset="0"/>
              </a:rPr>
              <a:t>[</a:t>
            </a:r>
            <a:r>
              <a:rPr lang="cs-CZ" sz="2400" i="1">
                <a:solidFill>
                  <a:srgbClr val="FF0000"/>
                </a:solidFill>
                <a:latin typeface="Helvetica Light" panose="020B0403020202020204" pitchFamily="34" charset="0"/>
              </a:rPr>
              <a:t>Vložte příspěvky účastníků.</a:t>
            </a:r>
            <a:r>
              <a:rPr lang="cs-CZ" sz="2800">
                <a:latin typeface="Helvetica Light" panose="020B0403020202020204" pitchFamily="34" charset="0"/>
              </a:rPr>
              <a:t>]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11484A8-CF5C-C34E-A15C-7EF53672B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1924408" y="1326793"/>
            <a:ext cx="7442915" cy="3619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178" y="1440873"/>
            <a:ext cx="24969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Nezbytné podmínky a příběhy</a:t>
            </a:r>
          </a:p>
        </p:txBody>
      </p:sp>
    </p:spTree>
    <p:extLst>
      <p:ext uri="{BB962C8B-B14F-4D97-AF65-F5344CB8AC3E}">
        <p14:creationId xmlns:p14="http://schemas.microsoft.com/office/powerpoint/2010/main" val="86482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4738792E-2C57-B043-AE41-A262C495C4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4751" y="4204276"/>
            <a:ext cx="3747249" cy="265372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92DB45E-4175-2F49-84AD-DE0542EFE4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0"/>
            <a:ext cx="604449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cs-CZ" sz="4233" b="1">
                <a:solidFill>
                  <a:schemeClr val="bg1"/>
                </a:solidFill>
                <a:latin typeface="EC Square Sans Pro" panose="020B0506040000020004" pitchFamily="34" charset="0"/>
              </a:rPr>
              <a:t>Vize</a:t>
            </a:r>
            <a:r>
              <a:rPr lang="cs-CZ" sz="4233">
                <a:solidFill>
                  <a:schemeClr val="bg1"/>
                </a:solidFill>
                <a:latin typeface="EC Square Sans Pro" panose="020B0506040000020004" pitchFamily="34" charset="0"/>
              </a:rPr>
              <a:t> pro</a:t>
            </a:r>
          </a:p>
          <a:p>
            <a:pPr>
              <a:lnSpc>
                <a:spcPts val="4022"/>
              </a:lnSpc>
            </a:pPr>
            <a:r>
              <a:rPr lang="cs-CZ" sz="4233" b="1">
                <a:solidFill>
                  <a:schemeClr val="bg1"/>
                </a:solidFill>
                <a:latin typeface="EC Square Sans Pro" panose="020B0506040000020004" pitchFamily="34" charset="0"/>
              </a:rPr>
              <a:t>venkovské oblasti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68878" y="6302054"/>
            <a:ext cx="2893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  <a:latin typeface="EC Square Sans Pro Medium" panose="020B0506040000020004" pitchFamily="34" charset="0"/>
              </a:rPr>
              <a:t>#</a:t>
            </a:r>
            <a:r>
              <a:rPr lang="cs-CZ" sz="2000">
                <a:solidFill>
                  <a:schemeClr val="bg1"/>
                </a:solidFill>
                <a:latin typeface="EC Square Sans Pro Medium" panose="020B0506040000020004" pitchFamily="34" charset="0"/>
              </a:rPr>
              <a:t>RuralVisionEU</a:t>
            </a:r>
            <a:r>
              <a:rPr lang="cs-CZ">
                <a:solidFill>
                  <a:schemeClr val="bg1"/>
                </a:solidFill>
                <a:latin typeface="EC Square Sans Pro Medium" panose="020B0506040000020004" pitchFamily="34" charset="0"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5448" y="796542"/>
            <a:ext cx="48593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latin typeface="Helvetica" pitchFamily="2" charset="0"/>
              </a:rPr>
              <a:t>Další kroky</a:t>
            </a:r>
          </a:p>
          <a:p>
            <a:endParaRPr lang="fr-BE" sz="2800" dirty="0">
              <a:latin typeface="Helvetica Light" panose="020B0403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57E7016-21E9-2040-AF3B-379FF6CA46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3625655"/>
            <a:ext cx="6368519" cy="268947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30FA131-0F3D-784B-8E27-ECEE6B55550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9" y="1"/>
            <a:ext cx="4302220" cy="209217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65C8ECE-7093-DC43-9E2E-EF5DD2A252D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14" y="349243"/>
            <a:ext cx="2888272" cy="89459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7D74D56-DE43-654F-BEF4-D98F9C7267D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878" y="3465825"/>
            <a:ext cx="983017" cy="9088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46982" y="1847273"/>
            <a:ext cx="541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/>
              <a:t>[</a:t>
            </a:r>
            <a:r>
              <a:rPr lang="cs-CZ" i="1">
                <a:solidFill>
                  <a:srgbClr val="FF0000"/>
                </a:solidFill>
              </a:rPr>
              <a:t>Vložte příspěvky účastníků.</a:t>
            </a:r>
            <a:r>
              <a:rPr lang="cs-CZ"/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3627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69D273E2-7ABF-6B48-96B6-7C58F75017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6482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A2A18AA-E108-044F-B0A9-DC91CFFE80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666915"/>
            <a:ext cx="2888094" cy="11552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CB7F658-F8ED-2345-B85B-73D66CB4BF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931" y="251747"/>
            <a:ext cx="3541769" cy="286031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E2BB4D2-E2C2-EF41-8585-243B71F2CF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625" y="2336799"/>
            <a:ext cx="12211625" cy="182880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F42C0AD-C561-7949-8162-AB301925E8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748"/>
          <a:stretch/>
        </p:blipFill>
        <p:spPr>
          <a:xfrm flipH="1">
            <a:off x="-19626" y="3614145"/>
            <a:ext cx="4782125" cy="1034055"/>
          </a:xfrm>
          <a:prstGeom prst="rect">
            <a:avLst/>
          </a:prstGeom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id="{4D48AD8A-C7C9-7247-B3E6-18A0FDB24390}"/>
              </a:ext>
            </a:extLst>
          </p:cNvPr>
          <p:cNvSpPr txBox="1"/>
          <p:nvPr/>
        </p:nvSpPr>
        <p:spPr>
          <a:xfrm>
            <a:off x="424298" y="4939995"/>
            <a:ext cx="84426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Helvetica Light" panose="020B0403020202020204" pitchFamily="34" charset="0"/>
              </a:rPr>
              <a:t>Děkujeme vám za dnešní účast!</a:t>
            </a:r>
          </a:p>
          <a:p>
            <a:endParaRPr lang="fr-BE" sz="2400" dirty="0">
              <a:latin typeface="Helvetica Light" panose="020B0403020202020204" pitchFamily="34" charset="0"/>
            </a:endParaRPr>
          </a:p>
          <a:p>
            <a:r>
              <a:rPr lang="cs-CZ" sz="2400" b="1" dirty="0">
                <a:latin typeface="Helvetica Light" panose="020B0403020202020204" pitchFamily="34" charset="0"/>
              </a:rPr>
              <a:t>Naše společná práce bude předána Evropské komisi.</a:t>
            </a:r>
          </a:p>
          <a:p>
            <a:r>
              <a:rPr lang="cs-CZ" sz="2400" b="1" i="1" dirty="0">
                <a:latin typeface="Helvetica Bold Oblique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7389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000" y="0"/>
            <a:ext cx="6840000" cy="684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7854" y="517236"/>
            <a:ext cx="4858328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1" dirty="0"/>
              <a:t>Údaje o semináři:</a:t>
            </a:r>
          </a:p>
          <a:p>
            <a:r>
              <a:rPr lang="cs-CZ" sz="2000" dirty="0"/>
              <a:t>Pořadatel:</a:t>
            </a:r>
          </a:p>
          <a:p>
            <a:r>
              <a:rPr lang="cs-CZ" sz="2000" dirty="0"/>
              <a:t>[</a:t>
            </a:r>
            <a:r>
              <a:rPr lang="cs-CZ" sz="2000" i="1" dirty="0">
                <a:solidFill>
                  <a:srgbClr val="FF0000"/>
                </a:solidFill>
              </a:rPr>
              <a:t>Vložte jméno pořadatele.</a:t>
            </a:r>
            <a:r>
              <a:rPr lang="cs-CZ" sz="2000" dirty="0"/>
              <a:t>]</a:t>
            </a:r>
          </a:p>
          <a:p>
            <a:r>
              <a:rPr lang="cs-CZ" sz="2000" dirty="0"/>
              <a:t>Kontaktní e-mail:</a:t>
            </a:r>
          </a:p>
          <a:p>
            <a:r>
              <a:rPr lang="cs-CZ" sz="2000" dirty="0"/>
              <a:t>[</a:t>
            </a:r>
            <a:r>
              <a:rPr lang="cs-CZ" sz="2000" i="1" dirty="0">
                <a:solidFill>
                  <a:srgbClr val="FF0000"/>
                </a:solidFill>
              </a:rPr>
              <a:t>Vložte kontaktní e-mail.</a:t>
            </a:r>
            <a:r>
              <a:rPr lang="cs-CZ" sz="2000" dirty="0"/>
              <a:t>]</a:t>
            </a:r>
          </a:p>
          <a:p>
            <a:r>
              <a:rPr lang="cs-CZ" sz="2000" dirty="0"/>
              <a:t>Datum:</a:t>
            </a:r>
          </a:p>
          <a:p>
            <a:r>
              <a:rPr lang="cs-CZ" sz="2000" dirty="0"/>
              <a:t>[</a:t>
            </a:r>
            <a:r>
              <a:rPr lang="cs-CZ" sz="2000" i="1" dirty="0">
                <a:solidFill>
                  <a:srgbClr val="FF0000"/>
                </a:solidFill>
              </a:rPr>
              <a:t>Vložte datum konání semináře.</a:t>
            </a:r>
            <a:r>
              <a:rPr lang="cs-CZ" sz="2000" dirty="0"/>
              <a:t>]</a:t>
            </a:r>
          </a:p>
          <a:p>
            <a:r>
              <a:rPr lang="cs-CZ" sz="2000" dirty="0"/>
              <a:t>Název skupiny:</a:t>
            </a:r>
          </a:p>
          <a:p>
            <a:r>
              <a:rPr lang="cs-CZ" sz="2000" dirty="0"/>
              <a:t>[</a:t>
            </a:r>
            <a:r>
              <a:rPr lang="cs-CZ" sz="2000" i="1" dirty="0">
                <a:solidFill>
                  <a:srgbClr val="FF0000"/>
                </a:solidFill>
              </a:rPr>
              <a:t>Vložte název skupiny.</a:t>
            </a:r>
            <a:r>
              <a:rPr lang="cs-CZ" sz="2000" dirty="0"/>
              <a:t>]</a:t>
            </a:r>
          </a:p>
          <a:p>
            <a:r>
              <a:rPr lang="cs-CZ" sz="2000" dirty="0"/>
              <a:t>Počet účastníků:</a:t>
            </a:r>
          </a:p>
          <a:p>
            <a:r>
              <a:rPr lang="cs-CZ" sz="2000" dirty="0"/>
              <a:t>[</a:t>
            </a:r>
            <a:r>
              <a:rPr lang="cs-CZ" sz="2000" i="1" dirty="0">
                <a:solidFill>
                  <a:srgbClr val="FF0000"/>
                </a:solidFill>
              </a:rPr>
              <a:t>Vložte počet účastníků.</a:t>
            </a:r>
            <a:r>
              <a:rPr lang="cs-CZ" sz="2000" dirty="0"/>
              <a:t>]</a:t>
            </a:r>
          </a:p>
          <a:p>
            <a:r>
              <a:rPr lang="cs-CZ" sz="2000" dirty="0"/>
              <a:t>Zvažované území:</a:t>
            </a:r>
          </a:p>
          <a:p>
            <a:r>
              <a:rPr lang="cs-CZ" sz="2000" dirty="0"/>
              <a:t>[</a:t>
            </a:r>
            <a:r>
              <a:rPr lang="cs-CZ" sz="2000" i="1" dirty="0">
                <a:solidFill>
                  <a:srgbClr val="FF0000"/>
                </a:solidFill>
              </a:rPr>
              <a:t>Vložte dotyčnou venkovskou oblast.</a:t>
            </a:r>
            <a:r>
              <a:rPr lang="cs-CZ" sz="2000" dirty="0"/>
              <a:t>]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907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10D2764F-0594-6941-B70D-982DC25AA0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1"/>
            <a:ext cx="6044495" cy="685799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856C26B-D7C8-AC40-A075-9B0EA0A2CD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-100025"/>
            <a:ext cx="4135696" cy="243813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4751" y="4204276"/>
            <a:ext cx="3747249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cs-CZ" sz="4233" b="1">
                <a:solidFill>
                  <a:schemeClr val="bg1"/>
                </a:solidFill>
                <a:latin typeface="EC Square Sans Pro" panose="020B0506040000020004" pitchFamily="34" charset="0"/>
              </a:rPr>
              <a:t>Vize</a:t>
            </a:r>
            <a:r>
              <a:rPr lang="cs-CZ" sz="4233">
                <a:solidFill>
                  <a:schemeClr val="bg1"/>
                </a:solidFill>
                <a:latin typeface="EC Square Sans Pro" panose="020B0506040000020004" pitchFamily="34" charset="0"/>
              </a:rPr>
              <a:t> pro</a:t>
            </a:r>
          </a:p>
          <a:p>
            <a:pPr>
              <a:lnSpc>
                <a:spcPts val="4022"/>
              </a:lnSpc>
            </a:pPr>
            <a:r>
              <a:rPr lang="cs-CZ" sz="4233" b="1">
                <a:solidFill>
                  <a:schemeClr val="bg1"/>
                </a:solidFill>
                <a:latin typeface="EC Square Sans Pro" panose="020B0506040000020004" pitchFamily="34" charset="0"/>
              </a:rPr>
              <a:t>venkovské oblasti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68878" y="6302054"/>
            <a:ext cx="2893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  <a:latin typeface="EC Square Sans Pro Medium" panose="020B0506040000020004" pitchFamily="34" charset="0"/>
              </a:rPr>
              <a:t>#</a:t>
            </a:r>
            <a:r>
              <a:rPr lang="cs-CZ" sz="2000">
                <a:solidFill>
                  <a:schemeClr val="bg1"/>
                </a:solidFill>
                <a:latin typeface="EC Square Sans Pro Medium" panose="020B0506040000020004" pitchFamily="34" charset="0"/>
              </a:rPr>
              <a:t>RuralVisionEU</a:t>
            </a:r>
            <a:r>
              <a:rPr lang="cs-CZ">
                <a:solidFill>
                  <a:schemeClr val="bg1"/>
                </a:solidFill>
                <a:latin typeface="EC Square Sans Pro Medium" panose="020B0506040000020004" pitchFamily="34" charset="0"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13990" y="349243"/>
            <a:ext cx="5223828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latin typeface="Helvetica" pitchFamily="2" charset="0"/>
              </a:rPr>
              <a:t>Čím se dnes budeme zabývat?</a:t>
            </a:r>
          </a:p>
          <a:p>
            <a:endParaRPr lang="fr-BE" sz="2800" dirty="0">
              <a:latin typeface="Helvetica Light" panose="020B04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300" dirty="0">
                <a:latin typeface="Helvetica Light" panose="020B0403020202020204" pitchFamily="34" charset="0"/>
              </a:rPr>
              <a:t>Naše venkovská oblast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300" dirty="0">
                <a:latin typeface="Helvetica Light" panose="020B0403020202020204" pitchFamily="34" charset="0"/>
              </a:rPr>
              <a:t>Naše území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300" dirty="0">
                <a:latin typeface="Helvetica Light" panose="020B0403020202020204" pitchFamily="34" charset="0"/>
              </a:rPr>
              <a:t>Čím je výjimečná?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300" dirty="0">
                <a:latin typeface="Helvetica Light" panose="020B0403020202020204" pitchFamily="34" charset="0"/>
              </a:rPr>
              <a:t>Kam směřujeme? 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300" dirty="0">
                <a:latin typeface="Helvetica Light" panose="020B0403020202020204" pitchFamily="34" charset="0"/>
              </a:rPr>
              <a:t>Naše pravděpodobná budoucnost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300" dirty="0">
                <a:latin typeface="Helvetica Light" panose="020B0403020202020204" pitchFamily="34" charset="0"/>
              </a:rPr>
              <a:t>Kam se chceme dostat?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300" dirty="0">
                <a:latin typeface="Helvetica Light" panose="020B0403020202020204" pitchFamily="34" charset="0"/>
              </a:rPr>
              <a:t>Co nám umožní se tam dostat?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300" dirty="0">
                <a:latin typeface="Helvetica Light" panose="020B0403020202020204" pitchFamily="34" charset="0"/>
              </a:rPr>
              <a:t>Závěrečné shrnutí / další kroky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57E7016-21E9-2040-AF3B-379FF6CA46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3768614"/>
            <a:ext cx="6368520" cy="253344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C2B2F6-97D9-EA4F-BD8C-8ACA90E23DD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14" y="349243"/>
            <a:ext cx="2888272" cy="89459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AFF77A7-468F-A34B-950F-0EEE5378408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1814" y="1824418"/>
            <a:ext cx="1449686" cy="148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96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10D2764F-0594-6941-B70D-982DC25AA0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0"/>
            <a:ext cx="6044495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4751" y="4204276"/>
            <a:ext cx="3747249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cs-CZ" sz="4233" b="1">
                <a:solidFill>
                  <a:schemeClr val="bg1"/>
                </a:solidFill>
                <a:latin typeface="EC Square Sans Pro" panose="020B0506040000020004" pitchFamily="34" charset="0"/>
              </a:rPr>
              <a:t>Vize</a:t>
            </a:r>
            <a:r>
              <a:rPr lang="cs-CZ" sz="4233">
                <a:solidFill>
                  <a:schemeClr val="bg1"/>
                </a:solidFill>
                <a:latin typeface="EC Square Sans Pro" panose="020B0506040000020004" pitchFamily="34" charset="0"/>
              </a:rPr>
              <a:t> pro</a:t>
            </a:r>
          </a:p>
          <a:p>
            <a:pPr>
              <a:lnSpc>
                <a:spcPts val="4022"/>
              </a:lnSpc>
            </a:pPr>
            <a:r>
              <a:rPr lang="cs-CZ" sz="4233" b="1">
                <a:solidFill>
                  <a:schemeClr val="bg1"/>
                </a:solidFill>
                <a:latin typeface="EC Square Sans Pro" panose="020B0506040000020004" pitchFamily="34" charset="0"/>
              </a:rPr>
              <a:t>venkovské oblasti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85448" y="796542"/>
            <a:ext cx="485938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latin typeface="Helvetica" pitchFamily="2" charset="0"/>
              </a:rPr>
              <a:t>Kterou oblast máme dnes na mysli?</a:t>
            </a:r>
          </a:p>
          <a:p>
            <a:endParaRPr lang="fr-BE" sz="2800" dirty="0">
              <a:latin typeface="Helvetica Light" panose="020B0403020202020204" pitchFamily="34" charset="0"/>
            </a:endParaRPr>
          </a:p>
          <a:p>
            <a:r>
              <a:rPr lang="cs-CZ" sz="2800" dirty="0">
                <a:latin typeface="Helvetica Light" panose="020B0403020202020204" pitchFamily="34" charset="0"/>
              </a:rPr>
              <a:t>[</a:t>
            </a:r>
            <a:r>
              <a:rPr lang="cs-CZ" sz="2800" i="1" dirty="0">
                <a:solidFill>
                  <a:srgbClr val="FF0000"/>
                </a:solidFill>
                <a:latin typeface="Helvetica Light" panose="020B0403020202020204" pitchFamily="34" charset="0"/>
              </a:rPr>
              <a:t>Pořadatel vloží navrhovanou možnost: vesnice, obec, pohoří, vyšší územní jednotka…</a:t>
            </a:r>
            <a:r>
              <a:rPr lang="cs-CZ" sz="2800" dirty="0">
                <a:latin typeface="Helvetica Light" panose="020B0403020202020204" pitchFamily="34" charset="0"/>
              </a:rPr>
              <a:t>]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57E7016-21E9-2040-AF3B-379FF6CA46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3768614"/>
            <a:ext cx="6368520" cy="253343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65E5903-4EE7-BB45-B277-FB07CE8B31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3768614"/>
            <a:ext cx="6368520" cy="35433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337CB6F-61A6-0748-8A4D-FD1DE10DCD9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9" y="1"/>
            <a:ext cx="4302220" cy="209217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608C9BF-AD9A-1342-A02E-6D95D5A78C8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14" y="349243"/>
            <a:ext cx="2888272" cy="89459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19835FD-E71E-E749-A9B9-B12CC0551050}"/>
              </a:ext>
            </a:extLst>
          </p:cNvPr>
          <p:cNvSpPr txBox="1"/>
          <p:nvPr/>
        </p:nvSpPr>
        <p:spPr>
          <a:xfrm>
            <a:off x="268878" y="6302054"/>
            <a:ext cx="2893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  <a:latin typeface="EC Square Sans Pro Medium" panose="020B0506040000020004" pitchFamily="34" charset="0"/>
              </a:rPr>
              <a:t>#</a:t>
            </a:r>
            <a:r>
              <a:rPr lang="cs-CZ" sz="2000">
                <a:solidFill>
                  <a:schemeClr val="bg1"/>
                </a:solidFill>
                <a:latin typeface="EC Square Sans Pro Medium" panose="020B0506040000020004" pitchFamily="34" charset="0"/>
              </a:rPr>
              <a:t>RuralVisionEU</a:t>
            </a:r>
            <a:r>
              <a:rPr lang="cs-CZ">
                <a:solidFill>
                  <a:schemeClr val="bg1"/>
                </a:solidFill>
                <a:latin typeface="EC Square Sans Pro Medium" panose="020B0506040000020004" pitchFamily="34" charset="0"/>
              </a:rPr>
              <a:t> 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CA1E438-8FFC-A84D-9866-CCF60655EC9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378" y="2854063"/>
            <a:ext cx="843416" cy="42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2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69D273E2-7ABF-6B48-96B6-7C58F75017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97B4A2F-7361-964A-9328-45E4601321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7300" y="-1"/>
            <a:ext cx="5854701" cy="49715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549CFEF-907D-B944-B4E7-0C5DB53B18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748"/>
          <a:stretch/>
        </p:blipFill>
        <p:spPr>
          <a:xfrm>
            <a:off x="5162496" y="5283200"/>
            <a:ext cx="7049129" cy="15748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9F25E52-E484-CD4E-90EA-F4E4F77E8C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AB2639F1-F9AA-DC43-BFC3-E367F7E9AE44}"/>
              </a:ext>
            </a:extLst>
          </p:cNvPr>
          <p:cNvSpPr txBox="1"/>
          <p:nvPr/>
        </p:nvSpPr>
        <p:spPr>
          <a:xfrm>
            <a:off x="6875744" y="306079"/>
            <a:ext cx="45860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>
                <a:latin typeface="Helvetica" pitchFamily="2" charset="0"/>
              </a:rPr>
              <a:t>Jaký má pro vás naše venkovská oblast význam? </a:t>
            </a:r>
          </a:p>
        </p:txBody>
      </p:sp>
    </p:spTree>
    <p:extLst>
      <p:ext uri="{BB962C8B-B14F-4D97-AF65-F5344CB8AC3E}">
        <p14:creationId xmlns:p14="http://schemas.microsoft.com/office/powerpoint/2010/main" val="3668730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cs-CZ" sz="4233" b="1">
                <a:solidFill>
                  <a:schemeClr val="bg1"/>
                </a:solidFill>
                <a:latin typeface="EC Square Sans Pro" panose="020B0506040000020004" pitchFamily="34" charset="0"/>
              </a:rPr>
              <a:t>Vize</a:t>
            </a:r>
            <a:r>
              <a:rPr lang="cs-CZ" sz="4233">
                <a:solidFill>
                  <a:schemeClr val="bg1"/>
                </a:solidFill>
                <a:latin typeface="EC Square Sans Pro" panose="020B0506040000020004" pitchFamily="34" charset="0"/>
              </a:rPr>
              <a:t> pro</a:t>
            </a:r>
          </a:p>
          <a:p>
            <a:pPr>
              <a:lnSpc>
                <a:spcPts val="4022"/>
              </a:lnSpc>
            </a:pPr>
            <a:r>
              <a:rPr lang="cs-CZ" sz="4233" b="1">
                <a:solidFill>
                  <a:schemeClr val="bg1"/>
                </a:solidFill>
                <a:latin typeface="EC Square Sans Pro" panose="020B0506040000020004" pitchFamily="34" charset="0"/>
              </a:rPr>
              <a:t>venkovské oblasti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>
                <a:solidFill>
                  <a:srgbClr val="5CB679"/>
                </a:solidFill>
                <a:latin typeface="EC Square Sans Pro Medium" panose="020B0506040000020004" pitchFamily="34" charset="0"/>
              </a:rPr>
              <a:t>#RuralVisionEU 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11484A8-CF5C-C34E-A15C-7EF53672BD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9" y="1"/>
            <a:ext cx="5457920" cy="265419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C2B2F6-97D9-EA4F-BD8C-8ACA90E23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13" y="473394"/>
            <a:ext cx="3664143" cy="1134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72364" y="473394"/>
            <a:ext cx="6160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Helvetica Light" panose="020B0403020202020204" pitchFamily="34" charset="0"/>
              </a:rPr>
              <a:t>Jaký má pro vás naše venkovská oblast význam?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1964" y="2654195"/>
            <a:ext cx="9125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[</a:t>
            </a:r>
            <a:r>
              <a:rPr lang="cs-CZ" i="1" dirty="0">
                <a:solidFill>
                  <a:srgbClr val="FF0000"/>
                </a:solidFill>
              </a:rPr>
              <a:t>BUĎ:</a:t>
            </a:r>
            <a:r>
              <a:rPr lang="cs-CZ" dirty="0"/>
              <a:t> </a:t>
            </a:r>
            <a:r>
              <a:rPr lang="cs-CZ" i="1" dirty="0">
                <a:solidFill>
                  <a:srgbClr val="FF0000"/>
                </a:solidFill>
              </a:rPr>
              <a:t>Pokud používáte nástroj </a:t>
            </a:r>
            <a:r>
              <a:rPr lang="cs-CZ" i="1" dirty="0" err="1">
                <a:solidFill>
                  <a:srgbClr val="FF0000"/>
                </a:solidFill>
              </a:rPr>
              <a:t>Slido</a:t>
            </a:r>
            <a:r>
              <a:rPr lang="cs-CZ" i="1" dirty="0">
                <a:solidFill>
                  <a:srgbClr val="FF0000"/>
                </a:solidFill>
              </a:rPr>
              <a:t> nebo </a:t>
            </a:r>
            <a:r>
              <a:rPr lang="cs-CZ" i="1" dirty="0" err="1">
                <a:solidFill>
                  <a:srgbClr val="FF0000"/>
                </a:solidFill>
              </a:rPr>
              <a:t>Mentimeter</a:t>
            </a:r>
            <a:r>
              <a:rPr lang="cs-CZ" i="1" dirty="0">
                <a:solidFill>
                  <a:srgbClr val="FF0000"/>
                </a:solidFill>
              </a:rPr>
              <a:t>, vložte sem předem přístupový kód / QR kód.</a:t>
            </a:r>
          </a:p>
          <a:p>
            <a:r>
              <a:rPr lang="cs-CZ" i="1" dirty="0">
                <a:solidFill>
                  <a:srgbClr val="FF0000"/>
                </a:solidFill>
              </a:rPr>
              <a:t>NEBO: Vložte příspěvky účastníků přímo na tento snímek.</a:t>
            </a:r>
            <a:r>
              <a:rPr lang="cs-CZ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35186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69D273E2-7ABF-6B48-96B6-7C58F75017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97B4A2F-7361-964A-9328-45E4601321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7300" y="-1"/>
            <a:ext cx="5854701" cy="49715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549CFEF-907D-B944-B4E7-0C5DB53B18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748"/>
          <a:stretch/>
        </p:blipFill>
        <p:spPr>
          <a:xfrm>
            <a:off x="5162496" y="5283200"/>
            <a:ext cx="7049129" cy="15748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9F25E52-E484-CD4E-90EA-F4E4F77E8C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AB2639F1-F9AA-DC43-BFC3-E367F7E9AE44}"/>
              </a:ext>
            </a:extLst>
          </p:cNvPr>
          <p:cNvSpPr txBox="1"/>
          <p:nvPr/>
        </p:nvSpPr>
        <p:spPr>
          <a:xfrm>
            <a:off x="6956630" y="942184"/>
            <a:ext cx="44242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>
                <a:latin typeface="Helvetica" pitchFamily="2" charset="0"/>
              </a:rPr>
              <a:t>Kde budeme za 20 let? </a:t>
            </a:r>
          </a:p>
        </p:txBody>
      </p:sp>
    </p:spTree>
    <p:extLst>
      <p:ext uri="{BB962C8B-B14F-4D97-AF65-F5344CB8AC3E}">
        <p14:creationId xmlns:p14="http://schemas.microsoft.com/office/powerpoint/2010/main" val="624917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28109" t="14054" r="27804" b="2160"/>
          <a:stretch/>
        </p:blipFill>
        <p:spPr>
          <a:xfrm>
            <a:off x="4201257" y="215659"/>
            <a:ext cx="6350673" cy="65376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273" y="409740"/>
            <a:ext cx="29008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>
                <a:solidFill>
                  <a:schemeClr val="accent1"/>
                </a:solidFill>
              </a:rPr>
              <a:t>Kde budeme v roce 2040?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76074" y="3075717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lowchart: Connector 6"/>
          <p:cNvSpPr/>
          <p:nvPr/>
        </p:nvSpPr>
        <p:spPr>
          <a:xfrm>
            <a:off x="775652" y="4144595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lowchart: Connector 7"/>
          <p:cNvSpPr/>
          <p:nvPr/>
        </p:nvSpPr>
        <p:spPr>
          <a:xfrm>
            <a:off x="765362" y="5184738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lowchart: Connector 8"/>
          <p:cNvSpPr/>
          <p:nvPr/>
        </p:nvSpPr>
        <p:spPr>
          <a:xfrm>
            <a:off x="776074" y="3780525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lowchart: Connector 9"/>
          <p:cNvSpPr/>
          <p:nvPr/>
        </p:nvSpPr>
        <p:spPr>
          <a:xfrm>
            <a:off x="765363" y="4842010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owchart: Connector 10"/>
          <p:cNvSpPr/>
          <p:nvPr/>
        </p:nvSpPr>
        <p:spPr>
          <a:xfrm>
            <a:off x="775652" y="3406360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lowchart: Connector 11"/>
          <p:cNvSpPr/>
          <p:nvPr/>
        </p:nvSpPr>
        <p:spPr>
          <a:xfrm>
            <a:off x="765364" y="4511367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lowchart: Connector 12"/>
          <p:cNvSpPr/>
          <p:nvPr/>
        </p:nvSpPr>
        <p:spPr>
          <a:xfrm>
            <a:off x="765364" y="2773849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062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Skupina 34">
            <a:extLst>
              <a:ext uri="{FF2B5EF4-FFF2-40B4-BE49-F238E27FC236}">
                <a16:creationId xmlns:a16="http://schemas.microsoft.com/office/drawing/2014/main" id="{495DB2DE-35C4-4118-B001-7ED103E47D54}"/>
              </a:ext>
            </a:extLst>
          </p:cNvPr>
          <p:cNvGrpSpPr/>
          <p:nvPr/>
        </p:nvGrpSpPr>
        <p:grpSpPr>
          <a:xfrm rot="20512318">
            <a:off x="473661" y="1483154"/>
            <a:ext cx="7090158" cy="2331449"/>
            <a:chOff x="1208129" y="2035295"/>
            <a:chExt cx="7090158" cy="2331449"/>
          </a:xfrm>
        </p:grpSpPr>
        <p:pic>
          <p:nvPicPr>
            <p:cNvPr id="31" name="Obrázok 30">
              <a:extLst>
                <a:ext uri="{FF2B5EF4-FFF2-40B4-BE49-F238E27FC236}">
                  <a16:creationId xmlns:a16="http://schemas.microsoft.com/office/drawing/2014/main" id="{EAE807AA-5747-45FF-8FE0-22FB7D2CA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52903" y="2035295"/>
              <a:ext cx="3545384" cy="2328597"/>
            </a:xfrm>
            <a:prstGeom prst="rect">
              <a:avLst/>
            </a:prstGeom>
          </p:spPr>
        </p:pic>
        <p:pic>
          <p:nvPicPr>
            <p:cNvPr id="33" name="Obrázok 32">
              <a:extLst>
                <a:ext uri="{FF2B5EF4-FFF2-40B4-BE49-F238E27FC236}">
                  <a16:creationId xmlns:a16="http://schemas.microsoft.com/office/drawing/2014/main" id="{C0665691-FB1A-4200-A0AB-FC1EFA9D9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8129" y="2038147"/>
              <a:ext cx="3576759" cy="2328597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501845" y="437996"/>
            <a:ext cx="4118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accent1"/>
                </a:solidFill>
              </a:rPr>
              <a:t>Karty s hnacími silami</a:t>
            </a:r>
          </a:p>
        </p:txBody>
      </p:sp>
      <p:grpSp>
        <p:nvGrpSpPr>
          <p:cNvPr id="29" name="Skupina 28">
            <a:extLst>
              <a:ext uri="{FF2B5EF4-FFF2-40B4-BE49-F238E27FC236}">
                <a16:creationId xmlns:a16="http://schemas.microsoft.com/office/drawing/2014/main" id="{3D8EC071-AA0C-47B4-990C-3034E37BE937}"/>
              </a:ext>
            </a:extLst>
          </p:cNvPr>
          <p:cNvGrpSpPr/>
          <p:nvPr/>
        </p:nvGrpSpPr>
        <p:grpSpPr>
          <a:xfrm rot="20958837">
            <a:off x="1963595" y="2438749"/>
            <a:ext cx="7173055" cy="2347406"/>
            <a:chOff x="3970765" y="2612559"/>
            <a:chExt cx="7173055" cy="2347406"/>
          </a:xfrm>
        </p:grpSpPr>
        <p:pic>
          <p:nvPicPr>
            <p:cNvPr id="25" name="Obrázok 24">
              <a:extLst>
                <a:ext uri="{FF2B5EF4-FFF2-40B4-BE49-F238E27FC236}">
                  <a16:creationId xmlns:a16="http://schemas.microsoft.com/office/drawing/2014/main" id="{C0030ABE-C183-4686-B23F-BE0D5F96A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65332" y="2615374"/>
              <a:ext cx="3578488" cy="2344591"/>
            </a:xfrm>
            <a:prstGeom prst="rect">
              <a:avLst/>
            </a:prstGeom>
          </p:spPr>
        </p:pic>
        <p:pic>
          <p:nvPicPr>
            <p:cNvPr id="27" name="Obrázok 26">
              <a:extLst>
                <a:ext uri="{FF2B5EF4-FFF2-40B4-BE49-F238E27FC236}">
                  <a16:creationId xmlns:a16="http://schemas.microsoft.com/office/drawing/2014/main" id="{7A744AB4-1785-4113-8DBD-6C0064F8F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70765" y="2612559"/>
              <a:ext cx="3604060" cy="2344591"/>
            </a:xfrm>
            <a:prstGeom prst="rect">
              <a:avLst/>
            </a:prstGeom>
          </p:spPr>
        </p:pic>
      </p:grp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1C7E6F8F-20E0-4FE9-A410-6AC7B8B81A59}"/>
              </a:ext>
            </a:extLst>
          </p:cNvPr>
          <p:cNvGrpSpPr/>
          <p:nvPr/>
        </p:nvGrpSpPr>
        <p:grpSpPr>
          <a:xfrm rot="21034744">
            <a:off x="3750714" y="3346210"/>
            <a:ext cx="7090158" cy="2331449"/>
            <a:chOff x="1646607" y="1259026"/>
            <a:chExt cx="9789312" cy="3032174"/>
          </a:xfrm>
        </p:grpSpPr>
        <p:pic>
          <p:nvPicPr>
            <p:cNvPr id="19" name="Obrázok 18">
              <a:extLst>
                <a:ext uri="{FF2B5EF4-FFF2-40B4-BE49-F238E27FC236}">
                  <a16:creationId xmlns:a16="http://schemas.microsoft.com/office/drawing/2014/main" id="{1E5048AD-BC58-41DA-9E03-16538205C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07826" y="1259026"/>
              <a:ext cx="4928093" cy="3032173"/>
            </a:xfrm>
            <a:prstGeom prst="rect">
              <a:avLst/>
            </a:prstGeom>
          </p:spPr>
        </p:pic>
        <p:pic>
          <p:nvPicPr>
            <p:cNvPr id="21" name="Obrázok 20">
              <a:extLst>
                <a:ext uri="{FF2B5EF4-FFF2-40B4-BE49-F238E27FC236}">
                  <a16:creationId xmlns:a16="http://schemas.microsoft.com/office/drawing/2014/main" id="{4D05CF76-9F87-4794-BE66-64361B4DE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46607" y="1259027"/>
              <a:ext cx="4902949" cy="3032173"/>
            </a:xfrm>
            <a:prstGeom prst="rect">
              <a:avLst/>
            </a:prstGeom>
          </p:spPr>
        </p:pic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804F5D35-2263-4345-9955-B3BC3F158D8B}"/>
              </a:ext>
            </a:extLst>
          </p:cNvPr>
          <p:cNvGrpSpPr/>
          <p:nvPr/>
        </p:nvGrpSpPr>
        <p:grpSpPr>
          <a:xfrm>
            <a:off x="5101842" y="4545884"/>
            <a:ext cx="7090158" cy="2340701"/>
            <a:chOff x="4355941" y="3034785"/>
            <a:chExt cx="7090158" cy="2340701"/>
          </a:xfrm>
        </p:grpSpPr>
        <p:pic>
          <p:nvPicPr>
            <p:cNvPr id="8" name="Obrázok 7">
              <a:extLst>
                <a:ext uri="{FF2B5EF4-FFF2-40B4-BE49-F238E27FC236}">
                  <a16:creationId xmlns:a16="http://schemas.microsoft.com/office/drawing/2014/main" id="{181E914F-BE93-4242-A687-F3D2126BE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92142" y="3034785"/>
              <a:ext cx="3553957" cy="2336075"/>
            </a:xfrm>
            <a:prstGeom prst="rect">
              <a:avLst/>
            </a:prstGeom>
          </p:spPr>
        </p:pic>
        <p:pic>
          <p:nvPicPr>
            <p:cNvPr id="15" name="Obrázok 14">
              <a:extLst>
                <a:ext uri="{FF2B5EF4-FFF2-40B4-BE49-F238E27FC236}">
                  <a16:creationId xmlns:a16="http://schemas.microsoft.com/office/drawing/2014/main" id="{6BDEBFD3-A827-4E70-95AE-B08D131B6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55941" y="3039411"/>
              <a:ext cx="3553957" cy="23360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9976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549CFEF-907D-B944-B4E7-0C5DB53B18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748"/>
          <a:stretch/>
        </p:blipFill>
        <p:spPr>
          <a:xfrm>
            <a:off x="5162496" y="5283200"/>
            <a:ext cx="7049129" cy="15748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9D273E2-7ABF-6B48-96B6-7C58F75017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2738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CB7F658-F8ED-2345-B85B-73D66CB4BF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2703" y="1"/>
            <a:ext cx="3964837" cy="298412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9F25E52-E484-CD4E-90EA-F4E4F77E8C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E007A14B-045E-6040-87AF-B9343C65A07C}"/>
              </a:ext>
            </a:extLst>
          </p:cNvPr>
          <p:cNvSpPr txBox="1"/>
          <p:nvPr/>
        </p:nvSpPr>
        <p:spPr>
          <a:xfrm>
            <a:off x="6547210" y="2935903"/>
            <a:ext cx="543528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300" b="1" dirty="0">
                <a:latin typeface="Helvetica Light" panose="020B0403020202020204" pitchFamily="34" charset="0"/>
              </a:rPr>
              <a:t>1. skupina</a:t>
            </a:r>
            <a:r>
              <a:rPr lang="cs-CZ" sz="2300" dirty="0">
                <a:latin typeface="Helvetica Light" panose="020B0403020202020204" pitchFamily="34" charset="0"/>
              </a:rPr>
              <a:t>: Sociální začleňování / vitalita, Infrastruktura/služby</a:t>
            </a:r>
          </a:p>
          <a:p>
            <a:r>
              <a:rPr lang="cs-CZ" sz="2300" b="1" dirty="0">
                <a:latin typeface="Helvetica Light" panose="020B0403020202020204" pitchFamily="34" charset="0"/>
              </a:rPr>
              <a:t>2. skupina</a:t>
            </a:r>
            <a:r>
              <a:rPr lang="cs-CZ" sz="2300" dirty="0">
                <a:latin typeface="Helvetica Light" panose="020B0403020202020204" pitchFamily="34" charset="0"/>
              </a:rPr>
              <a:t>: Příjmy / práce / pracovní místa, Digitální/technologie, Základní zboží</a:t>
            </a:r>
          </a:p>
          <a:p>
            <a:r>
              <a:rPr lang="cs-CZ" sz="2300" b="1" dirty="0">
                <a:latin typeface="Helvetica Light" panose="020B0403020202020204" pitchFamily="34" charset="0"/>
              </a:rPr>
              <a:t>3. skupina</a:t>
            </a:r>
            <a:r>
              <a:rPr lang="cs-CZ" sz="2300" dirty="0">
                <a:latin typeface="Helvetica Light" panose="020B0403020202020204" pitchFamily="34" charset="0"/>
              </a:rPr>
              <a:t>: Změna klimatu (dopad na území a dopad území), Životní prostředí</a:t>
            </a:r>
          </a:p>
          <a:p>
            <a:endParaRPr lang="en-GB" sz="23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00801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st_x0020_user xmlns="2b0bfc33-d7af-4577-8b53-dfc71542dcbe">
      <UserInfo>
        <DisplayName/>
        <AccountId xsi:nil="true"/>
        <AccountType/>
      </UserInfo>
    </Last_x0020_user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D2397209C1CB41907A7E827BF9DE08" ma:contentTypeVersion="15" ma:contentTypeDescription="Create a new document." ma:contentTypeScope="" ma:versionID="b7908860adfb8f1c233ec339071445eb">
  <xsd:schema xmlns:xsd="http://www.w3.org/2001/XMLSchema" xmlns:xs="http://www.w3.org/2001/XMLSchema" xmlns:p="http://schemas.microsoft.com/office/2006/metadata/properties" xmlns:ns2="ffb22608-6c2a-4d05-a4a6-322fbe1fda68" xmlns:ns3="2b0bfc33-d7af-4577-8b53-dfc71542dcbe" targetNamespace="http://schemas.microsoft.com/office/2006/metadata/properties" ma:root="true" ma:fieldsID="a7baf4f6b5a3925a3ac1d69f4eecd656" ns2:_="" ns3:_="">
    <xsd:import namespace="ffb22608-6c2a-4d05-a4a6-322fbe1fda68"/>
    <xsd:import namespace="2b0bfc33-d7af-4577-8b53-dfc71542dcb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ast_x0020_user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b22608-6c2a-4d05-a4a6-322fbe1fda6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0bfc33-d7af-4577-8b53-dfc71542dcbe" elementFormDefault="qualified">
    <xsd:import namespace="http://schemas.microsoft.com/office/2006/documentManagement/types"/>
    <xsd:import namespace="http://schemas.microsoft.com/office/infopath/2007/PartnerControls"/>
    <xsd:element name="Last_x0020_user" ma:index="10" nillable="true" ma:displayName="Last user" ma:SearchPeopleOnly="false" ma:SharePointGroup="0" ma:internalName="Last_x0020_us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93FE28-7951-48C3-9571-05EF777F69EB}">
  <ds:schemaRefs>
    <ds:schemaRef ds:uri="1bece07b-d03c-423c-b8a0-beed4db0bbc2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  <ds:schemaRef ds:uri="2b0bfc33-d7af-4577-8b53-dfc71542dcbe"/>
  </ds:schemaRefs>
</ds:datastoreItem>
</file>

<file path=customXml/itemProps2.xml><?xml version="1.0" encoding="utf-8"?>
<ds:datastoreItem xmlns:ds="http://schemas.openxmlformats.org/officeDocument/2006/customXml" ds:itemID="{BD59A1BC-F807-4B9D-BE22-7BABA5F355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b22608-6c2a-4d05-a4a6-322fbe1fda68"/>
    <ds:schemaRef ds:uri="2b0bfc33-d7af-4577-8b53-dfc71542dc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4B8EA1-221D-43AA-AD0C-FA24B7678BD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387</Words>
  <Application>Microsoft Office PowerPoint</Application>
  <PresentationFormat>Širokoúhlá obrazovka</PresentationFormat>
  <Paragraphs>85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9" baseType="lpstr">
      <vt:lpstr>Arial</vt:lpstr>
      <vt:lpstr>Calibri</vt:lpstr>
      <vt:lpstr>EC Square Sans Pro</vt:lpstr>
      <vt:lpstr>EC Square Sans Pro Medium</vt:lpstr>
      <vt:lpstr>Helvetica</vt:lpstr>
      <vt:lpstr>Helvetica Bold Oblique</vt:lpstr>
      <vt:lpstr>Helvetica Light</vt:lpstr>
      <vt:lpstr>Trebuchet MS</vt:lpstr>
      <vt:lpstr>Wingdings 3</vt:lpstr>
      <vt:lpstr>Facet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Long-term vision for rural areas</dc:title>
  <dc:creator>MARTIN Alexandre (AGRI)</dc:creator>
  <cp:lastModifiedBy>Křížová Irena</cp:lastModifiedBy>
  <cp:revision>183</cp:revision>
  <dcterms:created xsi:type="dcterms:W3CDTF">2020-06-26T11:42:10Z</dcterms:created>
  <dcterms:modified xsi:type="dcterms:W3CDTF">2021-01-11T10:19:31Z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0x01010076D2397209C1CB41907A7E827BF9DE08</vt:lpwstr>
  </property>
</Properties>
</file>