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8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0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7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662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4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408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7201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1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58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6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99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5771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766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2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59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410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46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546D6-F956-4A9A-AE01-563B99612147}" type="datetimeFigureOut">
              <a:rPr lang="cs-CZ" smtClean="0"/>
              <a:t>22.09.2022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46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propagaceNNO@mze.cz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.cz/images/Dokumenty/Vnitroorganizacni/Uplny_vypis_z_ESM.pdf" TargetMode="External"/><Relationship Id="rId2" Type="http://schemas.openxmlformats.org/officeDocument/2006/relationships/hyperlink" Target="https://www.dh.cz/index.php/usek-vnitroorganizacni/dokumenty/1535-ziskani-uplneho-vypisu-z-evidence-skutecnych-majitelu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3BF01B-0270-43CB-B7AB-CD3C13CA04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Realizace projektů NNO v roce 2022 a změny pro rok 2023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6F179D-EC99-4614-8636-75D8D7D18C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12130</a:t>
            </a:r>
          </a:p>
          <a:p>
            <a:r>
              <a:rPr lang="cs-CZ" dirty="0"/>
              <a:t>Oddělení odvětvové ekonomiky – 12132</a:t>
            </a:r>
          </a:p>
          <a:p>
            <a:r>
              <a:rPr lang="cs-CZ" dirty="0"/>
              <a:t>Ministerstvo zemědělství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8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91F65-00DE-4D11-B702-50553594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5054F3-DE6C-4CAE-B9B8-ECF8717B7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Vyúčtování dotace – kapitola X. Příručky pro žadatele o dotaci (příjemce dotace)</a:t>
            </a:r>
          </a:p>
          <a:p>
            <a:pPr algn="just"/>
            <a:r>
              <a:rPr lang="cs-CZ" dirty="0"/>
              <a:t>V rámci vyúčtování musí být prokázáno dosažení celkových nákladů projektu uvedených v Rozhodnutí o poskytnutí dotace</a:t>
            </a:r>
          </a:p>
          <a:p>
            <a:pPr algn="just"/>
            <a:r>
              <a:rPr lang="cs-CZ" dirty="0"/>
              <a:t>Příjemce dotace je ve vyúčtování povinen prokázat vynaložení</a:t>
            </a:r>
            <a:br>
              <a:rPr lang="cs-CZ" dirty="0"/>
            </a:br>
            <a:r>
              <a:rPr lang="cs-CZ" dirty="0"/>
              <a:t>výše dotace uznatelnými náklady dotace.</a:t>
            </a:r>
          </a:p>
          <a:p>
            <a:pPr algn="just"/>
            <a:r>
              <a:rPr lang="cs-CZ" b="1" dirty="0"/>
              <a:t>Příjemce dotace nepředkládá v rámci vyúčtování účetní doklady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ale je povinen doložit dodržení celkových nákladů projektu a dotace</a:t>
            </a:r>
          </a:p>
          <a:p>
            <a:pPr algn="just"/>
            <a:r>
              <a:rPr lang="cs-CZ" dirty="0"/>
              <a:t>Povinné přílohy vyúčtování dotace jsou uvedeny v Rozhodnutí o poskytnutí dotace, čl. I., bod 3 i) Rozhodnutí o poskytnutí dotace a na vzorovém tiskopisu vyúčtování, které poskytovatel dotace zveřejní.</a:t>
            </a:r>
          </a:p>
          <a:p>
            <a:pPr algn="just"/>
            <a:r>
              <a:rPr lang="cs-CZ" dirty="0"/>
              <a:t>K vyúčtování dotace bude na přelomu roku 2022 / 2023 seminář,</a:t>
            </a:r>
            <a:br>
              <a:rPr lang="cs-CZ" dirty="0"/>
            </a:br>
            <a:r>
              <a:rPr lang="cs-CZ" dirty="0"/>
              <a:t>který bude zaměřen pouze na vyúčtování projektů.</a:t>
            </a:r>
          </a:p>
        </p:txBody>
      </p:sp>
    </p:spTree>
    <p:extLst>
      <p:ext uri="{BB962C8B-B14F-4D97-AF65-F5344CB8AC3E}">
        <p14:creationId xmlns:p14="http://schemas.microsoft.com/office/powerpoint/2010/main" val="2582220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6CB6F-090A-4DCA-A470-D2FB9FA2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6694CE-714D-4A88-8A6E-B55909727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992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sz="2400" b="1" dirty="0"/>
              <a:t>Rozhodnutí o poskytnutí dotace</a:t>
            </a:r>
            <a:r>
              <a:rPr lang="cs-CZ" sz="2400" dirty="0"/>
              <a:t> - </a:t>
            </a:r>
            <a:r>
              <a:rPr lang="cs-CZ" sz="2400" b="1" dirty="0"/>
              <a:t>Podmínky použití dotace (část I.)</a:t>
            </a:r>
            <a:r>
              <a:rPr lang="cs-CZ" sz="2400" dirty="0"/>
              <a:t> </a:t>
            </a:r>
          </a:p>
          <a:p>
            <a:pPr algn="just"/>
            <a:r>
              <a:rPr lang="cs-CZ" sz="1800" dirty="0"/>
              <a:t>Nelze financovat podnikatelské aktivity a výdělečnou činnost NNO. </a:t>
            </a:r>
            <a:endParaRPr lang="cs-CZ" sz="1800" dirty="0">
              <a:solidFill>
                <a:srgbClr val="FF0000"/>
              </a:solidFill>
            </a:endParaRPr>
          </a:p>
          <a:p>
            <a:pPr algn="just"/>
            <a:r>
              <a:rPr lang="cs-CZ" sz="1800" dirty="0"/>
              <a:t>Nelze financovat jiné fyzické a právnické osoby s výjimkou poskytování výkonů a služeb spojených</a:t>
            </a:r>
            <a:br>
              <a:rPr lang="cs-CZ" sz="1800" dirty="0"/>
            </a:br>
            <a:r>
              <a:rPr lang="cs-CZ" sz="1800" dirty="0"/>
              <a:t>s realizací projektu, tzn. dodavatele, kteří byli vybráni na základě zákona</a:t>
            </a:r>
            <a:br>
              <a:rPr lang="cs-CZ" sz="1800" dirty="0"/>
            </a:br>
            <a:r>
              <a:rPr lang="cs-CZ" sz="1800" dirty="0"/>
              <a:t>o veřejných zakázkách nebo </a:t>
            </a:r>
            <a:r>
              <a:rPr lang="cs-CZ" sz="1800" dirty="0">
                <a:solidFill>
                  <a:schemeClr val="tx1"/>
                </a:solidFill>
              </a:rPr>
              <a:t>pravidel pro zadávání veřejných zakázek malého rozsahu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a interní směrnice příjemce dotace. Pozor na propagační materiály hrazené z dotace, které obsahují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i obchodní sdělení dalších partnerských subjektů podílejících se na projektu.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Schválený rozpočet je nedílnou součástí Rozhodnutí o poskytnutí dotace.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Hotovostní platby lze provést v maximální celkové výši 100 000,00 Kč.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Z dotace lze financovat náklady pobočných spolků příjemce dotace související s realizací projektu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a uvedené v rozpočtu projektu (příspěvek). Pozor: Pravidla pro vynakládání prostředků dotace musí být dodrženy i u pobočného spolku. 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Odkaz na nezpůsobilé náklady dle Příručky (kapitola V., bod C), u</a:t>
            </a:r>
            <a:r>
              <a:rPr lang="cs-CZ" sz="1800" dirty="0"/>
              <a:t>přesnění pojmu „pohoštění“, „občerstvení“ a „catering“ je součástí Rozhodnutí o poskytnutí dotace. </a:t>
            </a:r>
          </a:p>
          <a:p>
            <a:pPr algn="just"/>
            <a:r>
              <a:rPr lang="cs-CZ" sz="1800" dirty="0"/>
              <a:t>Povinnost vést řádné a oddělené sledování všech účetních operací (včetně rozvahových) souvisejících</a:t>
            </a:r>
            <a:br>
              <a:rPr lang="cs-CZ" sz="1800" dirty="0"/>
            </a:br>
            <a:r>
              <a:rPr lang="cs-CZ" sz="1800" dirty="0"/>
              <a:t>s projektem v účetnictví, odlišení částí projektu z hlediska veřejné podpory.</a:t>
            </a:r>
          </a:p>
          <a:p>
            <a:pPr algn="just"/>
            <a:r>
              <a:rPr lang="cs-CZ" sz="1800" dirty="0"/>
              <a:t>Prokazovat realizaci pracovní cesty (protokolem nebo jiným dokladem).</a:t>
            </a:r>
          </a:p>
          <a:p>
            <a:pPr algn="just"/>
            <a:r>
              <a:rPr lang="cs-CZ" sz="1800" b="1" dirty="0"/>
              <a:t>Konzultovat odbornou stránku výstupů projektu s odborným garantem.</a:t>
            </a:r>
          </a:p>
        </p:txBody>
      </p:sp>
    </p:spTree>
    <p:extLst>
      <p:ext uri="{BB962C8B-B14F-4D97-AF65-F5344CB8AC3E}">
        <p14:creationId xmlns:p14="http://schemas.microsoft.com/office/powerpoint/2010/main" val="229643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9E6BC8-7CB3-4893-BDFE-EF53DB62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7FBBB-2930-4914-8F54-D4C263CE3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b="1" dirty="0"/>
              <a:t>Rozhodnutí o poskytnutí dotace – Další ustanovení (část II.)</a:t>
            </a:r>
          </a:p>
          <a:p>
            <a:pPr algn="just"/>
            <a:r>
              <a:rPr lang="cs-CZ" dirty="0"/>
              <a:t>V případě zjištění porušení rozpočtové kázně podle § 44 rozpočtových pravidel vrátí příjemce dotace určenou část dotace včetně penále.</a:t>
            </a:r>
          </a:p>
          <a:p>
            <a:pPr algn="just"/>
            <a:r>
              <a:rPr lang="cs-CZ" dirty="0"/>
              <a:t>Příjemce dotace je povinen označit účetní doklady „Hrazeno v rámci projektu </a:t>
            </a:r>
            <a:r>
              <a:rPr lang="cs-CZ" dirty="0" err="1"/>
              <a:t>MZe</a:t>
            </a:r>
            <a:r>
              <a:rPr lang="cs-CZ" dirty="0"/>
              <a:t> č. X/2022 (podle registračního čísla Rozhodnutí) a určit podíl fakturované částky uplatněné z dotace a z vlastních zdrojů.</a:t>
            </a:r>
          </a:p>
          <a:p>
            <a:pPr algn="just"/>
            <a:r>
              <a:rPr lang="cs-CZ" dirty="0"/>
              <a:t>Příjemce dotace je povinen podrobně se seznámit se zněním Zásad vlády pro poskytování dotací ze státního rozpočtu a s Příručkou pro žadatele o dotaci (příjemce dotace) a je zavázán je dodržovat.</a:t>
            </a:r>
          </a:p>
          <a:p>
            <a:pPr algn="just"/>
            <a:r>
              <a:rPr lang="cs-CZ" dirty="0"/>
              <a:t>Při zveřejňování výsledků dosažených při realizaci projektu a při propagaci projektu příjemce dotace uvede, že projekt byl realizován s </a:t>
            </a:r>
            <a:r>
              <a:rPr lang="cs-CZ" dirty="0">
                <a:solidFill>
                  <a:schemeClr val="tx1"/>
                </a:solidFill>
              </a:rPr>
              <a:t>podporou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/>
              <a:t>a pokud je to vhodné, uvede logo (podle Závěrečných ustanovení Příručky).</a:t>
            </a:r>
          </a:p>
          <a:p>
            <a:pPr algn="just"/>
            <a:r>
              <a:rPr lang="cs-CZ" dirty="0"/>
              <a:t>Klasifikace podmínek porušení rozpočtové kázně podle § 14, odst. 4 písm. g) a písm. i) zákona č. 218/2000 Sb., o rozpočtových pravidlech – viz příloha Rozhodnutí č. 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226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4EA0F2-9593-4AF8-A63A-DD399A44D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8B77D9-80F6-4559-8533-F87DB0F3C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2547"/>
            <a:ext cx="8915400" cy="41786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Rozhodnutí o poskytnutí dotace – Specifické podmínky prokázání realizace projektu (část III.)</a:t>
            </a:r>
          </a:p>
          <a:p>
            <a:pPr algn="just"/>
            <a:r>
              <a:rPr lang="cs-CZ" dirty="0"/>
              <a:t>Příjemce dotace uvede splnění podmínek do závěrečné zprávy.</a:t>
            </a:r>
          </a:p>
          <a:p>
            <a:pPr algn="just"/>
            <a:r>
              <a:rPr lang="cs-CZ" dirty="0"/>
              <a:t>K prokázání realizace budou připojeny relevantní přílohy.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Rozhodnutí o poskytnutí dotace – Podmínky veřejné podpory (část IV.)</a:t>
            </a:r>
          </a:p>
          <a:p>
            <a:pPr algn="just"/>
            <a:r>
              <a:rPr lang="cs-CZ" dirty="0"/>
              <a:t>Tato část se týká pouze projektů, kde byla identifikována veřejná podpora.</a:t>
            </a:r>
          </a:p>
          <a:p>
            <a:pPr algn="just"/>
            <a:r>
              <a:rPr lang="cs-CZ" dirty="0"/>
              <a:t>Stanovené speciální podmínky v souladu s nařízením o blokových výjimkách, včetně uznatelnosti nákladů v rámci dotace.</a:t>
            </a:r>
          </a:p>
          <a:p>
            <a:pPr algn="just"/>
            <a:r>
              <a:rPr lang="cs-CZ" dirty="0"/>
              <a:t>Uznatelný náklad v rámci dotace je takový, který splňuje podmínky nařízení</a:t>
            </a:r>
            <a:br>
              <a:rPr lang="cs-CZ" dirty="0"/>
            </a:br>
            <a:r>
              <a:rPr lang="cs-CZ" dirty="0"/>
              <a:t>a současně pravidla zakotvená v Příručce.</a:t>
            </a:r>
          </a:p>
          <a:p>
            <a:pPr algn="just"/>
            <a:r>
              <a:rPr lang="cs-CZ" dirty="0"/>
              <a:t>Příjemce dotace popíše splnění podmínek v závěrečné zprávě (podle vzoru rok 2022, bod č. 10).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426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AE6AA-6E4A-4C43-97DE-34E45600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4DACE4-E090-4857-9145-F46BC6C24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8168"/>
            <a:ext cx="8915400" cy="455595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sz="1900" b="1" dirty="0"/>
              <a:t>Podmínky porušení rozpočtové kázně:</a:t>
            </a:r>
          </a:p>
          <a:p>
            <a:pPr algn="just"/>
            <a:r>
              <a:rPr lang="cs-CZ" sz="1900" dirty="0"/>
              <a:t>Poskytovatelé veřejné finanční podpory (nebo jiné kontrolní orgány) jsou povinni oznámit organům Finanční správy ČR podezření na porušení rozpočtové kázně. </a:t>
            </a:r>
          </a:p>
          <a:p>
            <a:pPr algn="just"/>
            <a:r>
              <a:rPr lang="cs-CZ" sz="1900" b="1" dirty="0"/>
              <a:t>O zahájení řízení a uložení odvodu za porušení rozpočtové kázně rozhoduje orgán finanční správy, nikoliv poskytovatel dotace.</a:t>
            </a:r>
          </a:p>
          <a:p>
            <a:pPr algn="just"/>
            <a:r>
              <a:rPr lang="cs-CZ" sz="1900" dirty="0"/>
              <a:t>Podnět je předáván místně příslušnému finančnímu úřadu (podle sídla příjemce veřejné finanční podpory).</a:t>
            </a:r>
          </a:p>
          <a:p>
            <a:pPr algn="just"/>
            <a:r>
              <a:rPr lang="cs-CZ" sz="1900" b="1" dirty="0" err="1"/>
              <a:t>MZe</a:t>
            </a:r>
            <a:r>
              <a:rPr lang="cs-CZ" sz="1900" b="1" dirty="0"/>
              <a:t> rozlišuje podmínky porušení rozpočtové kázně podle části II., bod 5 rozhodnutí o poskytnutí dotace.</a:t>
            </a:r>
          </a:p>
          <a:p>
            <a:pPr algn="just"/>
            <a:r>
              <a:rPr lang="cs-CZ" sz="1900" dirty="0"/>
              <a:t>Přílohou č. 1 rozhodnutí o poskytnutí dotace pro rok 2022 jsou </a:t>
            </a:r>
            <a:r>
              <a:rPr lang="cs-CZ" sz="1900" b="1" dirty="0"/>
              <a:t>Podmínky porušení rozpočtové </a:t>
            </a:r>
            <a:r>
              <a:rPr lang="cs-CZ" sz="1900" dirty="0"/>
              <a:t>kázně</a:t>
            </a:r>
            <a:br>
              <a:rPr lang="cs-CZ" sz="1900" dirty="0"/>
            </a:br>
            <a:r>
              <a:rPr lang="cs-CZ" sz="1900" dirty="0"/>
              <a:t>podle § 14</a:t>
            </a:r>
            <a:r>
              <a:rPr lang="cs-CZ" sz="2000" dirty="0"/>
              <a:t>, odst. 4 písm. g) a písm. i) </a:t>
            </a:r>
            <a:r>
              <a:rPr lang="cs-CZ" sz="1900" dirty="0"/>
              <a:t>zákona č. 218/2000 Sb., o rozpočtových pravidlech, v platném znění. Příloha se vztahuje na případy porušení podmínek rozhodnutí, kdy může být uplatněn odvod nižší, než celková částka poskytnuté dotace. </a:t>
            </a:r>
          </a:p>
          <a:p>
            <a:pPr algn="just"/>
            <a:r>
              <a:rPr lang="cs-CZ" sz="1900" b="1" dirty="0"/>
              <a:t>Příloha č. 1 obsahuje:</a:t>
            </a:r>
          </a:p>
          <a:p>
            <a:pPr lvl="1" algn="just"/>
            <a:r>
              <a:rPr lang="cs-CZ" sz="1900" dirty="0"/>
              <a:t>Rekapitulaci méně závažných podmínek rozhodnutí o poskytnutí dotace</a:t>
            </a:r>
          </a:p>
          <a:p>
            <a:pPr lvl="1" algn="just"/>
            <a:r>
              <a:rPr lang="cs-CZ" sz="1900" dirty="0"/>
              <a:t>Odkazy na dotační pravidla, ze kterých uvedené podmínky vycházejí</a:t>
            </a:r>
          </a:p>
          <a:p>
            <a:pPr lvl="1" algn="just"/>
            <a:r>
              <a:rPr lang="cs-CZ" sz="1900" dirty="0"/>
              <a:t>Označení pochybení</a:t>
            </a:r>
          </a:p>
          <a:p>
            <a:pPr lvl="1" algn="just"/>
            <a:r>
              <a:rPr lang="cs-CZ" sz="1900" dirty="0"/>
              <a:t>Stanovení výše odvodu za porušení rozpočtové kázně</a:t>
            </a:r>
          </a:p>
          <a:p>
            <a:pPr algn="just"/>
            <a:r>
              <a:rPr lang="cs-CZ" sz="1900" dirty="0">
                <a:solidFill>
                  <a:schemeClr val="tx1"/>
                </a:solidFill>
              </a:rPr>
              <a:t>Pokud </a:t>
            </a:r>
            <a:r>
              <a:rPr lang="cs-CZ" sz="1900" dirty="0" err="1">
                <a:solidFill>
                  <a:schemeClr val="tx1"/>
                </a:solidFill>
              </a:rPr>
              <a:t>MZe</a:t>
            </a:r>
            <a:r>
              <a:rPr lang="cs-CZ" sz="1900" dirty="0">
                <a:solidFill>
                  <a:schemeClr val="tx1"/>
                </a:solidFill>
              </a:rPr>
              <a:t> zjistí porušení podmínek vyzve příjemce dotace k vrácení příslušné části dotace nebo k opravě. Pokud příjemce dotace opravu provede nebo část dotace vrátí, vyhne se tím zahájení řízení ze strany finančního úřadu a tím i penále.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5536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CFE59-EBD7-4F26-8D95-DEA774E0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62F73F-7546-4F66-8D5C-F004F70D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2547"/>
            <a:ext cx="8915400" cy="417867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Rozpočet projektu (příloha č. 2 rozhodnutí o poskytnutí dotace)</a:t>
            </a:r>
          </a:p>
          <a:p>
            <a:pPr algn="just"/>
            <a:r>
              <a:rPr lang="cs-CZ" dirty="0"/>
              <a:t>Schválený rozpočet poskytovatelem dotace je nedílnou součástí rozhodnutí </a:t>
            </a:r>
            <a:br>
              <a:rPr lang="cs-CZ" dirty="0"/>
            </a:br>
            <a:r>
              <a:rPr lang="cs-CZ" dirty="0"/>
              <a:t>o poskytnutí dotace</a:t>
            </a:r>
          </a:p>
          <a:p>
            <a:pPr algn="just"/>
            <a:r>
              <a:rPr lang="cs-CZ" dirty="0"/>
              <a:t>Příjemce je povinen dodržet strukturu výdajů – hlavních výdajových položek: </a:t>
            </a:r>
            <a:br>
              <a:rPr lang="cs-CZ" dirty="0"/>
            </a:br>
            <a:r>
              <a:rPr lang="cs-CZ" dirty="0"/>
              <a:t>1. Spotřebované nákupy celkem, 2. Nemateriální náklady a služby celkem, 3. Osobní náklady celkem, 4. Příspěvek</a:t>
            </a:r>
          </a:p>
          <a:p>
            <a:pPr algn="just"/>
            <a:r>
              <a:rPr lang="cs-CZ" b="1" dirty="0"/>
              <a:t>Změny rozpočtu</a:t>
            </a:r>
            <a:r>
              <a:rPr lang="cs-CZ" dirty="0"/>
              <a:t> – viz. Příručka, kapitola VIII. a rozhodnutí o poskytnutí dotace, část II., bod č. 10:</a:t>
            </a:r>
          </a:p>
          <a:p>
            <a:pPr lvl="1" algn="just"/>
            <a:r>
              <a:rPr lang="cs-CZ" dirty="0"/>
              <a:t>Žádost o změnu není třeba podávat při změně hlavních nákladových položek</a:t>
            </a:r>
            <a:br>
              <a:rPr lang="cs-CZ" dirty="0"/>
            </a:br>
            <a:r>
              <a:rPr lang="cs-CZ" dirty="0"/>
              <a:t>o maximálně 10 % (při současném zachování celkových nákladů)</a:t>
            </a:r>
          </a:p>
          <a:p>
            <a:pPr lvl="1" algn="just"/>
            <a:r>
              <a:rPr lang="cs-CZ" dirty="0"/>
              <a:t>Odchylka vyšší než 10 % nebude při vyúčtování zohledněna</a:t>
            </a:r>
          </a:p>
          <a:p>
            <a:pPr lvl="1" algn="just"/>
            <a:r>
              <a:rPr lang="cs-CZ" dirty="0"/>
              <a:t>Pokud příjemce dotace nevyčerpá </a:t>
            </a:r>
            <a:r>
              <a:rPr lang="cs-CZ" dirty="0">
                <a:solidFill>
                  <a:schemeClr val="tx1"/>
                </a:solidFill>
              </a:rPr>
              <a:t>nebo nepředpokládá vyčerpání hodnoty celkových nákladů, musí část dotace vrátit (nevrací celý rozdíl celkových nákladů, ale podíl podle hodnoty intenzity podpory)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Vytvoření nové nákladové položky nebo zvýšení nulové nákladové položky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lze realizovat pouze se souhlasem Ministerstva zemědělství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Vždy je nutné při výpočtu vratky dotace využívat intenzitu podpory stanovenou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rozhodnutí (intenzitu podpory není dovoleno dopočítávat nebo zaokrouhlovat).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813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272BF-FCF0-48E8-83E0-7E78FCB03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2022 – časté chyby (1)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B6523C-15F3-4F73-B8D0-75FD5BD01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5979"/>
            <a:ext cx="8915400" cy="463616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Při žádosti o změnu projektu, rozpočtu projektu nebo rozhodnutí nejsou spolu s žádostí přiloženy veškeré dokumenty, které je nutné připojit k platnému podání. </a:t>
            </a:r>
          </a:p>
          <a:p>
            <a:pPr algn="just"/>
            <a:r>
              <a:rPr lang="cs-CZ" dirty="0"/>
              <a:t>Žádost včetně příloh není podepsána oprávněnými osobami.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Komunikace s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r>
              <a:rPr lang="cs-CZ" dirty="0">
                <a:solidFill>
                  <a:schemeClr val="tx1"/>
                </a:solidFill>
              </a:rPr>
              <a:t> neprobíhá prostřednictvím datové zprávy nebo listinnou formou.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E-mail není dostatečný. Komunikace musí probíhat prostřednictvím datové zprávy, prostřednictvím listovního doručovatele nebo podatelnou Ministerstva zemědělství.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Minimální struktura nebo rozpočet obsahuje početní nesrovnalosti. Stejné údaje na sebe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obou dokumentech vzájemně nevážou.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Minimální struktura nebo rozpočet obsahuje akce, které chce organizace z původních indikátorů nahradit jinými a nedošlo k jejich odstranění v čistopisech. Příjemce dotace žádá o navýšení nákladů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na indikátor bez prokázání zvýšení kvality výstupů z indikátorů (zvýšení počtu stránek, nějaké kvalitativní rozšíření, rozeslání většímu počtu osob apod.)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žádosti o dotaci jsou uvedeny indikátory neurčitě a následně dochází k odchylné realizaci projektu.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nerozlišuje v účetnictví dotované náklady a náklady hrazené z vlastních zdrojů.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Toto je nutné rozlišovat hned v průběhu realizace projektu v návaznosti na uznatelnost nákladů. 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Na dokladech je nutné aby byl vždy jako odběratel příjemce dotace.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U podprogramu 13.1. a 14.1. musí být dodržena hranice pro osobní náklady, které nesmí překročit 50 % celkových nákladů projektu. Toto platí i v případě, že celkové náklady budou nižší než původně plánované a bude docházet k vrácení části dotace. V takovémto případě se berou v úvahu skutečně vynaložené celkové náklady projektu.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5078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F3CA2-960C-4CC0-8D37-E24F994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2022 – časté chyby (2)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8BEF2B-1897-4DD8-A741-ABBF57209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Při snížení výstupů projektu příjemce dotace nepožádá o změnu projektu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nevrátí včas alikvotní část dotace. Jedná se o zadržení prostředků státu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porušení podmínek pro realizaci projektu.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Projekt neobsahuje konkrétní popis nákladů, jejich množství a jednotkovou cenu, včetně vazby k jednotlivým aktivitám (výstupům projektu).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Toto se hodnotí a jsou za to při hodnocení žádosti o dotaci snižovány body. Absence těchto údajů rovněž komplikuje průběžnou kontrolu projektu.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nevykazuje dotace jiných státních orgánů a chybně vykazuje dotační prostředky obecních a krajských rozpočtů.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na dotovaných materiálech uvádí loga dalších partnerů. Případně v ochutnávkách používá konkrétní značky.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Příjemce dotace uvádí mezi náklady faktury od svých pobočných spolků. Zákaz fakturace členy nebo zaměstnanci příjemce dotace se vztahuje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i na pobočné spolky.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859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62A22-B5D0-4EE8-8591-11D75EFF4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375611"/>
            <a:ext cx="8915399" cy="2262781"/>
          </a:xfrm>
        </p:spPr>
        <p:txBody>
          <a:bodyPr/>
          <a:lstStyle/>
          <a:p>
            <a:r>
              <a:rPr lang="cs-CZ" sz="5400" dirty="0"/>
              <a:t>Platné změny pro rok 2023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4E811F-3787-4693-A8B7-E8330DD3B8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32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F4CAC6-8F48-4120-811D-9FB49E96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Platné změny pro rok 2023 – dotační programy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62270-D657-47E3-8CF5-87A0AC2F0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Pro rok 2023 byly ve všech programech revidovány hodnoty indikátorů, podporované aktivity a cílové skupiny.</a:t>
            </a:r>
          </a:p>
          <a:p>
            <a:pPr algn="just"/>
            <a:r>
              <a:rPr lang="cs-CZ" dirty="0"/>
              <a:t>V roce 2023 </a:t>
            </a:r>
            <a:r>
              <a:rPr lang="cs-CZ" b="1" dirty="0"/>
              <a:t>nebudou poskytovány investiční dotace.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109F9472-F2EE-45F3-94BD-CD129D205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852338"/>
              </p:ext>
            </p:extLst>
          </p:nvPr>
        </p:nvGraphicFramePr>
        <p:xfrm>
          <a:off x="2079875" y="3545305"/>
          <a:ext cx="9424737" cy="2484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561">
                  <a:extLst>
                    <a:ext uri="{9D8B030D-6E8A-4147-A177-3AD203B41FA5}">
                      <a16:colId xmlns:a16="http://schemas.microsoft.com/office/drawing/2014/main" val="4145406847"/>
                    </a:ext>
                  </a:extLst>
                </a:gridCol>
                <a:gridCol w="5633176">
                  <a:extLst>
                    <a:ext uri="{9D8B030D-6E8A-4147-A177-3AD203B41FA5}">
                      <a16:colId xmlns:a16="http://schemas.microsoft.com/office/drawing/2014/main" val="319328885"/>
                    </a:ext>
                  </a:extLst>
                </a:gridCol>
              </a:tblGrid>
              <a:tr h="3717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Hlavní oblast státní dotační politiky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Dotační programy Ministerstva</a:t>
                      </a:r>
                      <a:r>
                        <a:rPr lang="cs-CZ" sz="1600" baseline="0" dirty="0"/>
                        <a:t> </a:t>
                      </a:r>
                      <a:r>
                        <a:rPr lang="cs-CZ" sz="1600" dirty="0"/>
                        <a:t>zemědělství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351514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3. Životní</a:t>
                      </a:r>
                      <a:r>
                        <a:rPr lang="cs-CZ" sz="1600" baseline="0" dirty="0"/>
                        <a:t> prostředí a udržitelný rozvoj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3.1. Ochrana životního</a:t>
                      </a:r>
                      <a:r>
                        <a:rPr lang="cs-CZ" sz="1600" baseline="0" dirty="0"/>
                        <a:t> prostředí, udržitelný rozvoj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08902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8. Péče o zdraví a zdravotní prevence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8.1. Podpora zdraví včetně</a:t>
                      </a:r>
                      <a:r>
                        <a:rPr lang="cs-CZ" sz="1600" baseline="0" dirty="0"/>
                        <a:t> péče a pomoci zdravotně postiženým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42301"/>
                  </a:ext>
                </a:extLst>
              </a:tr>
              <a:tr h="371707">
                <a:tc>
                  <a:txBody>
                    <a:bodyPr/>
                    <a:lstStyle/>
                    <a:p>
                      <a:r>
                        <a:rPr lang="cs-CZ" sz="1600" dirty="0"/>
                        <a:t>13. Vzdělávání a lidské zdroje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13.1. Vzdělávání a propagace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877659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14. Děti a mládež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14.1. Zájmová a další volnočasová činnost pro děti a mládež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072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64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6441F1-147C-4777-9998-039C0688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Realizace projektů NNO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C281D-5EF2-45A8-BC86-DB0AF78D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654" y="1267326"/>
            <a:ext cx="8969958" cy="5133474"/>
          </a:xfrm>
        </p:spPr>
        <p:txBody>
          <a:bodyPr>
            <a:normAutofit/>
          </a:bodyPr>
          <a:lstStyle/>
          <a:p>
            <a:pPr algn="just"/>
            <a:r>
              <a:rPr lang="cs-CZ" sz="2800" dirty="0"/>
              <a:t>3 zásadní dokumenty pro realizaci projektů</a:t>
            </a:r>
          </a:p>
          <a:p>
            <a:pPr lvl="1" algn="just"/>
            <a:r>
              <a:rPr lang="cs-CZ" sz="2400" b="1" dirty="0"/>
              <a:t>Zásady</a:t>
            </a:r>
            <a:r>
              <a:rPr lang="cs-CZ" sz="2400" dirty="0"/>
              <a:t> Ministerstva zemědělství pro poskytování dotací ze státního rozpočtu České republiky nestátním neziskovým organizacím (vycházející ze Zásad vlády pro poskytování dotací ze státního rozpočtu</a:t>
            </a:r>
            <a:br>
              <a:rPr lang="cs-CZ" sz="2400" dirty="0"/>
            </a:br>
            <a:r>
              <a:rPr lang="cs-CZ" sz="2400" dirty="0"/>
              <a:t>České republiky nestátním neziskovým organizacím ústředními orgány státní správy)</a:t>
            </a:r>
          </a:p>
          <a:p>
            <a:pPr lvl="1" algn="just"/>
            <a:r>
              <a:rPr lang="cs-CZ" sz="2400" b="1" dirty="0"/>
              <a:t>Příručka</a:t>
            </a:r>
            <a:r>
              <a:rPr lang="cs-CZ" sz="2400" dirty="0"/>
              <a:t> pro žadatele o dotaci (příjemce dotace)</a:t>
            </a:r>
            <a:br>
              <a:rPr lang="cs-CZ" sz="2400" dirty="0"/>
            </a:br>
            <a:r>
              <a:rPr lang="cs-CZ" sz="2400" dirty="0"/>
              <a:t>v rámci státní dotační politiky vůči nestátním neziskovým organizacím z kapitoly Ministerstva zemědělství pro rok 2022</a:t>
            </a:r>
          </a:p>
          <a:p>
            <a:pPr lvl="1" algn="just"/>
            <a:r>
              <a:rPr lang="cs-CZ" sz="2400" b="1" dirty="0"/>
              <a:t>Rozhodnutí o poskytnutí dotace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08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1CEF4-5D27-4FDB-A1D4-28DD7500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ED76D-E141-45BD-A1B6-280CEB6CD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229" y="1321724"/>
            <a:ext cx="9983383" cy="53783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Hodnotu indikátoru uvedenou v přehledové tabulce u jednotlivých dotačních podprogramů není nutné, aby žadatel kompletně naplnil. Uvedená hodnota je pro celý </a:t>
            </a:r>
            <a:r>
              <a:rPr lang="cs-CZ" dirty="0">
                <a:solidFill>
                  <a:schemeClr val="tx1"/>
                </a:solidFill>
              </a:rPr>
              <a:t>podprogram. Žadatel o dotaci tuto hodnotu nemusí dodržet, ale může jí také přesáhnout. Pokud nejsou u cíle stanovené specifické podmínky. </a:t>
            </a:r>
            <a:r>
              <a:rPr lang="cs-CZ" b="1" dirty="0">
                <a:solidFill>
                  <a:schemeClr val="tx1"/>
                </a:solidFill>
              </a:rPr>
              <a:t>Správná volba hodnoty indikátoru je předmětem hodnocení žádosti. 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je hodnota indikátoru „Provoz chráněné dílny“ je 30 dílen, Ministerstvo zemědělství pro vyhodnocení programu stanovilo hodnotu 30 dílen. Uvedenou hodnotu bude Ministerstvo zemědělství naplňovat z jedné nebo více žádostí podle hodnocení žádostí.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Žádost o dotaci může obsahovat indikátor „Provoz chráněné dílny“ s hodnotou 5 dílen nebo hodnotou 35 dílen. Přesáhnutí hodnoty počtu dílen (30) na cíl bude zohledněno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hodnocení žádosti a může být důvodem pro krácení dotace. 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19073"/>
              </p:ext>
            </p:extLst>
          </p:nvPr>
        </p:nvGraphicFramePr>
        <p:xfrm>
          <a:off x="4083974" y="2803813"/>
          <a:ext cx="4561264" cy="1890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586">
                  <a:extLst>
                    <a:ext uri="{9D8B030D-6E8A-4147-A177-3AD203B41FA5}">
                      <a16:colId xmlns:a16="http://schemas.microsoft.com/office/drawing/2014/main" val="3970193943"/>
                    </a:ext>
                  </a:extLst>
                </a:gridCol>
                <a:gridCol w="2158547">
                  <a:extLst>
                    <a:ext uri="{9D8B030D-6E8A-4147-A177-3AD203B41FA5}">
                      <a16:colId xmlns:a16="http://schemas.microsoft.com/office/drawing/2014/main" val="31938404"/>
                    </a:ext>
                  </a:extLst>
                </a:gridCol>
                <a:gridCol w="919919">
                  <a:extLst>
                    <a:ext uri="{9D8B030D-6E8A-4147-A177-3AD203B41FA5}">
                      <a16:colId xmlns:a16="http://schemas.microsoft.com/office/drawing/2014/main" val="3921480015"/>
                    </a:ext>
                  </a:extLst>
                </a:gridCol>
                <a:gridCol w="1086212">
                  <a:extLst>
                    <a:ext uri="{9D8B030D-6E8A-4147-A177-3AD203B41FA5}">
                      <a16:colId xmlns:a16="http://schemas.microsoft.com/office/drawing/2014/main" val="1482856333"/>
                    </a:ext>
                  </a:extLst>
                </a:gridCol>
              </a:tblGrid>
              <a:tr h="252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Hodnota indikátoru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Min.</a:t>
                      </a:r>
                      <a:r>
                        <a:rPr lang="cs-CZ" sz="1100">
                          <a:effectLst/>
                        </a:rPr>
                        <a:t> </a:t>
                      </a:r>
                      <a:r>
                        <a:rPr lang="cs-CZ" sz="1000">
                          <a:effectLst/>
                        </a:rPr>
                        <a:t>/</a:t>
                      </a:r>
                      <a:r>
                        <a:rPr lang="cs-CZ" sz="1100">
                          <a:effectLst/>
                        </a:rPr>
                        <a:t> </a:t>
                      </a:r>
                      <a:r>
                        <a:rPr lang="cs-CZ" sz="1000">
                          <a:effectLst/>
                        </a:rPr>
                        <a:t>jednot. hod. indikátoru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387792"/>
                  </a:ext>
                </a:extLst>
              </a:tr>
              <a:tr h="4803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Počet klientů zařazených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do rehabilitace v chráněných dílnách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a pracovištích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400 osob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1253090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Provoz chráněné dílny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30 dílen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0976745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Provoz chráněného pracoviště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30 pracovišť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6675105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Vyškolení osob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40 osob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5834037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Počet lekcí terapie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3 000 lekcí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klient/hodina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5690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0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4DC86-0686-49F7-A808-7BCAD785A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3EA06D-49D7-4A9E-8881-563E53CC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44316"/>
            <a:ext cx="8915400" cy="426690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Kapitola II. Zaměření programů</a:t>
            </a:r>
          </a:p>
          <a:p>
            <a:pPr lvl="1" algn="just"/>
            <a:r>
              <a:rPr lang="cs-CZ" dirty="0"/>
              <a:t>Dotační pravidla </a:t>
            </a:r>
            <a:r>
              <a:rPr lang="cs-CZ" b="1" dirty="0"/>
              <a:t>obsahují limit maximální výše poskytnuté dotace pro  všechny žádosti žadatele ve výši 2 000 000,00 Kč</a:t>
            </a:r>
            <a:r>
              <a:rPr lang="cs-CZ" dirty="0"/>
              <a:t>. Do tohoto limitu se nezapočítávají žádosti podané v programu 8.1. Podpora zdraví včetně péče a pomoci zdravotně postiženým a v programu 13.1. Vzdělávání a propagace v cíli podprogramu „Zajištění vzdělávacích aktivit v oblasti včelařství“.</a:t>
            </a:r>
          </a:p>
          <a:p>
            <a:pPr lvl="1" algn="just"/>
            <a:r>
              <a:rPr lang="cs-CZ" dirty="0"/>
              <a:t>Dále </a:t>
            </a:r>
            <a:r>
              <a:rPr lang="cs-CZ" b="1" dirty="0"/>
              <a:t>byla upravena maximální výše dotace </a:t>
            </a:r>
            <a:r>
              <a:rPr lang="cs-CZ" dirty="0"/>
              <a:t>u programu „3.1. Ochrana životního prostředí a udržitelný rozvoj“ z původní částky 2 300 000,00 Kč na novou maximální výši dotace v částce 2 000 000,00 Kč. Současně došlo k úpravě maximální výše dotace</a:t>
            </a:r>
            <a:br>
              <a:rPr lang="cs-CZ" dirty="0"/>
            </a:br>
            <a:r>
              <a:rPr lang="cs-CZ" dirty="0"/>
              <a:t>u programu 13.1. Vzdělávání a propagace z původní výše maximální dotace v částce 7 800 000,00 Kč na novou maximální výši dotace v částce 2 000 000,00 Kč. V programu „13.1. Vzdělávání propagace“ v cíli s názvem „Zajištění vzdělávacích aktivit v oblasti včelařství“ dochází ke snížení maximální výše dotace z původních 7 800 000,00 Kč</a:t>
            </a:r>
            <a:br>
              <a:rPr lang="cs-CZ" dirty="0"/>
            </a:br>
            <a:r>
              <a:rPr lang="cs-CZ" dirty="0"/>
              <a:t>na novou částku maximální dotace ve výši 7 000 000,00 Kč. </a:t>
            </a:r>
          </a:p>
          <a:p>
            <a:pPr algn="just"/>
            <a:r>
              <a:rPr lang="cs-CZ" dirty="0"/>
              <a:t>Kapitola III. Výše dotace</a:t>
            </a:r>
          </a:p>
          <a:p>
            <a:pPr lvl="1" algn="just"/>
            <a:r>
              <a:rPr lang="cs-CZ" b="1" dirty="0"/>
              <a:t>Příručka pro rok 2023 upravuje výši maximální možné poskytnuté dotace z původních 70 % na 60 % a dále již nebude možné poskytovat ve zvláštních případech 100 % dotaci na realizaci projektu, ale maximálně 90 %. K žádosti o dotaci větší než 60% je stále nutné přiložit samostatnou žádost s odůvodněním zvýšené intenzity podpory (obdoba žádosti o 100 % dotaci).   </a:t>
            </a:r>
          </a:p>
        </p:txBody>
      </p:sp>
    </p:spTree>
    <p:extLst>
      <p:ext uri="{BB962C8B-B14F-4D97-AF65-F5344CB8AC3E}">
        <p14:creationId xmlns:p14="http://schemas.microsoft.com/office/powerpoint/2010/main" val="806569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F52C8B-0F83-4D7C-A983-1E50D8B1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66B5D6-00E4-4BAA-A16E-01BFA2813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33600"/>
            <a:ext cx="9089441" cy="3777622"/>
          </a:xfrm>
        </p:spPr>
        <p:txBody>
          <a:bodyPr>
            <a:normAutofit fontScale="92500"/>
          </a:bodyPr>
          <a:lstStyle/>
          <a:p>
            <a:r>
              <a:rPr lang="cs-CZ" dirty="0"/>
              <a:t>Kapitola V. Pravidla oprávněnosti v rámci programů NNO</a:t>
            </a:r>
          </a:p>
          <a:p>
            <a:pPr lvl="1" algn="just"/>
            <a:r>
              <a:rPr lang="cs-CZ" b="1" dirty="0"/>
              <a:t>Příručka pro rok 2023 vylučuje způsob podání žádosti listinnou formou. </a:t>
            </a:r>
            <a:r>
              <a:rPr lang="cs-CZ" dirty="0"/>
              <a:t>Žádosti</a:t>
            </a:r>
            <a:br>
              <a:rPr lang="cs-CZ" dirty="0"/>
            </a:br>
            <a:r>
              <a:rPr lang="cs-CZ" dirty="0"/>
              <a:t>o dotaci se budou podávat </a:t>
            </a:r>
            <a:r>
              <a:rPr lang="cs-CZ" b="1" dirty="0"/>
              <a:t>pouze prostřednictvím datové zprávy. </a:t>
            </a:r>
            <a:r>
              <a:rPr lang="cs-CZ" dirty="0"/>
              <a:t>Příručka</a:t>
            </a:r>
            <a:br>
              <a:rPr lang="cs-CZ" dirty="0"/>
            </a:br>
            <a:r>
              <a:rPr lang="cs-CZ" dirty="0"/>
              <a:t>k tomuto účelu obsahuje i přehled akceptovaných formátu zasílaných příloh žádosti</a:t>
            </a:r>
            <a:br>
              <a:rPr lang="cs-CZ" dirty="0"/>
            </a:br>
            <a:r>
              <a:rPr lang="cs-CZ" dirty="0"/>
              <a:t>o dotaci.</a:t>
            </a:r>
          </a:p>
          <a:p>
            <a:pPr lvl="1" algn="just"/>
            <a:r>
              <a:rPr lang="cs-CZ" dirty="0"/>
              <a:t>Žádost a veškeré přílohy připojené k podání je nutné </a:t>
            </a:r>
            <a:r>
              <a:rPr lang="cs-CZ" b="1" dirty="0"/>
              <a:t>opatřit elektronickým podpisem </a:t>
            </a:r>
            <a:r>
              <a:rPr lang="cs-CZ" dirty="0"/>
              <a:t>oprávněných osob statutárních zástupců organizace.</a:t>
            </a:r>
          </a:p>
          <a:p>
            <a:pPr lvl="1" algn="just"/>
            <a:r>
              <a:rPr lang="cs-CZ" dirty="0"/>
              <a:t>Rozhodným datem je přijetí (dodání) datové zprávy na podatelnu Ministerstva zemědělství, ID: yphaax8. </a:t>
            </a:r>
            <a:r>
              <a:rPr lang="cs-CZ" b="1" dirty="0"/>
              <a:t>Maximální velikost jedné zprávy je 20 MB.</a:t>
            </a:r>
          </a:p>
          <a:p>
            <a:pPr lvl="1" algn="just"/>
            <a:r>
              <a:rPr lang="cs-CZ" dirty="0"/>
              <a:t>Příručka rozšiřuje neuznatelné náklady z hlediska čerpání dotace o </a:t>
            </a:r>
            <a:r>
              <a:rPr lang="cs-CZ" b="1" dirty="0"/>
              <a:t>pojištění</a:t>
            </a:r>
            <a:r>
              <a:rPr lang="cs-CZ" dirty="0"/>
              <a:t>.</a:t>
            </a:r>
          </a:p>
          <a:p>
            <a:pPr lvl="1" algn="just"/>
            <a:r>
              <a:rPr lang="cs-CZ" dirty="0"/>
              <a:t>Pravidla pro poskytování dotací </a:t>
            </a:r>
            <a:r>
              <a:rPr lang="cs-CZ" b="1" dirty="0"/>
              <a:t>neumožňují příjemci dotace použít dotaci na úhradu závazků vůči subjektu, na který se vztahují mezinárodní sankce </a:t>
            </a:r>
            <a:r>
              <a:rPr lang="cs-CZ" dirty="0"/>
              <a:t>podle zákona</a:t>
            </a:r>
            <a:br>
              <a:rPr lang="cs-CZ" dirty="0"/>
            </a:br>
            <a:r>
              <a:rPr lang="cs-CZ" dirty="0"/>
              <a:t>č. 69/2006 Sb., o provádění mezinárodních sankcí, ve znění pozdějších předpisů.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042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318D2-62D0-4073-82E5-3BB8D2806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F13EC5-9961-402F-9E9D-F37B27A4D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Kapitola VI. Veřejná podpora</a:t>
            </a:r>
          </a:p>
          <a:p>
            <a:pPr lvl="1" algn="just"/>
            <a:r>
              <a:rPr lang="cs-CZ" dirty="0"/>
              <a:t>Obsah kapitoly je doplněn o informaci, kdy v průběhu realizace projektu může </a:t>
            </a:r>
            <a:r>
              <a:rPr lang="cs-CZ" dirty="0" err="1"/>
              <a:t>MZe</a:t>
            </a:r>
            <a:r>
              <a:rPr lang="cs-CZ" dirty="0"/>
              <a:t> v návaznosti na </a:t>
            </a:r>
            <a:r>
              <a:rPr lang="cs-CZ" b="1" dirty="0"/>
              <a:t>změny právních předpisů pro poskytování veřejné podpory změnit podmínky, za kterých je veřejná podpora poskytnuta.</a:t>
            </a:r>
          </a:p>
          <a:p>
            <a:pPr lvl="1" algn="just"/>
            <a:r>
              <a:rPr lang="cs-CZ" dirty="0"/>
              <a:t>Tato </a:t>
            </a:r>
            <a:r>
              <a:rPr lang="cs-CZ" b="1" dirty="0"/>
              <a:t>podmínka je vložena z důvodu plánované novelizace </a:t>
            </a:r>
            <a:r>
              <a:rPr lang="cs-CZ" dirty="0"/>
              <a:t>nařízení </a:t>
            </a:r>
            <a:br>
              <a:rPr lang="cs-CZ" dirty="0"/>
            </a:br>
            <a:r>
              <a:rPr lang="cs-CZ" dirty="0"/>
              <a:t>komise EU č. 702/2014 ze dne 25. června 2014, kterým se v souladu</a:t>
            </a:r>
            <a:br>
              <a:rPr lang="cs-CZ" dirty="0"/>
            </a:br>
            <a:r>
              <a:rPr lang="cs-CZ" dirty="0"/>
              <a:t>s články 107 a 108 Smlouvy o fungování Evropské unie prohlašují určité kategorie podpory v odvětvích zemědělství a lesnictví a ve venkovských oblastech</a:t>
            </a:r>
            <a:br>
              <a:rPr lang="cs-CZ" dirty="0"/>
            </a:br>
            <a:r>
              <a:rPr lang="cs-CZ" dirty="0"/>
              <a:t>za slučitelné s vnitřním trhem a nařízení Komise (EU) č. 1388/2014  </a:t>
            </a:r>
            <a:br>
              <a:rPr lang="cs-CZ" dirty="0"/>
            </a:br>
            <a:r>
              <a:rPr lang="cs-CZ" dirty="0"/>
              <a:t>ze dne 16. prosince 2014, kterým se určité kategorie podpory pro podniky působící v oblasti produkce, zpracování a uvádění produktů rybolovu</a:t>
            </a:r>
            <a:br>
              <a:rPr lang="cs-CZ" dirty="0"/>
            </a:br>
            <a:r>
              <a:rPr lang="cs-CZ" dirty="0"/>
              <a:t>a akvakultury na trh prohlašují za slučitelné s vnitřním trhem podle</a:t>
            </a:r>
            <a:br>
              <a:rPr lang="cs-CZ" dirty="0"/>
            </a:br>
            <a:r>
              <a:rPr lang="cs-CZ" dirty="0"/>
              <a:t>článků 107 a 108 Smlouvy o fungování Evropské unie.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1803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EB6558-F32C-4A80-BDEC-BCF5F400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F48508-3D48-4F03-BAEC-E294E0FBE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Kapitola VII. Vedení řízení o žádosti o dotaci (hodnocení projektů)</a:t>
            </a:r>
          </a:p>
          <a:p>
            <a:pPr lvl="1" algn="just"/>
            <a:r>
              <a:rPr lang="cs-CZ" dirty="0"/>
              <a:t>Pravidla po poskytování dotací jsou doplněna o postup Hlavní komise Ministerstva zemědělství pro řízení o poskytnutí dotace při krácení požadované výše dotace.</a:t>
            </a:r>
          </a:p>
          <a:p>
            <a:pPr lvl="1" algn="just"/>
            <a:r>
              <a:rPr lang="cs-CZ" dirty="0"/>
              <a:t>Příklady zastavení řízení o poskytnutí dotace jsou doplněna o případ, kdy žadatel nezašle dokumentace k výběrovému řízení o dotaci v požadovaném formátu.</a:t>
            </a:r>
          </a:p>
          <a:p>
            <a:pPr lvl="1" algn="just"/>
            <a:r>
              <a:rPr lang="cs-CZ" dirty="0"/>
              <a:t>Dotační pravidla doplňují důvody pro zastavení řízení usnesením.</a:t>
            </a:r>
          </a:p>
          <a:p>
            <a:pPr lvl="1" algn="just"/>
            <a:endParaRPr lang="cs-CZ" dirty="0"/>
          </a:p>
          <a:p>
            <a:pPr marL="45720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5927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9DD09-0756-453E-8750-1F5EA4009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64C1DF-5A61-4455-8D41-AA688181D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Kapitola VIII. Změny projektu</a:t>
            </a:r>
          </a:p>
          <a:p>
            <a:pPr lvl="1" algn="just"/>
            <a:r>
              <a:rPr lang="cs-CZ" dirty="0"/>
              <a:t>Příručka zakazuje výstupy projektu rozšiřovat a současně umožňuje výstupy projektu nahrazovat pouze parametricky a cenově srovnatelným novým výstupem. </a:t>
            </a:r>
          </a:p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algn="just"/>
            <a:r>
              <a:rPr lang="cs-CZ" dirty="0"/>
              <a:t>Kapitola X. Vyúčtování projektu</a:t>
            </a:r>
          </a:p>
          <a:p>
            <a:pPr lvl="1" algn="just"/>
            <a:r>
              <a:rPr lang="cs-CZ" dirty="0"/>
              <a:t>Dotační pravidla doplňují povinnost příjemce dotace předložit přehledovou tabulku osobních nákladů ke kontrole nepřekročení limitů osobních nákladů. Dále budou předloženy kompletní podklady k největší realizované veřejné zakázce.</a:t>
            </a:r>
          </a:p>
        </p:txBody>
      </p:sp>
    </p:spTree>
    <p:extLst>
      <p:ext uri="{BB962C8B-B14F-4D97-AF65-F5344CB8AC3E}">
        <p14:creationId xmlns:p14="http://schemas.microsoft.com/office/powerpoint/2010/main" val="988300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8C251-CAE1-4BD2-A300-068D0432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4EB9C4-EFB8-47A2-8056-3C854C246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Kapitola XI. Závěrečná ustanovení</a:t>
            </a:r>
          </a:p>
          <a:p>
            <a:pPr lvl="1" algn="just"/>
            <a:r>
              <a:rPr lang="cs-CZ" dirty="0"/>
              <a:t>Příručka upřesňuje povinnost uchovávat rozhodnutí o poskytnutí dotace</a:t>
            </a:r>
            <a:br>
              <a:rPr lang="cs-CZ" dirty="0"/>
            </a:br>
            <a:r>
              <a:rPr lang="cs-CZ" dirty="0"/>
              <a:t>a veškeré doklady týkající se poskytnuté dotace nejméně po dobu pěti let</a:t>
            </a:r>
            <a:br>
              <a:rPr lang="cs-CZ" dirty="0"/>
            </a:br>
            <a:r>
              <a:rPr lang="cs-CZ" dirty="0"/>
              <a:t>od konce kalendářního roku, v němž byla ukončena administrace žádosti (vyplacena dotace), nestanoví-li jiný právní předpis lhůtu delší. </a:t>
            </a:r>
          </a:p>
          <a:p>
            <a:pPr lvl="1" algn="just"/>
            <a:r>
              <a:rPr lang="cs-CZ" b="1" dirty="0"/>
              <a:t>V návaznosti na novelu zákona č. 218/2000 Sb., o rozpočtových pravidlech,</a:t>
            </a:r>
            <a:br>
              <a:rPr lang="cs-CZ" b="1" dirty="0"/>
            </a:br>
            <a:r>
              <a:rPr lang="cs-CZ" b="1" dirty="0"/>
              <a:t>ve znění pozdějších předpisů, již nebude možné do žádosti o dotaci zahrnout financování pobočného spolku prostřednictvím příspěvku.</a:t>
            </a:r>
          </a:p>
          <a:p>
            <a:pPr lvl="1" algn="just"/>
            <a:r>
              <a:rPr lang="cs-CZ" dirty="0"/>
              <a:t>Změna e-mailu kontaktní osoby ve věci užití loga.</a:t>
            </a:r>
            <a:br>
              <a:rPr lang="cs-CZ" dirty="0"/>
            </a:br>
            <a:r>
              <a:rPr lang="cs-CZ" dirty="0"/>
              <a:t>Nový e-mail: </a:t>
            </a:r>
            <a:r>
              <a:rPr lang="cs-CZ" dirty="0">
                <a:hlinkClick r:id="rId2"/>
              </a:rPr>
              <a:t>propagaceNNO@mze.cz</a:t>
            </a:r>
            <a:r>
              <a:rPr lang="cs-CZ" dirty="0"/>
              <a:t>.</a:t>
            </a:r>
          </a:p>
          <a:p>
            <a:pPr lvl="1" algn="just"/>
            <a:r>
              <a:rPr lang="cs-CZ" dirty="0"/>
              <a:t>Úprava ustanovení v případě vrácení celé dotace před termínem splnění účelu nebude </a:t>
            </a:r>
            <a:r>
              <a:rPr lang="cs-CZ" dirty="0" err="1"/>
              <a:t>MZe</a:t>
            </a:r>
            <a:r>
              <a:rPr lang="cs-CZ" dirty="0"/>
              <a:t> vydávat o tomto vrácení žádné Rozhodnutí. </a:t>
            </a:r>
          </a:p>
          <a:p>
            <a:pPr lvl="1"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0647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884E0-4738-4099-8952-4268D7A2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166001-3861-473E-931F-2BB42E9FA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Příjemce dotace již nebude dokládat výpis z evidence o skutečných majitelích (příloha č. 5 žádosti o dotaci), ale </a:t>
            </a:r>
            <a:r>
              <a:rPr lang="cs-CZ" b="1" dirty="0"/>
              <a:t>v roce 2023 bude vyžadováno doložit úplný výpis z evidence skutečných majitelů</a:t>
            </a:r>
            <a:r>
              <a:rPr lang="cs-CZ" dirty="0"/>
              <a:t>. Návod s jednotlivými kroky k získání úplného výpisu za pomoci přihlášení do datové schránky naleznete zde:</a:t>
            </a:r>
          </a:p>
          <a:p>
            <a:pPr marL="0" indent="0" algn="just">
              <a:buNone/>
            </a:pPr>
            <a:r>
              <a:rPr lang="cs-CZ" dirty="0">
                <a:hlinkClick r:id="rId2"/>
              </a:rPr>
              <a:t>https://www.dh.cz/index.php/usek-vnitroorganizacni/dokumenty/1535-ziskani-uplneho-vypisu-z-evidence-skutecnych-majitelu</a:t>
            </a:r>
            <a:r>
              <a:rPr lang="cs-CZ" dirty="0"/>
              <a:t> </a:t>
            </a:r>
          </a:p>
          <a:p>
            <a:pPr algn="just"/>
            <a:r>
              <a:rPr lang="cs-CZ" dirty="0"/>
              <a:t>Grafický postup pro získání úplného výpisu z evidence skutečných majitelů:</a:t>
            </a:r>
          </a:p>
          <a:p>
            <a:pPr marL="0" indent="0" algn="just">
              <a:buNone/>
            </a:pPr>
            <a:r>
              <a:rPr lang="cs-CZ" dirty="0">
                <a:hlinkClick r:id="rId3"/>
              </a:rPr>
              <a:t>https://www.dh.cz/images/Dokumenty/Vnitroorganizacni/Uplny_vypis_z_ESM.pdf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043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D36CF-0B93-49B2-8FBE-F59DF8F6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2023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9D4C2-42B9-44AD-B26F-04EB643A7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56084"/>
            <a:ext cx="8915400" cy="43551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K žádosti nejsou připojeny veškeré přílohy tj:</a:t>
            </a:r>
          </a:p>
          <a:p>
            <a:pPr lvl="1" algn="just"/>
            <a:r>
              <a:rPr lang="cs-CZ" dirty="0"/>
              <a:t>1) Žádost elektronicky vygenerovaná z odkazu u výzvy</a:t>
            </a:r>
          </a:p>
          <a:p>
            <a:pPr lvl="1" algn="just"/>
            <a:r>
              <a:rPr lang="cs-CZ" dirty="0"/>
              <a:t>2) Minimální struktura projektu</a:t>
            </a:r>
          </a:p>
          <a:p>
            <a:pPr lvl="1" algn="just"/>
            <a:r>
              <a:rPr lang="cs-CZ" dirty="0"/>
              <a:t>3) Rozpočet projektu</a:t>
            </a:r>
          </a:p>
          <a:p>
            <a:pPr lvl="1" algn="just"/>
            <a:r>
              <a:rPr lang="cs-CZ" dirty="0"/>
              <a:t>4) Čestné prohlášení (podmínky oprávněnosti, historie subjektu a vedení účetnictví)</a:t>
            </a:r>
          </a:p>
          <a:p>
            <a:pPr lvl="1" algn="just"/>
            <a:r>
              <a:rPr lang="cs-CZ" dirty="0"/>
              <a:t>5) Čestné prohlášení (veřejná podpora)</a:t>
            </a:r>
          </a:p>
          <a:p>
            <a:pPr lvl="1" algn="just"/>
            <a:r>
              <a:rPr lang="cs-CZ" dirty="0"/>
              <a:t>6) Doložení právní subjektivity žadatele o dotaci (stanovy, případně jiné listiny osvědčující stanovení statutárního zástupce žadatele)</a:t>
            </a:r>
          </a:p>
          <a:p>
            <a:pPr lvl="1" algn="just"/>
            <a:r>
              <a:rPr lang="cs-CZ" dirty="0"/>
              <a:t>7) Výpis z veřejného rejstříku (příloha č. 4 žádosti o dotaci)</a:t>
            </a:r>
          </a:p>
          <a:p>
            <a:pPr lvl="1" algn="just"/>
            <a:r>
              <a:rPr lang="cs-CZ" dirty="0"/>
              <a:t>8) Úplný výpis z evidence skutečných majitelů (příloha č. 5 žádosti o dotaci)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Přílohy 1 až 5 je nutné opatřit elektronickým podpisem oprávněných osob a zaslat prostřednictvím datové schránky. Elektronickým podpisem je nutné opatřit i žádost o vyšší intenzitu podpory než 60 %.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Nepředložení jednoho z dokumentů bodů 1 až 4 a stanov (případně jiné listiny osvědčující stanovení statutárního zástupce žadatele) je důvodem pro zastavení řízení.</a:t>
            </a:r>
          </a:p>
          <a:p>
            <a:pPr algn="just"/>
            <a:r>
              <a:rPr lang="cs-CZ" dirty="0"/>
              <a:t>Při výpočtu požadované výše dotace dojde k zaokrouhlení částky</a:t>
            </a:r>
            <a:br>
              <a:rPr lang="cs-CZ" dirty="0"/>
            </a:br>
            <a:r>
              <a:rPr lang="cs-CZ" dirty="0"/>
              <a:t>a tím překročení 60 % nebo 90 % intenzity spolufinancování.</a:t>
            </a:r>
          </a:p>
          <a:p>
            <a:pPr algn="just"/>
            <a:r>
              <a:rPr lang="cs-CZ" dirty="0"/>
              <a:t>Překročení míry spolufinancování ze státního rozpočtu ve výši 60 %.</a:t>
            </a:r>
          </a:p>
          <a:p>
            <a:pPr algn="just"/>
            <a:endParaRPr lang="cs-CZ" b="1" dirty="0">
              <a:solidFill>
                <a:schemeClr val="tx1"/>
              </a:solidFill>
            </a:endParaRPr>
          </a:p>
          <a:p>
            <a:pPr algn="just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724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C73ED-E81C-4669-965B-D206AD24B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2023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A24553-C243-4BD6-A030-C3F24339D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59832"/>
            <a:ext cx="8915400" cy="50612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dirty="0"/>
              <a:t>Vyplňování žádosti </a:t>
            </a:r>
          </a:p>
          <a:p>
            <a:pPr algn="just"/>
            <a:r>
              <a:rPr lang="cs-CZ" dirty="0"/>
              <a:t>Kapitola 5.9. Výstupy projektu, indikátory: </a:t>
            </a:r>
          </a:p>
          <a:p>
            <a:pPr lvl="1" algn="just"/>
            <a:r>
              <a:rPr lang="cs-CZ" dirty="0"/>
              <a:t>Zvolte indikátory, které chcete naplnit v konkrétním dotačním podprogramu.</a:t>
            </a:r>
          </a:p>
          <a:p>
            <a:pPr marL="457200" lvl="1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Např:  indikátor zní 10 akcí – 20 osob / akce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Hodnota – číselný údaj (tj. počet akcí, který chce organizace zrealizovat) např. 5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Jednotky – např. akce. Nejedná se o číselný údaj např. 50 s tím, že číslo 50 je počet osob. Dále jednotkou není ani osoba. </a:t>
            </a:r>
          </a:p>
          <a:p>
            <a:pPr lvl="1" algn="just"/>
            <a:r>
              <a:rPr lang="cs-CZ" dirty="0"/>
              <a:t>Obsahem minimální struktury bude kalkulace (kapitola 7.) na jednotlivé realizované akce, včetně plánovaného / předpokládaného počtu účastníků (kapitola 6.)  </a:t>
            </a:r>
          </a:p>
          <a:p>
            <a:pPr algn="just"/>
            <a:r>
              <a:rPr lang="cs-CZ" dirty="0"/>
              <a:t>Kapitola 6.1. Celkové náklady projektu:</a:t>
            </a:r>
          </a:p>
          <a:p>
            <a:pPr lvl="1" algn="just"/>
            <a:r>
              <a:rPr lang="cs-CZ" dirty="0"/>
              <a:t>Kapitola bude obsahovat náklady na jednotlivé indikátory (při zvolení 3 indikátorů) budou celkové náklady projektu rozděleny mezi tyto 3 indikátory. </a:t>
            </a:r>
          </a:p>
          <a:p>
            <a:pPr lvl="1" algn="just"/>
            <a:r>
              <a:rPr lang="cs-CZ" b="1" dirty="0"/>
              <a:t>Je nutné, aby v minimální struktuře byly respektovány minimální hodnoty indikátoru. Nerespektování může být důvodem nepodpoření žádosti. </a:t>
            </a:r>
          </a:p>
          <a:p>
            <a:pPr lvl="1" algn="just"/>
            <a:r>
              <a:rPr lang="cs-CZ" dirty="0"/>
              <a:t>Minimální struktura musí obsahovat podrobnou kalkulaci jak k těmto nákladům organizace došla</a:t>
            </a:r>
            <a:br>
              <a:rPr lang="cs-CZ" dirty="0"/>
            </a:br>
            <a:r>
              <a:rPr lang="cs-CZ" dirty="0"/>
              <a:t>(kapitola 7. Rozpočet projektu).</a:t>
            </a:r>
          </a:p>
          <a:p>
            <a:pPr lvl="1" algn="just"/>
            <a:r>
              <a:rPr lang="cs-CZ" dirty="0"/>
              <a:t>Rozpočet bude obsahovat součet těchto podrobných kalkulací, které budou doplněny</a:t>
            </a:r>
            <a:br>
              <a:rPr lang="cs-CZ" dirty="0"/>
            </a:br>
            <a:r>
              <a:rPr lang="cs-CZ" dirty="0"/>
              <a:t>do jednotlivých kategoriích rozpočtu. </a:t>
            </a:r>
          </a:p>
          <a:p>
            <a:pPr lvl="1" algn="just"/>
            <a:r>
              <a:rPr lang="cs-CZ" dirty="0"/>
              <a:t>Dále je nutné uvést, alespoň přibližné počty účastníků na jednotlivé akce včetně kalkulací na jednotlivé akce</a:t>
            </a:r>
            <a:br>
              <a:rPr lang="cs-CZ" dirty="0"/>
            </a:br>
            <a:r>
              <a:rPr lang="cs-CZ" dirty="0"/>
              <a:t>do minimální struktury. 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Kalkulace nesmí obsahovat neuznatelné náklady projektu nebo dotace. Zejména překročení hranice 50 % osobních nákladů nebo potenciální investiční výdaje (zejména pozor na „soubory movitých věcí“ nebo na náklady režijního charakteru, které lze použít i při jiných neprojektových činnostech organizace). </a:t>
            </a:r>
          </a:p>
          <a:p>
            <a:pPr marL="457200" lvl="1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Tyto údaje jsou porovnávány a bodovány.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805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FCCAD4-B92F-486B-AC5C-85D1266CD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Zásady Ministerstva zemědělství pro poskytování dotací ze státního rozpočtu ČR nestátním neziskovým organizacím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5A650-6165-46B9-B2E3-4850131C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/>
              <a:t>Do rozpočtu nesmí být zakalkulován zisk. Zisk nesmí být v rámci dotovaného projektu ani fakticky realizován.</a:t>
            </a:r>
          </a:p>
          <a:p>
            <a:pPr algn="just"/>
            <a:r>
              <a:rPr lang="cs-CZ" dirty="0"/>
              <a:t>Příjemce dotace použije dotační prostředky na úhradu nákladů,</a:t>
            </a:r>
            <a:br>
              <a:rPr lang="cs-CZ" dirty="0"/>
            </a:br>
            <a:r>
              <a:rPr lang="cs-CZ" dirty="0"/>
              <a:t>které prokazatelně vznikly od 1.1. do 31.12.2022 dle schváleného rozpočtu,</a:t>
            </a:r>
            <a:br>
              <a:rPr lang="cs-CZ" dirty="0"/>
            </a:br>
            <a:r>
              <a:rPr lang="cs-CZ" dirty="0"/>
              <a:t>který je součástí vydaného rozhodnutí o poskytnutí dotace.</a:t>
            </a:r>
          </a:p>
          <a:p>
            <a:pPr algn="just"/>
            <a:r>
              <a:rPr lang="cs-CZ" dirty="0"/>
              <a:t>Dotaci lze při splnění ostatních podmínek použít i na úhradu výdajů,</a:t>
            </a:r>
            <a:br>
              <a:rPr lang="cs-CZ" dirty="0"/>
            </a:br>
            <a:r>
              <a:rPr lang="cs-CZ" dirty="0"/>
              <a:t>byly uskutečněny před datem vydání rozhodnutí a které prokazatelně souvisí s účelem dotace vymezeným tímto rozhodnutím. </a:t>
            </a:r>
          </a:p>
          <a:p>
            <a:pPr algn="just"/>
            <a:r>
              <a:rPr lang="cs-CZ" dirty="0"/>
              <a:t>Dotace je poskytována účelově, lze ji použít jen na účel uvedený</a:t>
            </a:r>
            <a:br>
              <a:rPr lang="cs-CZ" dirty="0"/>
            </a:br>
            <a:r>
              <a:rPr lang="cs-CZ" dirty="0"/>
              <a:t>v rozhodnutí (výroková část rozhodnutí o poskytnutí dotace).</a:t>
            </a:r>
          </a:p>
          <a:p>
            <a:pPr algn="just"/>
            <a:r>
              <a:rPr lang="cs-CZ" dirty="0"/>
              <a:t>Zásady ve své druhé části výslovně uvádějí další povinnosti, které mají být uvedeny mezi podmínkami pro použití dotace stanovenými rozhodnutím</a:t>
            </a:r>
            <a:br>
              <a:rPr lang="cs-CZ" dirty="0"/>
            </a:br>
            <a:r>
              <a:rPr lang="cs-CZ" dirty="0"/>
              <a:t>(část I. Rozhodnutí).</a:t>
            </a:r>
          </a:p>
        </p:txBody>
      </p:sp>
    </p:spTree>
    <p:extLst>
      <p:ext uri="{BB962C8B-B14F-4D97-AF65-F5344CB8AC3E}">
        <p14:creationId xmlns:p14="http://schemas.microsoft.com/office/powerpoint/2010/main" val="2805637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26BD7-5AB4-4838-8BAA-882627FA8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2023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AECEB8-ED6C-4BDD-9AC9-0BC21B302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Kvalitně zpracovaný projekt, kdy minimální struktura obsahuje:</a:t>
            </a:r>
          </a:p>
          <a:p>
            <a:pPr lvl="1" algn="just"/>
            <a:r>
              <a:rPr lang="cs-CZ" dirty="0"/>
              <a:t>Přibližné počty účastníků na jednotlivé akce.</a:t>
            </a:r>
          </a:p>
          <a:p>
            <a:pPr lvl="1" algn="just"/>
            <a:r>
              <a:rPr lang="cs-CZ" dirty="0"/>
              <a:t>Přibližná kalkulace na jednotlivé akce včetně odhadu za náklady na nájemné, počty pořízeného materiálů, počty a ceny za pořízené propagační materiály, odhadovaná částka za náklady na služby, mzdové náklady včetně hodinové sazby nebo tarifu a počtu hodin.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Celkové náklady na projekt se vždy stanoví na základě dílčích kalkulací. </a:t>
            </a:r>
          </a:p>
          <a:p>
            <a:pPr lvl="1" algn="just"/>
            <a:r>
              <a:rPr lang="cs-CZ" dirty="0"/>
              <a:t>Minimální struktura obsahuje propracovaný harmonogram.</a:t>
            </a:r>
          </a:p>
          <a:p>
            <a:pPr lvl="1" algn="just"/>
            <a:r>
              <a:rPr lang="cs-CZ" dirty="0"/>
              <a:t>Minimální struktura obsahuje výstupy z jednotlivých akcí (počet proškolených osob, počet zasažených osob, počet dotázaných osob, návštěvnost). </a:t>
            </a:r>
          </a:p>
          <a:p>
            <a:pPr lvl="1" algn="just"/>
            <a:r>
              <a:rPr lang="cs-CZ" dirty="0"/>
              <a:t>Vlastní indikátory navazují na předefinované indikátory. Pokud vlastní indikátory nenavazují, je to důvod pro krácení bodového hodnocení projektu. </a:t>
            </a:r>
          </a:p>
          <a:p>
            <a:pPr marL="457200" lvl="1" indent="0" algn="just">
              <a:buNone/>
            </a:pPr>
            <a:r>
              <a:rPr lang="cs-CZ" b="1" dirty="0"/>
              <a:t>Tyto údaje jsou znovu předmětem bodového hodnocení.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661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DBB5E-0239-4E58-82C9-A931C5B5F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544F6F-BCDA-4940-B711-9A9CDD1C1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80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A5E1A-68BB-4D14-8ADB-44661EEB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Příručka pro žadatele o dotaci (příjemce dotace)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08A118-5619-4B01-A511-45598B654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/>
              <a:t>V kapitole V. bod </a:t>
            </a:r>
            <a:r>
              <a:rPr lang="cs-CZ" b="1" dirty="0"/>
              <a:t>C.1.</a:t>
            </a:r>
            <a:r>
              <a:rPr lang="cs-CZ" dirty="0"/>
              <a:t> jsou stanoveny </a:t>
            </a:r>
            <a:r>
              <a:rPr lang="cs-CZ" b="1" dirty="0"/>
              <a:t>nezpůsobilé náklady projektu</a:t>
            </a:r>
            <a:r>
              <a:rPr lang="cs-CZ" dirty="0"/>
              <a:t>. Zahrnutí nezpůsobilých nákladů do vyúčtování bude posuzováno jako porušení rozpočtové kázně (podmínka č. 33 v příloze č. 1 Rozhodnutí o poskytnutí dotace). </a:t>
            </a:r>
          </a:p>
          <a:p>
            <a:pPr algn="just"/>
            <a:r>
              <a:rPr lang="cs-CZ" dirty="0"/>
              <a:t>V případě pronajatého majetku nejsou za způsobilé považovány náklady, které mají charakter technického zhodnocení a jsou nad rámec nájemného.</a:t>
            </a:r>
          </a:p>
          <a:p>
            <a:pPr algn="just"/>
            <a:r>
              <a:rPr lang="cs-CZ" b="1" dirty="0"/>
              <a:t>Nezpůsobilé náklady z hlediska čerpání dotace, bod C.2. Příručky</a:t>
            </a:r>
          </a:p>
          <a:p>
            <a:pPr lvl="1" algn="just"/>
            <a:r>
              <a:rPr lang="cs-CZ" dirty="0"/>
              <a:t>zejména pohoštění (což není úhrada snídaně, oběda nebo večeře u registrovaných účastníků akce, která je realizována v rámci projektu).</a:t>
            </a:r>
            <a:br>
              <a:rPr lang="cs-CZ" dirty="0"/>
            </a:br>
            <a:r>
              <a:rPr lang="cs-CZ" dirty="0"/>
              <a:t>Pozor: Na dokladu musí být uveden text „snídaně, oběd, večeře“.</a:t>
            </a:r>
            <a:br>
              <a:rPr lang="cs-CZ" dirty="0"/>
            </a:br>
            <a:r>
              <a:rPr lang="cs-CZ" dirty="0"/>
              <a:t>Pokud se jedná o úhradu cateringu či  </a:t>
            </a:r>
            <a:r>
              <a:rPr lang="cs-CZ" dirty="0" err="1"/>
              <a:t>coffee</a:t>
            </a:r>
            <a:r>
              <a:rPr lang="cs-CZ" dirty="0"/>
              <a:t> </a:t>
            </a:r>
            <a:r>
              <a:rPr lang="cs-CZ" dirty="0" err="1"/>
              <a:t>breaku</a:t>
            </a:r>
            <a:r>
              <a:rPr lang="cs-CZ" dirty="0"/>
              <a:t>, nejedná se o uznatelný náklad.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cestovní náhrady a výdaje spojené se zahraniční pracovní cestou (vždy hrazené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z vlastních zdrojů – u dotace 100% nelze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u programů 13.1. a 14.1. osobní náklady převyšující 50 % celkových nákladů projektu – nesmí být překročena hodnota 50 % celkových nákladů projektu stanovená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rozhodnutí (toto je nutné dodržet i ve vyúčtování)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53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1D2D1-6CC9-413F-8EA3-FF624CB6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42C920-E4B2-4B6F-A4DF-6CA1B31AD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15453"/>
            <a:ext cx="8915400" cy="5077326"/>
          </a:xfrm>
        </p:spPr>
        <p:txBody>
          <a:bodyPr>
            <a:noAutofit/>
          </a:bodyPr>
          <a:lstStyle/>
          <a:p>
            <a:pPr algn="just"/>
            <a:r>
              <a:rPr lang="cs-CZ" sz="1100" b="1" dirty="0"/>
              <a:t>Kapitola V, bod C.3.</a:t>
            </a:r>
            <a:r>
              <a:rPr lang="cs-CZ" sz="1100" dirty="0"/>
              <a:t> Podmínky pro zadávání zakázek malého rozsahu v případě neinvestičního projektu</a:t>
            </a:r>
          </a:p>
          <a:p>
            <a:pPr algn="just"/>
            <a:r>
              <a:rPr lang="cs-CZ" sz="1100" dirty="0"/>
              <a:t>Při zadávání zakázek malého rozsahu musí být splněny minimálně tyto podmínky:</a:t>
            </a:r>
          </a:p>
          <a:p>
            <a:pPr algn="just"/>
            <a:r>
              <a:rPr lang="cs-CZ" sz="1100" dirty="0"/>
              <a:t>a) veřejná zakázka </a:t>
            </a:r>
            <a:r>
              <a:rPr lang="cs-CZ" sz="1100" b="1" dirty="0"/>
              <a:t>malého rozsahu od 50 000 Kč do 200 000 Kč bez DPH</a:t>
            </a:r>
            <a:r>
              <a:rPr lang="cs-CZ" sz="1100" dirty="0"/>
              <a:t> může být zadána na základě průzkumu trhu, uchazeč o tomto průzkumu trhu provede záznam </a:t>
            </a:r>
          </a:p>
          <a:p>
            <a:pPr algn="just"/>
            <a:r>
              <a:rPr lang="cs-CZ" sz="1100" dirty="0"/>
              <a:t>(veřejné zakázky do 50 000 Kč jsou zadávány dle zkušeností příjemce dotace při respektování dalších pravidel stanovených  v Příručce),</a:t>
            </a:r>
          </a:p>
          <a:p>
            <a:pPr algn="just"/>
            <a:r>
              <a:rPr lang="cs-CZ" sz="1100" dirty="0"/>
              <a:t>b) veřejná zakázka </a:t>
            </a:r>
            <a:r>
              <a:rPr lang="cs-CZ" sz="1100" b="1" dirty="0"/>
              <a:t>malého rozsahu na dodávky a služby</a:t>
            </a:r>
            <a:r>
              <a:rPr lang="cs-CZ" sz="1100" dirty="0"/>
              <a:t>: </a:t>
            </a:r>
          </a:p>
          <a:p>
            <a:pPr lvl="1" algn="just"/>
            <a:r>
              <a:rPr lang="cs-CZ" sz="1100" dirty="0"/>
              <a:t>b1) v limitu </a:t>
            </a:r>
            <a:r>
              <a:rPr lang="cs-CZ" sz="1100" b="1" dirty="0"/>
              <a:t>od 200 000 Kč do 500 000 Kč bez DPH</a:t>
            </a:r>
            <a:r>
              <a:rPr lang="cs-CZ" sz="1100" dirty="0"/>
              <a:t> bude zadána minimálně formou uzavřené výzvy minimálně</a:t>
            </a:r>
            <a:br>
              <a:rPr lang="cs-CZ" sz="1100" dirty="0"/>
            </a:br>
            <a:r>
              <a:rPr lang="cs-CZ" sz="1100" dirty="0"/>
              <a:t>5 dodavatelům,</a:t>
            </a:r>
          </a:p>
          <a:p>
            <a:pPr lvl="1" algn="just"/>
            <a:r>
              <a:rPr lang="cs-CZ" sz="1100" dirty="0"/>
              <a:t>b2) v limitu </a:t>
            </a:r>
            <a:r>
              <a:rPr lang="cs-CZ" sz="1100" b="1" dirty="0"/>
              <a:t>nad 500 000 Kč bez DPH</a:t>
            </a:r>
            <a:r>
              <a:rPr lang="cs-CZ" sz="1100" dirty="0"/>
              <a:t> do limitu pro postup podle zákona o veřejných	 zakázkách bude vyhlášena veřejná soutěž o nejlepší nabídku a zadávací podmínky zveřejněny způsobem, který umožňuje dálkový přístup, </a:t>
            </a:r>
          </a:p>
          <a:p>
            <a:pPr algn="just"/>
            <a:r>
              <a:rPr lang="cs-CZ" sz="1100" dirty="0"/>
              <a:t>c) veřejná zakázka </a:t>
            </a:r>
            <a:r>
              <a:rPr lang="cs-CZ" sz="1100" b="1" dirty="0"/>
              <a:t>malého rozsahu na stavební práce</a:t>
            </a:r>
            <a:r>
              <a:rPr lang="cs-CZ" sz="1100" dirty="0"/>
              <a:t>:</a:t>
            </a:r>
          </a:p>
          <a:p>
            <a:pPr lvl="1" algn="just"/>
            <a:r>
              <a:rPr lang="cs-CZ" sz="1100" dirty="0"/>
              <a:t>c1) v limitu </a:t>
            </a:r>
            <a:r>
              <a:rPr lang="cs-CZ" sz="1100" b="1" dirty="0"/>
              <a:t>od 200 000 Kč do 2 500 000 Kč bez DPH</a:t>
            </a:r>
            <a:r>
              <a:rPr lang="cs-CZ" sz="1100" dirty="0"/>
              <a:t> bude realizovaná uzavřenou výzvou, přičemž příjemce dotace vyzve k podání nabídky alespoň 5 uchazečů,</a:t>
            </a:r>
          </a:p>
          <a:p>
            <a:pPr lvl="1" algn="just"/>
            <a:r>
              <a:rPr lang="cs-CZ" sz="1100" dirty="0"/>
              <a:t>c2) v limitu </a:t>
            </a:r>
            <a:r>
              <a:rPr lang="cs-CZ" sz="1100" b="1" dirty="0"/>
              <a:t>od 2 500 000 Kč včetně bez DPH</a:t>
            </a:r>
            <a:r>
              <a:rPr lang="cs-CZ" sz="1100" dirty="0"/>
              <a:t> do limitu pro postup podle zákona o zadávání veřejných zakázek bude realizována otevřenou výzvou, kterou příjemce dotace uveřejní v elektronickém nástroji/profilu zadavatele tak,</a:t>
            </a:r>
            <a:br>
              <a:rPr lang="cs-CZ" sz="1100" dirty="0"/>
            </a:br>
            <a:r>
              <a:rPr lang="cs-CZ" sz="1100" dirty="0"/>
              <a:t>aby byl zajištěn nepřetržitý dálkový přístup.</a:t>
            </a:r>
          </a:p>
          <a:p>
            <a:pPr algn="just"/>
            <a:r>
              <a:rPr lang="cs-CZ" sz="1100" u="sng" dirty="0"/>
              <a:t>Veřejné zakázky budou realizovány i u nákladů, které nejsou uznatelným výdajem v rámci dotace</a:t>
            </a:r>
            <a:r>
              <a:rPr lang="cs-CZ" sz="1100" dirty="0"/>
              <a:t>.</a:t>
            </a:r>
          </a:p>
          <a:p>
            <a:pPr algn="just"/>
            <a:r>
              <a:rPr lang="cs-CZ" sz="1100" dirty="0"/>
              <a:t>Uvedené podmínky </a:t>
            </a:r>
            <a:r>
              <a:rPr lang="cs-CZ" sz="1100" dirty="0" err="1"/>
              <a:t>MZe</a:t>
            </a:r>
            <a:r>
              <a:rPr lang="cs-CZ" sz="1100" dirty="0"/>
              <a:t> mají přednost před interními pokyny příjemce dotace pro realizaci zakázek malého rozsahu.</a:t>
            </a:r>
          </a:p>
          <a:p>
            <a:pPr algn="just"/>
            <a:r>
              <a:rPr lang="cs-CZ" sz="1100" b="1" dirty="0">
                <a:solidFill>
                  <a:schemeClr val="tx1"/>
                </a:solidFill>
              </a:rPr>
              <a:t>Je nutné mít vytvořenou interní směrnici o veřejných zakázkách a postupovat podle ní. Směrnice nesmí být v rozporu</a:t>
            </a:r>
            <a:br>
              <a:rPr lang="cs-CZ" sz="1100" b="1" dirty="0">
                <a:solidFill>
                  <a:schemeClr val="tx1"/>
                </a:solidFill>
              </a:rPr>
            </a:br>
            <a:r>
              <a:rPr lang="cs-CZ" sz="1100" b="1" dirty="0">
                <a:solidFill>
                  <a:schemeClr val="tx1"/>
                </a:solidFill>
              </a:rPr>
              <a:t>se stanovenými podmínkami. Je možné ve směrnici vymezit podmínky pouze pro projekt. </a:t>
            </a:r>
          </a:p>
        </p:txBody>
      </p:sp>
    </p:spTree>
    <p:extLst>
      <p:ext uri="{BB962C8B-B14F-4D97-AF65-F5344CB8AC3E}">
        <p14:creationId xmlns:p14="http://schemas.microsoft.com/office/powerpoint/2010/main" val="160408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57D95-BC98-485F-B538-054F2FDD9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35520-EA0D-4C0A-8CDC-902908B3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5979"/>
            <a:ext cx="8915400" cy="466023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dirty="0"/>
              <a:t>Příručka pro žadatele o dotaci (příjemce dotace), kapitola VI. Veřejná podpora</a:t>
            </a:r>
          </a:p>
          <a:p>
            <a:pPr algn="just"/>
            <a:r>
              <a:rPr lang="cs-CZ" dirty="0"/>
              <a:t>Pokud projekt naplní definiční znaky veřejné podpory, musí být způsobilé náklady </a:t>
            </a:r>
            <a:br>
              <a:rPr lang="cs-CZ" dirty="0"/>
            </a:br>
            <a:r>
              <a:rPr lang="cs-CZ" dirty="0"/>
              <a:t>v souladu s příslušnými předpisy EU pro danou oblast. 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Zejména pozor na nezpůsobilost nákladů na ochutnávky + propagační předměty organizace.</a:t>
            </a:r>
          </a:p>
          <a:p>
            <a:pPr algn="just"/>
            <a:r>
              <a:rPr lang="cs-CZ" dirty="0"/>
              <a:t>Poskytnutí dotace může být vyhodnoceno jako veřejná podpora, pokud dojde</a:t>
            </a:r>
            <a:br>
              <a:rPr lang="cs-CZ" dirty="0"/>
            </a:br>
            <a:r>
              <a:rPr lang="cs-CZ" dirty="0"/>
              <a:t>k naplnění všech níže uvedených definičních znaků:</a:t>
            </a:r>
          </a:p>
          <a:p>
            <a:pPr lvl="1" algn="just"/>
            <a:r>
              <a:rPr lang="cs-CZ" dirty="0"/>
              <a:t>Výhoda financovaná ze státních prostředků</a:t>
            </a:r>
          </a:p>
          <a:p>
            <a:pPr lvl="1" algn="just"/>
            <a:r>
              <a:rPr lang="cs-CZ" dirty="0"/>
              <a:t>Zvýhodnění určitého podniku, který vykonává ekonomickou činnost</a:t>
            </a:r>
          </a:p>
          <a:p>
            <a:pPr lvl="1" algn="just"/>
            <a:r>
              <a:rPr lang="cs-CZ" dirty="0"/>
              <a:t>Hrozba narušení soutěže nebo narušení soutěže</a:t>
            </a:r>
          </a:p>
          <a:p>
            <a:pPr lvl="1" algn="just"/>
            <a:r>
              <a:rPr lang="cs-CZ" dirty="0"/>
              <a:t>Ovlivnění obchodu mezi členskými státy EU</a:t>
            </a:r>
          </a:p>
          <a:p>
            <a:pPr lvl="1" algn="just"/>
            <a:r>
              <a:rPr lang="cs-CZ" dirty="0"/>
              <a:t>Podmínky poskytnutí jsou uvedeny v rozhodnutí o poskytnutí dotace (článek IV.) současně</a:t>
            </a:r>
            <a:br>
              <a:rPr lang="cs-CZ" dirty="0"/>
            </a:br>
            <a:r>
              <a:rPr lang="cs-CZ" dirty="0"/>
              <a:t>v článku I., bod 3 f) uloženo odlišit v účetnictví části projektu podle druhů veřejné podpory.</a:t>
            </a:r>
          </a:p>
          <a:p>
            <a:pPr algn="just"/>
            <a:r>
              <a:rPr lang="cs-CZ" dirty="0"/>
              <a:t>Splnění podmínek veřejné podpory příjemce dotace popíše v závěrečné zprávě</a:t>
            </a:r>
            <a:br>
              <a:rPr lang="cs-CZ" dirty="0"/>
            </a:br>
            <a:r>
              <a:rPr lang="cs-CZ" dirty="0"/>
              <a:t>v bodě č. 10</a:t>
            </a:r>
          </a:p>
        </p:txBody>
      </p:sp>
    </p:spTree>
    <p:extLst>
      <p:ext uri="{BB962C8B-B14F-4D97-AF65-F5344CB8AC3E}">
        <p14:creationId xmlns:p14="http://schemas.microsoft.com/office/powerpoint/2010/main" val="2197514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D43D1-4639-4026-8DA5-902F02D79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E251C4-0B2B-4311-916A-CA632C0A6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0147"/>
            <a:ext cx="8915400" cy="433107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1900" b="1" dirty="0"/>
              <a:t>Změny projektu</a:t>
            </a:r>
            <a:r>
              <a:rPr lang="cs-CZ" dirty="0"/>
              <a:t> – kapitola VIII. Příručky rozlišuje dva druhy změn:</a:t>
            </a:r>
          </a:p>
          <a:p>
            <a:pPr lvl="1" algn="just"/>
            <a:r>
              <a:rPr lang="cs-CZ" b="1" dirty="0"/>
              <a:t>Nepodstatné změny</a:t>
            </a:r>
            <a:r>
              <a:rPr lang="cs-CZ" dirty="0"/>
              <a:t>, které neovlivní realizaci projektu a není nutný předcházející souhlas </a:t>
            </a:r>
            <a:r>
              <a:rPr lang="cs-CZ" dirty="0" err="1"/>
              <a:t>MZe</a:t>
            </a:r>
            <a:r>
              <a:rPr lang="cs-CZ" dirty="0"/>
              <a:t> (např. změna identifikačních údajů, změna statutárního orgánu).</a:t>
            </a:r>
            <a:br>
              <a:rPr lang="cs-CZ" dirty="0"/>
            </a:br>
            <a:r>
              <a:rPr lang="cs-CZ" dirty="0"/>
              <a:t>Tyto změny je však nutné oznámit poskytovateli dotace včas (tj. do 14 dnů,</a:t>
            </a:r>
            <a:br>
              <a:rPr lang="cs-CZ" dirty="0"/>
            </a:br>
            <a:r>
              <a:rPr lang="cs-CZ" dirty="0"/>
              <a:t>viz Příloha č. 1 Rozhodnutí, podmínka č. 37).</a:t>
            </a:r>
          </a:p>
          <a:p>
            <a:pPr lvl="1" algn="just"/>
            <a:r>
              <a:rPr lang="cs-CZ" b="1" dirty="0"/>
              <a:t>Podstatné změny nelze realizovat bez souhlasu </a:t>
            </a:r>
            <a:r>
              <a:rPr lang="cs-CZ" b="1" dirty="0" err="1"/>
              <a:t>MZe</a:t>
            </a:r>
            <a:r>
              <a:rPr lang="cs-CZ" b="1" dirty="0"/>
              <a:t>:</a:t>
            </a:r>
          </a:p>
          <a:p>
            <a:pPr lvl="2" algn="just"/>
            <a:r>
              <a:rPr lang="cs-CZ" dirty="0"/>
              <a:t>Změna projektu, která ovlivní naplnění cíle projektu (změna aktivit nebo indikátorů)</a:t>
            </a:r>
          </a:p>
          <a:p>
            <a:pPr lvl="2" algn="just"/>
            <a:r>
              <a:rPr lang="cs-CZ" dirty="0"/>
              <a:t>Změna schváleného rozpočtu, který je součástí Rozhodnutí o poskytnutí dotace</a:t>
            </a:r>
          </a:p>
          <a:p>
            <a:pPr lvl="2" algn="just"/>
            <a:r>
              <a:rPr lang="cs-CZ" dirty="0"/>
              <a:t>Změna rozhodnutí (např. změna veřejné podpory)</a:t>
            </a:r>
          </a:p>
          <a:p>
            <a:pPr algn="just"/>
            <a:r>
              <a:rPr lang="cs-CZ" dirty="0"/>
              <a:t>Žádost o podstatnou změnu je třeba podat nejpozději do 30 dnů před ukončením realizace projektu, tj. </a:t>
            </a:r>
            <a:r>
              <a:rPr lang="cs-CZ" b="1" dirty="0"/>
              <a:t>nejpozději do 30.11.2022</a:t>
            </a:r>
            <a:r>
              <a:rPr lang="cs-CZ" dirty="0"/>
              <a:t>. K žádosti o změnu projektu příjemce dotace předloží relevantní dokumentaci (odůvodnění změny, minimální strukturu projektu a rozpočet projektu s vyznačenými změnami a čistopisy těchto dokumentů). Veškerá dokumentace musí obsahovat podpisy statutárního zástupce. </a:t>
            </a:r>
            <a:r>
              <a:rPr lang="cs-CZ" dirty="0" err="1"/>
              <a:t>MZe</a:t>
            </a:r>
            <a:r>
              <a:rPr lang="cs-CZ" dirty="0"/>
              <a:t> žádost posoudí</a:t>
            </a:r>
            <a:br>
              <a:rPr lang="cs-CZ" dirty="0"/>
            </a:br>
            <a:r>
              <a:rPr lang="cs-CZ" dirty="0"/>
              <a:t>a v případě souhlasu vydá Rozhodnutí o změně. </a:t>
            </a:r>
          </a:p>
          <a:p>
            <a:pPr algn="just"/>
            <a:r>
              <a:rPr lang="cs-CZ" sz="1500" b="1" u="sng" dirty="0"/>
              <a:t>V případě podstatné změny je možné změnu realizovat až po vydání příslušného</a:t>
            </a:r>
            <a:br>
              <a:rPr lang="cs-CZ" sz="1500" b="1" u="sng" dirty="0"/>
            </a:br>
            <a:r>
              <a:rPr lang="cs-CZ" sz="1500" b="1" u="sng" dirty="0"/>
              <a:t>Rozhodnutí o změně poskytovatelem dotace.</a:t>
            </a:r>
          </a:p>
        </p:txBody>
      </p:sp>
    </p:spTree>
    <p:extLst>
      <p:ext uri="{BB962C8B-B14F-4D97-AF65-F5344CB8AC3E}">
        <p14:creationId xmlns:p14="http://schemas.microsoft.com/office/powerpoint/2010/main" val="359425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35E9C-5404-4135-9290-15DAC4BE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ED4E0B-0A51-4580-8CD2-BB7DC34FC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Upřesnění dokladů k podání žádosti o změnu projektu, rozpočtu projektu nebo rozhodnutí.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Vždy se předává odůvodnění žádosti o změnu. Na odůvodnění není žádný formulář. </a:t>
            </a:r>
          </a:p>
          <a:p>
            <a:pPr lvl="1" algn="just"/>
            <a:r>
              <a:rPr lang="cs-CZ" dirty="0"/>
              <a:t>Při žádosti o změnu projektu příjemce dotace předloží čistopis projektu</a:t>
            </a:r>
            <a:br>
              <a:rPr lang="cs-CZ" dirty="0"/>
            </a:br>
            <a:r>
              <a:rPr lang="cs-CZ" dirty="0"/>
              <a:t>a projekt s vyznačenými změnami. </a:t>
            </a:r>
          </a:p>
          <a:p>
            <a:pPr lvl="1" algn="just"/>
            <a:r>
              <a:rPr lang="cs-CZ" dirty="0"/>
              <a:t>K žádosti o změnu rozpočtu projektu musí být připojen čistopis rozpočtu</a:t>
            </a:r>
            <a:br>
              <a:rPr lang="cs-CZ" dirty="0"/>
            </a:br>
            <a:r>
              <a:rPr lang="cs-CZ" dirty="0"/>
              <a:t>a rozpočet s vyznačenými změnami.</a:t>
            </a:r>
          </a:p>
          <a:p>
            <a:pPr lvl="1" algn="just"/>
            <a:r>
              <a:rPr lang="cs-CZ" dirty="0"/>
              <a:t>Veškerá dokumentace musí být podepsána oprávněnou osobou příjemce dotace. </a:t>
            </a:r>
          </a:p>
        </p:txBody>
      </p:sp>
    </p:spTree>
    <p:extLst>
      <p:ext uri="{BB962C8B-B14F-4D97-AF65-F5344CB8AC3E}">
        <p14:creationId xmlns:p14="http://schemas.microsoft.com/office/powerpoint/2010/main" val="4079796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298823-315C-4D7B-BD59-B5E3A266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163507-A09E-4A86-82F9-C4E97B1A7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b="1" dirty="0"/>
              <a:t>Závěrečná ustanovení: kapitola XI. Příručky</a:t>
            </a:r>
            <a:r>
              <a:rPr lang="cs-CZ" dirty="0"/>
              <a:t> pro žadatele o dotaci (příjemce dotace)</a:t>
            </a:r>
          </a:p>
          <a:p>
            <a:pPr algn="just"/>
            <a:r>
              <a:rPr lang="cs-CZ" dirty="0"/>
              <a:t>Příjemce dotace je povinen dodržovat pravidla a podmínky stanovené Zásadami, Příručkou a Rozhodnutím.</a:t>
            </a:r>
          </a:p>
          <a:p>
            <a:pPr algn="just"/>
            <a:r>
              <a:rPr lang="cs-CZ" dirty="0"/>
              <a:t>Příjemce je povinen postupovat v souladu se zákonem č. 134/2016 Sb., </a:t>
            </a:r>
            <a:br>
              <a:rPr lang="cs-CZ" dirty="0"/>
            </a:br>
            <a:r>
              <a:rPr lang="cs-CZ" dirty="0"/>
              <a:t>o zadávání veřejných zakázek, v platném znění. U veřejných zakázek malého rozsahu je povinen vytvořit interní směrnici o zadávání veřejných zakázek malého rozsahu, postupovat podle ní, dodržovat zásady transparentnosti, rovného zacházení a zákazu diskriminace, hospodárnosti, účelnosti a efektivnosti.</a:t>
            </a:r>
          </a:p>
          <a:p>
            <a:pPr algn="just"/>
            <a:r>
              <a:rPr lang="cs-CZ" dirty="0"/>
              <a:t>U listinných a elektronických dokumentů (výstupů projektu) uvádět logo </a:t>
            </a:r>
            <a:r>
              <a:rPr lang="cs-CZ" dirty="0" err="1"/>
              <a:t>MZe</a:t>
            </a:r>
            <a:r>
              <a:rPr lang="cs-CZ" dirty="0"/>
              <a:t>, užití loga musí být schváleno Oddělením komunikace s veřejností Ministerstva zemědělství (kontakt v Příručce pro žadatele, str. 40). </a:t>
            </a:r>
            <a:r>
              <a:rPr lang="cs-CZ" b="1" dirty="0"/>
              <a:t>– NUTNO KONZULTOVAT - sankce</a:t>
            </a:r>
          </a:p>
          <a:p>
            <a:pPr algn="just"/>
            <a:r>
              <a:rPr lang="cs-CZ" dirty="0"/>
              <a:t>Doporučení týkající se především spolků a pobočných spolků:</a:t>
            </a:r>
          </a:p>
          <a:p>
            <a:pPr lvl="1" algn="just"/>
            <a:r>
              <a:rPr lang="cs-CZ" dirty="0"/>
              <a:t>Zápis ve veřejném rejstříku musí být v souladu se zákonem č. 304/2013 Sb.,</a:t>
            </a:r>
            <a:br>
              <a:rPr lang="cs-CZ" dirty="0"/>
            </a:br>
            <a:r>
              <a:rPr lang="cs-CZ" dirty="0"/>
              <a:t>o veřejných rejstřících právnických a fyzických osob(předmět činnosti nebo účel, název nejvyššího orgánu, statutární orgán, způsob jednání).</a:t>
            </a:r>
          </a:p>
        </p:txBody>
      </p:sp>
    </p:spTree>
    <p:extLst>
      <p:ext uri="{BB962C8B-B14F-4D97-AF65-F5344CB8AC3E}">
        <p14:creationId xmlns:p14="http://schemas.microsoft.com/office/powerpoint/2010/main" val="383391405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860</TotalTime>
  <Words>4712</Words>
  <Application>Microsoft Office PowerPoint</Application>
  <PresentationFormat>Širokoúhlá obrazovka</PresentationFormat>
  <Paragraphs>274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Stébla</vt:lpstr>
      <vt:lpstr>Realizace projektů NNO v roce 2022 a změny pro rok 2023</vt:lpstr>
      <vt:lpstr>Realizace projektů NNO</vt:lpstr>
      <vt:lpstr>Zásady Ministerstva zemědělství pro poskytování dotací ze státního rozpočtu ČR nestátním neziskovým organizacím</vt:lpstr>
      <vt:lpstr>Příručka pro žadatele o dotaci (příjemce dotace)</vt:lpstr>
      <vt:lpstr>Veřejné zakázky</vt:lpstr>
      <vt:lpstr>Veřejná podpora</vt:lpstr>
      <vt:lpstr>Realizace projektů NNO v roce 2022</vt:lpstr>
      <vt:lpstr>Realizace projektů NNO v roce 2022</vt:lpstr>
      <vt:lpstr>Realizace projektů NNO v roce 2022</vt:lpstr>
      <vt:lpstr>Realizace projektů NNO v roce 2022</vt:lpstr>
      <vt:lpstr>Realizace projektů NNO v roce 2022</vt:lpstr>
      <vt:lpstr>Realizace projektů NNO v roce 2022</vt:lpstr>
      <vt:lpstr>Realizace projektů NNO v roce 2022</vt:lpstr>
      <vt:lpstr>Realizace projektů NNO v roce 2022</vt:lpstr>
      <vt:lpstr>Realizace projektů NNO v roce 2022</vt:lpstr>
      <vt:lpstr>Realizace 2022 – časté chyby (1)</vt:lpstr>
      <vt:lpstr>Realizace 2022 – časté chyby (2)</vt:lpstr>
      <vt:lpstr>Platné změny pro rok 2023</vt:lpstr>
      <vt:lpstr>Platné změny pro rok 2023 – dotační programy</vt:lpstr>
      <vt:lpstr>Změny platné pro rok 2023</vt:lpstr>
      <vt:lpstr>Změny platné pro rok 2023</vt:lpstr>
      <vt:lpstr>Změny platné pro rok 2023</vt:lpstr>
      <vt:lpstr>Změny platné pro rok 2023</vt:lpstr>
      <vt:lpstr>Změny platné pro rok 2023</vt:lpstr>
      <vt:lpstr>Změny platné pro rok 2023</vt:lpstr>
      <vt:lpstr>Změny platné pro rok 2023</vt:lpstr>
      <vt:lpstr>Změny platné pro rok 2023</vt:lpstr>
      <vt:lpstr>Žádosti pro rok 2023 – časté chyby</vt:lpstr>
      <vt:lpstr>Žádosti pro rok 2023 – časté chyby</vt:lpstr>
      <vt:lpstr>Žádosti pro rok 2023 – časté chyby</vt:lpstr>
      <vt:lpstr>Děkujeme za pozornost </vt:lpstr>
    </vt:vector>
  </TitlesOfParts>
  <Company>MZe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Realizace projektů NNO v roce 2022 a změny pro rok 2023</dc:title>
  <dc:creator>Plaček Jakub</dc:creator>
  <cp:lastModifiedBy>Pangrác Jiří</cp:lastModifiedBy>
  <cp:revision>21</cp:revision>
  <dcterms:created xsi:type="dcterms:W3CDTF">2022-09-02T09:49:02Z</dcterms:created>
  <dcterms:modified xsi:type="dcterms:W3CDTF">2022-09-22T07:46:24Z</dcterms:modified>
</cp:coreProperties>
</file>