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9" r:id="rId1"/>
    <p:sldMasterId id="2147483734" r:id="rId2"/>
    <p:sldMasterId id="2147483752" r:id="rId3"/>
    <p:sldMasterId id="2147483770" r:id="rId4"/>
  </p:sldMasterIdLst>
  <p:notesMasterIdLst>
    <p:notesMasterId r:id="rId27"/>
  </p:notesMasterIdLst>
  <p:handoutMasterIdLst>
    <p:handoutMasterId r:id="rId28"/>
  </p:handoutMasterIdLst>
  <p:sldIdLst>
    <p:sldId id="528" r:id="rId5"/>
    <p:sldId id="487" r:id="rId6"/>
    <p:sldId id="504" r:id="rId7"/>
    <p:sldId id="505" r:id="rId8"/>
    <p:sldId id="522" r:id="rId9"/>
    <p:sldId id="506" r:id="rId10"/>
    <p:sldId id="507" r:id="rId11"/>
    <p:sldId id="523" r:id="rId12"/>
    <p:sldId id="508" r:id="rId13"/>
    <p:sldId id="509" r:id="rId14"/>
    <p:sldId id="524" r:id="rId15"/>
    <p:sldId id="510" r:id="rId16"/>
    <p:sldId id="511" r:id="rId17"/>
    <p:sldId id="525" r:id="rId18"/>
    <p:sldId id="514" r:id="rId19"/>
    <p:sldId id="515" r:id="rId20"/>
    <p:sldId id="527" r:id="rId21"/>
    <p:sldId id="512" r:id="rId22"/>
    <p:sldId id="513" r:id="rId23"/>
    <p:sldId id="526" r:id="rId24"/>
    <p:sldId id="549" r:id="rId25"/>
    <p:sldId id="521" r:id="rId26"/>
  </p:sldIdLst>
  <p:sldSz cx="9144000" cy="6858000" type="screen4x3"/>
  <p:notesSz cx="6808788" cy="99409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24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1505" autoAdjust="0"/>
  </p:normalViewPr>
  <p:slideViewPr>
    <p:cSldViewPr>
      <p:cViewPr varScale="1">
        <p:scale>
          <a:sx n="104" d="100"/>
          <a:sy n="104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573" y="1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1813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573" y="9441813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BA06EB-ACFE-42CD-8350-6C6390A200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54907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573" y="1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4" y="4720909"/>
            <a:ext cx="5447666" cy="447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1813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573" y="9441813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B5F85AB-2304-42CC-94F5-E0C782A7A3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2740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5F85AB-2304-42CC-94F5-E0C782A7A3BD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94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ACE7-7A80-469C-8422-81462072F3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10F59-9FC9-4EB3-AAF1-41BD386BE1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748AD-9622-4D59-9850-F5FA0E5CF9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EA259-9971-47AB-B518-3A8DB53275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3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75739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56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56804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50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84709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71B1F-A532-4593-89DB-B0BBF5D23F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212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497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101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553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176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728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45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67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50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2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7A8BB-50CC-4087-840B-D94DD85BFE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03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37216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56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0112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98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76855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25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485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652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45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33187-3A5E-428B-9337-83F74B8B57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486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589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66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09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5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40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99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BADF-E39A-458D-9FC9-F1AD7D4AB677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4E6CF59-20E2-4A55-8807-FB3337711F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4384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7929-79C6-4E99-A448-4FE53AB98884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0A31913-07B3-44DC-A508-6F2D9D4A38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355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83C9-EB8E-4835-A85D-C1BE144A3A3C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B728B3B-FBE2-40DD-B089-AE7284B4F8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37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50E60-20EB-47F3-B3D8-5290A51DB5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4A5C-EDDD-4C60-AEB8-D27097F67B1D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607064A-6290-4988-AC0C-ABEB34927A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438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9CFA-60E9-443E-8EA7-15D2E3170741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E24B25C-A4CA-495A-BDDD-389BD31C8E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8283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757F-F37D-4CC0-99D8-45F8BF45827C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E7921C7-1D13-4F8A-ACE8-3DA09037ED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388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AAFD-E6CC-4E6E-8B61-54B8FE6E9773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8ABB394-18C6-4C81-AAFA-C5B2B397EF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3244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6" name="Zástupný symbol pro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0A3F-088B-48E3-A5E9-95282E427F61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8" name="Zástupný symbol pro číslo snímk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D925ED9-C5BD-47F1-B66A-4868669473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708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00BB-0811-46F4-908D-BF1324E50D5F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FB6045C-0BFB-4245-A584-EE15FDD73C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7465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Klepnutím na ikonu přidáte graf.</a:t>
            </a:r>
            <a:endParaRPr lang="cs-CZ" noProof="0"/>
          </a:p>
        </p:txBody>
      </p:sp>
      <p:sp>
        <p:nvSpPr>
          <p:cNvPr id="6" name="Zástupný symbol pro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B18D-C708-4766-A189-EB1AFFC372B2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8" name="Zástupný symbol pro číslo snímk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2F039C5-E159-48F3-9CB6-A6579D43F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317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Klepnutím na ikonu přidáte graf.</a:t>
            </a:r>
            <a:endParaRPr lang="cs-CZ" noProof="0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FF04-D0CF-47C4-9DBE-37323EE09FAB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6E807EF-8580-42F5-BCDE-3EA1343B51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2264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Klepnutím na ikonu přidáte tabulku.</a:t>
            </a:r>
            <a:endParaRPr lang="cs-CZ" noProof="0" dirty="0"/>
          </a:p>
        </p:txBody>
      </p:sp>
      <p:sp>
        <p:nvSpPr>
          <p:cNvPr id="6" name="Zástupný symbol pro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5C4F-9E41-4356-8E0B-63B84C2D3547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8" name="Zástupný symbol pro číslo snímk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784E2EB-58F0-4C2B-96E2-A3215612BF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7398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Klepnutím na ikonu přidáte tabulku.</a:t>
            </a:r>
            <a:endParaRPr lang="cs-CZ" noProof="0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D7D1-6D16-4734-9D48-ED05FD6EC421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997EBA3-B61B-4B1E-937F-EFB1F2DC95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54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D7465-52AC-4BCD-80CD-ACF41F5CEB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EF42-E198-41C2-AA1A-81566F8CD22A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91260C6-6485-4F08-856A-6FDAE23448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8504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32CDE-F4A2-4580-8F54-FEEF2D2A960A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85EF9-61C7-46DD-ADC8-00C05D58FD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1882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CDF9-7C3F-48BB-9158-6B9464581F17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6A07-162F-4CA1-9413-553CC4DA73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13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19E8-6D9A-4CB4-9A11-D9DC317F36BF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42CA-9581-4BC2-B4CD-BDD11A649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9788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180D99-B1BD-48F8-B389-83900B7D9FB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6678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E3B6E-0476-495B-8952-ECF42CDDEB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1999-EDB4-439E-B3DE-DCD5B39839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A3F9B-79F7-43BC-86EC-2F291E24ED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tif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.tiff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7CE62CA-EBFB-4095-B387-5400CFEC66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14.4.2016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1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E867DD-55C7-45E6-B42D-3875E50F70CC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14.4.2016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5DE840-BFCF-431C-B9DE-34C36188C1AD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938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947885-729C-4103-9437-F9A0D687B673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A657F1-E9C7-4143-830C-8DE42033E8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39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cs-CZ" sz="3200" b="1" kern="1200" dirty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cs-CZ" sz="22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0.jpeg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http://www.betterphoto.com/uploads/processed/0030/0612050256031treesandfog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betterphoto.com/gallery/dynoGall2.asp?catID=130&amp;style=&amp;contestCatID=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2000" b="1" dirty="0"/>
              <a:t>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3100" b="1" dirty="0" smtClean="0"/>
              <a:t>Program rozvoje venkova </a:t>
            </a:r>
            <a:br>
              <a:rPr lang="cs-CZ" sz="3100" b="1" dirty="0" smtClean="0"/>
            </a:br>
            <a:r>
              <a:rPr lang="cs-CZ" sz="3100" b="1" dirty="0" smtClean="0"/>
              <a:t>na období 2014 - 2020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3100" b="1" dirty="0"/>
              <a:t> 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8712" cy="2304256"/>
          </a:xfrm>
        </p:spPr>
        <p:txBody>
          <a:bodyPr>
            <a:normAutofit fontScale="32500" lnSpcReduction="20000"/>
          </a:bodyPr>
          <a:lstStyle/>
          <a:p>
            <a:pPr lvl="0" algn="ctr"/>
            <a:endParaRPr lang="cs-CZ" sz="1100" b="1" i="1" dirty="0" smtClean="0">
              <a:solidFill>
                <a:schemeClr val="tx1"/>
              </a:solidFill>
            </a:endParaRPr>
          </a:p>
          <a:p>
            <a:pPr lvl="0" algn="ctr"/>
            <a:r>
              <a:rPr lang="cs-CZ" sz="6000" b="1" dirty="0" smtClean="0">
                <a:solidFill>
                  <a:schemeClr val="tx1"/>
                </a:solidFill>
              </a:rPr>
              <a:t>PROJEKTOVÁ LESNICKÁ ENVI OPATŘENÍ</a:t>
            </a:r>
            <a:endParaRPr lang="cs-CZ" sz="6000" dirty="0" smtClean="0">
              <a:solidFill>
                <a:schemeClr val="tx1"/>
              </a:solidFill>
            </a:endParaRPr>
          </a:p>
          <a:p>
            <a:pPr algn="ctr"/>
            <a:r>
              <a:rPr lang="cs-CZ" sz="1100" b="1" dirty="0">
                <a:solidFill>
                  <a:schemeClr val="tx1"/>
                </a:solidFill>
              </a:rPr>
              <a:t> </a:t>
            </a:r>
            <a:endParaRPr lang="cs-CZ" sz="1100" dirty="0">
              <a:solidFill>
                <a:schemeClr val="tx1"/>
              </a:solidFill>
            </a:endParaRPr>
          </a:p>
          <a:p>
            <a:pPr algn="ctr"/>
            <a:endParaRPr lang="cs-CZ" sz="4000" b="1" i="1" dirty="0" smtClean="0">
              <a:solidFill>
                <a:schemeClr val="tx1"/>
              </a:solidFill>
            </a:endParaRPr>
          </a:p>
          <a:p>
            <a:pPr algn="ctr"/>
            <a:endParaRPr lang="cs-CZ" sz="3400" b="1" i="1" dirty="0" smtClean="0">
              <a:solidFill>
                <a:schemeClr val="tx1"/>
              </a:solidFill>
            </a:endParaRPr>
          </a:p>
          <a:p>
            <a:pPr algn="ctr"/>
            <a:endParaRPr lang="cs-CZ" sz="3400" b="1" i="1" dirty="0">
              <a:solidFill>
                <a:schemeClr val="tx1"/>
              </a:solidFill>
            </a:endParaRPr>
          </a:p>
          <a:p>
            <a:pPr algn="ctr"/>
            <a:endParaRPr lang="cs-CZ" sz="3400" b="1" i="1" dirty="0" smtClean="0">
              <a:solidFill>
                <a:schemeClr val="tx1"/>
              </a:solidFill>
            </a:endParaRPr>
          </a:p>
          <a:p>
            <a:pPr algn="ctr"/>
            <a:r>
              <a:rPr lang="cs-CZ" sz="3400" b="1" dirty="0" smtClean="0">
                <a:solidFill>
                  <a:schemeClr val="tx1"/>
                </a:solidFill>
              </a:rPr>
              <a:t>Ing. Petr Dušek</a:t>
            </a:r>
          </a:p>
          <a:p>
            <a:pPr algn="ctr"/>
            <a:r>
              <a:rPr lang="cs-CZ" sz="3400" b="1" dirty="0" smtClean="0">
                <a:solidFill>
                  <a:schemeClr val="tx1"/>
                </a:solidFill>
              </a:rPr>
              <a:t>Odbor environmentálních podpor PRV</a:t>
            </a:r>
          </a:p>
          <a:p>
            <a:pPr algn="ctr"/>
            <a:r>
              <a:rPr lang="cs-CZ" sz="3400" b="1" dirty="0" smtClean="0">
                <a:solidFill>
                  <a:schemeClr val="tx1"/>
                </a:solidFill>
              </a:rPr>
              <a:t>petr.dusek@mze.cz</a:t>
            </a:r>
            <a:r>
              <a:rPr lang="cs-CZ" sz="3400" b="1" dirty="0">
                <a:solidFill>
                  <a:schemeClr val="tx1"/>
                </a:solidFill>
              </a:rPr>
              <a:t> </a:t>
            </a:r>
            <a:r>
              <a:rPr lang="cs-CZ" sz="3400" b="1" dirty="0" smtClean="0">
                <a:solidFill>
                  <a:schemeClr val="tx1"/>
                </a:solidFill>
              </a:rPr>
              <a:t>tel: </a:t>
            </a:r>
            <a:r>
              <a:rPr lang="cs-CZ" sz="3400" b="1" smtClean="0">
                <a:solidFill>
                  <a:schemeClr val="tx1"/>
                </a:solidFill>
              </a:rPr>
              <a:t>221 </a:t>
            </a:r>
            <a:r>
              <a:rPr lang="cs-CZ" sz="3400" b="1" smtClean="0">
                <a:solidFill>
                  <a:schemeClr val="tx1"/>
                </a:solidFill>
              </a:rPr>
              <a:t>812 830</a:t>
            </a:r>
            <a:endParaRPr lang="cs-CZ" sz="3400" dirty="0">
              <a:solidFill>
                <a:schemeClr val="tx1"/>
              </a:solidFill>
            </a:endParaRPr>
          </a:p>
          <a:p>
            <a:endParaRPr lang="cs-CZ" sz="1600" dirty="0"/>
          </a:p>
          <a:p>
            <a:r>
              <a:rPr lang="cs-CZ" sz="2200" b="1" dirty="0" smtClean="0"/>
              <a:t> </a:t>
            </a:r>
          </a:p>
          <a:p>
            <a:r>
              <a:rPr lang="cs-CZ" sz="2200" b="1" dirty="0" smtClean="0"/>
              <a:t> </a:t>
            </a:r>
          </a:p>
          <a:p>
            <a:endParaRPr lang="cs-CZ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52" y="332656"/>
            <a:ext cx="3531512" cy="93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25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sz="2000" b="1" dirty="0">
                <a:latin typeface="+mn-lt"/>
              </a:rPr>
              <a:t>8.4.2 Odstraňování škod způsobených povodněmi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475252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navazuje na předchozí programové období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způsobilé výdaje: odstraňování škod způsobených povodněmi na malých vodních tocích a v jejich povodích - sanace břehových </a:t>
            </a:r>
            <a:r>
              <a:rPr lang="cs-CZ" sz="1400" dirty="0" err="1"/>
              <a:t>nátrží</a:t>
            </a:r>
            <a:r>
              <a:rPr lang="cs-CZ" sz="1400" dirty="0"/>
              <a:t> a výmolů, odstranění povodňových nánosů z koryt vodních toků, průtočných nádrží a přilehlých pozemků, odstranění povodňových nánosů v povodí vodních toků, usměrnění koryta vodního toku, oprava poškozených vodních děl (např. hrázek); odstraňování škod způsobených povodněmi na objektech hrazení bystřin a hrazení a stabilizace strží, na lesních cestách a souvisejících objektech; projekční a průzkumné práce a inženýrská činnost během realizace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příjemci: soukromí a veřejní vlastníci, nájemci a pachtýři lesa a jejich sdružení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míra podpory: </a:t>
            </a:r>
            <a:r>
              <a:rPr lang="cs-CZ" sz="1400" dirty="0" smtClean="0"/>
              <a:t>100</a:t>
            </a:r>
            <a:r>
              <a:rPr lang="cs-CZ" sz="1400" dirty="0"/>
              <a:t> % způsobilých </a:t>
            </a:r>
            <a:r>
              <a:rPr lang="cs-CZ" sz="1400" dirty="0" smtClean="0"/>
              <a:t>výdajů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výdaje na projekt: min. 100 tis. Kč, max. 5 mil. </a:t>
            </a:r>
            <a:r>
              <a:rPr lang="cs-CZ" sz="1400" dirty="0" smtClean="0"/>
              <a:t>Kč</a:t>
            </a: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podpora je podmíněna </a:t>
            </a:r>
            <a:r>
              <a:rPr lang="en-US" sz="1400" dirty="0" err="1"/>
              <a:t>dolo</a:t>
            </a:r>
            <a:r>
              <a:rPr lang="cs-CZ" sz="1400" dirty="0"/>
              <a:t>žením</a:t>
            </a:r>
            <a:r>
              <a:rPr lang="en-US" sz="1400" dirty="0"/>
              <a:t> </a:t>
            </a:r>
            <a:r>
              <a:rPr lang="en-US" sz="1400" dirty="0" err="1"/>
              <a:t>stanoviska</a:t>
            </a:r>
            <a:r>
              <a:rPr lang="en-US" sz="1400" dirty="0"/>
              <a:t> </a:t>
            </a:r>
            <a:r>
              <a:rPr lang="cs-CZ" sz="1400" dirty="0"/>
              <a:t>o výskytu přírodní katastrofy (minimálně 20 % příslušného lesního potenciálu)</a:t>
            </a:r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jedná se o kalamity způsobené abiotickými vlivy, tj. klimatickými a dalšími faktory (povodňové situace); datum průběhu povodně nesmí být starší 2 let od data podání žádosti o dotaci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preference: </a:t>
            </a:r>
            <a:r>
              <a:rPr lang="cs-CZ" sz="1400" dirty="0" smtClean="0"/>
              <a:t>převažující </a:t>
            </a:r>
            <a:r>
              <a:rPr lang="cs-CZ" sz="1400" dirty="0"/>
              <a:t>kategorie lesa, riziková povodí IV. </a:t>
            </a:r>
            <a:r>
              <a:rPr lang="cs-CZ" sz="1400" dirty="0" smtClean="0"/>
              <a:t>řádu, typ </a:t>
            </a:r>
            <a:r>
              <a:rPr lang="cs-CZ" sz="1400" dirty="0"/>
              <a:t>žadatele, podání jedné </a:t>
            </a:r>
            <a:r>
              <a:rPr lang="cs-CZ" sz="1400" dirty="0" smtClean="0"/>
              <a:t>žádosti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73216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sz="2000" b="1" dirty="0">
                <a:latin typeface="+mn-lt"/>
              </a:rPr>
              <a:t>8.4.2 Odstraňování škod způsobených povodněmi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458585"/>
              </p:ext>
            </p:extLst>
          </p:nvPr>
        </p:nvGraphicFramePr>
        <p:xfrm>
          <a:off x="827583" y="1772817"/>
          <a:ext cx="6941642" cy="4278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0605"/>
                <a:gridCol w="4823852"/>
                <a:gridCol w="1357185"/>
              </a:tblGrid>
              <a:tr h="45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Pořadí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Kritérium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Možný bodový zisk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1.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Převažující kategorie lesa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00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1.1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Lesy hospodářské a vybrané kategorie lesů zvl. určení (tj. lesy v nichž jiný důležitý veřejný zájem vyžaduje odlišný způsob hospodaření a uznané obory a samostatné bažantnice</a:t>
                      </a:r>
                      <a:r>
                        <a:rPr lang="cs-CZ" sz="1100" dirty="0" smtClean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1.2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Lesy zvláštního určení (mimo vybrané kategorie)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35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1.3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Lesy ochranné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2.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Riziková povodí IV. řádu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0" dirty="0">
                          <a:effectLst/>
                        </a:rPr>
                        <a:t>30</a:t>
                      </a:r>
                      <a:endParaRPr lang="cs-CZ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3.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Typ žadatele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 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3.1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Soukromý vlastník, nájemce nebo pachtýř lesního pozemku, spolek vlastníků, nájemců nebo pachtýřů lesních pozemků, vysoké školy a školy zřízené kraji, popř. subjekty, jejichž kapitál drží nejméně z 50 % jeden z těchto subjektů.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</a:t>
                      </a:r>
                      <a:r>
                        <a:rPr lang="cs-CZ" sz="1100" dirty="0" smtClean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3.2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Obec nebo jejich spolek, popř. subjekty, jejichž kapitál drží nejméně z 50 </a:t>
                      </a:r>
                      <a:r>
                        <a:rPr lang="en-US" sz="1100" dirty="0">
                          <a:effectLst/>
                        </a:rPr>
                        <a:t>%</a:t>
                      </a:r>
                      <a:r>
                        <a:rPr lang="cs-CZ" sz="1100" dirty="0">
                          <a:effectLst/>
                        </a:rPr>
                        <a:t> obec nebo jejich spolek.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3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 </a:t>
                      </a:r>
                      <a:endParaRPr lang="cs-CZ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Žadatel předložil v daném kole jednu žádost</a:t>
                      </a:r>
                      <a:endParaRPr lang="cs-CZ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cs-CZ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488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U:\Fotky lesa pro prezentace\Přednáška Police (3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8448939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7555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2400" b="1" dirty="0">
                <a:latin typeface="+mn-lt"/>
              </a:rPr>
              <a:t>8.5.1 Investice do ochrany </a:t>
            </a:r>
            <a:r>
              <a:rPr lang="cs-CZ" sz="2400" b="1" dirty="0" smtClean="0">
                <a:latin typeface="+mn-lt"/>
              </a:rPr>
              <a:t>MZD</a:t>
            </a:r>
            <a:endParaRPr lang="cs-CZ" sz="2400" b="1" dirty="0">
              <a:latin typeface="+mn-lt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3960440"/>
          </a:xfrm>
        </p:spPr>
        <p:txBody>
          <a:bodyPr/>
          <a:lstStyle/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nové opatření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způsobilé výdaje: částečná úhrada nákladů na hromadnou mechanickou ochranu MZD při založení porostu</a:t>
            </a:r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příjemci: soukromí a veřejní vlastníci, nájemci a pachtýři lesa a </a:t>
            </a:r>
            <a:r>
              <a:rPr lang="cs-CZ" sz="1400" dirty="0" smtClean="0"/>
              <a:t>jejich sdružení; </a:t>
            </a:r>
            <a:r>
              <a:rPr lang="cs-CZ" sz="1400" dirty="0"/>
              <a:t>žadatelem nemohou být státní podniky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míra podpory: </a:t>
            </a:r>
            <a:r>
              <a:rPr lang="cs-CZ" sz="1400" dirty="0" smtClean="0"/>
              <a:t>50</a:t>
            </a:r>
            <a:r>
              <a:rPr lang="cs-CZ" sz="1400" dirty="0"/>
              <a:t> % způsobilých </a:t>
            </a:r>
            <a:r>
              <a:rPr lang="cs-CZ" sz="1400" dirty="0" smtClean="0"/>
              <a:t>výdajů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výdaje na projekt: min. </a:t>
            </a:r>
            <a:r>
              <a:rPr lang="cs-CZ" sz="1400" dirty="0" smtClean="0"/>
              <a:t>20 </a:t>
            </a:r>
            <a:r>
              <a:rPr lang="cs-CZ" sz="1400" dirty="0"/>
              <a:t>tis. Kč, max. </a:t>
            </a:r>
            <a:r>
              <a:rPr lang="cs-CZ" sz="1400" dirty="0" smtClean="0"/>
              <a:t>1 </a:t>
            </a:r>
            <a:r>
              <a:rPr lang="cs-CZ" sz="1400" dirty="0"/>
              <a:t>mil. </a:t>
            </a:r>
            <a:r>
              <a:rPr lang="cs-CZ" sz="1400" dirty="0" smtClean="0"/>
              <a:t>Kč</a:t>
            </a: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podpora se vztahuje pouze na hromadnou mechanickou ochranu MZD vysazených v souladu s projektem zalesnění</a:t>
            </a:r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v době realizace je zastoupení MZD na ochráněné ploše podle projektu 9</a:t>
            </a:r>
            <a:r>
              <a:rPr lang="cs-CZ" sz="1400" dirty="0" smtClean="0"/>
              <a:t>0 </a:t>
            </a:r>
            <a:r>
              <a:rPr lang="cs-CZ" sz="1400" dirty="0"/>
              <a:t>%</a:t>
            </a:r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preference: </a:t>
            </a:r>
            <a:r>
              <a:rPr lang="cs-CZ" sz="1400" dirty="0" smtClean="0"/>
              <a:t>převažující </a:t>
            </a:r>
            <a:r>
              <a:rPr lang="cs-CZ" sz="1400" dirty="0"/>
              <a:t>kategorie lesa, typ mechanické ochrany, podání jedné </a:t>
            </a:r>
            <a:r>
              <a:rPr lang="cs-CZ" sz="1400" dirty="0" smtClean="0"/>
              <a:t>žádosti</a:t>
            </a:r>
            <a:endParaRPr lang="cs-CZ" sz="1400" dirty="0"/>
          </a:p>
          <a:p>
            <a:pPr marL="0" indent="0" algn="just">
              <a:lnSpc>
                <a:spcPct val="80000"/>
              </a:lnSpc>
              <a:spcAft>
                <a:spcPct val="20000"/>
              </a:spcAft>
              <a:buNone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4251482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2400" b="1" dirty="0">
                <a:latin typeface="+mn-lt"/>
              </a:rPr>
              <a:t>8.5.1 Investice do ochrany </a:t>
            </a:r>
            <a:r>
              <a:rPr lang="cs-CZ" sz="2400" b="1" dirty="0" smtClean="0">
                <a:latin typeface="+mn-lt"/>
              </a:rPr>
              <a:t>MZD</a:t>
            </a:r>
            <a:endParaRPr lang="cs-CZ" sz="2400" b="1" dirty="0">
              <a:latin typeface="+mn-lt"/>
            </a:endParaRP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092917"/>
              </p:ext>
            </p:extLst>
          </p:nvPr>
        </p:nvGraphicFramePr>
        <p:xfrm>
          <a:off x="899592" y="1844824"/>
          <a:ext cx="7179889" cy="3139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671"/>
                <a:gridCol w="5037612"/>
                <a:gridCol w="1463606"/>
              </a:tblGrid>
              <a:tr h="57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Pořadí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Kritérium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Možný bodový zisk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1.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Převažující kategorie lesa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6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1.1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Lesy hospodářské a vybrané kategorie lesů zvl. určení (tj. lesy v nichž jiný důležitý veřejný zájem vyžaduje odlišný způsob hospodaření a uznané obory a samostatné bažantnice</a:t>
                      </a:r>
                      <a:r>
                        <a:rPr lang="cs-CZ" sz="1100" dirty="0" smtClean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1.2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Lesy zvláštního určení (mimo vybrané kategorie)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10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1.3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Lesy ochranné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2.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Typ mechanické ochrany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5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2.1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Dřevěné oplocení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</a:t>
                      </a:r>
                      <a:endParaRPr lang="cs-CZ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Žadatel předložil v daném kole jednu žádost</a:t>
                      </a:r>
                      <a:endParaRPr lang="cs-CZ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0404" name="Picture 4" descr="PRV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00" y="0"/>
            <a:ext cx="2565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624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cs-CZ" sz="2000" b="1" dirty="0">
              <a:latin typeface="+mn-lt"/>
            </a:endParaRPr>
          </a:p>
        </p:txBody>
      </p:sp>
      <p:pic>
        <p:nvPicPr>
          <p:cNvPr id="2050" name="Picture 2" descr="C:\Users\10002019\Desktop\Dušek Fotky pojišťovna\Fotky všechny\Služebka pard\P91801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4" y="260648"/>
            <a:ext cx="8582720" cy="64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0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2400" b="1" dirty="0">
                <a:latin typeface="+mn-lt"/>
              </a:rPr>
              <a:t>8.5.2 Neproduktivní investice v lesích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068888"/>
          </a:xfrm>
        </p:spPr>
        <p:txBody>
          <a:bodyPr/>
          <a:lstStyle/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navazuje na předchozí programové období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způsobilé výdaje: opatření k posílení rekreační funkce lesa (značení, výstavba a rekonstrukce stezek pro turisty do šíře 2 metrů, značení významných přírodních prvků, výstavba herních a naučných prvků, fitness prvků; opatření k usměrňování návštěvnosti území (odpočinková stanoviště, přístřešky, informační tabule, závory, parkoviště); opatření k údržbě lesního prostředí (odpadkové koše); opatření k zajištění bezpečnosti návštěvníků lesa (mostky, lávky, zábradlí, stupně); nákup pozemků maximálně do částky odpovídající 10 % celkových způsobilých výdajů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příjemci: soukromí a veřejní vlastníci, nájemci a pachtýři lesa a jejich sdružení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míra podpory: </a:t>
            </a:r>
            <a:r>
              <a:rPr lang="cs-CZ" sz="1400" dirty="0" smtClean="0"/>
              <a:t>100</a:t>
            </a:r>
            <a:r>
              <a:rPr lang="cs-CZ" sz="1400" dirty="0"/>
              <a:t> % způsobilých </a:t>
            </a:r>
            <a:r>
              <a:rPr lang="cs-CZ" sz="1400" dirty="0" smtClean="0"/>
              <a:t>výdajů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výdaje na projekt: </a:t>
            </a:r>
            <a:r>
              <a:rPr lang="cs-CZ" sz="1400" dirty="0" smtClean="0"/>
              <a:t>min.100 </a:t>
            </a:r>
            <a:r>
              <a:rPr lang="cs-CZ" sz="1400" dirty="0"/>
              <a:t>tis. Kč, max. 2</a:t>
            </a:r>
            <a:r>
              <a:rPr lang="cs-CZ" sz="1400" dirty="0" smtClean="0"/>
              <a:t> </a:t>
            </a:r>
            <a:r>
              <a:rPr lang="cs-CZ" sz="1400" dirty="0"/>
              <a:t>mil. </a:t>
            </a:r>
            <a:r>
              <a:rPr lang="cs-CZ" sz="1400" dirty="0" smtClean="0"/>
              <a:t>Kč</a:t>
            </a: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projekt lze realizovat na PUPFL na území celé ČR (mimo ZCHÚ, oblasti Natura 2000 a Prahu)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preference: </a:t>
            </a:r>
            <a:r>
              <a:rPr lang="cs-CZ" sz="1400" dirty="0" smtClean="0"/>
              <a:t>projekt </a:t>
            </a:r>
            <a:r>
              <a:rPr lang="cs-CZ" sz="1400" dirty="0"/>
              <a:t>je realizován ve vybraných kategoriích lesa zvl. určení (tj. lázeňské, příměstské a další lesy se zvýšenou rekreační funkcí</a:t>
            </a:r>
            <a:r>
              <a:rPr lang="cs-CZ" sz="1400" dirty="0" smtClean="0"/>
              <a:t>), typ </a:t>
            </a:r>
            <a:r>
              <a:rPr lang="cs-CZ" sz="1400" dirty="0"/>
              <a:t>žadatele, podání jedné </a:t>
            </a:r>
            <a:r>
              <a:rPr lang="cs-CZ" sz="1400" dirty="0" smtClean="0"/>
              <a:t>žádosti</a:t>
            </a:r>
            <a:endParaRPr lang="cs-CZ" sz="1400" dirty="0"/>
          </a:p>
        </p:txBody>
      </p:sp>
      <p:pic>
        <p:nvPicPr>
          <p:cNvPr id="230404" name="Picture 4" descr="PRV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8600" y="0"/>
            <a:ext cx="2565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660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2400" b="1" dirty="0">
                <a:latin typeface="+mn-lt"/>
              </a:rPr>
              <a:t>8.5.2 Neproduktivní investice v lesích</a:t>
            </a:r>
          </a:p>
        </p:txBody>
      </p:sp>
      <p:graphicFrame>
        <p:nvGraphicFramePr>
          <p:cNvPr id="5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119542"/>
              </p:ext>
            </p:extLst>
          </p:nvPr>
        </p:nvGraphicFramePr>
        <p:xfrm>
          <a:off x="827584" y="1628798"/>
          <a:ext cx="7272808" cy="4248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364"/>
                <a:gridCol w="5189322"/>
                <a:gridCol w="1293122"/>
              </a:tblGrid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Pořadí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Kritérium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Možný bodový zisk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1.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Projekt je realizován v lesích zařazených do vybraných kategorií lesů zvláštního určení (tj. lázeňské, příměstské a další lesy se zvýšenou rekreační funkcí)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40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2.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Typ žadatele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2.1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Obec nebo jejich spolek, popř. subjekty, jejichž kapitál drží nejméně z 50 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r>
                        <a:rPr lang="cs-CZ" sz="1100">
                          <a:effectLst/>
                        </a:rPr>
                        <a:t> obec nebo jejich spolek.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2.2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Soukromý vlastník, nájemce nebo pachtýř lesního pozemku, spolek vlastníků, nájemců nebo pachtýřů lesních pozemků, vysoké školy a školy zřízené kraji, popř. subjekty, jejichž kapitál drží nejméně z 50 % jeden z těchto subjektů.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strike="noStrike" baseline="0">
                          <a:effectLst/>
                        </a:rPr>
                        <a:t>3.</a:t>
                      </a:r>
                      <a:endParaRPr lang="cs-CZ" sz="1100" b="1" strike="noStrike" baseline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b="1" strike="noStrike" baseline="0" dirty="0">
                          <a:effectLst/>
                        </a:rPr>
                        <a:t>Žadatel předložil v daném </a:t>
                      </a:r>
                      <a:r>
                        <a:rPr lang="cs-CZ" sz="1100" b="1" strike="noStrike" baseline="0" dirty="0" smtClean="0">
                          <a:effectLst/>
                        </a:rPr>
                        <a:t>kole jednu </a:t>
                      </a:r>
                      <a:r>
                        <a:rPr lang="cs-CZ" sz="1100" b="1" strike="noStrike" baseline="0" dirty="0">
                          <a:effectLst/>
                        </a:rPr>
                        <a:t>žádost</a:t>
                      </a:r>
                      <a:endParaRPr lang="cs-CZ" sz="1100" b="1" strike="noStrike" baseline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strike="noStrike" baseline="0" dirty="0">
                          <a:effectLst/>
                        </a:rPr>
                        <a:t>10</a:t>
                      </a:r>
                      <a:endParaRPr lang="cs-CZ" sz="1100" b="1" strike="noStrike" baseline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0404" name="Picture 4" descr="PRV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00" y="0"/>
            <a:ext cx="2565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513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cs-CZ" sz="2400" b="1" dirty="0">
              <a:latin typeface="+mn-lt"/>
            </a:endParaRPr>
          </a:p>
        </p:txBody>
      </p:sp>
      <p:pic>
        <p:nvPicPr>
          <p:cNvPr id="1026" name="Picture 2" descr="C:\Users\10002019\Desktop\Dušek Fotky pojišťovna\Fotky všechny\Krušné hory\P817017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75500" cy="64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5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2000" b="1" dirty="0">
                <a:latin typeface="+mn-lt"/>
              </a:rPr>
              <a:t>8.5.3 Přeměna porostů náhradních dřevin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068888"/>
          </a:xfrm>
        </p:spPr>
        <p:txBody>
          <a:bodyPr/>
          <a:lstStyle/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nové opatření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způsobilé výdaje: snížení </a:t>
            </a:r>
            <a:r>
              <a:rPr lang="cs-CZ" sz="1400" dirty="0" err="1"/>
              <a:t>zakmenění</a:t>
            </a:r>
            <a:r>
              <a:rPr lang="cs-CZ" sz="1400" dirty="0"/>
              <a:t> za účelem podsadby nebo odstranění původního porostu za účelem obnovy; příprava ploch před zalesněním - mechanická a chemická přípravy půdy včetně rozhrnování valů; umělá obnova sadbou; hnojení lesních dřevin při výsadbě; ochrana založeného porostu</a:t>
            </a:r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příjemci: soukromí a veřejní vlastníci, nájemci a pachtýři lesa a jejich sdružení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míra podpory: </a:t>
            </a:r>
            <a:r>
              <a:rPr lang="cs-CZ" sz="1400" dirty="0" smtClean="0"/>
              <a:t>100</a:t>
            </a:r>
            <a:r>
              <a:rPr lang="cs-CZ" sz="1400" dirty="0"/>
              <a:t> % způsobilých </a:t>
            </a:r>
            <a:r>
              <a:rPr lang="cs-CZ" sz="1400" dirty="0" smtClean="0"/>
              <a:t>výdajů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výdaje na projekt: min. </a:t>
            </a:r>
            <a:r>
              <a:rPr lang="cs-CZ" sz="1400" dirty="0" smtClean="0"/>
              <a:t>100 </a:t>
            </a:r>
            <a:r>
              <a:rPr lang="cs-CZ" sz="1400" dirty="0"/>
              <a:t>tis. Kč, max. 40 mil. </a:t>
            </a:r>
            <a:r>
              <a:rPr lang="cs-CZ" sz="1400" dirty="0" smtClean="0"/>
              <a:t>Kč</a:t>
            </a: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pozemky, na kterých je projekt realizován, se nacházejí v pásmu ohrožení imisemi A nebo B dle vyhlášky č. 78/1996 Sb., o stanovení pásem ohrožení lesů pod vlivem imisí nebo jsou jinak vymezeny navazujícím právním předpisem nebo předpisem MZe</a:t>
            </a:r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porostní skupina, na které lze realizovat projekt splňuje kritéria: zastoupení náhradních dřevin min. 40 </a:t>
            </a:r>
            <a:r>
              <a:rPr lang="en-US" sz="1400" dirty="0"/>
              <a:t>%</a:t>
            </a:r>
            <a:r>
              <a:rPr lang="cs-CZ" sz="1400" dirty="0"/>
              <a:t> (</a:t>
            </a:r>
            <a:r>
              <a:rPr lang="cs-CZ" sz="1400" dirty="0" err="1"/>
              <a:t>Picea</a:t>
            </a:r>
            <a:r>
              <a:rPr lang="cs-CZ" sz="1400" dirty="0"/>
              <a:t> </a:t>
            </a:r>
            <a:r>
              <a:rPr lang="cs-CZ" sz="1400" dirty="0" err="1"/>
              <a:t>pungens</a:t>
            </a:r>
            <a:r>
              <a:rPr lang="cs-CZ" sz="1400" dirty="0"/>
              <a:t>, </a:t>
            </a:r>
            <a:r>
              <a:rPr lang="cs-CZ" sz="1400" dirty="0" err="1"/>
              <a:t>Betula</a:t>
            </a:r>
            <a:r>
              <a:rPr lang="cs-CZ" sz="1400" dirty="0"/>
              <a:t> </a:t>
            </a:r>
            <a:r>
              <a:rPr lang="cs-CZ" sz="1400" dirty="0" err="1"/>
              <a:t>spp</a:t>
            </a:r>
            <a:r>
              <a:rPr lang="cs-CZ" sz="1400" dirty="0"/>
              <a:t>., </a:t>
            </a:r>
            <a:r>
              <a:rPr lang="cs-CZ" sz="1400" dirty="0" err="1"/>
              <a:t>Larix</a:t>
            </a:r>
            <a:r>
              <a:rPr lang="cs-CZ" sz="1400" dirty="0"/>
              <a:t> </a:t>
            </a:r>
            <a:r>
              <a:rPr lang="cs-CZ" sz="1400" dirty="0" err="1"/>
              <a:t>spp</a:t>
            </a:r>
            <a:r>
              <a:rPr lang="cs-CZ" sz="1400" dirty="0"/>
              <a:t>., </a:t>
            </a:r>
            <a:r>
              <a:rPr lang="cs-CZ" sz="1400" dirty="0" err="1"/>
              <a:t>Pinus</a:t>
            </a:r>
            <a:r>
              <a:rPr lang="cs-CZ" sz="1400" dirty="0"/>
              <a:t> </a:t>
            </a:r>
            <a:r>
              <a:rPr lang="cs-CZ" sz="1400" dirty="0" err="1"/>
              <a:t>mugo</a:t>
            </a:r>
            <a:r>
              <a:rPr lang="cs-CZ" sz="1400" dirty="0"/>
              <a:t> </a:t>
            </a:r>
            <a:r>
              <a:rPr lang="cs-CZ" sz="1400" dirty="0" err="1"/>
              <a:t>spp</a:t>
            </a:r>
            <a:r>
              <a:rPr lang="cs-CZ" sz="1400" dirty="0"/>
              <a:t>.); aktuální věk maximálně </a:t>
            </a:r>
            <a:r>
              <a:rPr lang="cs-CZ" sz="1400" dirty="0" smtClean="0"/>
              <a:t>45 </a:t>
            </a:r>
            <a:r>
              <a:rPr lang="cs-CZ" sz="1400" dirty="0"/>
              <a:t>let; žadatel doloží standardizované stanovisko potvrzující t</a:t>
            </a:r>
            <a:r>
              <a:rPr lang="en-US" sz="1400" dirty="0" err="1"/>
              <a:t>ato</a:t>
            </a:r>
            <a:r>
              <a:rPr lang="cs-CZ" sz="1400" dirty="0"/>
              <a:t> </a:t>
            </a:r>
            <a:r>
              <a:rPr lang="cs-CZ" sz="1400" dirty="0" err="1"/>
              <a:t>kritéri</a:t>
            </a:r>
            <a:r>
              <a:rPr lang="en-US" sz="1400" dirty="0"/>
              <a:t>a</a:t>
            </a: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preference: </a:t>
            </a:r>
            <a:r>
              <a:rPr lang="cs-CZ" sz="1400" dirty="0" smtClean="0"/>
              <a:t>naléhavost přeměn, pásmo ohrožení imisemi, typ </a:t>
            </a:r>
            <a:r>
              <a:rPr lang="cs-CZ" sz="1400" dirty="0"/>
              <a:t>žadatele, podání jedné </a:t>
            </a:r>
            <a:r>
              <a:rPr lang="cs-CZ" sz="1400" dirty="0" smtClean="0"/>
              <a:t>žádosti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36854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31032" y="260648"/>
            <a:ext cx="8712968" cy="1139825"/>
          </a:xfrm>
        </p:spPr>
        <p:txBody>
          <a:bodyPr/>
          <a:lstStyle/>
          <a:p>
            <a:r>
              <a:rPr lang="cs-CZ" sz="2400" b="1" dirty="0">
                <a:latin typeface="+mn-lt"/>
              </a:rPr>
              <a:t>Projektová </a:t>
            </a:r>
            <a:r>
              <a:rPr lang="cs-CZ" sz="2400" b="1" dirty="0" smtClean="0">
                <a:latin typeface="+mn-lt"/>
              </a:rPr>
              <a:t>lesnická </a:t>
            </a:r>
            <a:r>
              <a:rPr lang="cs-CZ" sz="2400" b="1" dirty="0" err="1" smtClean="0">
                <a:latin typeface="+mn-lt"/>
              </a:rPr>
              <a:t>envi</a:t>
            </a:r>
            <a:r>
              <a:rPr lang="cs-CZ" sz="2400" b="1" dirty="0" smtClean="0">
                <a:latin typeface="+mn-lt"/>
              </a:rPr>
              <a:t> opatření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4952528"/>
          </a:xfrm>
        </p:spPr>
        <p:txBody>
          <a:bodyPr/>
          <a:lstStyle/>
          <a:p>
            <a:pPr marL="0" indent="0" algn="just">
              <a:buNone/>
            </a:pPr>
            <a:r>
              <a:rPr lang="cs-CZ" sz="2200" b="1" dirty="0" smtClean="0"/>
              <a:t>M08 - Investice do rozvoje lesních oblastí a zlepšování životaschopnosti lesů</a:t>
            </a:r>
          </a:p>
          <a:p>
            <a:pPr marL="0" lvl="1" indent="0" algn="just">
              <a:buClr>
                <a:schemeClr val="bg2"/>
              </a:buClr>
              <a:buNone/>
            </a:pPr>
            <a:r>
              <a:rPr lang="cs-CZ" sz="2000" dirty="0" smtClean="0"/>
              <a:t>	</a:t>
            </a:r>
            <a:r>
              <a:rPr lang="cs-CZ" sz="1800" dirty="0" smtClean="0"/>
              <a:t>	</a:t>
            </a:r>
          </a:p>
          <a:p>
            <a:pPr marL="342900" lvl="1" indent="-342900" algn="just">
              <a:lnSpc>
                <a:spcPct val="80000"/>
              </a:lnSpc>
              <a:buClr>
                <a:schemeClr val="bg2"/>
              </a:buClr>
              <a:buBlip>
                <a:blip r:embed="rId4"/>
              </a:buBlip>
            </a:pPr>
            <a:r>
              <a:rPr lang="cs-CZ" sz="1800" dirty="0"/>
              <a:t>8.3.1 Zavádění preventivních opatření v </a:t>
            </a:r>
            <a:r>
              <a:rPr lang="cs-CZ" sz="1800" dirty="0" smtClean="0"/>
              <a:t>lesích</a:t>
            </a:r>
          </a:p>
          <a:p>
            <a:pPr marL="0" lvl="1" indent="0" algn="just">
              <a:lnSpc>
                <a:spcPct val="80000"/>
              </a:lnSpc>
              <a:buClr>
                <a:schemeClr val="bg2"/>
              </a:buClr>
              <a:buNone/>
            </a:pPr>
            <a:endParaRPr lang="cs-CZ" sz="1800" b="1" dirty="0"/>
          </a:p>
          <a:p>
            <a:pPr marL="342900" lvl="1" indent="-342900" algn="just">
              <a:lnSpc>
                <a:spcPct val="80000"/>
              </a:lnSpc>
              <a:buClr>
                <a:schemeClr val="bg2"/>
              </a:buClr>
              <a:buBlip>
                <a:blip r:embed="rId4"/>
              </a:buBlip>
            </a:pPr>
            <a:r>
              <a:rPr lang="cs-CZ" sz="1800" dirty="0"/>
              <a:t>8.4.1 Obnova lesních porostů po </a:t>
            </a:r>
            <a:r>
              <a:rPr lang="cs-CZ" sz="1800" dirty="0" smtClean="0"/>
              <a:t>kalamitách</a:t>
            </a:r>
          </a:p>
          <a:p>
            <a:pPr marL="0" lvl="1" indent="0" algn="just">
              <a:lnSpc>
                <a:spcPct val="80000"/>
              </a:lnSpc>
              <a:buClr>
                <a:schemeClr val="bg2"/>
              </a:buClr>
              <a:buNone/>
            </a:pPr>
            <a:endParaRPr lang="cs-CZ" sz="1800" dirty="0" smtClean="0"/>
          </a:p>
          <a:p>
            <a:pPr marL="342900" lvl="1" indent="-342900" algn="just">
              <a:lnSpc>
                <a:spcPct val="80000"/>
              </a:lnSpc>
              <a:buClr>
                <a:schemeClr val="bg2"/>
              </a:buClr>
              <a:buBlip>
                <a:blip r:embed="rId4"/>
              </a:buBlip>
            </a:pPr>
            <a:r>
              <a:rPr lang="cs-CZ" sz="1800" dirty="0" smtClean="0"/>
              <a:t>8.4.2 </a:t>
            </a:r>
            <a:r>
              <a:rPr lang="cs-CZ" sz="1800" dirty="0"/>
              <a:t>Odstraňování škod způsobených </a:t>
            </a:r>
            <a:r>
              <a:rPr lang="cs-CZ" sz="1800" dirty="0" smtClean="0"/>
              <a:t>povodněmi</a:t>
            </a:r>
          </a:p>
          <a:p>
            <a:pPr marL="0" lvl="1" indent="0" algn="just">
              <a:lnSpc>
                <a:spcPct val="80000"/>
              </a:lnSpc>
              <a:buClr>
                <a:schemeClr val="bg2"/>
              </a:buClr>
              <a:buNone/>
            </a:pPr>
            <a:endParaRPr lang="cs-CZ" sz="1800" dirty="0"/>
          </a:p>
          <a:p>
            <a:pPr marL="342900" lvl="1" indent="-342900" algn="just">
              <a:lnSpc>
                <a:spcPct val="80000"/>
              </a:lnSpc>
              <a:buClr>
                <a:srgbClr val="666600"/>
              </a:buClr>
              <a:buBlip>
                <a:blip r:embed="rId4"/>
              </a:buBlip>
            </a:pPr>
            <a:r>
              <a:rPr lang="cs-CZ" sz="1800" dirty="0"/>
              <a:t>8.5.1 Investice do ochrany melioračních a zpevňujících </a:t>
            </a:r>
            <a:r>
              <a:rPr lang="cs-CZ" sz="1800" dirty="0" smtClean="0"/>
              <a:t>dřevin</a:t>
            </a:r>
          </a:p>
          <a:p>
            <a:pPr marL="0" lvl="1" indent="0" algn="just">
              <a:lnSpc>
                <a:spcPct val="80000"/>
              </a:lnSpc>
              <a:buClr>
                <a:srgbClr val="666600"/>
              </a:buClr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342900" lvl="1" indent="-342900" algn="just">
              <a:lnSpc>
                <a:spcPct val="80000"/>
              </a:lnSpc>
              <a:buClr>
                <a:srgbClr val="666600"/>
              </a:buClr>
              <a:buBlip>
                <a:blip r:embed="rId4"/>
              </a:buBlip>
            </a:pPr>
            <a:r>
              <a:rPr lang="cs-CZ" sz="1800" dirty="0" smtClean="0"/>
              <a:t>8.5.2 </a:t>
            </a:r>
            <a:r>
              <a:rPr lang="cs-CZ" sz="1800" dirty="0"/>
              <a:t>Neproduktivní investice v </a:t>
            </a:r>
            <a:r>
              <a:rPr lang="cs-CZ" sz="1800" dirty="0" smtClean="0"/>
              <a:t>lesích</a:t>
            </a:r>
          </a:p>
          <a:p>
            <a:pPr marL="0" lvl="1" indent="0" algn="just">
              <a:lnSpc>
                <a:spcPct val="80000"/>
              </a:lnSpc>
              <a:buClr>
                <a:srgbClr val="666600"/>
              </a:buClr>
              <a:buNone/>
            </a:pPr>
            <a:endParaRPr lang="cs-CZ" sz="1800" dirty="0" smtClean="0"/>
          </a:p>
          <a:p>
            <a:pPr marL="342900" lvl="1" indent="-342900" algn="just">
              <a:lnSpc>
                <a:spcPct val="80000"/>
              </a:lnSpc>
              <a:buClr>
                <a:schemeClr val="bg2"/>
              </a:buClr>
              <a:buBlip>
                <a:blip r:embed="rId4"/>
              </a:buBlip>
            </a:pPr>
            <a:r>
              <a:rPr lang="cs-CZ" sz="1800" dirty="0" smtClean="0"/>
              <a:t>8.5.3 </a:t>
            </a:r>
            <a:r>
              <a:rPr lang="cs-CZ" sz="1800" dirty="0"/>
              <a:t>Přeměna porostů náhradních </a:t>
            </a:r>
            <a:r>
              <a:rPr lang="cs-CZ" sz="1800" dirty="0" smtClean="0"/>
              <a:t>dřevin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2361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2000" b="1" dirty="0">
                <a:latin typeface="+mn-lt"/>
              </a:rPr>
              <a:t>8.5.3 Přeměna porostů náhradních dřevin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667453"/>
              </p:ext>
            </p:extLst>
          </p:nvPr>
        </p:nvGraphicFramePr>
        <p:xfrm>
          <a:off x="755576" y="1196752"/>
          <a:ext cx="7704856" cy="4817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294"/>
                <a:gridCol w="5412098"/>
                <a:gridCol w="1468464"/>
              </a:tblGrid>
              <a:tr h="34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Pořadí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Kritérium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Možný bodový zisk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1.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Pásmo ohrožení imisemi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1.1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Pásmo ohrožení imisemi A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1.2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Pásmo ohrožení imisemi </a:t>
                      </a:r>
                      <a:r>
                        <a:rPr lang="cs-CZ" sz="1100" dirty="0" smtClean="0">
                          <a:effectLst/>
                        </a:rPr>
                        <a:t>B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10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2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Naléhavost přeměny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2.1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Nejvyšší. Porosty, jejichž nestabilita ohrožuje některé významné ekologické funkce. Jsou to především porosty náhradních dřevin v ochranných lesích s důležitou protierozní funkcí nebo porosty s velmi vysokým zastoupením porostů smrku pichlavého a porostů listnatých dřevin, které nejsou cílovými dřevinami. Může se jednat i o další kategorie lesů.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45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2.2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Vyšší. Rozpadající se porosty s vysokým zastoupením smrku pichlavého a porostů listnatých dřevin, které nejsou cílovými dřevinami. Porosty, ve kterých je naléhavá potřeba přeměny v nejbližším decenniu z důvodu aktuálního narušení porostního prostředí.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2.3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Střední. Porosty s převažujícím zastoupením porostů náhradních dřevin, které po přeměně druhové skladby budou plnit cenné mimoprodukční funkce.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35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2.4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</a:rPr>
                        <a:t>Nižší. Porosty se zastoupením náhradních dřevin, které po přeměně druhové skladby budou lépe plnit cenné mimoprodukční funkce.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3.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Typ žadatele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21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3.1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Obec nebo jejich spolek, popř. subjekty, jejichž kapitál drží nejméně z 50 % obec nebo jejich spolek. Soukromý vlastník nebo nájemce lesního pozemku, sdružení vlastníků nebo nájemců lesních pozemků, jde-li o sdružení s právní subjektivitou, popř. subjekty, jejichž kapitál drží nejméně z 50 % jeden z těchto subjektů.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25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cs-CZ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Žadatel předložil v daném kole jednu žádost</a:t>
                      </a:r>
                      <a:endParaRPr lang="cs-CZ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740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92003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err="1">
                <a:latin typeface="+mn-lt"/>
              </a:rPr>
              <a:t>Finanční</a:t>
            </a:r>
            <a:r>
              <a:rPr sz="2400">
                <a:latin typeface="+mn-lt"/>
              </a:rPr>
              <a:t> </a:t>
            </a:r>
            <a:r>
              <a:rPr sz="2400" err="1">
                <a:latin typeface="+mn-lt"/>
              </a:rPr>
              <a:t>alokace</a:t>
            </a:r>
            <a:r>
              <a:rPr sz="2400">
                <a:latin typeface="+mn-lt"/>
              </a:rPr>
              <a:t> </a:t>
            </a:r>
            <a:r>
              <a:rPr sz="2400" err="1">
                <a:latin typeface="+mn-lt"/>
              </a:rPr>
              <a:t>lesnických</a:t>
            </a:r>
            <a:r>
              <a:rPr sz="2400">
                <a:latin typeface="+mn-lt"/>
              </a:rPr>
              <a:t> </a:t>
            </a:r>
            <a:r>
              <a:rPr sz="2400" err="1">
                <a:latin typeface="+mn-lt"/>
              </a:rPr>
              <a:t>operací</a:t>
            </a:r>
            <a:r>
              <a:rPr sz="2400">
                <a:latin typeface="+mn-lt"/>
              </a:rPr>
              <a:t> v </a:t>
            </a:r>
            <a:r>
              <a:rPr sz="2400" err="1">
                <a:latin typeface="+mn-lt"/>
              </a:rPr>
              <a:t>období</a:t>
            </a:r>
            <a:r>
              <a:rPr sz="2400">
                <a:latin typeface="+mn-lt"/>
              </a:rPr>
              <a:t> PRV 2014 -2020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62079"/>
              </p:ext>
            </p:extLst>
          </p:nvPr>
        </p:nvGraphicFramePr>
        <p:xfrm>
          <a:off x="395536" y="1412776"/>
          <a:ext cx="8064896" cy="2520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/>
                <a:gridCol w="2232248"/>
                <a:gridCol w="2664296"/>
              </a:tblGrid>
              <a:tr h="43535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Opatření/Podopatření</a:t>
                      </a: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>
                          <a:effectLst/>
                        </a:rPr>
                        <a:t>Finanční alokace na období (CZK)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Finanční alokace </a:t>
                      </a:r>
                      <a:r>
                        <a:rPr lang="pl-PL" sz="1200" b="1" u="none" strike="noStrike" dirty="0" smtClean="0">
                          <a:effectLst/>
                        </a:rPr>
                        <a:t>v 2. </a:t>
                      </a:r>
                      <a:r>
                        <a:rPr lang="pl-PL" sz="1200" b="1" u="none" strike="noStrike" smtClean="0">
                          <a:effectLst/>
                        </a:rPr>
                        <a:t>kole příjmu (</a:t>
                      </a:r>
                      <a:r>
                        <a:rPr lang="pl-PL" sz="1200" b="1" u="none" strike="noStrike" dirty="0" smtClean="0">
                          <a:effectLst/>
                        </a:rPr>
                        <a:t>CZK</a:t>
                      </a:r>
                      <a:r>
                        <a:rPr lang="pl-PL" sz="1200" b="1" u="none" strike="noStrike" dirty="0">
                          <a:effectLst/>
                        </a:rPr>
                        <a:t>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7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Obnova lesních porostů po kalamitách</a:t>
                      </a: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u="none" strike="noStrike" dirty="0" smtClean="0">
                          <a:effectLst/>
                        </a:rPr>
                        <a:t>266 477 553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126 000 000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3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Odstraňování škod způsobených povodněmi</a:t>
                      </a: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u="none" strike="noStrike" dirty="0" smtClean="0">
                          <a:effectLst/>
                        </a:rPr>
                        <a:t>69 984 000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31 500 000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Zavádění preventivních opatření</a:t>
                      </a: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u="none" strike="noStrike">
                          <a:effectLst/>
                        </a:rPr>
                        <a:t>93 461 538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43 700 000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3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Investice do ochrany melioračních a zpevňujících dřevin</a:t>
                      </a: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u="none" strike="noStrike" dirty="0">
                          <a:effectLst/>
                        </a:rPr>
                        <a:t>186 923 077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84 000 000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Přeměna porostů náhradních dřevin</a:t>
                      </a: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u="none" strike="noStrike" dirty="0">
                          <a:effectLst/>
                        </a:rPr>
                        <a:t>489 115 385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220 000 000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Neproduktivní investice v lesích</a:t>
                      </a: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u="none" strike="noStrike" dirty="0">
                          <a:effectLst/>
                        </a:rPr>
                        <a:t>124 615 385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56 000 000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9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3 139 781 849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593</a:t>
                      </a:r>
                      <a:r>
                        <a:rPr lang="cs-CZ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100 000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23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title"/>
          </p:nvPr>
        </p:nvSpPr>
        <p:spPr>
          <a:xfrm>
            <a:off x="395536" y="2060849"/>
            <a:ext cx="8229600" cy="1080120"/>
          </a:xfrm>
        </p:spPr>
        <p:txBody>
          <a:bodyPr/>
          <a:lstStyle/>
          <a:p>
            <a:pPr algn="ctr" eaLnBrk="1" hangingPunct="1"/>
            <a:r>
              <a:rPr lang="cs-CZ" sz="4000" b="1" dirty="0" smtClean="0"/>
              <a:t>Děkuji za pozornost!</a:t>
            </a:r>
            <a:br>
              <a:rPr lang="cs-CZ" sz="4000" b="1" dirty="0" smtClean="0"/>
            </a:br>
            <a:endParaRPr lang="cs-CZ" sz="2800" b="1" dirty="0" smtClean="0"/>
          </a:p>
        </p:txBody>
      </p:sp>
      <p:pic>
        <p:nvPicPr>
          <p:cNvPr id="39939" name="Picture 11" descr="PRV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60350"/>
            <a:ext cx="2565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nspired by the Heavens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39552" y="3645024"/>
            <a:ext cx="8137525" cy="2617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496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U:\Fotky lesa pro prezentace\Sněžka2011 léto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7"/>
            <a:ext cx="8424936" cy="6318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2954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2400" b="1" dirty="0">
                <a:latin typeface="+mn-lt"/>
              </a:rPr>
              <a:t>8.3.1 Zavádění preventivních opatření v lesích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5068888"/>
          </a:xfrm>
        </p:spPr>
        <p:txBody>
          <a:bodyPr/>
          <a:lstStyle/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navazuje na předchozí programové období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způsobilé výdaje: výstavby a opravy retenčních nádrží a objektů hrazení bystřin, preventivní protipovodňová opatření na drobných vodních tocích a v jejich povodích, (zkapacitnění koryta vodního toku, stabilizace koryta, zabezpečení břehů); protierozní opatření na drobných vodních tocích a v jejich povodích (hrazení a stabilizace strží, zábrany sesuvů půdy, sanace erozních rýh), projekční a průzkumné práce a inženýrská činnost během realizace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příjemci: soukromí a veřejní vlastníci, nájemci a pachtýři lesa a </a:t>
            </a:r>
            <a:r>
              <a:rPr lang="cs-CZ" sz="1400" dirty="0" smtClean="0"/>
              <a:t>jejich sdružení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míra podpory: </a:t>
            </a:r>
            <a:r>
              <a:rPr lang="cs-CZ" sz="1400" dirty="0" smtClean="0"/>
              <a:t>100</a:t>
            </a:r>
            <a:r>
              <a:rPr lang="cs-CZ" sz="1400" dirty="0"/>
              <a:t> % způsobilých </a:t>
            </a:r>
            <a:r>
              <a:rPr lang="cs-CZ" sz="1400" dirty="0" smtClean="0"/>
              <a:t>výdajů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 smtClean="0"/>
              <a:t>výdaje na projekt: min. 100 tis. Kč, max. 5 mil. Kč</a:t>
            </a: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projekt lze realizovat na PUPFL včetně vodních toků, popř. jejich částí a vodních útvarů, které se nacházejí v rámci PUPFL</a:t>
            </a:r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žadatel doloží souhlasné stanovisko MŽP</a:t>
            </a:r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preference: </a:t>
            </a:r>
            <a:r>
              <a:rPr lang="cs-CZ" sz="1400" dirty="0" smtClean="0"/>
              <a:t>převažující </a:t>
            </a:r>
            <a:r>
              <a:rPr lang="cs-CZ" sz="1400" dirty="0"/>
              <a:t>kategorie lesa, riziková povodí IV. </a:t>
            </a:r>
            <a:r>
              <a:rPr lang="cs-CZ" sz="1400" dirty="0" smtClean="0"/>
              <a:t>řádu, plocha, ke kterému se úprava vztahuje, podání jedné žádosti</a:t>
            </a:r>
            <a:endParaRPr lang="cs-CZ" sz="1400" dirty="0"/>
          </a:p>
          <a:p>
            <a:pPr marL="0" indent="0" algn="just">
              <a:lnSpc>
                <a:spcPct val="80000"/>
              </a:lnSpc>
              <a:spcAft>
                <a:spcPct val="20000"/>
              </a:spcAft>
              <a:buNone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574801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2400" b="1" dirty="0">
                <a:latin typeface="+mn-lt"/>
              </a:rPr>
              <a:t>8.3.1 Zavádění preventivních opatření v lesích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25926"/>
              </p:ext>
            </p:extLst>
          </p:nvPr>
        </p:nvGraphicFramePr>
        <p:xfrm>
          <a:off x="611560" y="1340768"/>
          <a:ext cx="7840191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657"/>
                <a:gridCol w="6140427"/>
                <a:gridCol w="1166107"/>
              </a:tblGrid>
              <a:tr h="696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Pořadí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Kritérium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Možný bodový zisk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1.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Plocha povodí, ke kterému se úprava vztahuje: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1.1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Rozsah lesních pozemků*2 + Rozsah ostatních pozemků ≤ 50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1.2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50 &lt; Rozsah lesních pozemků*2 + Rozsah ostatních pozemků &lt; 250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1.3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Rozsah lesních pozemků*2 + Rozsah ostatních pozemků ≥ 250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2.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Převažující kategorie lesa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2.1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Lesy hospodářské a vybrané kategorie lesů zvl. určení (tj. lesy v nichž jiný důležitý veřejný zájem vyžaduje odlišný způsob hospodaření a uznané obory a samostatné bažantnice)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2.2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Lesy zvláštního určení (mimo vybrané kategorie</a:t>
                      </a:r>
                      <a:r>
                        <a:rPr lang="cs-CZ" sz="1100" baseline="30000">
                          <a:effectLst/>
                        </a:rPr>
                        <a:t>7</a:t>
                      </a:r>
                      <a:r>
                        <a:rPr lang="cs-CZ" sz="1100">
                          <a:effectLst/>
                        </a:rPr>
                        <a:t>)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35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2.3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Lesy ochranné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3.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Riziková povodí IV. řádu z pohledu přívalových srážek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3.1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Realizace alespoň části projektu probíhá v rizikových povodích IV. řádu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30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 </a:t>
                      </a:r>
                      <a:endParaRPr lang="cs-CZ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Žadatel předložil v daném kole jednu žádost</a:t>
                      </a:r>
                      <a:endParaRPr lang="cs-CZ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624013" y="23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16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3" descr="P7111672_resiz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7544" y="260648"/>
            <a:ext cx="8352928" cy="6264694"/>
          </a:xfrm>
          <a:noFill/>
        </p:spPr>
      </p:pic>
      <p:sp>
        <p:nvSpPr>
          <p:cNvPr id="6" name="Obdélník 5"/>
          <p:cNvSpPr/>
          <p:nvPr/>
        </p:nvSpPr>
        <p:spPr>
          <a:xfrm>
            <a:off x="467544" y="6237312"/>
            <a:ext cx="27363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Foto</a:t>
            </a:r>
            <a:r>
              <a:rPr lang="en-US" sz="1000" dirty="0" smtClean="0"/>
              <a:t> J</a:t>
            </a:r>
            <a:r>
              <a:rPr lang="cs-CZ" sz="1000" dirty="0" smtClean="0"/>
              <a:t>.</a:t>
            </a:r>
            <a:r>
              <a:rPr lang="en-US" sz="1000" dirty="0" smtClean="0"/>
              <a:t> </a:t>
            </a:r>
            <a:r>
              <a:rPr lang="en-US" sz="1000" dirty="0" err="1" smtClean="0"/>
              <a:t>Příhoda</a:t>
            </a:r>
            <a:r>
              <a:rPr lang="en-US" sz="1000" dirty="0" smtClean="0"/>
              <a:t> a </a:t>
            </a:r>
            <a:r>
              <a:rPr lang="cs-CZ" sz="1000" dirty="0" smtClean="0"/>
              <a:t>h</a:t>
            </a:r>
            <a:r>
              <a:rPr lang="en-US" sz="1000" dirty="0" smtClean="0"/>
              <a:t>elimonitoring.cz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32070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cs-CZ" sz="2400" b="1" dirty="0">
                <a:latin typeface="+mn-lt"/>
              </a:rPr>
              <a:t>8.4.1 Obnova lesních porostů po kalamitách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5068888"/>
          </a:xfrm>
        </p:spPr>
        <p:txBody>
          <a:bodyPr/>
          <a:lstStyle/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navazuje na předchozí programové období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způsobilé výdaje: odstraňování kalamitami poškozených lesních porostů ve stáří do 40 let určených k rekonstrukci; příprava ploch po kalamitních těžbách před zalesněním (např. odstranění vývratových koláčů, naorávání, zraňování, terénní úpravy, chemická příprava půdy); umělá obnova sadbou a síjí na plochách po kalamitních těžbách; ochrana založených porostů</a:t>
            </a:r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příjemci: soukromí a veřejní vlastníci, nájemci a pachtýři lesa </a:t>
            </a:r>
            <a:r>
              <a:rPr lang="cs-CZ" sz="1400" dirty="0" smtClean="0"/>
              <a:t>a</a:t>
            </a:r>
            <a:r>
              <a:rPr lang="cs-CZ" sz="1400" dirty="0"/>
              <a:t> jejich </a:t>
            </a:r>
            <a:r>
              <a:rPr lang="cs-CZ" sz="1400" dirty="0" smtClean="0"/>
              <a:t>sdružení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míra podpory: </a:t>
            </a:r>
            <a:r>
              <a:rPr lang="cs-CZ" sz="1400" dirty="0" smtClean="0"/>
              <a:t>100</a:t>
            </a:r>
            <a:r>
              <a:rPr lang="cs-CZ" sz="1400" dirty="0"/>
              <a:t> % způsobilých </a:t>
            </a:r>
            <a:r>
              <a:rPr lang="cs-CZ" sz="1400" dirty="0" smtClean="0"/>
              <a:t>výdajů</a:t>
            </a:r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výdaje na projekt: min. </a:t>
            </a:r>
            <a:r>
              <a:rPr lang="cs-CZ" sz="1400" dirty="0" smtClean="0"/>
              <a:t>75 </a:t>
            </a:r>
            <a:r>
              <a:rPr lang="cs-CZ" sz="1400" dirty="0"/>
              <a:t>tis. Kč, max. </a:t>
            </a:r>
            <a:r>
              <a:rPr lang="cs-CZ" sz="1400" dirty="0" smtClean="0"/>
              <a:t>40 </a:t>
            </a:r>
            <a:r>
              <a:rPr lang="cs-CZ" sz="1400" dirty="0"/>
              <a:t>mil. </a:t>
            </a:r>
            <a:r>
              <a:rPr lang="cs-CZ" sz="1400" dirty="0" smtClean="0"/>
              <a:t>Kč</a:t>
            </a:r>
            <a:endParaRPr lang="cs-CZ" sz="1400" dirty="0"/>
          </a:p>
          <a:p>
            <a:pPr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podpora je podmíněna </a:t>
            </a:r>
            <a:r>
              <a:rPr lang="en-US" sz="1400" dirty="0" err="1"/>
              <a:t>dolo</a:t>
            </a:r>
            <a:r>
              <a:rPr lang="cs-CZ" sz="1400" dirty="0"/>
              <a:t>žením</a:t>
            </a:r>
            <a:r>
              <a:rPr lang="en-US" sz="1400" dirty="0"/>
              <a:t> </a:t>
            </a:r>
            <a:r>
              <a:rPr lang="en-US" sz="1400" dirty="0" err="1"/>
              <a:t>stanoviska</a:t>
            </a:r>
            <a:r>
              <a:rPr lang="en-US" sz="1400" dirty="0"/>
              <a:t> </a:t>
            </a:r>
            <a:r>
              <a:rPr lang="cs-CZ" sz="1400" dirty="0"/>
              <a:t>o výskytu přírodní katastrofy (minimálně 20 % příslušného lesního potenciálu)</a:t>
            </a:r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jedná se o kalamity způsobené abiotickými vlivy, tj. klimatickými a dalšími faktory (bořivý vítr, mokrý </a:t>
            </a:r>
            <a:r>
              <a:rPr lang="cs-CZ" sz="1400" dirty="0" smtClean="0"/>
              <a:t>sníh, sucho – oblasti vymezení suchem, alespoň 30 </a:t>
            </a:r>
            <a:r>
              <a:rPr lang="en-US" sz="1400" dirty="0" smtClean="0"/>
              <a:t>%</a:t>
            </a:r>
            <a:r>
              <a:rPr lang="cs-CZ" sz="1400" dirty="0" smtClean="0"/>
              <a:t> smrku)</a:t>
            </a: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endParaRPr lang="cs-CZ" sz="1400" dirty="0"/>
          </a:p>
          <a:p>
            <a:pPr lvl="0" algn="just">
              <a:lnSpc>
                <a:spcPct val="80000"/>
              </a:lnSpc>
              <a:buBlip>
                <a:blip r:embed="rId4"/>
              </a:buBlip>
            </a:pPr>
            <a:r>
              <a:rPr lang="cs-CZ" sz="1400" dirty="0"/>
              <a:t>preference: </a:t>
            </a:r>
            <a:r>
              <a:rPr lang="cs-CZ" sz="1400" dirty="0" smtClean="0"/>
              <a:t>převažující </a:t>
            </a:r>
            <a:r>
              <a:rPr lang="cs-CZ" sz="1400" dirty="0"/>
              <a:t>kategorie lesa, rozsah škod na lesním </a:t>
            </a:r>
            <a:r>
              <a:rPr lang="cs-CZ" sz="1400" dirty="0" smtClean="0"/>
              <a:t>potenciálu, typ vlastníka, typ </a:t>
            </a:r>
            <a:r>
              <a:rPr lang="cs-CZ" sz="1400" dirty="0"/>
              <a:t>kalamity, podání jedné </a:t>
            </a:r>
            <a:r>
              <a:rPr lang="cs-CZ" sz="1400" dirty="0" smtClean="0"/>
              <a:t>žádosti</a:t>
            </a:r>
            <a:endParaRPr lang="cs-CZ" sz="1400" dirty="0"/>
          </a:p>
          <a:p>
            <a:pPr marL="0" indent="0" algn="just">
              <a:lnSpc>
                <a:spcPct val="80000"/>
              </a:lnSpc>
              <a:spcAft>
                <a:spcPct val="20000"/>
              </a:spcAft>
              <a:buNone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539115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cs-CZ" sz="2400" b="1" dirty="0">
                <a:latin typeface="+mn-lt"/>
              </a:rPr>
              <a:t>8.4.1 Obnova lesních porostů po kalamitách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67425"/>
              </p:ext>
            </p:extLst>
          </p:nvPr>
        </p:nvGraphicFramePr>
        <p:xfrm>
          <a:off x="683568" y="1268760"/>
          <a:ext cx="7272809" cy="5071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921"/>
                <a:gridCol w="5393477"/>
                <a:gridCol w="1256411"/>
              </a:tblGrid>
              <a:tr h="349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Pořadí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Kritérium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Možný bodový zisk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1.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Porostní skupiny nad 40 let věku: Podíl objemu nahodilých těžeb v poškozených porostních skupinách zasažených kalamitou v daném roce vzhledem k výši celkové zásoby dřevní hmoty poškozených porostních skupin žadatele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1.1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20 - 30 % celkové zásoby dřevní hmoty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1.2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31 - 40 % celkové zásoby dřevní hmoty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1.3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Nad 40 % celkové zásoby dřevní hmoty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2.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Porostní skupiny do 40 let věku: Podíl poškozených ploch porostních skupin žadatele zasažených kalamitou vzhledem k celkové ploše poškozených porostních skupin žadatele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2.1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20 - 30 % zasažené plochy z celkové výměry 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2.2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30 - 40 % zasažené plochy z celkové výměry 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2.3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Nad 40 % zasažené plochy z celkové výměry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3.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Převažující kategorie lesa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3.1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Lesy zvláštního určení (mimo lesy, v nichž jiný důležitý veřejný zájem vyžaduje odlišný způsob hospodaření a uznané obory a bažantnice)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3.2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Lesy ochranné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4.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Typ žadatele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9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4.1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Soukromý vlastník, nájemce nebo pachtýř lesního pozemku, spolek vlastníků, nájemců nebo pachtýřů lesních pozemků, vysoké školy a školy zřízené kraji, popř. subjekty, jejichž kapitál drží nejméně z 50 % jeden z těchto subjektů.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4.2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Obec nebo jejich spolek, popř. subjekty, jejichž kapitál drží nejméně z 50 % obec nebo jejich spolek.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5.</a:t>
                      </a:r>
                      <a:endParaRPr lang="cs-CZ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Typ kalamity</a:t>
                      </a:r>
                      <a:endParaRPr lang="cs-CZ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5.1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Kalamita způsobená požárem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 </a:t>
                      </a:r>
                      <a:endParaRPr lang="cs-CZ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Žadatel předložil v daném kole jednu žádost</a:t>
                      </a:r>
                      <a:endParaRPr lang="cs-CZ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2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endParaRPr lang="cs-CZ" sz="2400" b="1" dirty="0">
              <a:latin typeface="+mn-lt"/>
            </a:endParaRPr>
          </a:p>
        </p:txBody>
      </p:sp>
      <p:pic>
        <p:nvPicPr>
          <p:cNvPr id="5" name="Picture 4" descr="DSC_344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528" y="404664"/>
            <a:ext cx="8661014" cy="5759574"/>
          </a:xfrm>
          <a:noFill/>
        </p:spPr>
      </p:pic>
    </p:spTree>
    <p:extLst>
      <p:ext uri="{BB962C8B-B14F-4D97-AF65-F5344CB8AC3E}">
        <p14:creationId xmlns:p14="http://schemas.microsoft.com/office/powerpoint/2010/main" val="147537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ky">
  <a:themeElements>
    <a:clrScheme name="Linky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inky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nky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10803</TotalTime>
  <Words>1297</Words>
  <Application>Microsoft Office PowerPoint</Application>
  <PresentationFormat>Předvádění na obrazovce (4:3)</PresentationFormat>
  <Paragraphs>340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Linky</vt:lpstr>
      <vt:lpstr>2_Prezentace_mze</vt:lpstr>
      <vt:lpstr>Prezentace_mze</vt:lpstr>
      <vt:lpstr>1_Prezentace_mze</vt:lpstr>
      <vt:lpstr>   Program rozvoje venkova  na období 2014 - 2020    </vt:lpstr>
      <vt:lpstr>Projektová lesnická envi opatření</vt:lpstr>
      <vt:lpstr>Prezentace aplikace PowerPoint</vt:lpstr>
      <vt:lpstr>8.3.1 Zavádění preventivních opatření v lesích</vt:lpstr>
      <vt:lpstr>8.3.1 Zavádění preventivních opatření v lesích</vt:lpstr>
      <vt:lpstr>Prezentace aplikace PowerPoint</vt:lpstr>
      <vt:lpstr>8.4.1 Obnova lesních porostů po kalamitách</vt:lpstr>
      <vt:lpstr>8.4.1 Obnova lesních porostů po kalamitách</vt:lpstr>
      <vt:lpstr>Prezentace aplikace PowerPoint</vt:lpstr>
      <vt:lpstr>8.4.2 Odstraňování škod způsobených povodněmi</vt:lpstr>
      <vt:lpstr>8.4.2 Odstraňování škod způsobených povodněmi</vt:lpstr>
      <vt:lpstr>Prezentace aplikace PowerPoint</vt:lpstr>
      <vt:lpstr>8.5.1 Investice do ochrany MZD</vt:lpstr>
      <vt:lpstr>8.5.1 Investice do ochrany MZD</vt:lpstr>
      <vt:lpstr>Prezentace aplikace PowerPoint</vt:lpstr>
      <vt:lpstr>8.5.2 Neproduktivní investice v lesích</vt:lpstr>
      <vt:lpstr>8.5.2 Neproduktivní investice v lesích</vt:lpstr>
      <vt:lpstr>Prezentace aplikace PowerPoint</vt:lpstr>
      <vt:lpstr>8.5.3 Přeměna porostů náhradních dřevin</vt:lpstr>
      <vt:lpstr>8.5.3 Přeměna porostů náhradních dřevin</vt:lpstr>
      <vt:lpstr>Finanční alokace lesnických operací v období PRV 2014 -2020 </vt:lpstr>
      <vt:lpstr>Děkuji za pozornost!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rozvoje venkova</dc:title>
  <dc:creator>Anna Hrdličková</dc:creator>
  <cp:lastModifiedBy>Dušek Petr</cp:lastModifiedBy>
  <cp:revision>607</cp:revision>
  <cp:lastPrinted>2016-04-14T16:07:17Z</cp:lastPrinted>
  <dcterms:created xsi:type="dcterms:W3CDTF">2007-01-03T12:05:42Z</dcterms:created>
  <dcterms:modified xsi:type="dcterms:W3CDTF">2016-04-14T16:07:19Z</dcterms:modified>
</cp:coreProperties>
</file>