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notesMasterIdLst>
    <p:notesMasterId r:id="rId11"/>
  </p:notesMasterIdLst>
  <p:handoutMasterIdLst>
    <p:handoutMasterId r:id="rId12"/>
  </p:handoutMasterIdLst>
  <p:sldIdLst>
    <p:sldId id="289" r:id="rId2"/>
    <p:sldId id="296" r:id="rId3"/>
    <p:sldId id="308" r:id="rId4"/>
    <p:sldId id="309" r:id="rId5"/>
    <p:sldId id="313" r:id="rId6"/>
    <p:sldId id="310" r:id="rId7"/>
    <p:sldId id="311" r:id="rId8"/>
    <p:sldId id="312" r:id="rId9"/>
    <p:sldId id="286" r:id="rId10"/>
  </p:sldIdLst>
  <p:sldSz cx="9144000" cy="6858000" type="screen4x3"/>
  <p:notesSz cx="7099300" cy="10234613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ose" initials="J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33CC33"/>
    <a:srgbClr val="FF99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řední styl 2 – zvýraznění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Střední styl 2 – zvýraznění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75" autoAdjust="0"/>
  </p:normalViewPr>
  <p:slideViewPr>
    <p:cSldViewPr>
      <p:cViewPr>
        <p:scale>
          <a:sx n="72" d="100"/>
          <a:sy n="72" d="100"/>
        </p:scale>
        <p:origin x="-1020" y="-6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1" d="100"/>
          <a:sy n="71" d="100"/>
        </p:scale>
        <p:origin x="-2172" y="-120"/>
      </p:cViewPr>
      <p:guideLst>
        <p:guide orient="horz" pos="3224"/>
        <p:guide pos="2235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06872" y="217332"/>
            <a:ext cx="6362209" cy="371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86" tIns="47893" rIns="95786" bIns="47893" numCol="1" anchor="t" anchorCtr="0" compatLnSpc="1">
            <a:prstTxWarp prst="textNoShape">
              <a:avLst/>
            </a:prstTxWarp>
          </a:bodyPr>
          <a:lstStyle>
            <a:lvl1pPr defTabSz="958315">
              <a:defRPr sz="1300">
                <a:latin typeface="Garamond" pitchFamily="18" charset="0"/>
              </a:defRPr>
            </a:lvl1pPr>
          </a:lstStyle>
          <a:p>
            <a:pPr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14. zasedání MV PRV 26. 6. 2013 – bod </a:t>
            </a:r>
            <a:r>
              <a:rPr lang="cs-CZ" b="1" dirty="0" smtClean="0">
                <a:latin typeface="Arial" pitchFamily="34" charset="0"/>
                <a:cs typeface="Arial" pitchFamily="34" charset="0"/>
              </a:rPr>
              <a:t>4) Chybovost v rámci implementace Programu </a:t>
            </a:r>
            <a:r>
              <a:rPr lang="cs-CZ" b="1" dirty="0" smtClean="0">
                <a:latin typeface="Arial" pitchFamily="34" charset="0"/>
                <a:cs typeface="Arial" pitchFamily="34" charset="0"/>
              </a:rPr>
              <a:t>rozvoje venkova</a:t>
            </a:r>
            <a:endParaRPr lang="cs-CZ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0676"/>
            <a:ext cx="3077321" cy="512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86" tIns="47893" rIns="95786" bIns="47893" numCol="1" anchor="b" anchorCtr="0" compatLnSpc="1">
            <a:prstTxWarp prst="textNoShape">
              <a:avLst/>
            </a:prstTxWarp>
          </a:bodyPr>
          <a:lstStyle>
            <a:lvl1pPr defTabSz="958315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0292" y="9720677"/>
            <a:ext cx="2672136" cy="296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86" tIns="47893" rIns="95786" bIns="47893" numCol="1" anchor="b" anchorCtr="0" compatLnSpc="1">
            <a:prstTxWarp prst="textNoShape">
              <a:avLst/>
            </a:prstTxWarp>
          </a:bodyPr>
          <a:lstStyle>
            <a:lvl1pPr algn="r" defTabSz="958315">
              <a:defRPr sz="1300">
                <a:latin typeface="Arial" charset="0"/>
              </a:defRPr>
            </a:lvl1pPr>
          </a:lstStyle>
          <a:p>
            <a:pPr>
              <a:defRPr/>
            </a:pPr>
            <a:fld id="{3256B7D2-14FC-4EB5-B2EC-386A2C07A6B1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3077321" cy="512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86" tIns="47893" rIns="95786" bIns="47893" numCol="1" anchor="t" anchorCtr="0" compatLnSpc="1">
            <a:prstTxWarp prst="textNoShape">
              <a:avLst/>
            </a:prstTxWarp>
          </a:bodyPr>
          <a:lstStyle>
            <a:lvl1pPr defTabSz="958315"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cs-CZ" dirty="0" smtClean="0"/>
              <a:t>13. zasedání MV PRV 21. 11. 2012 - bod 5) Informace o úpravách programového dokumentu</a:t>
            </a:r>
            <a:endParaRPr lang="cs-CZ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0292" y="2"/>
            <a:ext cx="3077320" cy="512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86" tIns="47893" rIns="95786" bIns="47893" numCol="1" anchor="t" anchorCtr="0" compatLnSpc="1">
            <a:prstTxWarp prst="textNoShape">
              <a:avLst/>
            </a:prstTxWarp>
          </a:bodyPr>
          <a:lstStyle>
            <a:lvl1pPr algn="r" defTabSz="958315">
              <a:defRPr sz="1300">
                <a:latin typeface="Arial" charset="0"/>
              </a:defRPr>
            </a:lvl1pPr>
          </a:lstStyle>
          <a:p>
            <a:pPr>
              <a:defRPr/>
            </a:pPr>
            <a:fld id="{6F781217-7D5F-44ED-8661-C3F22E213706}" type="datetimeFigureOut">
              <a:rPr lang="cs-CZ"/>
              <a:pPr>
                <a:defRPr/>
              </a:pPr>
              <a:t>17.6.2013</a:t>
            </a:fld>
            <a:endParaRPr lang="cs-CZ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761" y="4861158"/>
            <a:ext cx="5679778" cy="4605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86" tIns="47893" rIns="95786" bIns="478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0676"/>
            <a:ext cx="3077321" cy="512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86" tIns="47893" rIns="95786" bIns="47893" numCol="1" anchor="b" anchorCtr="0" compatLnSpc="1">
            <a:prstTxWarp prst="textNoShape">
              <a:avLst/>
            </a:prstTxWarp>
          </a:bodyPr>
          <a:lstStyle>
            <a:lvl1pPr defTabSz="958315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0292" y="9720676"/>
            <a:ext cx="3077320" cy="512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86" tIns="47893" rIns="95786" bIns="47893" numCol="1" anchor="b" anchorCtr="0" compatLnSpc="1">
            <a:prstTxWarp prst="textNoShape">
              <a:avLst/>
            </a:prstTxWarp>
          </a:bodyPr>
          <a:lstStyle>
            <a:lvl1pPr algn="r" defTabSz="958315">
              <a:defRPr sz="1300">
                <a:latin typeface="Arial" charset="0"/>
              </a:defRPr>
            </a:lvl1pPr>
          </a:lstStyle>
          <a:p>
            <a:pPr>
              <a:defRPr/>
            </a:pPr>
            <a:fld id="{0D634B19-EA23-4DB5-852C-CB9CB09B00C5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cs-CZ" dirty="0" smtClean="0"/>
              <a:t>13. zasedání MV PRV 21. 11. 2012 - bod 5) Informace o úpravách programového dokumentu</a:t>
            </a:r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cs-CZ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228600" y="2889251"/>
            <a:ext cx="8610600" cy="201613"/>
            <a:chOff x="144" y="1680"/>
            <a:chExt cx="5424" cy="144"/>
          </a:xfrm>
        </p:grpSpPr>
        <p:sp>
          <p:nvSpPr>
            <p:cNvPr id="5" name="Rectangle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 dirty="0"/>
            </a:p>
          </p:txBody>
        </p:sp>
        <p:sp>
          <p:nvSpPr>
            <p:cNvPr id="6" name="Rectangle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 dirty="0"/>
            </a:p>
          </p:txBody>
        </p:sp>
        <p:sp>
          <p:nvSpPr>
            <p:cNvPr id="7" name="Rectangle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 dirty="0"/>
            </a:p>
          </p:txBody>
        </p:sp>
      </p:grpSp>
      <p:sp>
        <p:nvSpPr>
          <p:cNvPr id="440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F1D50-2BDD-4F70-B66F-B72D95F65A0B}" type="datetimeFigureOut">
              <a:rPr lang="cs-CZ"/>
              <a:pPr>
                <a:defRPr/>
              </a:pPr>
              <a:t>17.6.2013</a:t>
            </a:fld>
            <a:endParaRPr lang="cs-CZ" dirty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DC6142-CA99-4181-A70F-B99D3DD5DDB8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DFF85F-98C4-4EA0-A0D6-C28A6D43331A}" type="datetimeFigureOut">
              <a:rPr lang="cs-CZ"/>
              <a:pPr>
                <a:defRPr/>
              </a:pPr>
              <a:t>17.6.2013</a:t>
            </a:fld>
            <a:endParaRPr lang="cs-CZ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C03A1D-53A6-4432-B3BD-8CB7C529E4EE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7814"/>
            <a:ext cx="2057400" cy="5853112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7814"/>
            <a:ext cx="6019800" cy="5853112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8F36B8-47A6-4877-8EAB-100F1696D03B}" type="datetimeFigureOut">
              <a:rPr lang="cs-CZ"/>
              <a:pPr>
                <a:defRPr/>
              </a:pPr>
              <a:t>17.6.2013</a:t>
            </a:fld>
            <a:endParaRPr lang="cs-CZ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AD6795-380A-4CCA-B79D-34644C57C6DA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Nadpis, text a 2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7814"/>
            <a:ext cx="8229600" cy="11398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307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4648200" y="1600201"/>
            <a:ext cx="4038600" cy="21891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3"/>
          </p:nvPr>
        </p:nvSpPr>
        <p:spPr>
          <a:xfrm>
            <a:off x="4648200" y="3941764"/>
            <a:ext cx="4038600" cy="218916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D6FD44-DCC5-4C94-BB0D-4C961354DAB1}" type="datetimeFigureOut">
              <a:rPr lang="cs-CZ"/>
              <a:pPr>
                <a:defRPr/>
              </a:pPr>
              <a:t>17.6.2013</a:t>
            </a:fld>
            <a:endParaRPr lang="cs-CZ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5B3124-59A2-494E-B7C4-63B92AD36CC2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7814"/>
            <a:ext cx="8229600" cy="11398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307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307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0E710A-3F3D-4FB4-ACAB-0120E3E2CD8C}" type="datetimeFigureOut">
              <a:rPr lang="cs-CZ"/>
              <a:pPr>
                <a:defRPr/>
              </a:pPr>
              <a:t>17.6.2013</a:t>
            </a:fld>
            <a:endParaRPr lang="cs-CZ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63CC17-8BD2-41A9-8F96-4F0196E7FEE7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4894B5-D7D9-46B0-868A-73B9BCBCEB13}" type="datetimeFigureOut">
              <a:rPr lang="cs-CZ"/>
              <a:pPr>
                <a:defRPr/>
              </a:pPr>
              <a:t>17.6.2013</a:t>
            </a:fld>
            <a:endParaRPr lang="cs-CZ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A81B9E-2A18-499F-84BE-CBCBDA8AF103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CBFFA9-3659-4AE1-9898-C87EF1C5ABCA}" type="datetimeFigureOut">
              <a:rPr lang="cs-CZ"/>
              <a:pPr>
                <a:defRPr/>
              </a:pPr>
              <a:t>17.6.2013</a:t>
            </a:fld>
            <a:endParaRPr lang="cs-CZ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B5003A-02A2-4408-9B6D-18A69D8CC2F0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B7CEF0-ED21-46F7-BE6B-559B5336650A}" type="datetimeFigureOut">
              <a:rPr lang="cs-CZ"/>
              <a:pPr>
                <a:defRPr/>
              </a:pPr>
              <a:t>17.6.2013</a:t>
            </a:fld>
            <a:endParaRPr lang="cs-CZ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184ADC-A033-40B8-ADA1-0F151D22CE16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06507A-37A6-4A51-AE0A-D6F6B99AB217}" type="datetimeFigureOut">
              <a:rPr lang="cs-CZ"/>
              <a:pPr>
                <a:defRPr/>
              </a:pPr>
              <a:t>17.6.2013</a:t>
            </a:fld>
            <a:endParaRPr lang="cs-CZ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C88A0B-B68F-4620-8C44-6D6F31FA3A6F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C7E6F9-37EE-4975-BB20-8B8DEF819E84}" type="datetimeFigureOut">
              <a:rPr lang="cs-CZ"/>
              <a:pPr>
                <a:defRPr/>
              </a:pPr>
              <a:t>17.6.2013</a:t>
            </a:fld>
            <a:endParaRPr lang="cs-CZ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F50522-F93C-4129-B29E-55B5734307FE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508E9-BA3B-4163-BF2F-152E3D0C577B}" type="datetimeFigureOut">
              <a:rPr lang="cs-CZ"/>
              <a:pPr>
                <a:defRPr/>
              </a:pPr>
              <a:t>17.6.2013</a:t>
            </a:fld>
            <a:endParaRPr lang="cs-CZ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3CA68C-2484-4143-8A47-48B375DFB7EA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D9C79F-FD9C-4354-BA42-D2BE6282C5F4}" type="datetimeFigureOut">
              <a:rPr lang="cs-CZ"/>
              <a:pPr>
                <a:defRPr/>
              </a:pPr>
              <a:t>17.6.2013</a:t>
            </a:fld>
            <a:endParaRPr lang="cs-CZ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CB18D8-2F28-4AC9-A812-96ADEE9DBEAA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EDD558-7646-4658-AF80-130F9B671D9E}" type="datetimeFigureOut">
              <a:rPr lang="cs-CZ"/>
              <a:pPr>
                <a:defRPr/>
              </a:pPr>
              <a:t>17.6.2013</a:t>
            </a:fld>
            <a:endParaRPr lang="cs-CZ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16C57C-4E5F-46EF-A487-86CD38FED7EE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4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1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fld id="{AAB1AADD-DE75-440E-B864-99493A4A9650}" type="datetimeFigureOut">
              <a:rPr lang="cs-CZ"/>
              <a:pPr>
                <a:defRPr/>
              </a:pPr>
              <a:t>17.6.2013</a:t>
            </a:fld>
            <a:endParaRPr lang="cs-CZ" dirty="0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8ED3F446-D8C9-483A-B26A-58E0E21D1592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  <p:sp>
        <p:nvSpPr>
          <p:cNvPr id="43015" name="Rectangle 7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cs-CZ" sz="2400" dirty="0">
              <a:latin typeface="Times New Roman" pitchFamily="18" charset="0"/>
            </a:endParaRPr>
          </a:p>
        </p:txBody>
      </p:sp>
      <p:sp>
        <p:nvSpPr>
          <p:cNvPr id="43016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cs-CZ" dirty="0"/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cs-CZ" sz="2400" dirty="0">
              <a:latin typeface="Times New Roman" pitchFamily="18" charset="0"/>
            </a:endParaRPr>
          </a:p>
        </p:txBody>
      </p:sp>
      <p:sp>
        <p:nvSpPr>
          <p:cNvPr id="43018" name="Rectangle 10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cs-CZ" sz="2400" dirty="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6" r:id="rId2"/>
    <p:sldLayoutId id="2147483695" r:id="rId3"/>
    <p:sldLayoutId id="2147483694" r:id="rId4"/>
    <p:sldLayoutId id="2147483693" r:id="rId5"/>
    <p:sldLayoutId id="2147483692" r:id="rId6"/>
    <p:sldLayoutId id="2147483691" r:id="rId7"/>
    <p:sldLayoutId id="2147483690" r:id="rId8"/>
    <p:sldLayoutId id="2147483689" r:id="rId9"/>
    <p:sldLayoutId id="2147483688" r:id="rId10"/>
    <p:sldLayoutId id="2147483687" r:id="rId11"/>
    <p:sldLayoutId id="2147483686" r:id="rId12"/>
    <p:sldLayoutId id="2147483685" r:id="rId13"/>
  </p:sldLayoutIdLst>
  <p:transition spd="med">
    <p:wipe dir="r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728192"/>
            <a:ext cx="9144000" cy="5229200"/>
          </a:xfrm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cs-CZ" sz="4800" b="1" dirty="0" smtClean="0"/>
              <a:t>Chybovost v rámci implementace</a:t>
            </a:r>
            <a:br>
              <a:rPr lang="cs-CZ" sz="4800" b="1" dirty="0" smtClean="0"/>
            </a:br>
            <a:r>
              <a:rPr lang="cs-CZ" sz="4800" b="1" dirty="0" smtClean="0"/>
              <a:t/>
            </a:r>
            <a:br>
              <a:rPr lang="cs-CZ" sz="4800" b="1" dirty="0" smtClean="0"/>
            </a:br>
            <a:r>
              <a:rPr lang="cs-CZ" sz="4800" b="1" dirty="0" smtClean="0"/>
              <a:t>Programu rozvoje venkova</a:t>
            </a:r>
            <a:br>
              <a:rPr lang="cs-CZ" sz="4800" b="1" dirty="0" smtClean="0"/>
            </a:br>
            <a:r>
              <a:rPr lang="cs-CZ" sz="4800" b="1" dirty="0" smtClean="0"/>
              <a:t/>
            </a:r>
            <a:br>
              <a:rPr lang="cs-CZ" sz="4800" b="1" dirty="0" smtClean="0"/>
            </a:br>
            <a:r>
              <a:rPr lang="cs-CZ" sz="4800" b="1" dirty="0" smtClean="0"/>
              <a:t/>
            </a:r>
            <a:br>
              <a:rPr lang="cs-CZ" sz="4800" b="1" dirty="0" smtClean="0"/>
            </a:br>
            <a:r>
              <a:rPr lang="cs-CZ" sz="4800" b="1" dirty="0" smtClean="0"/>
              <a:t/>
            </a:r>
            <a:br>
              <a:rPr lang="cs-CZ" sz="4800" b="1" dirty="0" smtClean="0"/>
            </a:br>
            <a:endParaRPr lang="cs-CZ" sz="4800" b="1" dirty="0" smtClean="0"/>
          </a:p>
        </p:txBody>
      </p:sp>
      <p:pic>
        <p:nvPicPr>
          <p:cNvPr id="100357" name="Picture 5" descr="PRV_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46850"/>
            <a:ext cx="2786212" cy="1137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Obrázek 5" descr="EAFRD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4941168"/>
            <a:ext cx="3779912" cy="1617808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4941168"/>
            <a:ext cx="2592288" cy="1472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285751"/>
            <a:ext cx="8229600" cy="1139825"/>
          </a:xfrm>
        </p:spPr>
        <p:txBody>
          <a:bodyPr/>
          <a:lstStyle/>
          <a:p>
            <a:pPr lvl="0">
              <a:spcBef>
                <a:spcPts val="1800"/>
              </a:spcBef>
            </a:pPr>
            <a:r>
              <a:rPr lang="cs-CZ" sz="4800" b="1" u="sng" dirty="0" smtClean="0">
                <a:solidFill>
                  <a:srgbClr val="FF9933"/>
                </a:solidFill>
              </a:rPr>
              <a:t>Proč se chybovostí zabývat?</a:t>
            </a:r>
          </a:p>
        </p:txBody>
      </p:sp>
      <p:sp>
        <p:nvSpPr>
          <p:cNvPr id="7" name="Zástupný symbol pro obsah 6"/>
          <p:cNvSpPr>
            <a:spLocks noGrp="1"/>
          </p:cNvSpPr>
          <p:nvPr>
            <p:ph idx="1"/>
          </p:nvPr>
        </p:nvSpPr>
        <p:spPr>
          <a:xfrm>
            <a:off x="457200" y="1600201"/>
            <a:ext cx="8147248" cy="4925144"/>
          </a:xfrm>
        </p:spPr>
        <p:txBody>
          <a:bodyPr/>
          <a:lstStyle/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r>
              <a:rPr lang="cs-CZ" dirty="0" smtClean="0"/>
              <a:t>Evropská komise a Evropský účetní dvůr upozorňují na </a:t>
            </a:r>
            <a:r>
              <a:rPr lang="cs-CZ" b="1" dirty="0" smtClean="0">
                <a:solidFill>
                  <a:srgbClr val="008000"/>
                </a:solidFill>
              </a:rPr>
              <a:t>narůstající míru chybovosti </a:t>
            </a:r>
            <a:br>
              <a:rPr lang="cs-CZ" b="1" dirty="0" smtClean="0">
                <a:solidFill>
                  <a:srgbClr val="008000"/>
                </a:solidFill>
              </a:rPr>
            </a:br>
            <a:r>
              <a:rPr lang="cs-CZ" dirty="0" smtClean="0"/>
              <a:t>v programech rozvoje venkova</a:t>
            </a:r>
            <a:endParaRPr lang="cs-CZ" dirty="0" smtClean="0">
              <a:solidFill>
                <a:srgbClr val="008000"/>
              </a:solidFill>
            </a:endParaRPr>
          </a:p>
          <a:p>
            <a:pPr>
              <a:spcBef>
                <a:spcPts val="1800"/>
              </a:spcBef>
              <a:buNone/>
            </a:pPr>
            <a:endParaRPr lang="cs-CZ" sz="2000" dirty="0" smtClean="0">
              <a:solidFill>
                <a:srgbClr val="008000"/>
              </a:solidFill>
            </a:endParaRPr>
          </a:p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endParaRPr lang="cs-CZ" sz="2000" dirty="0" smtClean="0"/>
          </a:p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endParaRPr lang="cs-CZ" sz="2000" dirty="0" smtClean="0"/>
          </a:p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r>
              <a:rPr lang="cs-CZ" dirty="0" smtClean="0"/>
              <a:t>členské země byly vyzvány k přijetí </a:t>
            </a:r>
            <a:r>
              <a:rPr lang="cs-CZ" b="1" dirty="0" smtClean="0">
                <a:solidFill>
                  <a:srgbClr val="008000"/>
                </a:solidFill>
              </a:rPr>
              <a:t>akčního plánu ke snížení míry chybovosti</a:t>
            </a:r>
            <a:endParaRPr lang="cs-CZ" dirty="0" smtClean="0">
              <a:solidFill>
                <a:srgbClr val="008000"/>
              </a:solidFill>
            </a:endParaRPr>
          </a:p>
        </p:txBody>
      </p:sp>
      <p:pic>
        <p:nvPicPr>
          <p:cNvPr id="4100" name="Picture 4" descr="PRV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19989" y="1"/>
            <a:ext cx="162401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Šipka dolů 5"/>
          <p:cNvSpPr/>
          <p:nvPr/>
        </p:nvSpPr>
        <p:spPr>
          <a:xfrm>
            <a:off x="3995936" y="3573016"/>
            <a:ext cx="720080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285751"/>
            <a:ext cx="8229600" cy="1139825"/>
          </a:xfrm>
        </p:spPr>
        <p:txBody>
          <a:bodyPr/>
          <a:lstStyle/>
          <a:p>
            <a:pPr lvl="0">
              <a:spcBef>
                <a:spcPts val="1800"/>
              </a:spcBef>
            </a:pPr>
            <a:r>
              <a:rPr lang="cs-CZ" sz="4800" b="1" u="sng" dirty="0" smtClean="0">
                <a:solidFill>
                  <a:srgbClr val="FF9933"/>
                </a:solidFill>
              </a:rPr>
              <a:t>Jak je na tom Česká republika?</a:t>
            </a:r>
          </a:p>
        </p:txBody>
      </p:sp>
      <p:sp>
        <p:nvSpPr>
          <p:cNvPr id="7" name="Zástupný symbol pro obsah 6"/>
          <p:cNvSpPr>
            <a:spLocks noGrp="1"/>
          </p:cNvSpPr>
          <p:nvPr>
            <p:ph idx="1"/>
          </p:nvPr>
        </p:nvSpPr>
        <p:spPr>
          <a:xfrm>
            <a:off x="539552" y="1628800"/>
            <a:ext cx="8147248" cy="4925144"/>
          </a:xfrm>
        </p:spPr>
        <p:txBody>
          <a:bodyPr/>
          <a:lstStyle/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r>
              <a:rPr lang="cs-CZ" sz="2400" dirty="0" smtClean="0">
                <a:solidFill>
                  <a:srgbClr val="008000"/>
                </a:solidFill>
              </a:rPr>
              <a:t> </a:t>
            </a:r>
            <a:r>
              <a:rPr lang="cs-CZ" sz="2400" dirty="0" smtClean="0"/>
              <a:t>souhrn ze statistik členských zemí</a:t>
            </a:r>
          </a:p>
          <a:p>
            <a:pPr lvl="0">
              <a:spcBef>
                <a:spcPts val="1800"/>
              </a:spcBef>
              <a:buNone/>
            </a:pPr>
            <a:endParaRPr lang="cs-CZ" sz="2400" dirty="0" smtClean="0">
              <a:solidFill>
                <a:srgbClr val="008000"/>
              </a:solidFill>
            </a:endParaRPr>
          </a:p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endParaRPr lang="cs-CZ" sz="2400" dirty="0" smtClean="0">
              <a:solidFill>
                <a:srgbClr val="008000"/>
              </a:solidFill>
            </a:endParaRPr>
          </a:p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endParaRPr lang="cs-CZ" sz="2400" dirty="0" smtClean="0">
              <a:solidFill>
                <a:srgbClr val="008000"/>
              </a:solidFill>
            </a:endParaRPr>
          </a:p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endParaRPr lang="cs-CZ" sz="2400" dirty="0" smtClean="0">
              <a:solidFill>
                <a:srgbClr val="008000"/>
              </a:solidFill>
            </a:endParaRPr>
          </a:p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endParaRPr lang="cs-CZ" sz="2400" dirty="0" smtClean="0"/>
          </a:p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r>
              <a:rPr lang="cs-CZ" sz="2400" dirty="0" smtClean="0"/>
              <a:t>nízká míra chybovosti          </a:t>
            </a:r>
            <a:r>
              <a:rPr lang="cs-CZ" sz="2400" dirty="0" smtClean="0"/>
              <a:t>zabýváme </a:t>
            </a:r>
            <a:r>
              <a:rPr lang="cs-CZ" sz="2400" dirty="0" smtClean="0"/>
              <a:t>se především </a:t>
            </a:r>
            <a:r>
              <a:rPr lang="cs-CZ" b="1" dirty="0" smtClean="0">
                <a:solidFill>
                  <a:srgbClr val="008000"/>
                </a:solidFill>
              </a:rPr>
              <a:t>prevencí před vznikem chyb </a:t>
            </a:r>
            <a:r>
              <a:rPr lang="cs-CZ" sz="3200" b="1" dirty="0" smtClean="0">
                <a:solidFill>
                  <a:srgbClr val="008000"/>
                </a:solidFill>
              </a:rPr>
              <a:t> </a:t>
            </a:r>
          </a:p>
          <a:p>
            <a:pPr lvl="0">
              <a:spcBef>
                <a:spcPts val="1800"/>
              </a:spcBef>
              <a:buNone/>
            </a:pPr>
            <a:endParaRPr lang="cs-CZ" sz="2400" dirty="0" smtClean="0">
              <a:solidFill>
                <a:srgbClr val="008000"/>
              </a:solidFill>
            </a:endParaRPr>
          </a:p>
        </p:txBody>
      </p:sp>
      <p:pic>
        <p:nvPicPr>
          <p:cNvPr id="4100" name="Picture 4" descr="PRV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19989" y="1"/>
            <a:ext cx="162401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Tabulka 7"/>
          <p:cNvGraphicFramePr>
            <a:graphicFrameLocks noGrp="1"/>
          </p:cNvGraphicFramePr>
          <p:nvPr/>
        </p:nvGraphicFramePr>
        <p:xfrm>
          <a:off x="971600" y="2132856"/>
          <a:ext cx="7272808" cy="2980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256"/>
                <a:gridCol w="1584176"/>
                <a:gridCol w="1656184"/>
                <a:gridCol w="1728192"/>
              </a:tblGrid>
              <a:tr h="244990">
                <a:tc>
                  <a:txBody>
                    <a:bodyPr/>
                    <a:lstStyle/>
                    <a:p>
                      <a:endParaRPr lang="cs-CZ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>
                          <a:latin typeface="+mn-lt"/>
                        </a:rPr>
                        <a:t>2010</a:t>
                      </a:r>
                      <a:endParaRPr lang="cs-CZ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>
                          <a:latin typeface="+mn-lt"/>
                        </a:rPr>
                        <a:t>2011</a:t>
                      </a:r>
                      <a:endParaRPr lang="cs-CZ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>
                          <a:latin typeface="+mn-lt"/>
                        </a:rPr>
                        <a:t>2012</a:t>
                      </a:r>
                    </a:p>
                  </a:txBody>
                  <a:tcPr/>
                </a:tc>
              </a:tr>
              <a:tr h="786368">
                <a:tc>
                  <a:txBody>
                    <a:bodyPr/>
                    <a:lstStyle/>
                    <a:p>
                      <a:pPr algn="ctr"/>
                      <a:endParaRPr lang="cs-CZ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cs-CZ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b="1" dirty="0" smtClean="0">
                        <a:latin typeface="+mn-lt"/>
                      </a:endParaRPr>
                    </a:p>
                    <a:p>
                      <a:pPr algn="ctr"/>
                      <a:r>
                        <a:rPr lang="cs-CZ" b="1" dirty="0" smtClean="0">
                          <a:latin typeface="+mn-lt"/>
                        </a:rPr>
                        <a:t>1,13 %</a:t>
                      </a:r>
                      <a:endParaRPr lang="cs-CZ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b="1" dirty="0" smtClean="0">
                        <a:latin typeface="+mn-lt"/>
                      </a:endParaRPr>
                    </a:p>
                    <a:p>
                      <a:pPr algn="ctr"/>
                      <a:r>
                        <a:rPr lang="cs-CZ" b="1" dirty="0" smtClean="0">
                          <a:latin typeface="+mn-lt"/>
                        </a:rPr>
                        <a:t>1,89 %</a:t>
                      </a:r>
                      <a:endParaRPr lang="cs-CZ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b="1" dirty="0" smtClean="0">
                        <a:latin typeface="+mn-lt"/>
                      </a:endParaRPr>
                    </a:p>
                    <a:p>
                      <a:pPr algn="ctr"/>
                      <a:r>
                        <a:rPr lang="cs-CZ" b="1" dirty="0" smtClean="0">
                          <a:latin typeface="+mn-lt"/>
                        </a:rPr>
                        <a:t>1,62 %</a:t>
                      </a:r>
                      <a:endParaRPr lang="cs-CZ" b="1" dirty="0">
                        <a:latin typeface="+mn-lt"/>
                      </a:endParaRPr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ČR -plošné podpory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b="1" dirty="0" smtClean="0">
                        <a:latin typeface="+mn-lt"/>
                      </a:endParaRPr>
                    </a:p>
                    <a:p>
                      <a:pPr algn="ctr"/>
                      <a:r>
                        <a:rPr lang="cs-CZ" b="1" dirty="0" smtClean="0">
                          <a:latin typeface="+mn-lt"/>
                        </a:rPr>
                        <a:t>0,94 % </a:t>
                      </a:r>
                      <a:endParaRPr lang="cs-CZ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b="1" dirty="0" smtClean="0">
                        <a:latin typeface="+mn-lt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b="1" dirty="0" smtClean="0">
                          <a:latin typeface="+mn-lt"/>
                        </a:rPr>
                        <a:t>1,29 %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b="1" dirty="0" smtClean="0">
                        <a:latin typeface="+mn-lt"/>
                      </a:endParaRPr>
                    </a:p>
                    <a:p>
                      <a:pPr algn="ctr"/>
                      <a:r>
                        <a:rPr lang="cs-CZ" b="1" dirty="0" smtClean="0">
                          <a:latin typeface="+mn-lt"/>
                        </a:rPr>
                        <a:t>1,44 %</a:t>
                      </a:r>
                      <a:endParaRPr lang="cs-CZ" b="1" dirty="0">
                        <a:latin typeface="+mn-lt"/>
                      </a:endParaRPr>
                    </a:p>
                  </a:txBody>
                  <a:tcPr/>
                </a:tc>
              </a:tr>
              <a:tr h="90713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ČR -projektové podpory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b="1" dirty="0" smtClean="0">
                        <a:latin typeface="+mn-lt"/>
                      </a:endParaRPr>
                    </a:p>
                    <a:p>
                      <a:pPr algn="ctr"/>
                      <a:r>
                        <a:rPr lang="cs-CZ" b="1" dirty="0" smtClean="0">
                          <a:latin typeface="+mn-lt"/>
                        </a:rPr>
                        <a:t>0,27 % </a:t>
                      </a:r>
                      <a:endParaRPr lang="cs-CZ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b="1" dirty="0" smtClean="0">
                        <a:latin typeface="+mn-lt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b="1" dirty="0" smtClean="0">
                          <a:latin typeface="+mn-lt"/>
                        </a:rPr>
                        <a:t>0,17 %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b="1" dirty="0" smtClean="0">
                        <a:latin typeface="+mn-lt"/>
                      </a:endParaRPr>
                    </a:p>
                    <a:p>
                      <a:pPr algn="ctr"/>
                      <a:r>
                        <a:rPr lang="cs-CZ" b="1" dirty="0" smtClean="0">
                          <a:latin typeface="+mn-lt"/>
                        </a:rPr>
                        <a:t>0,14 %</a:t>
                      </a:r>
                      <a:endParaRPr lang="cs-CZ" b="1" dirty="0"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Šipka doprava 8"/>
          <p:cNvSpPr/>
          <p:nvPr/>
        </p:nvSpPr>
        <p:spPr>
          <a:xfrm>
            <a:off x="4499992" y="5301208"/>
            <a:ext cx="79208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285751"/>
            <a:ext cx="8229600" cy="1139825"/>
          </a:xfrm>
        </p:spPr>
        <p:txBody>
          <a:bodyPr/>
          <a:lstStyle/>
          <a:p>
            <a:pPr lvl="0">
              <a:spcBef>
                <a:spcPts val="1800"/>
              </a:spcBef>
            </a:pPr>
            <a:r>
              <a:rPr lang="cs-CZ" sz="4800" b="1" u="sng" dirty="0" smtClean="0">
                <a:solidFill>
                  <a:srgbClr val="FF9933"/>
                </a:solidFill>
              </a:rPr>
              <a:t>Co jsme podnikli?</a:t>
            </a:r>
          </a:p>
        </p:txBody>
      </p:sp>
      <p:sp>
        <p:nvSpPr>
          <p:cNvPr id="7" name="Zástupný symbol pro obsah 6"/>
          <p:cNvSpPr>
            <a:spLocks noGrp="1"/>
          </p:cNvSpPr>
          <p:nvPr>
            <p:ph idx="1"/>
          </p:nvPr>
        </p:nvSpPr>
        <p:spPr>
          <a:xfrm>
            <a:off x="457200" y="1600201"/>
            <a:ext cx="8363272" cy="4925144"/>
          </a:xfrm>
        </p:spPr>
        <p:txBody>
          <a:bodyPr/>
          <a:lstStyle/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r>
              <a:rPr lang="cs-CZ" sz="2200" dirty="0" smtClean="0"/>
              <a:t>přijat </a:t>
            </a:r>
            <a:r>
              <a:rPr lang="cs-CZ" sz="2200" b="1" dirty="0" smtClean="0">
                <a:solidFill>
                  <a:srgbClr val="008000"/>
                </a:solidFill>
              </a:rPr>
              <a:t>Akční plán ke snížení míry chybovosti</a:t>
            </a:r>
          </a:p>
          <a:p>
            <a:pPr lvl="1">
              <a:spcBef>
                <a:spcPts val="1800"/>
              </a:spcBef>
              <a:buFont typeface="Wingdings" pitchFamily="2" charset="2"/>
              <a:buChar char="q"/>
            </a:pPr>
            <a:r>
              <a:rPr lang="cs-CZ" sz="2200" dirty="0" smtClean="0">
                <a:ea typeface="+mn-ea"/>
                <a:cs typeface="+mn-cs"/>
              </a:rPr>
              <a:t>identifikuje problematické oblasti</a:t>
            </a:r>
          </a:p>
          <a:p>
            <a:pPr lvl="1">
              <a:spcBef>
                <a:spcPts val="1800"/>
              </a:spcBef>
              <a:buFont typeface="Wingdings" pitchFamily="2" charset="2"/>
              <a:buChar char="q"/>
            </a:pPr>
            <a:r>
              <a:rPr lang="cs-CZ" sz="2200" dirty="0" smtClean="0">
                <a:ea typeface="+mn-ea"/>
                <a:cs typeface="+mn-cs"/>
              </a:rPr>
              <a:t>navrhuje opatření k předcházení chybám</a:t>
            </a:r>
          </a:p>
          <a:p>
            <a:pPr lvl="1">
              <a:spcBef>
                <a:spcPts val="1800"/>
              </a:spcBef>
              <a:buFont typeface="Wingdings" pitchFamily="2" charset="2"/>
              <a:buChar char="q"/>
            </a:pPr>
            <a:r>
              <a:rPr lang="cs-CZ" sz="2200" dirty="0" smtClean="0">
                <a:ea typeface="+mn-ea"/>
                <a:cs typeface="+mn-cs"/>
              </a:rPr>
              <a:t>stanovuje harmonogram plnění opatření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r>
              <a:rPr lang="cs-CZ" sz="2200" dirty="0" smtClean="0"/>
              <a:t>ustanovena </a:t>
            </a:r>
            <a:r>
              <a:rPr lang="cs-CZ" sz="2200" b="1" dirty="0" smtClean="0">
                <a:solidFill>
                  <a:srgbClr val="008000"/>
                </a:solidFill>
              </a:rPr>
              <a:t>Pracovní skupina k chybovosti</a:t>
            </a:r>
          </a:p>
          <a:p>
            <a:pPr lvl="1">
              <a:spcBef>
                <a:spcPts val="1800"/>
              </a:spcBef>
              <a:buFont typeface="Wingdings" pitchFamily="2" charset="2"/>
              <a:buChar char="q"/>
            </a:pPr>
            <a:r>
              <a:rPr lang="cs-CZ" sz="2200" dirty="0" smtClean="0">
                <a:ea typeface="+mn-ea"/>
                <a:cs typeface="+mn-cs"/>
              </a:rPr>
              <a:t>analyzuje problematické oblasti</a:t>
            </a:r>
          </a:p>
          <a:p>
            <a:pPr lvl="1">
              <a:spcBef>
                <a:spcPts val="1800"/>
              </a:spcBef>
              <a:buFont typeface="Wingdings" pitchFamily="2" charset="2"/>
              <a:buChar char="q"/>
            </a:pPr>
            <a:r>
              <a:rPr lang="cs-CZ" sz="2200" dirty="0" smtClean="0">
                <a:ea typeface="+mn-ea"/>
                <a:cs typeface="+mn-cs"/>
              </a:rPr>
              <a:t>reviduje stávající podmínky a iniciuje jejich úpravy </a:t>
            </a:r>
          </a:p>
          <a:p>
            <a:pPr lvl="1">
              <a:spcBef>
                <a:spcPts val="1800"/>
              </a:spcBef>
              <a:buFont typeface="Wingdings" pitchFamily="2" charset="2"/>
              <a:buChar char="q"/>
            </a:pPr>
            <a:r>
              <a:rPr lang="cs-CZ" sz="2200" dirty="0" smtClean="0">
                <a:ea typeface="+mn-ea"/>
                <a:cs typeface="+mn-cs"/>
              </a:rPr>
              <a:t>přenáší zkušenosti do návrhu podmínek PRV 2014-2020</a:t>
            </a:r>
          </a:p>
          <a:p>
            <a:pPr lvl="1">
              <a:spcBef>
                <a:spcPts val="1800"/>
              </a:spcBef>
              <a:buFont typeface="Wingdings" pitchFamily="2" charset="2"/>
              <a:buChar char="q"/>
            </a:pPr>
            <a:endParaRPr lang="cs-CZ" sz="2200" dirty="0" smtClean="0">
              <a:ea typeface="+mn-ea"/>
              <a:cs typeface="+mn-cs"/>
            </a:endParaRPr>
          </a:p>
          <a:p>
            <a:pPr>
              <a:spcBef>
                <a:spcPts val="1800"/>
              </a:spcBef>
              <a:buNone/>
            </a:pPr>
            <a:endParaRPr lang="cs-CZ" sz="2200" dirty="0" smtClean="0">
              <a:solidFill>
                <a:srgbClr val="008000"/>
              </a:solidFill>
            </a:endParaRPr>
          </a:p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endParaRPr lang="cs-CZ" sz="2200" dirty="0" smtClean="0"/>
          </a:p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endParaRPr lang="cs-CZ" sz="2200" dirty="0" smtClean="0"/>
          </a:p>
        </p:txBody>
      </p:sp>
      <p:pic>
        <p:nvPicPr>
          <p:cNvPr id="4100" name="Picture 4" descr="PRV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19989" y="1"/>
            <a:ext cx="162401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285751"/>
            <a:ext cx="8229600" cy="1139825"/>
          </a:xfrm>
        </p:spPr>
        <p:txBody>
          <a:bodyPr/>
          <a:lstStyle/>
          <a:p>
            <a:pPr lvl="0">
              <a:spcBef>
                <a:spcPts val="1800"/>
              </a:spcBef>
            </a:pPr>
            <a:r>
              <a:rPr lang="cs-CZ" sz="4800" b="1" u="sng" dirty="0" smtClean="0">
                <a:solidFill>
                  <a:srgbClr val="FF9933"/>
                </a:solidFill>
              </a:rPr>
              <a:t>Jak to probíhá?</a:t>
            </a:r>
          </a:p>
        </p:txBody>
      </p:sp>
      <p:sp>
        <p:nvSpPr>
          <p:cNvPr id="7" name="Zástupný symbol pro obsah 6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925144"/>
          </a:xfrm>
        </p:spPr>
        <p:txBody>
          <a:bodyPr/>
          <a:lstStyle/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r>
              <a:rPr lang="cs-CZ" sz="2400" dirty="0" smtClean="0"/>
              <a:t>Identifikace možných </a:t>
            </a:r>
            <a:r>
              <a:rPr lang="cs-CZ" sz="2400" b="1" dirty="0" smtClean="0">
                <a:solidFill>
                  <a:srgbClr val="008000"/>
                </a:solidFill>
              </a:rPr>
              <a:t>zdrojů chyb</a:t>
            </a:r>
            <a:r>
              <a:rPr lang="cs-CZ" sz="2400" dirty="0" smtClean="0"/>
              <a:t>:</a:t>
            </a:r>
            <a:endParaRPr lang="cs-CZ" sz="2400" b="1" dirty="0" smtClean="0">
              <a:solidFill>
                <a:srgbClr val="008000"/>
              </a:solidFill>
            </a:endParaRPr>
          </a:p>
          <a:p>
            <a:pPr lvl="1">
              <a:spcBef>
                <a:spcPts val="1800"/>
              </a:spcBef>
              <a:buFont typeface="Wingdings" pitchFamily="2" charset="2"/>
              <a:buChar char="q"/>
            </a:pPr>
            <a:r>
              <a:rPr lang="cs-CZ" dirty="0" smtClean="0">
                <a:ea typeface="+mn-ea"/>
                <a:cs typeface="+mn-cs"/>
              </a:rPr>
              <a:t>z výsledků kontrol SZIF, z auditů EK,NKÚ, EÚD</a:t>
            </a:r>
          </a:p>
          <a:p>
            <a:pPr lvl="1">
              <a:spcBef>
                <a:spcPts val="1800"/>
              </a:spcBef>
              <a:buFont typeface="Wingdings" pitchFamily="2" charset="2"/>
              <a:buChar char="q"/>
            </a:pPr>
            <a:r>
              <a:rPr lang="cs-CZ" dirty="0" smtClean="0">
                <a:ea typeface="+mn-ea"/>
                <a:cs typeface="+mn-cs"/>
              </a:rPr>
              <a:t>ze zkušeností z administrace, ze zpětné vazby od žadatelů</a:t>
            </a:r>
          </a:p>
          <a:p>
            <a:pPr>
              <a:spcBef>
                <a:spcPts val="1800"/>
              </a:spcBef>
              <a:buFont typeface="Wingdings" pitchFamily="2" charset="2"/>
              <a:buChar char="q"/>
            </a:pPr>
            <a:r>
              <a:rPr lang="cs-CZ" sz="2400" b="1" dirty="0" smtClean="0">
                <a:solidFill>
                  <a:srgbClr val="008000"/>
                </a:solidFill>
              </a:rPr>
              <a:t>Slabiny </a:t>
            </a:r>
            <a:r>
              <a:rPr lang="cs-CZ" sz="2400" dirty="0" smtClean="0"/>
              <a:t>shledány zejména ve:</a:t>
            </a:r>
          </a:p>
          <a:p>
            <a:pPr lvl="1">
              <a:spcBef>
                <a:spcPts val="1800"/>
              </a:spcBef>
              <a:buFont typeface="Wingdings" pitchFamily="2" charset="2"/>
              <a:buChar char="q"/>
            </a:pPr>
            <a:r>
              <a:rPr lang="cs-CZ" dirty="0" smtClean="0">
                <a:ea typeface="+mn-ea"/>
                <a:cs typeface="+mn-cs"/>
              </a:rPr>
              <a:t>složitosti a provázanosti podmínek</a:t>
            </a:r>
          </a:p>
          <a:p>
            <a:pPr lvl="1">
              <a:spcBef>
                <a:spcPts val="1800"/>
              </a:spcBef>
              <a:buFont typeface="Wingdings" pitchFamily="2" charset="2"/>
              <a:buChar char="q"/>
            </a:pPr>
            <a:r>
              <a:rPr lang="cs-CZ" dirty="0" smtClean="0">
                <a:ea typeface="+mn-ea"/>
                <a:cs typeface="+mn-cs"/>
              </a:rPr>
              <a:t>realizaci výběrových řízení</a:t>
            </a:r>
          </a:p>
          <a:p>
            <a:pPr>
              <a:spcBef>
                <a:spcPts val="1800"/>
              </a:spcBef>
              <a:buFont typeface="Wingdings" pitchFamily="2" charset="2"/>
              <a:buChar char="q"/>
            </a:pPr>
            <a:r>
              <a:rPr lang="cs-CZ" sz="2400" dirty="0" smtClean="0"/>
              <a:t>Následuje analýza a zavedení </a:t>
            </a:r>
            <a:r>
              <a:rPr lang="cs-CZ" sz="2400" b="1" dirty="0" smtClean="0">
                <a:solidFill>
                  <a:srgbClr val="008000"/>
                </a:solidFill>
              </a:rPr>
              <a:t>nápravného opatření</a:t>
            </a:r>
            <a:endParaRPr lang="cs-CZ" sz="2400" dirty="0" smtClean="0"/>
          </a:p>
          <a:p>
            <a:pPr lvl="1">
              <a:spcBef>
                <a:spcPts val="1800"/>
              </a:spcBef>
              <a:buNone/>
            </a:pPr>
            <a:endParaRPr lang="cs-CZ" dirty="0" smtClean="0">
              <a:ea typeface="+mn-ea"/>
              <a:cs typeface="+mn-cs"/>
            </a:endParaRPr>
          </a:p>
          <a:p>
            <a:pPr lvl="1">
              <a:spcBef>
                <a:spcPts val="1800"/>
              </a:spcBef>
              <a:buFont typeface="Wingdings" pitchFamily="2" charset="2"/>
              <a:buChar char="q"/>
            </a:pPr>
            <a:endParaRPr lang="cs-CZ" dirty="0" smtClean="0">
              <a:ea typeface="+mn-ea"/>
              <a:cs typeface="+mn-cs"/>
            </a:endParaRPr>
          </a:p>
          <a:p>
            <a:pPr lvl="1">
              <a:spcBef>
                <a:spcPts val="1800"/>
              </a:spcBef>
              <a:buFont typeface="Wingdings" pitchFamily="2" charset="2"/>
              <a:buChar char="q"/>
            </a:pPr>
            <a:endParaRPr lang="cs-CZ" dirty="0" smtClean="0">
              <a:ea typeface="+mn-ea"/>
              <a:cs typeface="+mn-cs"/>
            </a:endParaRPr>
          </a:p>
          <a:p>
            <a:pPr>
              <a:spcBef>
                <a:spcPts val="1800"/>
              </a:spcBef>
              <a:buNone/>
            </a:pPr>
            <a:endParaRPr lang="cs-CZ" sz="2400" dirty="0" smtClean="0">
              <a:solidFill>
                <a:srgbClr val="008000"/>
              </a:solidFill>
            </a:endParaRPr>
          </a:p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endParaRPr lang="cs-CZ" sz="2400" dirty="0" smtClean="0"/>
          </a:p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endParaRPr lang="cs-CZ" sz="2400" dirty="0" smtClean="0"/>
          </a:p>
        </p:txBody>
      </p:sp>
      <p:pic>
        <p:nvPicPr>
          <p:cNvPr id="4100" name="Picture 4" descr="PRV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19989" y="1"/>
            <a:ext cx="162401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285751"/>
            <a:ext cx="8229600" cy="1139825"/>
          </a:xfrm>
        </p:spPr>
        <p:txBody>
          <a:bodyPr/>
          <a:lstStyle/>
          <a:p>
            <a:pPr lvl="0">
              <a:spcBef>
                <a:spcPts val="1800"/>
              </a:spcBef>
            </a:pPr>
            <a:r>
              <a:rPr lang="cs-CZ" sz="4800" b="1" u="sng" dirty="0" smtClean="0">
                <a:solidFill>
                  <a:srgbClr val="FF9933"/>
                </a:solidFill>
              </a:rPr>
              <a:t>Konkrétně…</a:t>
            </a:r>
          </a:p>
        </p:txBody>
      </p:sp>
      <p:sp>
        <p:nvSpPr>
          <p:cNvPr id="7" name="Zástupný symbol pro obsah 6"/>
          <p:cNvSpPr>
            <a:spLocks noGrp="1"/>
          </p:cNvSpPr>
          <p:nvPr>
            <p:ph idx="1"/>
          </p:nvPr>
        </p:nvSpPr>
        <p:spPr>
          <a:xfrm>
            <a:off x="457200" y="1600201"/>
            <a:ext cx="8363272" cy="4925144"/>
          </a:xfrm>
        </p:spPr>
        <p:txBody>
          <a:bodyPr/>
          <a:lstStyle/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r>
              <a:rPr lang="cs-CZ" sz="3200" dirty="0" smtClean="0"/>
              <a:t>na straně žadatelů </a:t>
            </a:r>
            <a:r>
              <a:rPr lang="cs-CZ" sz="3200" b="1" dirty="0" smtClean="0">
                <a:solidFill>
                  <a:srgbClr val="008000"/>
                </a:solidFill>
              </a:rPr>
              <a:t>- včasnost</a:t>
            </a:r>
            <a:r>
              <a:rPr lang="cs-CZ" sz="3200" dirty="0" smtClean="0"/>
              <a:t> předložení žádosti o platbu</a:t>
            </a:r>
            <a:endParaRPr lang="cs-CZ" sz="3200" b="1" dirty="0" smtClean="0">
              <a:solidFill>
                <a:srgbClr val="008000"/>
              </a:solidFill>
            </a:endParaRPr>
          </a:p>
          <a:p>
            <a:pPr lvl="1">
              <a:spcBef>
                <a:spcPts val="1800"/>
              </a:spcBef>
              <a:buFont typeface="Wingdings" pitchFamily="2" charset="2"/>
              <a:buChar char="q"/>
            </a:pPr>
            <a:r>
              <a:rPr lang="cs-CZ" dirty="0" smtClean="0">
                <a:ea typeface="+mn-ea"/>
                <a:cs typeface="+mn-cs"/>
              </a:rPr>
              <a:t>žadatelé zmeškali termín žádosti o platbu</a:t>
            </a:r>
          </a:p>
          <a:p>
            <a:pPr lvl="1">
              <a:spcBef>
                <a:spcPts val="1800"/>
              </a:spcBef>
              <a:buFont typeface="Wingdings" pitchFamily="2" charset="2"/>
              <a:buChar char="q"/>
            </a:pPr>
            <a:r>
              <a:rPr lang="cs-CZ" dirty="0" smtClean="0">
                <a:ea typeface="+mn-ea"/>
                <a:cs typeface="+mn-cs"/>
              </a:rPr>
              <a:t>ztratili nárok na platbu nebo byla platba snížena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r>
              <a:rPr lang="cs-CZ" sz="3200" dirty="0" smtClean="0"/>
              <a:t>Nápravné kroky</a:t>
            </a:r>
          </a:p>
          <a:p>
            <a:pPr lvl="1">
              <a:spcBef>
                <a:spcPts val="1800"/>
              </a:spcBef>
              <a:buFont typeface="Wingdings" pitchFamily="2" charset="2"/>
              <a:buChar char="q"/>
            </a:pPr>
            <a:r>
              <a:rPr lang="cs-CZ" dirty="0" smtClean="0">
                <a:ea typeface="+mn-ea"/>
                <a:cs typeface="+mn-cs"/>
              </a:rPr>
              <a:t>zmírnění postihu – odstupňování výše sankce podle doby prodlení</a:t>
            </a:r>
          </a:p>
          <a:p>
            <a:pPr lvl="1">
              <a:spcBef>
                <a:spcPts val="1800"/>
              </a:spcBef>
              <a:buFont typeface="Wingdings" pitchFamily="2" charset="2"/>
              <a:buChar char="q"/>
            </a:pPr>
            <a:r>
              <a:rPr lang="cs-CZ" dirty="0" smtClean="0">
                <a:ea typeface="+mn-ea"/>
                <a:cs typeface="+mn-cs"/>
              </a:rPr>
              <a:t>upozornění žadatelů na blížící termín – dopisem nebo SMS  </a:t>
            </a:r>
          </a:p>
          <a:p>
            <a:pPr lvl="1">
              <a:spcBef>
                <a:spcPts val="1800"/>
              </a:spcBef>
              <a:buNone/>
            </a:pPr>
            <a:endParaRPr lang="cs-CZ" sz="3200" dirty="0" smtClean="0">
              <a:ea typeface="+mn-ea"/>
              <a:cs typeface="+mn-cs"/>
            </a:endParaRPr>
          </a:p>
          <a:p>
            <a:pPr>
              <a:spcBef>
                <a:spcPts val="1800"/>
              </a:spcBef>
              <a:buNone/>
            </a:pPr>
            <a:endParaRPr lang="cs-CZ" sz="2400" dirty="0" smtClean="0">
              <a:solidFill>
                <a:srgbClr val="008000"/>
              </a:solidFill>
            </a:endParaRPr>
          </a:p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endParaRPr lang="cs-CZ" sz="2400" dirty="0" smtClean="0"/>
          </a:p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endParaRPr lang="cs-CZ" sz="2400" dirty="0" smtClean="0"/>
          </a:p>
        </p:txBody>
      </p:sp>
      <p:pic>
        <p:nvPicPr>
          <p:cNvPr id="4100" name="Picture 4" descr="PRV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19989" y="1"/>
            <a:ext cx="162401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285751"/>
            <a:ext cx="8229600" cy="1139825"/>
          </a:xfrm>
        </p:spPr>
        <p:txBody>
          <a:bodyPr/>
          <a:lstStyle/>
          <a:p>
            <a:pPr lvl="0">
              <a:spcBef>
                <a:spcPts val="1800"/>
              </a:spcBef>
            </a:pPr>
            <a:r>
              <a:rPr lang="cs-CZ" sz="4800" b="1" u="sng" dirty="0" smtClean="0">
                <a:solidFill>
                  <a:srgbClr val="FF9933"/>
                </a:solidFill>
              </a:rPr>
              <a:t>Konkrétně …</a:t>
            </a:r>
          </a:p>
        </p:txBody>
      </p:sp>
      <p:sp>
        <p:nvSpPr>
          <p:cNvPr id="7" name="Zástupný symbol pro obsah 6"/>
          <p:cNvSpPr>
            <a:spLocks noGrp="1"/>
          </p:cNvSpPr>
          <p:nvPr>
            <p:ph idx="1"/>
          </p:nvPr>
        </p:nvSpPr>
        <p:spPr>
          <a:xfrm>
            <a:off x="457200" y="1600201"/>
            <a:ext cx="8363272" cy="4925144"/>
          </a:xfrm>
        </p:spPr>
        <p:txBody>
          <a:bodyPr/>
          <a:lstStyle/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r>
              <a:rPr lang="cs-CZ" sz="3200" dirty="0" smtClean="0"/>
              <a:t>na straně administrativy </a:t>
            </a:r>
            <a:r>
              <a:rPr lang="cs-CZ" sz="2400" dirty="0" smtClean="0"/>
              <a:t>- </a:t>
            </a:r>
            <a:r>
              <a:rPr lang="cs-CZ" sz="3200" b="1" dirty="0" smtClean="0">
                <a:solidFill>
                  <a:srgbClr val="008000"/>
                </a:solidFill>
              </a:rPr>
              <a:t>kontrola</a:t>
            </a:r>
            <a:r>
              <a:rPr lang="cs-CZ" sz="2400" dirty="0" smtClean="0"/>
              <a:t> </a:t>
            </a:r>
            <a:r>
              <a:rPr lang="cs-CZ" sz="3200" dirty="0" smtClean="0"/>
              <a:t>způsobilosti výdajů</a:t>
            </a:r>
            <a:endParaRPr lang="cs-CZ" sz="3200" b="1" dirty="0" smtClean="0">
              <a:solidFill>
                <a:srgbClr val="008000"/>
              </a:solidFill>
            </a:endParaRPr>
          </a:p>
          <a:p>
            <a:pPr lvl="1">
              <a:spcBef>
                <a:spcPts val="1800"/>
              </a:spcBef>
              <a:buFont typeface="Wingdings" pitchFamily="2" charset="2"/>
              <a:buChar char="q"/>
            </a:pPr>
            <a:r>
              <a:rPr lang="cs-CZ" dirty="0" smtClean="0">
                <a:ea typeface="+mn-ea"/>
                <a:cs typeface="+mn-cs"/>
              </a:rPr>
              <a:t>financované zařízení je nové a nezískalo podporu z jiného zdroje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r>
              <a:rPr lang="cs-CZ" sz="3200" dirty="0" smtClean="0"/>
              <a:t>Nápravné kroky</a:t>
            </a:r>
          </a:p>
          <a:p>
            <a:pPr lvl="1">
              <a:spcBef>
                <a:spcPts val="1800"/>
              </a:spcBef>
              <a:buFont typeface="Wingdings" pitchFamily="2" charset="2"/>
              <a:buChar char="q"/>
            </a:pPr>
            <a:r>
              <a:rPr lang="cs-CZ" dirty="0" smtClean="0">
                <a:ea typeface="+mn-ea"/>
                <a:cs typeface="+mn-cs"/>
              </a:rPr>
              <a:t>úprava kontrolních postupů k ještě detailnější identifikaci zařízení</a:t>
            </a:r>
          </a:p>
          <a:p>
            <a:pPr lvl="1">
              <a:spcBef>
                <a:spcPts val="1800"/>
              </a:spcBef>
              <a:buNone/>
            </a:pPr>
            <a:endParaRPr lang="cs-CZ" sz="3200" dirty="0" smtClean="0">
              <a:ea typeface="+mn-ea"/>
              <a:cs typeface="+mn-cs"/>
            </a:endParaRPr>
          </a:p>
          <a:p>
            <a:pPr>
              <a:spcBef>
                <a:spcPts val="1800"/>
              </a:spcBef>
              <a:buNone/>
            </a:pPr>
            <a:endParaRPr lang="cs-CZ" sz="2400" dirty="0" smtClean="0">
              <a:solidFill>
                <a:srgbClr val="008000"/>
              </a:solidFill>
            </a:endParaRPr>
          </a:p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endParaRPr lang="cs-CZ" sz="2400" dirty="0" smtClean="0"/>
          </a:p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endParaRPr lang="cs-CZ" sz="2400" dirty="0" smtClean="0"/>
          </a:p>
        </p:txBody>
      </p:sp>
      <p:pic>
        <p:nvPicPr>
          <p:cNvPr id="4100" name="Picture 4" descr="PRV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19989" y="1"/>
            <a:ext cx="162401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285751"/>
            <a:ext cx="8229600" cy="1139825"/>
          </a:xfrm>
        </p:spPr>
        <p:txBody>
          <a:bodyPr/>
          <a:lstStyle/>
          <a:p>
            <a:pPr lvl="0">
              <a:spcBef>
                <a:spcPts val="1800"/>
              </a:spcBef>
            </a:pPr>
            <a:r>
              <a:rPr lang="cs-CZ" sz="4800" b="1" u="sng" dirty="0" smtClean="0">
                <a:solidFill>
                  <a:srgbClr val="FF9933"/>
                </a:solidFill>
              </a:rPr>
              <a:t>Do budoucna</a:t>
            </a:r>
          </a:p>
        </p:txBody>
      </p:sp>
      <p:sp>
        <p:nvSpPr>
          <p:cNvPr id="7" name="Zástupný symbol pro obsah 6"/>
          <p:cNvSpPr>
            <a:spLocks noGrp="1"/>
          </p:cNvSpPr>
          <p:nvPr>
            <p:ph idx="1"/>
          </p:nvPr>
        </p:nvSpPr>
        <p:spPr>
          <a:xfrm>
            <a:off x="457200" y="1600201"/>
            <a:ext cx="8147248" cy="4925144"/>
          </a:xfrm>
        </p:spPr>
        <p:txBody>
          <a:bodyPr/>
          <a:lstStyle/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r>
              <a:rPr lang="cs-CZ" dirty="0" smtClean="0"/>
              <a:t>kontinuální </a:t>
            </a:r>
            <a:r>
              <a:rPr lang="cs-CZ" b="1" dirty="0" smtClean="0">
                <a:solidFill>
                  <a:srgbClr val="008000"/>
                </a:solidFill>
              </a:rPr>
              <a:t>sledování a analýza </a:t>
            </a:r>
            <a:r>
              <a:rPr lang="cs-CZ" dirty="0" smtClean="0"/>
              <a:t>možných zdrojů chyb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r>
              <a:rPr lang="cs-CZ" b="1" dirty="0" smtClean="0">
                <a:solidFill>
                  <a:srgbClr val="008000"/>
                </a:solidFill>
              </a:rPr>
              <a:t>poučení se </a:t>
            </a:r>
            <a:r>
              <a:rPr lang="cs-CZ" dirty="0" smtClean="0"/>
              <a:t>z kontrol a auditů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r>
              <a:rPr lang="cs-CZ" dirty="0" smtClean="0"/>
              <a:t>revize podmínek ve smyslu </a:t>
            </a:r>
            <a:r>
              <a:rPr lang="cs-CZ" b="1" dirty="0" smtClean="0">
                <a:solidFill>
                  <a:srgbClr val="008000"/>
                </a:solidFill>
              </a:rPr>
              <a:t>zjednodušení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r>
              <a:rPr lang="cs-CZ" b="1" dirty="0" smtClean="0">
                <a:solidFill>
                  <a:srgbClr val="008000"/>
                </a:solidFill>
              </a:rPr>
              <a:t>komunikace</a:t>
            </a:r>
            <a:r>
              <a:rPr lang="cs-CZ" dirty="0" smtClean="0"/>
              <a:t> se žadateli, informování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r>
              <a:rPr lang="cs-CZ" dirty="0" smtClean="0"/>
              <a:t>přenos zkušeností do návrhu </a:t>
            </a:r>
            <a:r>
              <a:rPr lang="cs-CZ" b="1" dirty="0" smtClean="0">
                <a:solidFill>
                  <a:srgbClr val="008000"/>
                </a:solidFill>
              </a:rPr>
              <a:t>podmínek PRV 2014-2020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endParaRPr lang="cs-CZ" dirty="0" smtClean="0">
              <a:solidFill>
                <a:srgbClr val="008000"/>
              </a:solidFill>
            </a:endParaRPr>
          </a:p>
          <a:p>
            <a:pPr>
              <a:spcBef>
                <a:spcPts val="1800"/>
              </a:spcBef>
              <a:buNone/>
            </a:pPr>
            <a:endParaRPr lang="cs-CZ" sz="2000" dirty="0" smtClean="0">
              <a:solidFill>
                <a:srgbClr val="008000"/>
              </a:solidFill>
            </a:endParaRPr>
          </a:p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endParaRPr lang="cs-CZ" sz="2000" dirty="0" smtClean="0"/>
          </a:p>
          <a:p>
            <a:pPr lvl="0">
              <a:spcBef>
                <a:spcPts val="1800"/>
              </a:spcBef>
              <a:buFont typeface="Wingdings" pitchFamily="2" charset="2"/>
              <a:buChar char="q"/>
            </a:pPr>
            <a:endParaRPr lang="cs-CZ" sz="2000" dirty="0" smtClean="0"/>
          </a:p>
        </p:txBody>
      </p:sp>
      <p:pic>
        <p:nvPicPr>
          <p:cNvPr id="4100" name="Picture 4" descr="PRV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19989" y="1"/>
            <a:ext cx="162401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341438"/>
            <a:ext cx="8229600" cy="3529012"/>
          </a:xfrm>
        </p:spPr>
        <p:txBody>
          <a:bodyPr/>
          <a:lstStyle/>
          <a:p>
            <a:pPr algn="ctr" eaLnBrk="1" hangingPunct="1"/>
            <a:r>
              <a:rPr lang="cs-CZ" b="1" dirty="0" smtClean="0"/>
              <a:t>Děkuji za </a:t>
            </a:r>
            <a:r>
              <a:rPr lang="cs-CZ" b="1" dirty="0" smtClean="0"/>
              <a:t>pozornost. </a:t>
            </a:r>
            <a:r>
              <a:rPr lang="cs-CZ" b="1" dirty="0" smtClean="0">
                <a:solidFill>
                  <a:srgbClr val="008000"/>
                </a:solidFill>
              </a:rPr>
              <a:t/>
            </a:r>
            <a:br>
              <a:rPr lang="cs-CZ" b="1" dirty="0" smtClean="0">
                <a:solidFill>
                  <a:srgbClr val="008000"/>
                </a:solidFill>
              </a:rPr>
            </a:br>
            <a:r>
              <a:rPr lang="cs-CZ" b="1" dirty="0" smtClean="0"/>
              <a:t/>
            </a:r>
            <a:br>
              <a:rPr lang="cs-CZ" b="1" dirty="0" smtClean="0"/>
            </a:br>
            <a:endParaRPr lang="cs-CZ" sz="3200" b="1" dirty="0" smtClean="0"/>
          </a:p>
        </p:txBody>
      </p:sp>
      <p:pic>
        <p:nvPicPr>
          <p:cNvPr id="11267" name="Picture 4" descr="PRV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19989" y="1"/>
            <a:ext cx="162401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inky">
  <a:themeElements>
    <a:clrScheme name="Linky 8">
      <a:dk1>
        <a:srgbClr val="000000"/>
      </a:dk1>
      <a:lt1>
        <a:srgbClr val="FFFFFF"/>
      </a:lt1>
      <a:dk2>
        <a:srgbClr val="999900"/>
      </a:dk2>
      <a:lt2>
        <a:srgbClr val="666600"/>
      </a:lt2>
      <a:accent1>
        <a:srgbClr val="99CC00"/>
      </a:accent1>
      <a:accent2>
        <a:srgbClr val="CCCC66"/>
      </a:accent2>
      <a:accent3>
        <a:srgbClr val="FFFFFF"/>
      </a:accent3>
      <a:accent4>
        <a:srgbClr val="000000"/>
      </a:accent4>
      <a:accent5>
        <a:srgbClr val="CAE2AA"/>
      </a:accent5>
      <a:accent6>
        <a:srgbClr val="B9B95C"/>
      </a:accent6>
      <a:hlink>
        <a:srgbClr val="FFCC00"/>
      </a:hlink>
      <a:folHlink>
        <a:srgbClr val="CC9900"/>
      </a:folHlink>
    </a:clrScheme>
    <a:fontScheme name="Linky">
      <a:majorFont>
        <a:latin typeface="Garamond"/>
        <a:ea typeface=""/>
        <a:cs typeface=""/>
      </a:majorFont>
      <a:minorFont>
        <a:latin typeface="Verdana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Linky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ky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ky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ky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ky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ky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nky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nky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Level</Template>
  <TotalTime>11543</TotalTime>
  <Words>294</Words>
  <Application>Microsoft Office PowerPoint</Application>
  <PresentationFormat>Předvádění na obrazovce (4:3)</PresentationFormat>
  <Paragraphs>91</Paragraphs>
  <Slides>9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Linky</vt:lpstr>
      <vt:lpstr>Chybovost v rámci implementace  Programu rozvoje venkova    </vt:lpstr>
      <vt:lpstr>Proč se chybovostí zabývat?</vt:lpstr>
      <vt:lpstr>Jak je na tom Česká republika?</vt:lpstr>
      <vt:lpstr>Co jsme podnikli?</vt:lpstr>
      <vt:lpstr>Jak to probíhá?</vt:lpstr>
      <vt:lpstr>Konkrétně…</vt:lpstr>
      <vt:lpstr>Konkrétně …</vt:lpstr>
      <vt:lpstr>Do budoucna</vt:lpstr>
      <vt:lpstr>Děkuji za pozornost.  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 rozvoje venkova</dc:title>
  <dc:creator>Betty Kuncová</dc:creator>
  <cp:lastModifiedBy>Maruška</cp:lastModifiedBy>
  <cp:revision>482</cp:revision>
  <dcterms:created xsi:type="dcterms:W3CDTF">2007-01-03T12:05:42Z</dcterms:created>
  <dcterms:modified xsi:type="dcterms:W3CDTF">2013-06-17T07:57:09Z</dcterms:modified>
</cp:coreProperties>
</file>