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9" r:id="rId1"/>
  </p:sldMasterIdLst>
  <p:notesMasterIdLst>
    <p:notesMasterId r:id="rId16"/>
  </p:notesMasterIdLst>
  <p:handoutMasterIdLst>
    <p:handoutMasterId r:id="rId17"/>
  </p:handoutMasterIdLst>
  <p:sldIdLst>
    <p:sldId id="289" r:id="rId2"/>
    <p:sldId id="332" r:id="rId3"/>
    <p:sldId id="445" r:id="rId4"/>
    <p:sldId id="446" r:id="rId5"/>
    <p:sldId id="447" r:id="rId6"/>
    <p:sldId id="448" r:id="rId7"/>
    <p:sldId id="449" r:id="rId8"/>
    <p:sldId id="450" r:id="rId9"/>
    <p:sldId id="451" r:id="rId10"/>
    <p:sldId id="452" r:id="rId11"/>
    <p:sldId id="455" r:id="rId12"/>
    <p:sldId id="454" r:id="rId13"/>
    <p:sldId id="453" r:id="rId14"/>
    <p:sldId id="331" r:id="rId15"/>
  </p:sldIdLst>
  <p:sldSz cx="9144000" cy="6858000" type="screen4x3"/>
  <p:notesSz cx="6669088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D000"/>
    <a:srgbClr val="008000"/>
    <a:srgbClr val="99CC00"/>
    <a:srgbClr val="A20000"/>
    <a:srgbClr val="FF9933"/>
    <a:srgbClr val="99CCFF"/>
    <a:srgbClr val="FFCC66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Střední styl 1 – zvýraznění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Styl s motivem 1 – zvýraznění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Styl s motivem 2 – zvýraznění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Světlý styl 2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8A107856-5554-42FB-B03E-39F5DBC370BA}" styleName="Střední styl 4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70" autoAdjust="0"/>
    <p:restoredTop sz="74636" autoAdjust="0"/>
  </p:normalViewPr>
  <p:slideViewPr>
    <p:cSldViewPr>
      <p:cViewPr varScale="1">
        <p:scale>
          <a:sx n="80" d="100"/>
          <a:sy n="80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376" y="-294"/>
      </p:cViewPr>
      <p:guideLst>
        <p:guide orient="horz" pos="3127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54224" y="9212263"/>
            <a:ext cx="5843389" cy="43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6" tIns="45853" rIns="91706" bIns="45853" numCol="1" anchor="b" anchorCtr="0" compatLnSpc="1">
            <a:prstTxWarp prst="textNoShape">
              <a:avLst/>
            </a:prstTxWarp>
          </a:bodyPr>
          <a:lstStyle>
            <a:lvl1pPr algn="r" defTabSz="917491">
              <a:defRPr sz="1200">
                <a:latin typeface="Arial" charset="0"/>
              </a:defRPr>
            </a:lvl1pPr>
          </a:lstStyle>
          <a:p>
            <a:pPr>
              <a:defRPr/>
            </a:pPr>
            <a:fld id="{B5EFC6A0-B6C5-4BE3-B301-D7AEB67A277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cs-CZ" smtClean="0"/>
              <a:t>17. zasedání MV PRV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18.11.2014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6780733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6" tIns="45853" rIns="91706" bIns="45853" numCol="1" anchor="t" anchorCtr="0" compatLnSpc="1">
            <a:prstTxWarp prst="textNoShape">
              <a:avLst/>
            </a:prstTxWarp>
          </a:bodyPr>
          <a:lstStyle>
            <a:lvl1pPr algn="r" defTabSz="91749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6" tIns="45853" rIns="91706" bIns="458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6" tIns="45853" rIns="91706" bIns="45853" numCol="1" anchor="b" anchorCtr="0" compatLnSpc="1">
            <a:prstTxWarp prst="textNoShape">
              <a:avLst/>
            </a:prstTxWarp>
          </a:bodyPr>
          <a:lstStyle>
            <a:lvl1pPr defTabSz="91749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117850" y="9212263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6" tIns="45853" rIns="91706" bIns="45853" numCol="1" anchor="b" anchorCtr="0" compatLnSpc="1">
            <a:prstTxWarp prst="textNoShape">
              <a:avLst/>
            </a:prstTxWarp>
          </a:bodyPr>
          <a:lstStyle>
            <a:lvl1pPr algn="r" defTabSz="917491">
              <a:defRPr sz="1200">
                <a:latin typeface="Arial" charset="0"/>
              </a:defRPr>
            </a:lvl1pPr>
          </a:lstStyle>
          <a:p>
            <a:pPr>
              <a:defRPr/>
            </a:pPr>
            <a:fld id="{7594CCEA-D8CB-4A9C-A8A0-E1AC5465A49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22589627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 smtClean="0"/>
              <a:t>Pro zajištění informačních a propagačních opatření této informační a propagační strategie bude využito finančních prostředků určených na publicitu v rámci Programu rozvoje venkova na období 2014-2020, opatření Technická pomoc (kód 20). Půjde konkrétně o </a:t>
            </a:r>
            <a:r>
              <a:rPr lang="cs-CZ" sz="1200" dirty="0" err="1" smtClean="0"/>
              <a:t>podopatření</a:t>
            </a:r>
            <a:r>
              <a:rPr lang="cs-CZ" sz="1200" dirty="0" smtClean="0"/>
              <a:t> 20.1. – Podpora technické pomoci mimo CSV a </a:t>
            </a:r>
            <a:r>
              <a:rPr lang="cs-CZ" sz="1200" dirty="0" err="1" smtClean="0"/>
              <a:t>podopatření</a:t>
            </a:r>
            <a:r>
              <a:rPr lang="cs-CZ" sz="1200" dirty="0" smtClean="0"/>
              <a:t> 20.2. – Podpora pro zřízení a činnost CSV. Vzhledem k průběhu schvalovacího procesu PRV Evropskou komisí, je do doby finálního schválení dokumentu PRV (v roce 2014 a v části roku 2015), využíváno pro realizaci informačních a propagačních opatření finančních prostředků z Programu rozvoje venkova ČR 2007-2013. </a:t>
            </a:r>
          </a:p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94CCEA-D8CB-4A9C-A8A0-E1AC5465A495}" type="slidenum">
              <a:rPr lang="cs-CZ" smtClean="0"/>
              <a:pPr>
                <a:defRPr/>
              </a:pPr>
              <a:t>10</a:t>
            </a:fld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Jednotlivé aktivity budou jako součást plánu propagačních a informačních</a:t>
            </a:r>
            <a:r>
              <a:rPr lang="cs-CZ" baseline="0" dirty="0" smtClean="0"/>
              <a:t> akcí </a:t>
            </a:r>
            <a:r>
              <a:rPr lang="cs-CZ" baseline="0" dirty="0" err="1" smtClean="0"/>
              <a:t>MZe</a:t>
            </a:r>
            <a:r>
              <a:rPr lang="cs-CZ" baseline="0" dirty="0" smtClean="0"/>
              <a:t> pro rok 2015 schváleny poradou vedení cca v průběhu prosince 2014.</a:t>
            </a: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94CCEA-D8CB-4A9C-A8A0-E1AC5465A495}" type="slidenum">
              <a:rPr lang="cs-CZ" smtClean="0"/>
              <a:pPr>
                <a:defRPr/>
              </a:pPr>
              <a:t>11</a:t>
            </a:fld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sz="1200" dirty="0" smtClean="0"/>
              <a:t>Na realizaci aktivit Celostátní sítě pro venkov v oblasti publicity PRV se budou také podílet pracovníci CSV na regionální úrovni (tuto agendu bude zajišťovat </a:t>
            </a:r>
            <a:r>
              <a:rPr lang="cs-CZ" sz="1200" b="1" dirty="0" smtClean="0"/>
              <a:t>Státní zemědělský intervenční fond</a:t>
            </a:r>
            <a:r>
              <a:rPr lang="cs-CZ" sz="1200" dirty="0" smtClean="0"/>
              <a:t> na úrovni NUTS 2).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94CCEA-D8CB-4A9C-A8A0-E1AC5465A495}" type="slidenum">
              <a:rPr lang="cs-CZ" smtClean="0"/>
              <a:pPr>
                <a:defRPr/>
              </a:pPr>
              <a:t>12</a:t>
            </a:fld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Navržené indikátory budou případně dále upřesněny v návaznosti na projednávání sestavy indikátoru v rámci dokončování a schvalování PRV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94CCEA-D8CB-4A9C-A8A0-E1AC5465A495}" type="slidenum">
              <a:rPr lang="cs-CZ" smtClean="0"/>
              <a:pPr>
                <a:defRPr/>
              </a:pPr>
              <a:t>13</a:t>
            </a:fld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53252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EBFC0A07-F69A-49AD-9C34-CA24C67EACB2}" type="slidenum">
              <a:rPr lang="cs-CZ" smtClean="0"/>
              <a:pPr defTabSz="915988"/>
              <a:t>14</a:t>
            </a:fld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Řídicí orgán PRV předkládá tuto informační a propagační strategii, jakož i veškeré její změny pro informaci Monitorovacímu výboru Programu rozvoje venkova (dále jen „MV PRV“). Vzhledem k důležitosti dokumentu předkládáme tuto „startovací“ verzi MV PRV ke schválení. </a:t>
            </a:r>
            <a:r>
              <a:rPr lang="cs-CZ" sz="12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Pro domo: tento schvalovací režim je i nastaven v MP Publicita</a:t>
            </a:r>
            <a:r>
              <a:rPr lang="cs-CZ" sz="1200" i="1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s tím, že je zde pro PRV výjimka. V případě dalších aktualizací a doplnění již budeme postupovat dle naší legislativy a dávat tento dokument členům MV PRV pro informaci. </a:t>
            </a:r>
            <a:endParaRPr lang="cs-CZ" sz="1200" i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Řídicí orgán PRV informuje MV PRV alespoň jednou ročně o pokroku při provádění informační a propagační strategie a o své analýze výsledků, jakož i o plánované informační a propagační činnosti, která má být provedena v následujícím roce (na pravidelných jednáních MV PRV). </a:t>
            </a:r>
          </a:p>
          <a:p>
            <a:endParaRPr lang="en-GB" b="1" dirty="0" smtClean="0"/>
          </a:p>
        </p:txBody>
      </p:sp>
      <p:sp>
        <p:nvSpPr>
          <p:cNvPr id="30724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1B29915B-79E4-4A9D-A3EA-9810FD87C91A}" type="slidenum">
              <a:rPr lang="cs-CZ" smtClean="0"/>
              <a:pPr defTabSz="915988"/>
              <a:t>2</a:t>
            </a:fld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cs-CZ" sz="1200" b="1" u="sng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Specifické cíle </a:t>
            </a:r>
            <a:r>
              <a:rPr lang="cs-CZ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u potenciálních příjemců</a:t>
            </a: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</a:t>
            </a:r>
          </a:p>
          <a:p>
            <a:pPr lvl="0">
              <a:buFont typeface="Arial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zvýšit povědomí a znalost obsahu PRV,</a:t>
            </a:r>
          </a:p>
          <a:p>
            <a:pPr lvl="0">
              <a:buFont typeface="Arial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cílové skupiny účinně informovat o možnostech, které nabízí PRV,</a:t>
            </a:r>
          </a:p>
          <a:p>
            <a:pPr lvl="0">
              <a:buFont typeface="Arial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cílové skupiny účinně informovat o požadavcích na účast v PRV,</a:t>
            </a:r>
          </a:p>
          <a:p>
            <a:pPr lvl="0">
              <a:buFont typeface="Arial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zajistit snadný a rychlý přístup k informacím o řízení a správě fondu, včetně informací o úloze institucí Evropské unie (více v další části),</a:t>
            </a:r>
          </a:p>
          <a:p>
            <a:pPr lvl="0">
              <a:buFont typeface="Arial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na vyžádání poskytovat vhodné a dostateční informace o PRV a jednotlivých projektech.</a:t>
            </a:r>
          </a:p>
          <a:p>
            <a:pPr lvl="0">
              <a:buFont typeface="Arial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vysvětlovat, provádět a rozvíjet politiku rozvoje venkova (potažmo společnou zemědělskou politiku) a zvyšovat informovanost veřejnosti o obsahu a cílech této politiky</a:t>
            </a:r>
          </a:p>
          <a:p>
            <a:pPr lvl="0">
              <a:buFont typeface="Arial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prostřednictvím informačních kampaní obnovovat důvěru spotřebitelů po krizích, informovat zemědělce a ostatní subjekty činné ve venkovských oblastech, prosazovat evropský model zemědělství a pomáhat občanům jej pochopit</a:t>
            </a:r>
          </a:p>
          <a:p>
            <a:pPr lvl="0">
              <a:buFont typeface="Arial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podávat soudržné, objektivní a úplné informace v rámci Unie i mimo ni tak, aby byl poskytnut přesný celkový přehled o politice rozvoje venkova (společné zemědělské politice).</a:t>
            </a:r>
          </a:p>
          <a:p>
            <a:endParaRPr lang="en-GB" b="1" dirty="0" smtClean="0"/>
          </a:p>
        </p:txBody>
      </p:sp>
      <p:sp>
        <p:nvSpPr>
          <p:cNvPr id="30724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1B29915B-79E4-4A9D-A3EA-9810FD87C91A}" type="slidenum">
              <a:rPr lang="cs-CZ" smtClean="0"/>
              <a:pPr defTabSz="915988"/>
              <a:t>3</a:t>
            </a:fld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b="1" dirty="0" smtClean="0"/>
          </a:p>
        </p:txBody>
      </p:sp>
      <p:sp>
        <p:nvSpPr>
          <p:cNvPr id="30724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1B29915B-79E4-4A9D-A3EA-9810FD87C91A}" type="slidenum">
              <a:rPr lang="cs-CZ" smtClean="0"/>
              <a:pPr defTabSz="915988"/>
              <a:t>4</a:t>
            </a:fld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Pro úspěšné doručení sdělení cílovým skupinám je nutné rozlišovat mezi jejich specifickými a reálnými potřebami.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Je třeba předat cílovým skupinám </a:t>
            </a:r>
            <a:r>
              <a:rPr lang="cs-CZ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odpovídající sdělení</a:t>
            </a: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(rozsah, obsah, míra podrobnosti sdělení apod.), </a:t>
            </a:r>
            <a:r>
              <a:rPr lang="cs-CZ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odpovídajícím způsobem</a:t>
            </a: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(forma sdělení, použité komunikační nástroje, načasování, předpokládaná životnost sdělení apod.) a </a:t>
            </a:r>
            <a:r>
              <a:rPr lang="cs-CZ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co možná nejefektivněji</a:t>
            </a:r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(účelnost, hospodárnost).</a:t>
            </a:r>
          </a:p>
          <a:p>
            <a:endParaRPr lang="en-GB" b="1" dirty="0" smtClean="0"/>
          </a:p>
        </p:txBody>
      </p:sp>
      <p:sp>
        <p:nvSpPr>
          <p:cNvPr id="30724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1B29915B-79E4-4A9D-A3EA-9810FD87C91A}" type="slidenum">
              <a:rPr lang="cs-CZ" smtClean="0"/>
              <a:pPr defTabSz="915988"/>
              <a:t>5</a:t>
            </a:fld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Pro účel této strategie byly definovány vhodné komunikační nástroje tak, aby byla zajištěna odpovídající informovanost všech cílových skupin. Níže definované nástroje byly vybrány tak, aby mohly v souladu s SKS (Společnou komunikační strategií MMR) vhodně přispívat k cílům této informační strategie. Nejedná se o uzavřenou množinu nástrojů. V závislosti na vývoji potřeb cílových skupin a komunikačních nástrojů je možné množinu nástrojů rozšířit, případně některé z nich nevyužít.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V průběhu celého programového období reagují komunikační aktivity na aktuální situaci v oblasti implementace PRV. Orientační nasazení komunikačních nástrojů je naplánováno na celé programové období. Použití těchto nástrojů bude dále zpřesňováno v každoroční aktualizaci informační a propagační činnosti této strategie. </a:t>
            </a:r>
            <a:endParaRPr lang="en-GB" b="1" dirty="0" smtClean="0"/>
          </a:p>
        </p:txBody>
      </p:sp>
      <p:sp>
        <p:nvSpPr>
          <p:cNvPr id="30724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1B29915B-79E4-4A9D-A3EA-9810FD87C91A}" type="slidenum">
              <a:rPr lang="cs-CZ" smtClean="0"/>
              <a:pPr defTabSz="915988"/>
              <a:t>6</a:t>
            </a:fld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b="1" dirty="0" smtClean="0"/>
          </a:p>
        </p:txBody>
      </p:sp>
      <p:sp>
        <p:nvSpPr>
          <p:cNvPr id="30724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1B29915B-79E4-4A9D-A3EA-9810FD87C91A}" type="slidenum">
              <a:rPr lang="cs-CZ" smtClean="0"/>
              <a:pPr defTabSz="915988"/>
              <a:t>7</a:t>
            </a:fld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b="1" dirty="0" smtClean="0"/>
          </a:p>
        </p:txBody>
      </p:sp>
      <p:sp>
        <p:nvSpPr>
          <p:cNvPr id="30724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1B29915B-79E4-4A9D-A3EA-9810FD87C91A}" type="slidenum">
              <a:rPr lang="cs-CZ" smtClean="0"/>
              <a:pPr defTabSz="915988"/>
              <a:t>8</a:t>
            </a:fld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b="1" dirty="0" smtClean="0"/>
          </a:p>
        </p:txBody>
      </p:sp>
      <p:sp>
        <p:nvSpPr>
          <p:cNvPr id="30724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1B29915B-79E4-4A9D-A3EA-9810FD87C91A}" type="slidenum">
              <a:rPr lang="cs-CZ" smtClean="0"/>
              <a:pPr defTabSz="915988"/>
              <a:t>9</a:t>
            </a:fld>
            <a:endParaRPr lang="cs-CZ" smtClean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18.11.2014</a:t>
            </a:r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/>
            </a:p>
          </p:txBody>
        </p:sp>
      </p:grpSp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DC6B9-E000-45AF-B31B-6BDEA4F69A8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77286-A2B8-4CCF-97EB-A7EE7C0A52E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7814"/>
            <a:ext cx="2057400" cy="585311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7814"/>
            <a:ext cx="6019800" cy="5853112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88B74-8A8B-4333-A1BD-E716568195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91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41764"/>
            <a:ext cx="4038600" cy="21891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1B5A1-AA42-49FA-A5B8-631CE312ED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0B732-1254-48E2-9386-804858D8B7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29CB7-78E6-43F3-BA68-884F67E357D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D302D-CA4D-43C1-A705-1497CEA9E19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2347E-0E4F-4F9F-857C-EA788C1607C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5C807-A9E0-454B-B62E-23441E74FA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2B557-22C0-4118-971E-F638A89BA8A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3A0F8-9E2F-4A21-AFCE-7671DB93EA8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19E77-C635-4E21-9EBF-E0220B54E2E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E5F54-D47B-4254-8A98-0D9B0B8687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79A0AC2D-94E9-415B-A010-C438E139E77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>
              <a:latin typeface="Times New Roman" pitchFamily="18" charset="0"/>
            </a:endParaRPr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>
              <a:latin typeface="Times New Roman" pitchFamily="18" charset="0"/>
            </a:endParaRP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7" name="Picture 5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301208"/>
            <a:ext cx="2565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5164138"/>
            <a:ext cx="11191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Obrázek 5" descr="EAFR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941888"/>
            <a:ext cx="3779838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99392"/>
            <a:ext cx="2808288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7" descr="CSV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5589240"/>
            <a:ext cx="2531740" cy="83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8" descr="Z:\odbor_11211\Síť\Loga\SZIF loga\SZIF_logo_text_barvy_RGB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404664"/>
            <a:ext cx="2168649" cy="61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145" y="2869556"/>
            <a:ext cx="8713787" cy="2294582"/>
          </a:xfrm>
        </p:spPr>
        <p:txBody>
          <a:bodyPr anchor="ctr"/>
          <a:lstStyle/>
          <a:p>
            <a:r>
              <a:rPr lang="cs-CZ" sz="4600" b="1" dirty="0" smtClean="0"/>
              <a:t>Informační a propagační strategie</a:t>
            </a:r>
            <a:r>
              <a:rPr lang="cs-CZ" sz="4000" dirty="0" smtClean="0"/>
              <a:t/>
            </a:r>
            <a:br>
              <a:rPr lang="cs-CZ" sz="4000" dirty="0" smtClean="0"/>
            </a:br>
            <a:r>
              <a:rPr lang="cs-CZ" sz="4000" dirty="0" smtClean="0"/>
              <a:t/>
            </a:r>
            <a:br>
              <a:rPr lang="cs-CZ" sz="4000" dirty="0" smtClean="0"/>
            </a:br>
            <a:r>
              <a:rPr lang="cs-CZ" sz="4000" dirty="0" smtClean="0"/>
              <a:t/>
            </a:r>
            <a:br>
              <a:rPr lang="cs-CZ" sz="4000" dirty="0" smtClean="0"/>
            </a:br>
            <a:r>
              <a:rPr lang="cs-CZ" sz="4200" b="1" dirty="0" smtClean="0"/>
              <a:t>Program rozvoje venkova 2014-2020</a:t>
            </a:r>
            <a:r>
              <a:rPr lang="cs-CZ" sz="5400" dirty="0" smtClean="0"/>
              <a:t/>
            </a:r>
            <a:br>
              <a:rPr lang="cs-CZ" sz="5400" dirty="0" smtClean="0"/>
            </a:br>
            <a:r>
              <a:rPr lang="cs-CZ" sz="5400" b="1" dirty="0" smtClean="0"/>
              <a:t/>
            </a:r>
            <a:br>
              <a:rPr lang="cs-CZ" sz="5400" b="1" dirty="0" smtClean="0"/>
            </a:br>
            <a:endParaRPr lang="cs-CZ" sz="5400" b="1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800" b="1" dirty="0" smtClean="0"/>
              <a:t>Předběžný rozpočet</a:t>
            </a:r>
            <a:endParaRPr lang="cs-CZ" sz="4800" b="1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1979712" y="2996952"/>
          <a:ext cx="5184576" cy="205054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022789"/>
                <a:gridCol w="3161787"/>
              </a:tblGrid>
              <a:tr h="4051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/>
                        <a:t>Rok</a:t>
                      </a:r>
                      <a:endParaRPr lang="cs-CZ" sz="13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/>
                        <a:t>Předpokládaný rozpočet </a:t>
                      </a:r>
                      <a:r>
                        <a:rPr lang="cs-CZ" sz="1300" b="1" dirty="0" smtClean="0"/>
                        <a:t>opatření TP PRV (v </a:t>
                      </a:r>
                      <a:r>
                        <a:rPr lang="cs-CZ" sz="1300" b="1" dirty="0"/>
                        <a:t>Kč)</a:t>
                      </a:r>
                      <a:endParaRPr lang="cs-CZ" sz="13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3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2015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/>
                        <a:t>9 300 000*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63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2016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10 000 000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63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2017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10 000 000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63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2018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10 000 000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63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2019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10 000 000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63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2020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8 000 000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6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CELKEM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57 300 000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3017838" cy="63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5536" y="6396335"/>
            <a:ext cx="79941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cs-CZ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V roce 2015 bude na aktivity v rámci informační a propagační strategie využito i cca 2 mil. Kč finančních prostředků z PRV 2007-2013</a:t>
            </a:r>
            <a:endParaRPr kumimoji="0" lang="cs-CZ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7931224" cy="1540767"/>
          </a:xfrm>
        </p:spPr>
        <p:txBody>
          <a:bodyPr/>
          <a:lstStyle/>
          <a:p>
            <a:r>
              <a:rPr lang="cs-CZ" sz="1900" dirty="0" smtClean="0"/>
              <a:t>opatření Technická pomoc (kód 20)</a:t>
            </a:r>
          </a:p>
          <a:p>
            <a:pPr lvl="1"/>
            <a:r>
              <a:rPr lang="cs-CZ" sz="1900" dirty="0" err="1" smtClean="0"/>
              <a:t>podopatření</a:t>
            </a:r>
            <a:r>
              <a:rPr lang="cs-CZ" sz="1900" dirty="0" smtClean="0"/>
              <a:t> 20.1. – Podpora technické pomoci mimo CSV </a:t>
            </a:r>
          </a:p>
          <a:p>
            <a:pPr lvl="1"/>
            <a:r>
              <a:rPr lang="cs-CZ" sz="1900" dirty="0" err="1" smtClean="0"/>
              <a:t>podopatření</a:t>
            </a:r>
            <a:r>
              <a:rPr lang="cs-CZ" sz="1900" dirty="0" smtClean="0"/>
              <a:t> 20.2. – Podpora pro zřízení a činnost CSV. </a:t>
            </a:r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 bwMode="auto">
          <a:xfrm>
            <a:off x="467544" y="5128593"/>
            <a:ext cx="8208912" cy="154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r>
              <a:rPr lang="cs-CZ" sz="1900" dirty="0" smtClean="0"/>
              <a:t>společné aktivity k realizaci Společné komunikační strategie evropských strukturálních a investičních fondů v ČR v programovém období 2014-2020 (MMR) budou financovány z Operačního programu Technická pomoc 2014-2020. 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p"/>
              <a:tabLst/>
              <a:defRPr/>
            </a:pPr>
            <a:endParaRPr kumimoji="0" lang="cs-CZ" sz="19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800" b="1" dirty="0" smtClean="0"/>
              <a:t>Předběžný rozpočet – r. 2015</a:t>
            </a: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3017838" cy="63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323528" y="1556792"/>
          <a:ext cx="8568952" cy="524817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963423"/>
                <a:gridCol w="2869225"/>
                <a:gridCol w="1080120"/>
                <a:gridCol w="1656184"/>
              </a:tblGrid>
              <a:tr h="333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/>
                        <a:t>Oblast</a:t>
                      </a:r>
                      <a:endParaRPr lang="cs-CZ" sz="1300" b="1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/>
                        <a:t>Činnost</a:t>
                      </a:r>
                      <a:endParaRPr lang="cs-CZ" sz="1300" b="1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/>
                        <a:t>Rozpočet</a:t>
                      </a:r>
                      <a:endParaRPr lang="cs-CZ" sz="1300" b="1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/>
                        <a:t>Harmonogram (čtvrtletí)</a:t>
                      </a:r>
                      <a:endParaRPr lang="cs-CZ" sz="1300" b="1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 anchor="ctr"/>
                </a:tc>
              </a:tr>
              <a:tr h="161928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/>
                        <a:t>oblast </a:t>
                      </a:r>
                      <a:r>
                        <a:rPr lang="cs-CZ" sz="1300" dirty="0"/>
                        <a:t>Programu rozvoje venkova (</a:t>
                      </a:r>
                      <a:r>
                        <a:rPr lang="cs-CZ" sz="1300" dirty="0" err="1"/>
                        <a:t>Podopatření</a:t>
                      </a:r>
                      <a:r>
                        <a:rPr lang="cs-CZ" sz="1300" dirty="0"/>
                        <a:t> 20.1. – Podpora technické pomoci mimo CSV)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(</a:t>
                      </a:r>
                      <a:r>
                        <a:rPr lang="cs-CZ" sz="1300" dirty="0" err="1"/>
                        <a:t>ev</a:t>
                      </a:r>
                      <a:r>
                        <a:rPr lang="cs-CZ" sz="1300" dirty="0"/>
                        <a:t>. Opatření V.1 PRV 2007-2013)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Propagační předměty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400 000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dle potřeb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16192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Informační akce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2 000 </a:t>
                      </a:r>
                      <a:r>
                        <a:rPr lang="cs-CZ" sz="1300" dirty="0" err="1"/>
                        <a:t>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průběžně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219161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Výroční zpráva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III. čtvrtletí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23573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Pravidla pro žadatele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300 000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červen - prosinec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16192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Metodiky pro žadatele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1 010 000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I. čtvrtletí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647711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Příručka k agroenvironmentálně-klimatickému opatření PRV 2014-2020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1 000 </a:t>
                      </a:r>
                      <a:r>
                        <a:rPr lang="cs-CZ" sz="1300" dirty="0" err="1"/>
                        <a:t>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III. čtvrtletí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15008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Letáky k jednotlivým opatřením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220 000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průběžně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219161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oblast Celostátní síť pro venkov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(</a:t>
                      </a:r>
                      <a:r>
                        <a:rPr lang="cs-CZ" sz="1300" dirty="0" err="1"/>
                        <a:t>Podopatření</a:t>
                      </a:r>
                      <a:r>
                        <a:rPr lang="cs-CZ" sz="1300" dirty="0"/>
                        <a:t> 20.2. – Podpora pro zřízení a činnost CSV)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(</a:t>
                      </a:r>
                      <a:r>
                        <a:rPr lang="cs-CZ" sz="1300" dirty="0" err="1"/>
                        <a:t>ev</a:t>
                      </a:r>
                      <a:r>
                        <a:rPr lang="cs-CZ" sz="1300" dirty="0"/>
                        <a:t>. Opatření V.2 PRV 2007-2013)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Konference Venkov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495 000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IV. čtvrtletí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219161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Konference k metodě LEADER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495 000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II. čtvrtletí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16192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Konference TPS KPÚ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150 000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I. čtvrtletí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31690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Výroční konference partnerů CSV - zemědělských podnikatelů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200 000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IV. čtvrtletí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273977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Účast na mezinárodních výstavách a výstavách na celorepublikové úrovni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2 148 000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průběžně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30305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Účast na regionálních výstavách a prezentačních akcích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80 000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II. čtvrtletí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  <a:tr h="18811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/>
                        <a:t>Publikace a brožury CSV, příklady dobré praxe PRV</a:t>
                      </a:r>
                      <a:endParaRPr lang="cs-CZ" sz="130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500 000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/>
                        <a:t>průběžně</a:t>
                      </a:r>
                      <a:endParaRPr lang="cs-CZ" sz="1300" dirty="0">
                        <a:latin typeface="Times New Roman"/>
                        <a:ea typeface="Times New Roman"/>
                      </a:endParaRPr>
                    </a:p>
                  </a:txBody>
                  <a:tcPr marL="56108" marR="56108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507288" cy="1139825"/>
          </a:xfrm>
        </p:spPr>
        <p:txBody>
          <a:bodyPr anchor="ctr"/>
          <a:lstStyle/>
          <a:p>
            <a:r>
              <a:rPr lang="cs-CZ" sz="4800" b="1" dirty="0" smtClean="0"/>
              <a:t>Provádění informačních </a:t>
            </a:r>
            <a:br>
              <a:rPr lang="cs-CZ" sz="4800" b="1" dirty="0" smtClean="0"/>
            </a:br>
            <a:r>
              <a:rPr lang="cs-CZ" sz="4800" b="1" dirty="0" smtClean="0"/>
              <a:t>a propagačních akcí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odbor Řídicí orgán PRV (14110) = odpovědná a koordinační jednotka (realizace </a:t>
            </a:r>
            <a:r>
              <a:rPr lang="cs-CZ" sz="2400" dirty="0" err="1" smtClean="0"/>
              <a:t>podopatření</a:t>
            </a:r>
            <a:r>
              <a:rPr lang="cs-CZ" sz="2400" dirty="0" smtClean="0"/>
              <a:t> 20.1. – Podpora technické pomoci mimo CSV a </a:t>
            </a:r>
            <a:r>
              <a:rPr lang="cs-CZ" sz="2400" dirty="0" err="1" smtClean="0"/>
              <a:t>podopatření</a:t>
            </a:r>
            <a:r>
              <a:rPr lang="cs-CZ" sz="2400" dirty="0" smtClean="0"/>
              <a:t> 20.2. – Podpora pro zřízení a činnost CSV</a:t>
            </a:r>
            <a:endParaRPr lang="cs-CZ" sz="2400" i="1" dirty="0" smtClean="0"/>
          </a:p>
          <a:p>
            <a:r>
              <a:rPr lang="cs-CZ" sz="2400" dirty="0" smtClean="0"/>
              <a:t>detailnější komunikační plán </a:t>
            </a:r>
            <a:r>
              <a:rPr lang="cs-CZ" sz="2400" b="1" dirty="0" smtClean="0"/>
              <a:t>Celostátní sítě pro venkov </a:t>
            </a:r>
            <a:r>
              <a:rPr lang="cs-CZ" sz="2400" dirty="0" smtClean="0"/>
              <a:t>bude dle čl. 54 odst. 3 bodě </a:t>
            </a:r>
            <a:r>
              <a:rPr lang="cs-CZ" sz="2400" dirty="0" err="1" smtClean="0"/>
              <a:t>vi</a:t>
            </a:r>
            <a:r>
              <a:rPr lang="cs-CZ" sz="2400" dirty="0" smtClean="0"/>
              <a:t>) nařízení (EU) č. 1305/2013 součástí </a:t>
            </a:r>
            <a:r>
              <a:rPr lang="cs-CZ" sz="2400" b="1" dirty="0" smtClean="0"/>
              <a:t>Akčního plánu Celostátní sítě pro venkov</a:t>
            </a:r>
            <a:r>
              <a:rPr lang="cs-CZ" sz="2400" dirty="0" smtClean="0"/>
              <a:t>.</a:t>
            </a:r>
            <a:r>
              <a:rPr lang="cs-CZ" sz="2400" i="1" dirty="0" smtClean="0"/>
              <a:t> </a:t>
            </a:r>
            <a:endParaRPr lang="cs-CZ" sz="2400" dirty="0" smtClean="0"/>
          </a:p>
          <a:p>
            <a:endParaRPr lang="cs-CZ" sz="20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800" b="1" dirty="0" smtClean="0"/>
              <a:t>Monitorování a hodnocení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069160"/>
          </a:xfrm>
        </p:spPr>
        <p:txBody>
          <a:bodyPr/>
          <a:lstStyle/>
          <a:p>
            <a:r>
              <a:rPr lang="cs-CZ" sz="2400" dirty="0" smtClean="0"/>
              <a:t>Ukazatele </a:t>
            </a:r>
            <a:r>
              <a:rPr lang="cs-CZ" sz="2400" u="sng" dirty="0" smtClean="0"/>
              <a:t>výstupů</a:t>
            </a:r>
            <a:r>
              <a:rPr lang="cs-CZ" sz="2400" dirty="0" smtClean="0"/>
              <a:t> v oblasti rozvoje venkova aplikované v rámci informačních a propagačních akcí</a:t>
            </a:r>
          </a:p>
          <a:p>
            <a:pPr lvl="2"/>
            <a:r>
              <a:rPr lang="cs-CZ" dirty="0" smtClean="0"/>
              <a:t>Počet tematických a analytických výměn s podporou CSV </a:t>
            </a:r>
            <a:endParaRPr lang="cs-CZ" sz="1600" dirty="0" smtClean="0"/>
          </a:p>
          <a:p>
            <a:pPr lvl="2"/>
            <a:r>
              <a:rPr lang="cs-CZ" dirty="0" smtClean="0"/>
              <a:t>Počet komunikačních nástrojů CSV </a:t>
            </a:r>
            <a:endParaRPr lang="cs-CZ" sz="1600" dirty="0" smtClean="0"/>
          </a:p>
          <a:p>
            <a:pPr lvl="2"/>
            <a:r>
              <a:rPr lang="cs-CZ" dirty="0" smtClean="0"/>
              <a:t>Počet činností Evropské sítě pro rozvoj venkova, jichž se zúčastnila CSV</a:t>
            </a:r>
            <a:endParaRPr lang="cs-CZ" sz="1600" dirty="0" smtClean="0"/>
          </a:p>
          <a:p>
            <a:r>
              <a:rPr lang="cs-CZ" sz="2400" dirty="0" smtClean="0"/>
              <a:t>Ukazatele </a:t>
            </a:r>
            <a:r>
              <a:rPr lang="cs-CZ" sz="2400" u="sng" dirty="0" smtClean="0"/>
              <a:t>výsledku</a:t>
            </a:r>
            <a:r>
              <a:rPr lang="cs-CZ" sz="2400" dirty="0" smtClean="0"/>
              <a:t> v oblasti rozvoje venkova aplikované v rámci informačních a propagačních akcí</a:t>
            </a:r>
          </a:p>
          <a:p>
            <a:pPr lvl="2"/>
            <a:r>
              <a:rPr lang="cs-CZ" dirty="0" smtClean="0"/>
              <a:t>Míra informovanosti o fondech EU u cílových skupin</a:t>
            </a:r>
            <a:endParaRPr lang="cs-CZ" sz="1600" dirty="0" smtClean="0"/>
          </a:p>
          <a:p>
            <a:pPr lvl="2"/>
            <a:r>
              <a:rPr lang="cs-CZ" dirty="0" smtClean="0"/>
              <a:t>Míra znalosti podpořených projektů u cílové skupiny</a:t>
            </a:r>
            <a:endParaRPr lang="cs-CZ" sz="1600" dirty="0" smtClean="0"/>
          </a:p>
          <a:p>
            <a:pPr lvl="2"/>
            <a:endParaRPr lang="cs-CZ" sz="1800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sz="4000" b="1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  <a:defRPr/>
            </a:pPr>
            <a:endParaRPr lang="cs-CZ" sz="4800" b="1" dirty="0" smtClean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pPr algn="ctr">
              <a:buFont typeface="Wingdings" pitchFamily="2" charset="2"/>
              <a:buNone/>
              <a:defRPr/>
            </a:pPr>
            <a:endParaRPr lang="cs-CZ" sz="4800" b="1" dirty="0" smtClean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cs-CZ" sz="4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Děkuji za pozornost.</a:t>
            </a:r>
            <a:endParaRPr lang="cs-CZ" sz="4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27652" name="Picture 4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57188"/>
            <a:ext cx="2286000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800" b="1" dirty="0" smtClean="0"/>
              <a:t>Zajištění propagace</a:t>
            </a:r>
          </a:p>
        </p:txBody>
      </p:sp>
      <p:sp>
        <p:nvSpPr>
          <p:cNvPr id="4099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30725"/>
          </a:xfrm>
        </p:spPr>
        <p:txBody>
          <a:bodyPr anchor="t"/>
          <a:lstStyle/>
          <a:p>
            <a:r>
              <a:rPr lang="cs-CZ" sz="2400" dirty="0" smtClean="0"/>
              <a:t>V souladu s čl. 66 (1) (i) nařízení (EU) č. 1305/2013 odpovídá Řídicí orgán PRV za zajištění propagace  PRV, včetně propagace prostřednictvím Celostátní sítě pro venkov. </a:t>
            </a:r>
          </a:p>
          <a:p>
            <a:r>
              <a:rPr lang="cs-CZ" sz="2400" dirty="0" smtClean="0"/>
              <a:t>Strategie musí být předložena nejpozději do </a:t>
            </a:r>
            <a:r>
              <a:rPr lang="cs-CZ" sz="2400" b="1" dirty="0" smtClean="0"/>
              <a:t>šesti měsíců </a:t>
            </a:r>
            <a:r>
              <a:rPr lang="cs-CZ" sz="2400" dirty="0" smtClean="0"/>
              <a:t>po přijetí Programu rozvoje venkova ČR pro období 2014 – 2020 </a:t>
            </a:r>
          </a:p>
          <a:p>
            <a:r>
              <a:rPr lang="cs-CZ" sz="2400" dirty="0" smtClean="0"/>
              <a:t>Řídicí orgán PRV informuje MV PRV alespoň 1x ročně o pokroku při provádění informační a propagační strategie</a:t>
            </a:r>
          </a:p>
          <a:p>
            <a:pPr marL="354013" indent="-354013">
              <a:buFont typeface="Wingdings" pitchFamily="2" charset="2"/>
              <a:buNone/>
            </a:pPr>
            <a:endParaRPr lang="cs-CZ" dirty="0" smtClean="0"/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88" y="0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39825"/>
          </a:xfrm>
        </p:spPr>
        <p:txBody>
          <a:bodyPr anchor="t"/>
          <a:lstStyle/>
          <a:p>
            <a:r>
              <a:rPr lang="cs-CZ" sz="4800" b="1" dirty="0" smtClean="0"/>
              <a:t>Cíle strategie </a:t>
            </a:r>
            <a:br>
              <a:rPr lang="cs-CZ" sz="4800" b="1" dirty="0" smtClean="0"/>
            </a:br>
            <a:endParaRPr lang="cs-CZ" sz="4800" b="1" dirty="0" smtClean="0"/>
          </a:p>
        </p:txBody>
      </p:sp>
      <p:sp>
        <p:nvSpPr>
          <p:cNvPr id="4099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30725"/>
          </a:xfrm>
        </p:spPr>
        <p:txBody>
          <a:bodyPr anchor="t"/>
          <a:lstStyle/>
          <a:p>
            <a:r>
              <a:rPr lang="cs-CZ" sz="2400" dirty="0" smtClean="0"/>
              <a:t>V rámci informování </a:t>
            </a:r>
            <a:r>
              <a:rPr lang="cs-CZ" sz="2400" b="1" dirty="0" smtClean="0"/>
              <a:t>potenciálních příjemců </a:t>
            </a:r>
            <a:r>
              <a:rPr lang="cs-CZ" sz="2400" dirty="0" smtClean="0"/>
              <a:t>definujeme níže uvedené </a:t>
            </a:r>
            <a:r>
              <a:rPr lang="cs-CZ" sz="2400" u="sng" dirty="0" smtClean="0"/>
              <a:t>obecné cíle</a:t>
            </a:r>
            <a:r>
              <a:rPr lang="cs-CZ" sz="2400" dirty="0" smtClean="0"/>
              <a:t>:</a:t>
            </a:r>
          </a:p>
          <a:p>
            <a:pPr lvl="1"/>
            <a:r>
              <a:rPr lang="cs-CZ" dirty="0" smtClean="0"/>
              <a:t>poskytovat informace o politice rozvoje venkova (společné zemědělské politice) pro umožnění jejího pochopení</a:t>
            </a:r>
          </a:p>
          <a:p>
            <a:pPr lvl="1"/>
            <a:r>
              <a:rPr lang="cs-CZ" dirty="0" smtClean="0"/>
              <a:t>propagovat přínosy PRV a informovat veřejnost o jeho úloze</a:t>
            </a:r>
          </a:p>
          <a:p>
            <a:pPr lvl="1"/>
            <a:r>
              <a:rPr lang="cs-CZ" dirty="0" smtClean="0"/>
              <a:t>podporovat publicitu PRV tak, aby byla zaručena transparentnost PRV a jeho pomoci</a:t>
            </a:r>
            <a:endParaRPr lang="cs-CZ" sz="2400" dirty="0" smtClean="0"/>
          </a:p>
          <a:p>
            <a:pPr lvl="1"/>
            <a:endParaRPr lang="cs-CZ" sz="2000" dirty="0" smtClean="0"/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88" y="0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39825"/>
          </a:xfrm>
        </p:spPr>
        <p:txBody>
          <a:bodyPr anchor="t"/>
          <a:lstStyle/>
          <a:p>
            <a:r>
              <a:rPr lang="cs-CZ" sz="4800" b="1" dirty="0" smtClean="0"/>
              <a:t>Cíle strategie </a:t>
            </a:r>
            <a:br>
              <a:rPr lang="cs-CZ" sz="4800" b="1" dirty="0" smtClean="0"/>
            </a:br>
            <a:endParaRPr lang="cs-CZ" sz="4800" b="1" dirty="0" smtClean="0"/>
          </a:p>
        </p:txBody>
      </p:sp>
      <p:sp>
        <p:nvSpPr>
          <p:cNvPr id="4099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30725"/>
          </a:xfrm>
        </p:spPr>
        <p:txBody>
          <a:bodyPr anchor="t"/>
          <a:lstStyle/>
          <a:p>
            <a:r>
              <a:rPr lang="cs-CZ" sz="2400" dirty="0" smtClean="0"/>
              <a:t>V rámci informování </a:t>
            </a:r>
            <a:r>
              <a:rPr lang="cs-CZ" sz="2400" b="1" dirty="0" smtClean="0"/>
              <a:t>široké veřejnosti </a:t>
            </a:r>
            <a:r>
              <a:rPr lang="cs-CZ" sz="2400" dirty="0" smtClean="0"/>
              <a:t>o úloze, kterou hraje EU v rámci financování PRV, definujeme níže uvedené </a:t>
            </a:r>
            <a:r>
              <a:rPr lang="cs-CZ" sz="2400" u="sng" dirty="0" smtClean="0"/>
              <a:t>obecné</a:t>
            </a:r>
            <a:r>
              <a:rPr lang="cs-CZ" sz="2400" dirty="0" smtClean="0"/>
              <a:t> a </a:t>
            </a:r>
            <a:r>
              <a:rPr lang="cs-CZ" sz="2400" u="sng" dirty="0" smtClean="0"/>
              <a:t>specifické cíle:</a:t>
            </a:r>
            <a:endParaRPr lang="cs-CZ" sz="2400" dirty="0" smtClean="0"/>
          </a:p>
          <a:p>
            <a:pPr lvl="1"/>
            <a:r>
              <a:rPr lang="cs-CZ" sz="2400" dirty="0" smtClean="0"/>
              <a:t>Obecný cíl: poskytování informací o politice rozvoje venkova (společné zemědělské politice), roli Evropské unie a umožnění jejich pochopení</a:t>
            </a:r>
          </a:p>
          <a:p>
            <a:pPr lvl="1"/>
            <a:r>
              <a:rPr lang="cs-CZ" dirty="0" smtClean="0"/>
              <a:t>Specifický cíl: zajistit snadný a rychlý přístup </a:t>
            </a:r>
            <a:br>
              <a:rPr lang="cs-CZ" dirty="0" smtClean="0"/>
            </a:br>
            <a:r>
              <a:rPr lang="cs-CZ" dirty="0" smtClean="0"/>
              <a:t>k informacím o politice rozvoje venkova (společné zemědělské politice) a o roli Evropské unie</a:t>
            </a:r>
            <a:endParaRPr lang="cs-CZ" sz="2400" dirty="0" smtClean="0"/>
          </a:p>
          <a:p>
            <a:pPr lvl="1"/>
            <a:endParaRPr lang="cs-CZ" sz="2000" dirty="0" smtClean="0"/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88" y="0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39825"/>
          </a:xfrm>
        </p:spPr>
        <p:txBody>
          <a:bodyPr anchor="t"/>
          <a:lstStyle/>
          <a:p>
            <a:r>
              <a:rPr lang="cs-CZ" sz="4800" b="1" dirty="0" smtClean="0"/>
              <a:t>Cílové skupiny</a:t>
            </a:r>
          </a:p>
        </p:txBody>
      </p:sp>
      <p:sp>
        <p:nvSpPr>
          <p:cNvPr id="4099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30725"/>
          </a:xfrm>
        </p:spPr>
        <p:txBody>
          <a:bodyPr anchor="t"/>
          <a:lstStyle/>
          <a:p>
            <a:r>
              <a:rPr lang="cs-CZ" sz="2400" b="1" dirty="0" smtClean="0"/>
              <a:t>Potenciální příjemci </a:t>
            </a:r>
            <a:r>
              <a:rPr lang="cs-CZ" sz="2400" dirty="0" smtClean="0"/>
              <a:t>(žadatelé)</a:t>
            </a:r>
          </a:p>
          <a:p>
            <a:r>
              <a:rPr lang="cs-CZ" sz="2400" b="1" dirty="0" smtClean="0"/>
              <a:t>Široká veřejnost </a:t>
            </a:r>
            <a:r>
              <a:rPr lang="cs-CZ" sz="2400" dirty="0" smtClean="0"/>
              <a:t>(mladá generace do 18 let, občané ČR 18+/potenciální žadatelé)</a:t>
            </a:r>
          </a:p>
          <a:p>
            <a:r>
              <a:rPr lang="cs-CZ" sz="2400" b="1" dirty="0" smtClean="0"/>
              <a:t>Subjekty fungující jako styčné body </a:t>
            </a:r>
            <a:r>
              <a:rPr lang="cs-CZ" sz="2400" dirty="0" smtClean="0"/>
              <a:t>(informační centra, regionální a místní orgány státní správy a samosprávy a další partneři uvedení v článku 5 nařízení (EU) č. 1303/2013, Monitorovací výbor PRV, Koordinační výbor Celostátní sítě pro venkov, Koordinační skupina </a:t>
            </a:r>
            <a:r>
              <a:rPr lang="cs-CZ" sz="2400" dirty="0" err="1" smtClean="0"/>
              <a:t>MZe</a:t>
            </a:r>
            <a:r>
              <a:rPr lang="cs-CZ" sz="2400" dirty="0" smtClean="0"/>
              <a:t>, vzdělávací a výzkumné instituce, ostatní subjekty zapojené do implementace PRV, politická reprezentace, média</a:t>
            </a:r>
          </a:p>
          <a:p>
            <a:endParaRPr lang="cs-CZ" sz="2400" dirty="0" smtClean="0"/>
          </a:p>
          <a:p>
            <a:endParaRPr lang="cs-CZ" sz="2400" dirty="0" smtClean="0"/>
          </a:p>
          <a:p>
            <a:pPr lvl="0"/>
            <a:endParaRPr lang="cs-CZ" sz="2400" dirty="0" smtClean="0"/>
          </a:p>
          <a:p>
            <a:pPr lvl="1"/>
            <a:endParaRPr lang="cs-CZ" sz="2400" dirty="0" smtClean="0"/>
          </a:p>
          <a:p>
            <a:pPr lvl="1"/>
            <a:endParaRPr lang="cs-CZ" sz="2000" dirty="0" smtClean="0"/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88" y="0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39825"/>
          </a:xfrm>
        </p:spPr>
        <p:txBody>
          <a:bodyPr anchor="t"/>
          <a:lstStyle/>
          <a:p>
            <a:r>
              <a:rPr lang="cs-CZ" sz="4800" b="1" dirty="0" smtClean="0"/>
              <a:t>Komunikační nástroje (1)</a:t>
            </a:r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88" y="0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</p:nvPr>
        </p:nvGraphicFramePr>
        <p:xfrm>
          <a:off x="395536" y="1268760"/>
          <a:ext cx="8568951" cy="2642616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229374"/>
                <a:gridCol w="4667778"/>
                <a:gridCol w="2671799"/>
              </a:tblGrid>
              <a:tr h="201083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b="1" dirty="0"/>
                        <a:t>Komunikace s médii a PR</a:t>
                      </a:r>
                      <a:endParaRPr lang="cs-CZ" sz="900" b="1" dirty="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2010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Název nástroje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Popis nástroje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Cílové skupiny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/>
                </a:tc>
              </a:tr>
              <a:tr h="493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Tisková konference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Tisková konference je klasický způsob předání aktuálních informací médiím za osobní účasti novinářů.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Média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Zprostředkovaně odborná a široká veřejnost</a:t>
                      </a:r>
                      <a:endParaRPr lang="cs-CZ" sz="9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6195" marR="36195" marT="36195" marB="36195"/>
                </a:tc>
              </a:tr>
              <a:tr h="493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Tiskový brífink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Tisková brífink je kratší a více improvizovaná forma setkání s médii. 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Média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Zprostředkovaně odborná a široká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6195" marR="36195" marT="36195" marB="36195"/>
                </a:tc>
              </a:tr>
              <a:tr h="493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Tisková zpráva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Tisková zpráva je klasický způsob předání aktuálních informací médiím bez osobní účasti novinářů. 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Média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Zprostředkovaně odborná a široká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6195" marR="36195" marT="36195" marB="36195"/>
                </a:tc>
              </a:tr>
              <a:tr h="493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/>
                        <a:t>Media relations</a:t>
                      </a:r>
                      <a:endParaRPr lang="cs-CZ" sz="900" dirty="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Jedná se o spolupráci s vybraným okruhem médií, která mají k programu tematicky blízko. Možnost mediálního partnerství.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Média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Zprostředkovaně odborná a široká veřejnost</a:t>
                      </a:r>
                      <a:endParaRPr lang="cs-CZ" sz="9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6195" marR="36195" marT="36195" marB="36195"/>
                </a:tc>
              </a:tr>
            </a:tbl>
          </a:graphicData>
        </a:graphic>
      </p:graphicFrame>
      <p:graphicFrame>
        <p:nvGraphicFramePr>
          <p:cNvPr id="7" name="Tabulka 6"/>
          <p:cNvGraphicFramePr>
            <a:graphicFrameLocks noGrp="1"/>
          </p:cNvGraphicFramePr>
          <p:nvPr/>
        </p:nvGraphicFramePr>
        <p:xfrm>
          <a:off x="395536" y="4005064"/>
          <a:ext cx="8496945" cy="2707924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152128"/>
                <a:gridCol w="5661212"/>
                <a:gridCol w="1683605"/>
              </a:tblGrid>
              <a:tr h="220682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b="1" dirty="0"/>
                        <a:t>Mediální komunikace - reklama</a:t>
                      </a:r>
                      <a:endParaRPr lang="cs-CZ" sz="900" b="1" dirty="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252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/>
                        <a:t>Název nástroje</a:t>
                      </a:r>
                      <a:endParaRPr lang="cs-CZ" sz="900" dirty="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Popis nástroje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Cílové skupiny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 anchor="ctr"/>
                </a:tc>
              </a:tr>
              <a:tr h="564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Tisková inzerce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Tento nástroj je vhodný jak k imageovým kampaním, tak ke kampaním zamířeným na odbornou veřejnost, nebo potenciální žadatele.  Možno využít i vytvoření tematických příloh, vkladů, či regionálního zacílení inzerce.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Široká veřejnost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4702" marR="34702" marT="34702" marB="34702"/>
                </a:tc>
              </a:tr>
              <a:tr h="398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Rozhlas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/>
                        <a:t>Možnost využít klasický reklamní čas, sponzoring, či speciální rozhlasový formát (např. pořad). Velký výběr rozhlasových stanic s možností regionálního zacílení. </a:t>
                      </a:r>
                      <a:endParaRPr lang="cs-CZ" sz="900" dirty="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Široká veřejnost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4702" marR="34702" marT="34702" marB="34702"/>
                </a:tc>
              </a:tr>
              <a:tr h="564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Televize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/>
                        <a:t>Možnost využít klasický reklamní čas, sponzoring, </a:t>
                      </a:r>
                      <a:r>
                        <a:rPr lang="cs-CZ" sz="900" dirty="0" err="1"/>
                        <a:t>product</a:t>
                      </a:r>
                      <a:r>
                        <a:rPr lang="cs-CZ" sz="900" dirty="0"/>
                        <a:t> </a:t>
                      </a:r>
                      <a:r>
                        <a:rPr lang="cs-CZ" sz="900" dirty="0" err="1"/>
                        <a:t>placement</a:t>
                      </a:r>
                      <a:r>
                        <a:rPr lang="cs-CZ" sz="900" dirty="0"/>
                        <a:t>, či speciální TV formát (např. pořad).  Je možné reklamu i regionálně zacílit, využitím regionálních TV stanic. Díky rozvoji DVBT je i větší dostupnost menších TV stanic k širšímu okruhu diváků. </a:t>
                      </a:r>
                      <a:endParaRPr lang="cs-CZ" sz="900" dirty="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Široká veřejnost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Odborná veřejnost</a:t>
                      </a:r>
                      <a:endParaRPr lang="cs-CZ" sz="9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4702" marR="34702" marT="34702" marB="34702"/>
                </a:tc>
              </a:tr>
              <a:tr h="613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Internet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/>
                        <a:t>Nejčastější využití je formou </a:t>
                      </a:r>
                      <a:r>
                        <a:rPr lang="cs-CZ" sz="900" dirty="0" err="1"/>
                        <a:t>bannerových</a:t>
                      </a:r>
                      <a:r>
                        <a:rPr lang="cs-CZ" sz="900" dirty="0"/>
                        <a:t> reklamních formátů umístěných na navštěvovaných webových stránkách – zejména rozcestníky, zpravodajské servery, zájmové weby dle tematického zaměření programů, nebo PPC reklama s vhodně nastavenými výrazy v rámci tematického zaměření programů. </a:t>
                      </a:r>
                      <a:endParaRPr lang="cs-CZ" sz="900" dirty="0">
                        <a:latin typeface="Times New Roman"/>
                        <a:ea typeface="Times New Roman"/>
                      </a:endParaRPr>
                    </a:p>
                  </a:txBody>
                  <a:tcPr marL="34702" marR="34702" marT="34702" marB="34702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Široká veřejnost</a:t>
                      </a:r>
                      <a:endParaRPr lang="cs-CZ" sz="9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4702" marR="34702" marT="34702" marB="34702"/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39825"/>
          </a:xfrm>
        </p:spPr>
        <p:txBody>
          <a:bodyPr anchor="t"/>
          <a:lstStyle/>
          <a:p>
            <a:r>
              <a:rPr lang="cs-CZ" sz="4800" b="1" dirty="0" smtClean="0"/>
              <a:t>Komunikační nástroje (2)</a:t>
            </a:r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88" y="0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Tabulka 8"/>
          <p:cNvGraphicFramePr>
            <a:graphicFrameLocks noGrp="1"/>
          </p:cNvGraphicFramePr>
          <p:nvPr/>
        </p:nvGraphicFramePr>
        <p:xfrm>
          <a:off x="323528" y="1412776"/>
          <a:ext cx="8712968" cy="526522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772130"/>
                <a:gridCol w="5537903"/>
                <a:gridCol w="1402935"/>
              </a:tblGrid>
              <a:tr h="163388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b="1" dirty="0"/>
                        <a:t>On-line komunikace</a:t>
                      </a:r>
                      <a:endParaRPr lang="cs-CZ" sz="900" b="1" dirty="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1752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Název nástroje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Popis nástroje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Cílové skupiny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 anchor="ctr"/>
                </a:tc>
              </a:tr>
              <a:tr h="1970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/>
                        <a:t>Zastřešující webové stránky www.</a:t>
                      </a:r>
                      <a:r>
                        <a:rPr lang="cs-CZ" sz="900" dirty="0" err="1"/>
                        <a:t>esifondy.cz</a:t>
                      </a:r>
                      <a:endParaRPr lang="cs-CZ" sz="900" dirty="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/>
                        <a:t>Jedním z nejzákladnějších nástrojů komunikace v oblasti ESI fondů jsou zastřešující webové stránky, a to s primárním zaměřením na odbornou veřejnost – potenciální žadatele, příjemce a média. Národní koordinátor bude spravovat zastřešující webový portál </a:t>
                      </a:r>
                      <a:r>
                        <a:rPr lang="cs-CZ" sz="900" u="sng" dirty="0"/>
                        <a:t>www.</a:t>
                      </a:r>
                      <a:r>
                        <a:rPr lang="cs-CZ" sz="900" u="sng" dirty="0" err="1"/>
                        <a:t>esifondy.cz</a:t>
                      </a:r>
                      <a:r>
                        <a:rPr lang="cs-CZ" sz="900" u="sng" dirty="0"/>
                        <a:t>,</a:t>
                      </a:r>
                      <a:r>
                        <a:rPr lang="cs-CZ" sz="900" dirty="0"/>
                        <a:t> který bude tvořit rozcestník pro všechny informace o fondech EU. Na webovém portále bude mimo jiné umístěn základní popis všech programů, bude zde umístěn seznam příjemců (operací) za všechny programy, výroční a evaluační zprávy všech programů, aktuální seznam výzev všech programů, odpovědi na časté dotazy (FAQ), důležité události všech programů, odkazy na webové stránky všech programů a kontakty na všechny programy. Dále budou webové stránky využívány pro aktivity spojené s propagací fondů EU (např. soutěže, konference, veletrhy apod.). Součástí webové stránky je taktéž online chat pro interaktivní komunikaci s uživatelem. Možnost vytvoření mobilní verze pro „chytré mobilní telefony.“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/>
                        <a:t>Tyto internetové stránky budou obsahovat základní informace o PRV.</a:t>
                      </a:r>
                      <a:endParaRPr lang="cs-CZ" sz="900" dirty="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Odborná veřejnost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Široká veřejnost</a:t>
                      </a:r>
                      <a:endParaRPr lang="cs-CZ" sz="9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18641" marR="18641" marT="18641" marB="18641"/>
                </a:tc>
              </a:tr>
              <a:tr h="664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Webový portál k PRV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Bude zde umístěn základní popis programu, aktuální výzvy, seznam příjemců (operací) programu, výroční a evaluační zprávy, kontakty, informace a dokumenty pro žadatele a příjemce, případné novinky, atd. Webové stránky budou poskytovat možnost odebírání novinek prostřednictvím RSS kanálu. Možnost vytvoření mobilní verze pro „chytré mobilní telefony.“ 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Široká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18641" marR="18641" marT="18641" marB="18641"/>
                </a:tc>
              </a:tr>
              <a:tr h="4587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Speciální webové stránky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Může se jednat o webové stránky stojící mimo portály programů, které jsou přímo spojené např. s aktuální komunikační kampaní, výroční konferencí, atp. Možnost vytvoření mobilní verze pro „chytré mobilní telefony.“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Široká veřejnost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18641" marR="18641" marT="18641" marB="18641"/>
                </a:tc>
              </a:tr>
              <a:tr h="4587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Sociální sítě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Sociální sítě (např. Facebook, Google+, Foursquare, Twitter, apod.) se dají využít jak pro komunikaci vůči široké veřejnosti tak pro komunikaci vůči odborné veřejnosti – potenciálním žadatelům, příjemcům, opinionmakerům. 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Široká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18641" marR="18641" marT="18641" marB="18641"/>
                </a:tc>
              </a:tr>
              <a:tr h="5477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Servery pro sdílení videosouborů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Jedná se o nástroje typu You Tube, či Vimeo, kde je možné on-line sdílet videa. Je např. možné zde zpřístupnit veřejnosti spoty vzniklé pro TV prezentaci, záznamy z konferencí, akcí pro veřejnost, apod. Je možné propojit profil na tomto serveru s webovým portálem.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Široká veřejnost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18641" marR="18641" marT="18641" marB="18641"/>
                </a:tc>
              </a:tr>
              <a:tr h="4587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Online newsletter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Jedná se o pravidelné periodikum typu „bulletin“/„newsletter“, jehož obsah určuje sám řídicí orgán programu. Distribuce probíhá formou „direkt mailingu“ primárně mezi odbornou veřejnost.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18641" marR="18641" marT="18641" marB="18641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Odborná veřejnost</a:t>
                      </a:r>
                      <a:endParaRPr lang="cs-CZ" sz="9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18641" marR="18641" marT="18641" marB="18641"/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39825"/>
          </a:xfrm>
        </p:spPr>
        <p:txBody>
          <a:bodyPr anchor="t"/>
          <a:lstStyle/>
          <a:p>
            <a:r>
              <a:rPr lang="cs-CZ" sz="4800" b="1" dirty="0" smtClean="0"/>
              <a:t>Komunikační nástroje (3)</a:t>
            </a:r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88" y="0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67544" y="1268761"/>
          <a:ext cx="8496944" cy="1761534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080120"/>
                <a:gridCol w="5656953"/>
                <a:gridCol w="1759871"/>
              </a:tblGrid>
              <a:tr h="309802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b="1" dirty="0"/>
                        <a:t>Publikační aktivity (tištěné komunikační nástroje)</a:t>
                      </a:r>
                      <a:endParaRPr lang="cs-CZ" sz="1100" b="1" dirty="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278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Název nástroje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Popis nástroje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Cílové skupiny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/>
                </a:tc>
              </a:tr>
              <a:tr h="394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Vlastní periodikum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Jedná se o pravidelné periodikum typu „bulletin“/“newsletter“, jehož obsah určuje sám řídicí orgán programu. Distribuce probíhá adresně primárně mezi odbornou veřejnost.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  <a:endParaRPr lang="cs-CZ" sz="11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4352" marR="34352" marT="34352" marB="34352"/>
                </a:tc>
              </a:tr>
              <a:tr h="278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Publikace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Publikace jsou primárně určené pro odbornou veřejnost – potenciální příjemce, žadatele a příjemce. Jejich obsah si určuje sám řídicí orgán. 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  <a:endParaRPr lang="cs-CZ" sz="11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4352" marR="34352" marT="34352" marB="34352"/>
                </a:tc>
              </a:tr>
              <a:tr h="394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Letáky, plakáty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Tištěný nástroj obsahující stručné informace.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34352" marR="34352" marT="34352" marB="34352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Široká veřejnost</a:t>
                      </a:r>
                      <a:endParaRPr lang="cs-CZ" sz="1100" dirty="0"/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Odborná veřejnost</a:t>
                      </a:r>
                      <a:endParaRPr lang="cs-CZ" sz="11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34352" marR="34352" marT="34352" marB="34352"/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/>
        </p:nvGraphicFramePr>
        <p:xfrm>
          <a:off x="467544" y="3140969"/>
          <a:ext cx="8496944" cy="2994144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080120"/>
                <a:gridCol w="5688866"/>
                <a:gridCol w="1727958"/>
              </a:tblGrid>
              <a:tr h="26267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b="1" dirty="0"/>
                        <a:t>Přímá komunikace</a:t>
                      </a:r>
                      <a:endParaRPr lang="cs-CZ" sz="900" b="1" dirty="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20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Název nástroje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Popis nástroje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Cílové skupiny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 anchor="ctr"/>
                </a:tc>
              </a:tr>
              <a:tr h="755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Konference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Konference jsou základním nástrojem pro setkání s odbornou veřejností – potenciálními příjemci, žadateli, příjemci, opinion makery. Předpokládané rozložení konferencí během programového období je zahajovací konference ke spuštění programu, výroční konference každý rok o pokroku v implementaci programu a závěrečná konference shrnující implementaci programu za celé programové období.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67078" marR="67078" marT="0" marB="0"/>
                </a:tc>
              </a:tr>
              <a:tr h="287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Veletrhy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Veletrhy jsou nástrojem přímé komunikace určeným primárně pro prezentaci programu odborné  i laické veřejnosti.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67078" marR="67078" marT="0" marB="0"/>
                </a:tc>
              </a:tr>
              <a:tr h="43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Semináře, workshopy, exkurze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Menší informační/metodické akce pro žadatele a příjemce s konkrétnějšími informacemi. 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67078" marR="67078" marT="0" marB="0"/>
                </a:tc>
              </a:tr>
              <a:tr h="43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Individuální konzultace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Individuální podpora žadatelům a příjemcům za účelem úspěšné realizace projektů. Konzultace mohou probíhat osobně, elektronicky formou e-mailu či telefonicky. Může být vytvořena i síť celostátní kontaktních míst. 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Odborná veřejnost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/>
                        <a:t>Široká veřejnost</a:t>
                      </a:r>
                      <a:endParaRPr lang="cs-CZ" sz="9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67078" marR="67078" marT="0" marB="0"/>
                </a:tc>
              </a:tr>
              <a:tr h="431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/>
                        <a:t>Akce pro širokou veřejnost</a:t>
                      </a:r>
                      <a:endParaRPr lang="cs-CZ" sz="90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/>
                        <a:t>Akce (</a:t>
                      </a:r>
                      <a:r>
                        <a:rPr lang="cs-CZ" sz="900" dirty="0" err="1"/>
                        <a:t>eventy</a:t>
                      </a:r>
                      <a:r>
                        <a:rPr lang="cs-CZ" sz="900" dirty="0"/>
                        <a:t>) pro širokou veřejnost jsou vhodné k budování povědomí o programu, ke zviditelnění konkrétních úspěchů programu (př. </a:t>
                      </a:r>
                      <a:r>
                        <a:rPr lang="cs-CZ" sz="900" dirty="0" smtClean="0"/>
                        <a:t>roadshow, </a:t>
                      </a:r>
                      <a:r>
                        <a:rPr lang="cs-CZ" sz="900" dirty="0"/>
                        <a:t>dny otevřených dveří projektů, apod.). </a:t>
                      </a:r>
                      <a:endParaRPr lang="cs-CZ" sz="900" dirty="0">
                        <a:latin typeface="Times New Roman"/>
                        <a:ea typeface="Times New Roman"/>
                      </a:endParaRPr>
                    </a:p>
                  </a:txBody>
                  <a:tcPr marL="67078" marR="670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900" dirty="0"/>
                        <a:t>Široká veřejnost</a:t>
                      </a:r>
                      <a:endParaRPr lang="cs-CZ" sz="9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67078" marR="67078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39825"/>
          </a:xfrm>
        </p:spPr>
        <p:txBody>
          <a:bodyPr anchor="t"/>
          <a:lstStyle/>
          <a:p>
            <a:r>
              <a:rPr lang="cs-CZ" sz="4800" b="1" dirty="0" smtClean="0"/>
              <a:t>Komunikační nástroje (4)</a:t>
            </a:r>
          </a:p>
        </p:txBody>
      </p:sp>
      <p:pic>
        <p:nvPicPr>
          <p:cNvPr id="4100" name="Picture 4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88" y="0"/>
            <a:ext cx="162401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ulka 6"/>
          <p:cNvGraphicFramePr>
            <a:graphicFrameLocks noGrp="1"/>
          </p:cNvGraphicFramePr>
          <p:nvPr/>
        </p:nvGraphicFramePr>
        <p:xfrm>
          <a:off x="611559" y="1628800"/>
          <a:ext cx="7800529" cy="4340816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492936"/>
                <a:gridCol w="4411721"/>
                <a:gridCol w="1895872"/>
              </a:tblGrid>
              <a:tr h="509380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/>
                        <a:t>Ostatní (doplňkové nástroje)</a:t>
                      </a:r>
                      <a:endParaRPr lang="cs-CZ" sz="1100" b="1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13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/>
                        <a:t>Název nástroje</a:t>
                      </a:r>
                      <a:endParaRPr lang="cs-CZ" sz="1100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/>
                        <a:t>Popis nástroje</a:t>
                      </a:r>
                      <a:endParaRPr lang="cs-CZ" sz="1100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/>
                        <a:t>Cílové skupiny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 anchor="ctr"/>
                </a:tc>
              </a:tr>
              <a:tr h="8800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/>
                        <a:t>Mobilní aplikace</a:t>
                      </a:r>
                      <a:endParaRPr lang="cs-CZ" sz="1100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/>
                        <a:t>Komunikační nástroj určený pro uživatele „chytrých mobilních telefonů“ a </a:t>
                      </a:r>
                      <a:r>
                        <a:rPr lang="cs-CZ" sz="1100" dirty="0" err="1"/>
                        <a:t>tabletů</a:t>
                      </a:r>
                      <a:r>
                        <a:rPr lang="cs-CZ" sz="1100" dirty="0"/>
                        <a:t>. Jedná se spíše o doplňkový nástroj k základním komunikačním nástrojům, avšak může fungovat i sám o sobě. </a:t>
                      </a:r>
                      <a:endParaRPr lang="cs-CZ" sz="1100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100"/>
                        <a:t>Široká veřejnost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100"/>
                        <a:t>Odborná veřejnost</a:t>
                      </a:r>
                      <a:endParaRPr lang="cs-CZ" sz="110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64717" marR="64717" marT="0" marB="0"/>
                </a:tc>
              </a:tr>
              <a:tr h="10591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/>
                        <a:t>Soutěže</a:t>
                      </a:r>
                      <a:endParaRPr lang="cs-CZ" sz="1100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/>
                        <a:t>Komunikační nástroj primárně pro širokou veřejnost, komunikující témata spojená s programem interaktivním zapojením příjemců sdělení a to jednoduchou a zábavnou formou. Může se jednat také o doplněk k jinému komunikačnímu nástroji. </a:t>
                      </a:r>
                      <a:endParaRPr lang="cs-CZ" sz="1100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100" dirty="0"/>
                        <a:t>Široká veřejnost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100" dirty="0"/>
                        <a:t>Odborná veřejnost</a:t>
                      </a:r>
                      <a:endParaRPr lang="cs-CZ" sz="11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64717" marR="64717" marT="0" marB="0"/>
                </a:tc>
              </a:tr>
              <a:tr h="7497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/>
                        <a:t>QR kódy</a:t>
                      </a:r>
                      <a:endParaRPr lang="cs-CZ" sz="1100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/>
                        <a:t>Jde o komunikační nástroj, určený pro uživatele „chytrých mobilních telefonů“, který může nést řadu informací, nejčastější využití je odkaz na webové stránky. </a:t>
                      </a:r>
                      <a:endParaRPr lang="cs-CZ" sz="1100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100" dirty="0"/>
                        <a:t>Široká veřejnost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100" dirty="0"/>
                        <a:t>Odborná veřejnost</a:t>
                      </a:r>
                      <a:endParaRPr lang="cs-CZ" sz="11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64717" marR="64717" marT="0" marB="0"/>
                </a:tc>
              </a:tr>
              <a:tr h="7508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/>
                        <a:t>Propagační předměty</a:t>
                      </a:r>
                      <a:endParaRPr lang="cs-CZ" sz="1100" dirty="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/>
                        <a:t>Doplňkový komunikační nástroj pro odbornou i širokou veřejnost sloužící jako drobný dárek a zároveň předávající základní informaci o programu (např. název a webové stránky).</a:t>
                      </a:r>
                      <a:endParaRPr lang="cs-CZ" sz="1100">
                        <a:latin typeface="Times New Roman"/>
                        <a:ea typeface="Times New Roman"/>
                      </a:endParaRPr>
                    </a:p>
                  </a:txBody>
                  <a:tcPr marL="64717" marR="64717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100" dirty="0"/>
                        <a:t>Široká veřejnost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100" dirty="0"/>
                        <a:t>Odborná veřejnost</a:t>
                      </a:r>
                      <a:endParaRPr lang="cs-CZ" sz="1100" dirty="0"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64717" marR="64717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nky">
  <a:themeElements>
    <a:clrScheme name="Linky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inky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nky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17929</TotalTime>
  <Words>1496</Words>
  <Application>Microsoft Office PowerPoint</Application>
  <PresentationFormat>Předvádění na obrazovce (4:3)</PresentationFormat>
  <Paragraphs>283</Paragraphs>
  <Slides>14</Slides>
  <Notes>14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Linky</vt:lpstr>
      <vt:lpstr>Informační a propagační strategie   Program rozvoje venkova 2014-2020  </vt:lpstr>
      <vt:lpstr>Zajištění propagace</vt:lpstr>
      <vt:lpstr>Cíle strategie  </vt:lpstr>
      <vt:lpstr>Cíle strategie  </vt:lpstr>
      <vt:lpstr>Cílové skupiny</vt:lpstr>
      <vt:lpstr>Komunikační nástroje (1)</vt:lpstr>
      <vt:lpstr>Komunikační nástroje (2)</vt:lpstr>
      <vt:lpstr>Komunikační nástroje (3)</vt:lpstr>
      <vt:lpstr>Komunikační nástroje (4)</vt:lpstr>
      <vt:lpstr>Předběžný rozpočet</vt:lpstr>
      <vt:lpstr>Předběžný rozpočet – r. 2015</vt:lpstr>
      <vt:lpstr>Provádění informačních  a propagačních akcí </vt:lpstr>
      <vt:lpstr>Monitorování a hodnocení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rozvoje venkova</dc:title>
  <dc:creator>Betty Kuncová</dc:creator>
  <cp:lastModifiedBy>Žaloudková Jitka</cp:lastModifiedBy>
  <cp:revision>1318</cp:revision>
  <dcterms:created xsi:type="dcterms:W3CDTF">2007-01-03T12:05:42Z</dcterms:created>
  <dcterms:modified xsi:type="dcterms:W3CDTF">2014-11-12T10:43:11Z</dcterms:modified>
</cp:coreProperties>
</file>