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</p:sldMasterIdLst>
  <p:notesMasterIdLst>
    <p:notesMasterId r:id="rId11"/>
  </p:notesMasterIdLst>
  <p:handoutMasterIdLst>
    <p:handoutMasterId r:id="rId12"/>
  </p:handoutMasterIdLst>
  <p:sldIdLst>
    <p:sldId id="258" r:id="rId2"/>
    <p:sldId id="261" r:id="rId3"/>
    <p:sldId id="262" r:id="rId4"/>
    <p:sldId id="264" r:id="rId5"/>
    <p:sldId id="265" r:id="rId6"/>
    <p:sldId id="266" r:id="rId7"/>
    <p:sldId id="267" r:id="rId8"/>
    <p:sldId id="268" r:id="rId9"/>
    <p:sldId id="263" r:id="rId10"/>
  </p:sldIdLst>
  <p:sldSz cx="9906000" cy="6858000" type="A4"/>
  <p:notesSz cx="6669088" cy="9926638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9">
          <p15:clr>
            <a:srgbClr val="A4A3A4"/>
          </p15:clr>
        </p15:guide>
        <p15:guide id="2" orient="horz" pos="2296">
          <p15:clr>
            <a:srgbClr val="A4A3A4"/>
          </p15:clr>
        </p15:guide>
        <p15:guide id="3" orient="horz" pos="2387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3075">
          <p15:clr>
            <a:srgbClr val="A4A3A4"/>
          </p15:clr>
        </p15:guide>
        <p15:guide id="6" pos="3165">
          <p15:clr>
            <a:srgbClr val="A4A3A4"/>
          </p15:clr>
        </p15:guide>
        <p15:guide id="7" pos="1578">
          <p15:clr>
            <a:srgbClr val="A4A3A4"/>
          </p15:clr>
        </p15:guide>
        <p15:guide id="8" pos="1669">
          <p15:clr>
            <a:srgbClr val="A4A3A4"/>
          </p15:clr>
        </p15:guide>
        <p15:guide id="9" pos="4662">
          <p15:clr>
            <a:srgbClr val="A4A3A4"/>
          </p15:clr>
        </p15:guide>
        <p15:guide id="10" pos="4572">
          <p15:clr>
            <a:srgbClr val="A4A3A4"/>
          </p15:clr>
        </p15:guide>
        <p15:guide id="11" pos="6068">
          <p15:clr>
            <a:srgbClr val="A4A3A4"/>
          </p15:clr>
        </p15:guide>
        <p15:guide id="12" pos="1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6A"/>
    <a:srgbClr val="015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773" autoAdjust="0"/>
  </p:normalViewPr>
  <p:slideViewPr>
    <p:cSldViewPr snapToGrid="0">
      <p:cViewPr varScale="1">
        <p:scale>
          <a:sx n="99" d="100"/>
          <a:sy n="99" d="100"/>
        </p:scale>
        <p:origin x="-114" y="-318"/>
      </p:cViewPr>
      <p:guideLst>
        <p:guide orient="horz" pos="799"/>
        <p:guide orient="horz" pos="2296"/>
        <p:guide orient="horz" pos="2387"/>
        <p:guide orient="horz" pos="3884"/>
        <p:guide pos="3075"/>
        <p:guide pos="3165"/>
        <p:guide pos="1578"/>
        <p:guide pos="1669"/>
        <p:guide pos="4662"/>
        <p:guide pos="4572"/>
        <p:guide pos="6068"/>
        <p:guide pos="1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cs-CZ" smtClean="0"/>
              <a:t>17. zasedání MV PRV 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18.11.2014</a:t>
            </a:r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242"/>
            <a:ext cx="288925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778250" y="9428242"/>
            <a:ext cx="288925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4A780-A489-4BA2-951C-16675274281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1767296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925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cs-CZ" smtClean="0"/>
              <a:t>17. zasedání MV PRV </a:t>
            </a: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1"/>
            <a:ext cx="288925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18.11.2014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1241425"/>
            <a:ext cx="48371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77612"/>
            <a:ext cx="5335588" cy="3907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243"/>
            <a:ext cx="288925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8243"/>
            <a:ext cx="288925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75CCA-FD21-4B01-B8C2-45454EBC02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5126934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75CCA-FD21-4B01-B8C2-45454EBC029B}" type="slidenum">
              <a:rPr lang="cs-CZ" smtClean="0"/>
              <a:t>0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cs-CZ" smtClean="0"/>
              <a:t>18.11.2014</a:t>
            </a:r>
            <a:endParaRPr lang="cs-CZ"/>
          </a:p>
        </p:txBody>
      </p:sp>
      <p:sp>
        <p:nvSpPr>
          <p:cNvPr id="6" name="Zástupný symbol pro záhlaví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cs-CZ" smtClean="0"/>
              <a:t>17. zasedání MV PRV 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9859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hyperlink" Target="mailto:jfilkuka@kpmg.cz" TargetMode="Externa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7" b="30790"/>
          <a:stretch/>
        </p:blipFill>
        <p:spPr>
          <a:xfrm>
            <a:off x="0" y="0"/>
            <a:ext cx="9906000" cy="6863880"/>
          </a:xfrm>
          <a:prstGeom prst="rect">
            <a:avLst/>
          </a:prstGeom>
        </p:spPr>
      </p:pic>
      <p:sp>
        <p:nvSpPr>
          <p:cNvPr id="12" name="Freeform 9"/>
          <p:cNvSpPr>
            <a:spLocks noChangeAspect="1"/>
          </p:cNvSpPr>
          <p:nvPr userDrawn="1"/>
        </p:nvSpPr>
        <p:spPr bwMode="white">
          <a:xfrm>
            <a:off x="0" y="0"/>
            <a:ext cx="5218113" cy="5399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505"/>
              </a:cxn>
              <a:cxn ang="0">
                <a:pos x="3691" y="5505"/>
              </a:cxn>
              <a:cxn ang="0">
                <a:pos x="5321" y="0"/>
              </a:cxn>
              <a:cxn ang="0">
                <a:pos x="0" y="0"/>
              </a:cxn>
            </a:cxnLst>
            <a:rect l="0" t="0" r="r" b="b"/>
            <a:pathLst>
              <a:path w="5321" h="5505">
                <a:moveTo>
                  <a:pt x="0" y="0"/>
                </a:moveTo>
                <a:lnTo>
                  <a:pt x="0" y="5505"/>
                </a:lnTo>
                <a:lnTo>
                  <a:pt x="3691" y="5505"/>
                </a:lnTo>
                <a:lnTo>
                  <a:pt x="532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44488" y="1412776"/>
            <a:ext cx="3816424" cy="216024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3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lvl="0"/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5562601" y="1416684"/>
            <a:ext cx="4083379" cy="36449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eaLnBrk="1" fontAlgn="base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defRPr lang="en-US" sz="12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cs-CZ" dirty="0" smtClean="0"/>
              <a:t>Evropský zemědělský fond pro rozvoj venkova: Evropa investuje to venkovských oblastí</a:t>
            </a:r>
            <a:endParaRPr lang="en-US" dirty="0" smtClean="0"/>
          </a:p>
        </p:txBody>
      </p: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56913" cy="154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459" y="352886"/>
            <a:ext cx="2113522" cy="8639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1" y="352864"/>
            <a:ext cx="1285954" cy="864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706" y="352864"/>
            <a:ext cx="1520664" cy="864000"/>
          </a:xfrm>
          <a:prstGeom prst="rect">
            <a:avLst/>
          </a:prstGeom>
          <a:gradFill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</a:gradFill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5023867" y="1268760"/>
            <a:ext cx="4609083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73050" y="1268413"/>
            <a:ext cx="4608513" cy="2376487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73050" y="3789363"/>
            <a:ext cx="4608513" cy="2376487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5023867" y="1268760"/>
            <a:ext cx="4609083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73050" y="1268413"/>
            <a:ext cx="4608513" cy="2376487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table</a:t>
            </a:r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73050" y="3789363"/>
            <a:ext cx="4608513" cy="2376487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table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72480" y="1268760"/>
            <a:ext cx="9361040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72480" y="3789710"/>
            <a:ext cx="9361040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72480" y="3789710"/>
            <a:ext cx="9361040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72480" y="1268413"/>
            <a:ext cx="9359900" cy="2376487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141" y="81659"/>
            <a:ext cx="1517205" cy="862035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8450" y="-45324"/>
            <a:ext cx="2057855" cy="1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649538" y="1268413"/>
            <a:ext cx="223202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73049" y="1268413"/>
            <a:ext cx="223202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5024438" y="1268413"/>
            <a:ext cx="223202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7400925" y="1268413"/>
            <a:ext cx="223202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73049" y="1989138"/>
            <a:ext cx="2232025" cy="4176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649538" y="1989138"/>
            <a:ext cx="2232025" cy="4176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5024438" y="1989138"/>
            <a:ext cx="2232025" cy="4176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7400924" y="1989138"/>
            <a:ext cx="2232025" cy="4176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180890" y="1268413"/>
            <a:ext cx="1727623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73049" y="1268413"/>
            <a:ext cx="1727623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088730" y="1268413"/>
            <a:ext cx="1727623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033120" y="1268413"/>
            <a:ext cx="1727623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905327" y="1268413"/>
            <a:ext cx="1727623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73050" y="1989138"/>
            <a:ext cx="1728540" cy="4176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180890" y="1989138"/>
            <a:ext cx="1728540" cy="4176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088730" y="1989138"/>
            <a:ext cx="1728540" cy="4176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996570" y="1989138"/>
            <a:ext cx="1728540" cy="4176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904410" y="1989138"/>
            <a:ext cx="1728540" cy="4176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5138932" y="2497138"/>
            <a:ext cx="1622425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5138932" y="4564595"/>
            <a:ext cx="1622425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3143914" y="2497138"/>
            <a:ext cx="1622425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3143914" y="4564595"/>
            <a:ext cx="1622425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354813" y="3395663"/>
            <a:ext cx="1184400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73050" y="1700213"/>
            <a:ext cx="3599941" cy="1944688"/>
          </a:xfrm>
          <a:solidFill>
            <a:schemeClr val="bg1"/>
          </a:solidFill>
          <a:ln w="6350">
            <a:solidFill>
              <a:srgbClr val="409DAD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73050" y="4219575"/>
            <a:ext cx="3599941" cy="1944688"/>
          </a:xfrm>
          <a:solidFill>
            <a:schemeClr val="bg1"/>
          </a:solidFill>
          <a:ln w="6350">
            <a:solidFill>
              <a:srgbClr val="409DAD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6033009" y="1700213"/>
            <a:ext cx="3599941" cy="1944688"/>
          </a:xfrm>
          <a:solidFill>
            <a:schemeClr val="bg1"/>
          </a:solidFill>
          <a:ln w="6350">
            <a:solidFill>
              <a:srgbClr val="409DAD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6033009" y="4219575"/>
            <a:ext cx="3599941" cy="1944688"/>
          </a:xfrm>
          <a:solidFill>
            <a:schemeClr val="bg1"/>
          </a:solidFill>
          <a:ln w="6350">
            <a:solidFill>
              <a:srgbClr val="409DAD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73050" y="1268413"/>
            <a:ext cx="3599941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6033009" y="1268413"/>
            <a:ext cx="3599941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73050" y="3787776"/>
            <a:ext cx="3599941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033009" y="3787776"/>
            <a:ext cx="3599941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73049" y="1701800"/>
            <a:ext cx="4608513" cy="1944688"/>
          </a:xfrm>
          <a:solidFill>
            <a:schemeClr val="bg1"/>
          </a:solidFill>
          <a:ln w="6350">
            <a:solidFill>
              <a:srgbClr val="409DAD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5024437" y="1701800"/>
            <a:ext cx="4608513" cy="1944688"/>
          </a:xfrm>
          <a:solidFill>
            <a:schemeClr val="bg1"/>
          </a:solidFill>
          <a:ln w="6350">
            <a:solidFill>
              <a:srgbClr val="409DAD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73049" y="4221162"/>
            <a:ext cx="4608513" cy="1944688"/>
          </a:xfrm>
          <a:solidFill>
            <a:srgbClr val="BFDEE4"/>
          </a:solidFill>
          <a:ln w="6350">
            <a:solidFill>
              <a:srgbClr val="409DAD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024437" y="4221162"/>
            <a:ext cx="4608513" cy="1944688"/>
          </a:xfrm>
          <a:solidFill>
            <a:srgbClr val="BFDEE4"/>
          </a:solidFill>
          <a:ln w="6350">
            <a:solidFill>
              <a:srgbClr val="409DAD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73049" y="1270000"/>
            <a:ext cx="460851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024438" y="1270000"/>
            <a:ext cx="460851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73049" y="3789363"/>
            <a:ext cx="460851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024438" y="3789363"/>
            <a:ext cx="460851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9"/>
          <p:cNvSpPr>
            <a:spLocks noChangeAspect="1"/>
          </p:cNvSpPr>
          <p:nvPr userDrawn="1"/>
        </p:nvSpPr>
        <p:spPr bwMode="gray">
          <a:xfrm>
            <a:off x="0" y="0"/>
            <a:ext cx="5218113" cy="5399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505"/>
              </a:cxn>
              <a:cxn ang="0">
                <a:pos x="3691" y="5505"/>
              </a:cxn>
              <a:cxn ang="0">
                <a:pos x="5321" y="0"/>
              </a:cxn>
              <a:cxn ang="0">
                <a:pos x="0" y="0"/>
              </a:cxn>
            </a:cxnLst>
            <a:rect l="0" t="0" r="r" b="b"/>
            <a:pathLst>
              <a:path w="5321" h="5505">
                <a:moveTo>
                  <a:pt x="0" y="0"/>
                </a:moveTo>
                <a:lnTo>
                  <a:pt x="0" y="5505"/>
                </a:lnTo>
                <a:lnTo>
                  <a:pt x="3691" y="5505"/>
                </a:lnTo>
                <a:lnTo>
                  <a:pt x="532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Title 9"/>
          <p:cNvSpPr>
            <a:spLocks noGrp="1"/>
          </p:cNvSpPr>
          <p:nvPr>
            <p:ph type="title"/>
          </p:nvPr>
        </p:nvSpPr>
        <p:spPr bwMode="gray">
          <a:xfrm>
            <a:off x="344488" y="1412776"/>
            <a:ext cx="3816424" cy="216024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3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0"/>
          </p:nvPr>
        </p:nvSpPr>
        <p:spPr bwMode="gray">
          <a:xfrm>
            <a:off x="344488" y="3789363"/>
            <a:ext cx="3384550" cy="10795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defRPr lang="en-US" sz="1200" b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56913" cy="154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476311" y="1270000"/>
            <a:ext cx="2951758" cy="237648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682813" y="3789363"/>
            <a:ext cx="2950138" cy="23764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681192" y="1270000"/>
            <a:ext cx="2951758" cy="237648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73050" y="1270000"/>
            <a:ext cx="2950138" cy="237648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table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73050" y="3789363"/>
            <a:ext cx="2950138" cy="23764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477931" y="3789363"/>
            <a:ext cx="2950138" cy="23764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0" y="0"/>
            <a:ext cx="6858000" cy="6858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6215"/>
              </a:cxn>
              <a:cxn ang="0">
                <a:pos x="18451" y="26215"/>
              </a:cxn>
              <a:cxn ang="0">
                <a:pos x="26215" y="0"/>
              </a:cxn>
              <a:cxn ang="0">
                <a:pos x="0" y="0"/>
              </a:cxn>
            </a:cxnLst>
            <a:rect l="0" t="0" r="r" b="b"/>
            <a:pathLst>
              <a:path w="26215" h="26215">
                <a:moveTo>
                  <a:pt x="0" y="0"/>
                </a:moveTo>
                <a:lnTo>
                  <a:pt x="0" y="26215"/>
                </a:lnTo>
                <a:lnTo>
                  <a:pt x="18451" y="26215"/>
                </a:lnTo>
                <a:lnTo>
                  <a:pt x="26215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 bwMode="gray">
          <a:xfrm>
            <a:off x="344488" y="1268760"/>
            <a:ext cx="5544616" cy="187220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lang="en-GB" sz="3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344488" y="3356993"/>
            <a:ext cx="5184576" cy="108012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>
              <a:defRPr lang="en-US" sz="1200" b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 rtl="0" eaLnBrk="1" fontAlgn="base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 bwMode="gray">
          <a:xfrm>
            <a:off x="-11112" y="-1"/>
            <a:ext cx="9917112" cy="6858001"/>
            <a:chOff x="-11112" y="-1"/>
            <a:chExt cx="9917112" cy="6858001"/>
          </a:xfrm>
        </p:grpSpPr>
        <p:sp>
          <p:nvSpPr>
            <p:cNvPr id="10" name="Freeform 12"/>
            <p:cNvSpPr>
              <a:spLocks/>
            </p:cNvSpPr>
            <p:nvPr userDrawn="1"/>
          </p:nvSpPr>
          <p:spPr bwMode="gray">
            <a:xfrm>
              <a:off x="-11112" y="-1"/>
              <a:ext cx="5397500" cy="32369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39"/>
                </a:cxn>
                <a:cxn ang="0">
                  <a:pos x="2796" y="2039"/>
                </a:cxn>
                <a:cxn ang="0">
                  <a:pos x="3400" y="0"/>
                </a:cxn>
                <a:cxn ang="0">
                  <a:pos x="0" y="0"/>
                </a:cxn>
              </a:cxnLst>
              <a:rect l="0" t="0" r="r" b="b"/>
              <a:pathLst>
                <a:path w="3400" h="2039">
                  <a:moveTo>
                    <a:pt x="0" y="0"/>
                  </a:moveTo>
                  <a:lnTo>
                    <a:pt x="0" y="2039"/>
                  </a:lnTo>
                  <a:lnTo>
                    <a:pt x="2796" y="2039"/>
                  </a:lnTo>
                  <a:lnTo>
                    <a:pt x="340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57A">
                    <a:alpha val="90000"/>
                  </a:srgbClr>
                </a:gs>
                <a:gs pos="35000">
                  <a:srgbClr val="00338D">
                    <a:alpha val="90000"/>
                  </a:srgbClr>
                </a:gs>
                <a:gs pos="100000">
                  <a:srgbClr val="009FDA">
                    <a:alpha val="90000"/>
                  </a:srgbClr>
                </a:gs>
              </a:gsLst>
              <a:lin ang="0" scaled="1"/>
              <a:tileRect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algn="l" defTabSz="914400" rtl="0" eaLnBrk="1" latinLnBrk="0" hangingPunct="1">
                <a:spcBef>
                  <a:spcPct val="50000"/>
                </a:spcBef>
                <a:defRPr/>
              </a:pPr>
              <a:endPara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gray">
            <a:xfrm>
              <a:off x="2349500" y="1819274"/>
              <a:ext cx="7556500" cy="5038726"/>
            </a:xfrm>
            <a:custGeom>
              <a:avLst/>
              <a:gdLst/>
              <a:ahLst/>
              <a:cxnLst>
                <a:cxn ang="0">
                  <a:pos x="940" y="0"/>
                </a:cxn>
                <a:cxn ang="0">
                  <a:pos x="0" y="3174"/>
                </a:cxn>
                <a:cxn ang="0">
                  <a:pos x="4760" y="3174"/>
                </a:cxn>
                <a:cxn ang="0">
                  <a:pos x="4760" y="0"/>
                </a:cxn>
                <a:cxn ang="0">
                  <a:pos x="940" y="0"/>
                </a:cxn>
              </a:cxnLst>
              <a:rect l="0" t="0" r="r" b="b"/>
              <a:pathLst>
                <a:path w="4760" h="3174">
                  <a:moveTo>
                    <a:pt x="940" y="0"/>
                  </a:moveTo>
                  <a:lnTo>
                    <a:pt x="0" y="3174"/>
                  </a:lnTo>
                  <a:lnTo>
                    <a:pt x="4760" y="3174"/>
                  </a:lnTo>
                  <a:lnTo>
                    <a:pt x="4760" y="0"/>
                  </a:lnTo>
                  <a:lnTo>
                    <a:pt x="94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57A">
                    <a:alpha val="90000"/>
                  </a:srgbClr>
                </a:gs>
                <a:gs pos="35000">
                  <a:srgbClr val="00338D">
                    <a:alpha val="90000"/>
                  </a:srgbClr>
                </a:gs>
                <a:gs pos="100000">
                  <a:srgbClr val="009FDA">
                    <a:alpha val="90000"/>
                  </a:srgbClr>
                </a:gs>
              </a:gsLst>
              <a:lin ang="0" scaled="1"/>
              <a:tileRect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algn="l" defTabSz="914400" rtl="0" eaLnBrk="1" latinLnBrk="0" hangingPunct="1">
                <a:spcBef>
                  <a:spcPct val="50000"/>
                </a:spcBef>
                <a:defRPr/>
              </a:pPr>
              <a:endPara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4"/>
            <p:cNvSpPr>
              <a:spLocks/>
            </p:cNvSpPr>
            <p:nvPr userDrawn="1"/>
          </p:nvSpPr>
          <p:spPr bwMode="gray">
            <a:xfrm>
              <a:off x="3421063" y="1819274"/>
              <a:ext cx="1425575" cy="1417638"/>
            </a:xfrm>
            <a:custGeom>
              <a:avLst/>
              <a:gdLst/>
              <a:ahLst/>
              <a:cxnLst>
                <a:cxn ang="0">
                  <a:pos x="898" y="0"/>
                </a:cxn>
                <a:cxn ang="0">
                  <a:pos x="265" y="0"/>
                </a:cxn>
                <a:cxn ang="0">
                  <a:pos x="0" y="893"/>
                </a:cxn>
                <a:cxn ang="0">
                  <a:pos x="633" y="893"/>
                </a:cxn>
                <a:cxn ang="0">
                  <a:pos x="898" y="0"/>
                </a:cxn>
              </a:cxnLst>
              <a:rect l="0" t="0" r="r" b="b"/>
              <a:pathLst>
                <a:path w="898" h="893">
                  <a:moveTo>
                    <a:pt x="898" y="0"/>
                  </a:moveTo>
                  <a:lnTo>
                    <a:pt x="265" y="0"/>
                  </a:lnTo>
                  <a:lnTo>
                    <a:pt x="0" y="893"/>
                  </a:lnTo>
                  <a:lnTo>
                    <a:pt x="633" y="893"/>
                  </a:lnTo>
                  <a:lnTo>
                    <a:pt x="898" y="0"/>
                  </a:lnTo>
                  <a:close/>
                </a:path>
              </a:pathLst>
            </a:custGeom>
            <a:solidFill>
              <a:srgbClr val="00257A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algn="l" defTabSz="914400" rtl="0" eaLnBrk="1" latinLnBrk="0" hangingPunct="1">
                <a:spcBef>
                  <a:spcPct val="50000"/>
                </a:spcBef>
                <a:defRPr/>
              </a:pPr>
              <a:endPara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Title 10"/>
          <p:cNvSpPr>
            <a:spLocks noGrp="1"/>
          </p:cNvSpPr>
          <p:nvPr userDrawn="1">
            <p:ph type="title"/>
          </p:nvPr>
        </p:nvSpPr>
        <p:spPr bwMode="gray">
          <a:xfrm>
            <a:off x="5025008" y="2492896"/>
            <a:ext cx="4535608" cy="223224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lang="en-GB" sz="3000" b="1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 userDrawn="1">
            <p:ph type="body" sz="quarter" idx="10"/>
          </p:nvPr>
        </p:nvSpPr>
        <p:spPr bwMode="gray">
          <a:xfrm>
            <a:off x="5024438" y="5013325"/>
            <a:ext cx="4537075" cy="15113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algn="r">
              <a:defRPr lang="en-US" sz="1200" b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 rtl="0" eaLnBrk="1" fontAlgn="base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divider 1">
    <p:bg>
      <p:bgPr>
        <a:solidFill>
          <a:srgbClr val="BABB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OUNTAINEER compressed.jpg"/>
          <p:cNvPicPr>
            <a:picLocks noChangeAspect="1"/>
          </p:cNvPicPr>
          <p:nvPr userDrawn="1"/>
        </p:nvPicPr>
        <p:blipFill>
          <a:blip r:embed="rId2" cstate="print"/>
          <a:srcRect b="275"/>
          <a:stretch>
            <a:fillRect/>
          </a:stretch>
        </p:blipFill>
        <p:spPr bwMode="gray">
          <a:xfrm>
            <a:off x="1524" y="0"/>
            <a:ext cx="9940762" cy="6865257"/>
          </a:xfrm>
          <a:prstGeom prst="rect">
            <a:avLst/>
          </a:prstGeom>
        </p:spPr>
      </p:pic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0" y="4518025"/>
            <a:ext cx="4919663" cy="2339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215"/>
              </a:cxn>
              <a:cxn ang="0">
                <a:pos x="11230" y="6215"/>
              </a:cxn>
              <a:cxn ang="0">
                <a:pos x="13073" y="0"/>
              </a:cxn>
              <a:cxn ang="0">
                <a:pos x="0" y="0"/>
              </a:cxn>
            </a:cxnLst>
            <a:rect l="0" t="0" r="r" b="b"/>
            <a:pathLst>
              <a:path w="13073" h="6215">
                <a:moveTo>
                  <a:pt x="0" y="0"/>
                </a:moveTo>
                <a:lnTo>
                  <a:pt x="0" y="6215"/>
                </a:lnTo>
                <a:lnTo>
                  <a:pt x="11230" y="6215"/>
                </a:lnTo>
                <a:lnTo>
                  <a:pt x="1307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gray">
          <a:xfrm>
            <a:off x="344488" y="4941168"/>
            <a:ext cx="3960440" cy="158417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GB" sz="3000" b="1" dirty="0" smtClean="0">
                <a:solidFill>
                  <a:srgbClr val="00338D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rgbClr val="00338D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rgbClr val="00338D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rgbClr val="00338D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rgbClr val="00338D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rgbClr val="00338D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rgbClr val="00338D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rgbClr val="00338D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rgbClr val="00338D"/>
                </a:solidFill>
                <a:latin typeface="+mj-lt"/>
                <a:ea typeface="+mj-ea"/>
                <a:cs typeface="+mj-cs"/>
              </a:defRPr>
            </a:lvl9pPr>
          </a:lstStyle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svehlova\Downloads\GettyImages_142090295_6256\GettyImages_142090295_6256.jpg"/>
          <p:cNvPicPr>
            <a:picLocks noChangeAspect="1" noChangeArrowheads="1"/>
          </p:cNvPicPr>
          <p:nvPr userDrawn="1"/>
        </p:nvPicPr>
        <p:blipFill>
          <a:blip r:embed="rId2" cstate="print"/>
          <a:srcRect b="7692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11" name="Freeform 9"/>
          <p:cNvSpPr>
            <a:spLocks noChangeAspect="1"/>
          </p:cNvSpPr>
          <p:nvPr/>
        </p:nvSpPr>
        <p:spPr bwMode="gray">
          <a:xfrm>
            <a:off x="0" y="0"/>
            <a:ext cx="5397500" cy="3238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830"/>
              </a:cxn>
              <a:cxn ang="0">
                <a:pos x="20324" y="14830"/>
              </a:cxn>
              <a:cxn ang="0">
                <a:pos x="24718" y="0"/>
              </a:cxn>
              <a:cxn ang="0">
                <a:pos x="0" y="0"/>
              </a:cxn>
            </a:cxnLst>
            <a:rect l="0" t="0" r="r" b="b"/>
            <a:pathLst>
              <a:path w="24718" h="14830">
                <a:moveTo>
                  <a:pt x="0" y="0"/>
                </a:moveTo>
                <a:lnTo>
                  <a:pt x="0" y="14830"/>
                </a:lnTo>
                <a:lnTo>
                  <a:pt x="20324" y="14830"/>
                </a:lnTo>
                <a:lnTo>
                  <a:pt x="24718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itle 9"/>
          <p:cNvSpPr txBox="1">
            <a:spLocks/>
          </p:cNvSpPr>
          <p:nvPr userDrawn="1"/>
        </p:nvSpPr>
        <p:spPr bwMode="gray">
          <a:xfrm>
            <a:off x="324000" y="764704"/>
            <a:ext cx="419695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3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kumimoji="0" lang="en-GB" sz="3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hoto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9"/>
          <p:cNvSpPr>
            <a:spLocks noChangeAspect="1"/>
          </p:cNvSpPr>
          <p:nvPr/>
        </p:nvSpPr>
        <p:spPr bwMode="gray">
          <a:xfrm>
            <a:off x="0" y="0"/>
            <a:ext cx="4702628" cy="282157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830"/>
              </a:cxn>
              <a:cxn ang="0">
                <a:pos x="20324" y="14830"/>
              </a:cxn>
              <a:cxn ang="0">
                <a:pos x="24718" y="0"/>
              </a:cxn>
              <a:cxn ang="0">
                <a:pos x="0" y="0"/>
              </a:cxn>
            </a:cxnLst>
            <a:rect l="0" t="0" r="r" b="b"/>
            <a:pathLst>
              <a:path w="24718" h="14830">
                <a:moveTo>
                  <a:pt x="0" y="0"/>
                </a:moveTo>
                <a:lnTo>
                  <a:pt x="0" y="14830"/>
                </a:lnTo>
                <a:lnTo>
                  <a:pt x="20324" y="14830"/>
                </a:lnTo>
                <a:lnTo>
                  <a:pt x="24718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itle 9"/>
          <p:cNvSpPr txBox="1">
            <a:spLocks/>
          </p:cNvSpPr>
          <p:nvPr userDrawn="1"/>
        </p:nvSpPr>
        <p:spPr bwMode="gray">
          <a:xfrm>
            <a:off x="324000" y="764704"/>
            <a:ext cx="419695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3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kumimoji="0" lang="en-GB" sz="3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Photo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icture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704" y="0"/>
            <a:ext cx="9900591" cy="6858000"/>
          </a:xfrm>
          <a:prstGeom prst="rect">
            <a:avLst/>
          </a:prstGeom>
        </p:spPr>
      </p:pic>
      <p:sp>
        <p:nvSpPr>
          <p:cNvPr id="11" name="Freeform 9"/>
          <p:cNvSpPr>
            <a:spLocks noChangeAspect="1"/>
          </p:cNvSpPr>
          <p:nvPr/>
        </p:nvSpPr>
        <p:spPr bwMode="gray">
          <a:xfrm>
            <a:off x="0" y="0"/>
            <a:ext cx="5397500" cy="3238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830"/>
              </a:cxn>
              <a:cxn ang="0">
                <a:pos x="20324" y="14830"/>
              </a:cxn>
              <a:cxn ang="0">
                <a:pos x="24718" y="0"/>
              </a:cxn>
              <a:cxn ang="0">
                <a:pos x="0" y="0"/>
              </a:cxn>
            </a:cxnLst>
            <a:rect l="0" t="0" r="r" b="b"/>
            <a:pathLst>
              <a:path w="24718" h="14830">
                <a:moveTo>
                  <a:pt x="0" y="0"/>
                </a:moveTo>
                <a:lnTo>
                  <a:pt x="0" y="14830"/>
                </a:lnTo>
                <a:lnTo>
                  <a:pt x="20324" y="14830"/>
                </a:lnTo>
                <a:lnTo>
                  <a:pt x="24718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itle 9"/>
          <p:cNvSpPr txBox="1">
            <a:spLocks/>
          </p:cNvSpPr>
          <p:nvPr userDrawn="1"/>
        </p:nvSpPr>
        <p:spPr bwMode="gray">
          <a:xfrm>
            <a:off x="324000" y="764704"/>
            <a:ext cx="419695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3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kumimoji="0" lang="en-GB" sz="3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 noChangeAspect="1"/>
          </p:cNvSpPr>
          <p:nvPr userDrawn="1"/>
        </p:nvSpPr>
        <p:spPr bwMode="gray">
          <a:xfrm>
            <a:off x="0" y="0"/>
            <a:ext cx="5218113" cy="5399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505"/>
              </a:cxn>
              <a:cxn ang="0">
                <a:pos x="3691" y="5505"/>
              </a:cxn>
              <a:cxn ang="0">
                <a:pos x="5321" y="0"/>
              </a:cxn>
              <a:cxn ang="0">
                <a:pos x="0" y="0"/>
              </a:cxn>
            </a:cxnLst>
            <a:rect l="0" t="0" r="r" b="b"/>
            <a:pathLst>
              <a:path w="5321" h="5505">
                <a:moveTo>
                  <a:pt x="0" y="0"/>
                </a:moveTo>
                <a:lnTo>
                  <a:pt x="0" y="5505"/>
                </a:lnTo>
                <a:lnTo>
                  <a:pt x="3691" y="5505"/>
                </a:lnTo>
                <a:lnTo>
                  <a:pt x="532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 bwMode="gray">
          <a:xfrm>
            <a:off x="323850" y="1440000"/>
            <a:ext cx="4176000" cy="1080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GB" sz="3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324000" y="2700000"/>
            <a:ext cx="3764904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>
            <a:lvl1pPr>
              <a:defRPr lang="en-US" sz="1200" b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087" b="30790"/>
          <a:stretch/>
        </p:blipFill>
        <p:spPr>
          <a:xfrm>
            <a:off x="0" y="0"/>
            <a:ext cx="9906000" cy="686388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</p:pic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0" y="0"/>
            <a:ext cx="5268734" cy="327152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856913" cy="154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 Placeholder 2"/>
          <p:cNvSpPr txBox="1">
            <a:spLocks/>
          </p:cNvSpPr>
          <p:nvPr userDrawn="1"/>
        </p:nvSpPr>
        <p:spPr bwMode="gray">
          <a:xfrm>
            <a:off x="252047" y="5372100"/>
            <a:ext cx="3792415" cy="1215006"/>
          </a:xfrm>
          <a:prstGeom prst="rect">
            <a:avLst/>
          </a:prstGeom>
          <a:solidFill>
            <a:srgbClr val="F2F2F2">
              <a:alpha val="42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© 201</a:t>
            </a:r>
            <a:r>
              <a:rPr kumimoji="0" lang="cs-CZ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KPMG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Česká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republika</a:t>
            </a: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 s.r.o., a Czech limited liability company</a:t>
            </a:r>
            <a:r>
              <a:rPr kumimoji="0" lang="cs-CZ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kumimoji="0" lang="cs-CZ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</a:b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and a member firm of the KPMG network of independent member firms affiliated with KPMG International Cooperative (“KPMG International“), </a:t>
            </a:r>
            <a:r>
              <a:rPr kumimoji="0" lang="cs-CZ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kumimoji="0" lang="cs-CZ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</a:b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 Swiss entity. All rights reserved. </a:t>
            </a:r>
            <a:r>
              <a:rPr kumimoji="0" lang="cs-CZ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Printed</a:t>
            </a:r>
            <a:r>
              <a:rPr kumimoji="0" lang="cs-CZ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in </a:t>
            </a:r>
            <a:r>
              <a:rPr kumimoji="0" lang="cs-CZ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the</a:t>
            </a:r>
            <a:r>
              <a:rPr kumimoji="0" lang="cs-CZ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Czech</a:t>
            </a:r>
            <a:r>
              <a:rPr kumimoji="0" lang="cs-CZ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Republic</a:t>
            </a:r>
            <a:r>
              <a:rPr kumimoji="0" lang="cs-CZ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  <a:endParaRPr kumimoji="0" lang="en-GB" sz="9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The KPMG name, logo and ‘cutting through complexity’ are registered trademarks or trademarks of KPMG International Cooperative (KPMG International).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6" name="Rectangle 40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gray">
          <a:xfrm>
            <a:off x="191087" y="2301889"/>
            <a:ext cx="1827244" cy="913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l"/>
            <a:r>
              <a:rPr lang="hu-HU" sz="1100" b="1" dirty="0" smtClean="0">
                <a:solidFill>
                  <a:schemeClr val="bg1"/>
                </a:solidFill>
              </a:rPr>
              <a:t>Jan Filkuka</a:t>
            </a:r>
            <a:endParaRPr lang="en-GB" sz="1100" b="1" dirty="0" smtClean="0">
              <a:solidFill>
                <a:schemeClr val="bg1"/>
              </a:solidFill>
            </a:endParaRPr>
          </a:p>
          <a:p>
            <a:pPr algn="l" eaLnBrk="0" hangingPunct="0">
              <a:spcBef>
                <a:spcPts val="100"/>
              </a:spcBef>
              <a:spcAft>
                <a:spcPts val="100"/>
              </a:spcAft>
            </a:pPr>
            <a:r>
              <a:rPr lang="hu-HU" sz="900" dirty="0" smtClean="0">
                <a:solidFill>
                  <a:schemeClr val="bg1"/>
                </a:solidFill>
              </a:rPr>
              <a:t>Manažer</a:t>
            </a:r>
            <a:r>
              <a:rPr lang="hu-HU" sz="900" baseline="0" dirty="0" smtClean="0">
                <a:solidFill>
                  <a:schemeClr val="bg1"/>
                </a:solidFill>
              </a:rPr>
              <a:t> projektu</a:t>
            </a:r>
            <a:endParaRPr lang="en-GB" sz="900" dirty="0" smtClean="0">
              <a:solidFill>
                <a:schemeClr val="bg1"/>
              </a:solidFill>
            </a:endParaRPr>
          </a:p>
          <a:p>
            <a:pPr algn="l" eaLnBrk="0" hangingPunct="0">
              <a:spcBef>
                <a:spcPts val="100"/>
              </a:spcBef>
              <a:spcAft>
                <a:spcPts val="100"/>
              </a:spcAft>
            </a:pPr>
            <a:r>
              <a:rPr lang="en-GB" sz="900" dirty="0">
                <a:solidFill>
                  <a:schemeClr val="bg1"/>
                </a:solidFill>
              </a:rPr>
              <a:t>KPMG</a:t>
            </a:r>
            <a:r>
              <a:rPr lang="cs-CZ" sz="900" dirty="0">
                <a:solidFill>
                  <a:schemeClr val="bg1"/>
                </a:solidFill>
              </a:rPr>
              <a:t> Česká republika, </a:t>
            </a:r>
            <a:r>
              <a:rPr lang="cs-CZ" sz="900" dirty="0" err="1">
                <a:solidFill>
                  <a:schemeClr val="bg1"/>
                </a:solidFill>
              </a:rPr>
              <a:t>s.r.o</a:t>
            </a:r>
            <a:r>
              <a:rPr lang="en-GB" sz="900" dirty="0">
                <a:solidFill>
                  <a:schemeClr val="bg1"/>
                </a:solidFill>
              </a:rPr>
              <a:t>.</a:t>
            </a:r>
          </a:p>
          <a:p>
            <a:pPr algn="l" eaLnBrk="0" hangingPunct="0">
              <a:spcBef>
                <a:spcPts val="100"/>
              </a:spcBef>
              <a:spcAft>
                <a:spcPts val="100"/>
              </a:spcAft>
            </a:pPr>
            <a:r>
              <a:rPr lang="hu-HU" sz="900" dirty="0">
                <a:solidFill>
                  <a:schemeClr val="tx1"/>
                </a:solidFill>
                <a:hlinkClick r:id="rId6"/>
              </a:rPr>
              <a:t>jfilkuka@kpmg.cz</a:t>
            </a:r>
            <a:endParaRPr lang="hu-HU" sz="900" dirty="0">
              <a:solidFill>
                <a:schemeClr val="tx1"/>
              </a:solidFill>
            </a:endParaRPr>
          </a:p>
          <a:p>
            <a:pPr algn="l" eaLnBrk="0" hangingPunct="0">
              <a:spcBef>
                <a:spcPts val="100"/>
              </a:spcBef>
              <a:spcAft>
                <a:spcPts val="100"/>
              </a:spcAft>
            </a:pPr>
            <a:r>
              <a:rPr lang="hu-HU" sz="900" dirty="0">
                <a:solidFill>
                  <a:schemeClr val="bg1"/>
                </a:solidFill>
              </a:rPr>
              <a:t>+420 222 123 335</a:t>
            </a:r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191087" y="1771726"/>
            <a:ext cx="294322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2000" b="1" i="1" dirty="0" smtClean="0">
                <a:solidFill>
                  <a:schemeClr val="bg1"/>
                </a:solidFill>
              </a:rPr>
              <a:t>Děkujeme za pozornost.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Freeform 6"/>
          <p:cNvSpPr>
            <a:spLocks noChangeAspect="1" noEditPoints="1"/>
          </p:cNvSpPr>
          <p:nvPr userDrawn="1"/>
        </p:nvSpPr>
        <p:spPr bwMode="gray">
          <a:xfrm>
            <a:off x="0" y="548680"/>
            <a:ext cx="5068368" cy="4850408"/>
          </a:xfrm>
          <a:custGeom>
            <a:avLst/>
            <a:gdLst/>
            <a:ahLst/>
            <a:cxnLst>
              <a:cxn ang="0">
                <a:pos x="1651" y="0"/>
              </a:cxn>
              <a:cxn ang="0">
                <a:pos x="255" y="0"/>
              </a:cxn>
              <a:cxn ang="0">
                <a:pos x="0" y="861"/>
              </a:cxn>
              <a:cxn ang="0">
                <a:pos x="0" y="1580"/>
              </a:cxn>
              <a:cxn ang="0">
                <a:pos x="1182" y="1580"/>
              </a:cxn>
              <a:cxn ang="0">
                <a:pos x="1651" y="0"/>
              </a:cxn>
              <a:cxn ang="0">
                <a:pos x="1651" y="0"/>
              </a:cxn>
              <a:cxn ang="0">
                <a:pos x="1651" y="0"/>
              </a:cxn>
            </a:cxnLst>
            <a:rect l="0" t="0" r="r" b="b"/>
            <a:pathLst>
              <a:path w="1651" h="1580">
                <a:moveTo>
                  <a:pt x="1651" y="0"/>
                </a:moveTo>
                <a:lnTo>
                  <a:pt x="255" y="0"/>
                </a:lnTo>
                <a:lnTo>
                  <a:pt x="0" y="861"/>
                </a:lnTo>
                <a:lnTo>
                  <a:pt x="0" y="1580"/>
                </a:lnTo>
                <a:lnTo>
                  <a:pt x="1182" y="1580"/>
                </a:lnTo>
                <a:lnTo>
                  <a:pt x="1651" y="0"/>
                </a:lnTo>
                <a:close/>
                <a:moveTo>
                  <a:pt x="1651" y="0"/>
                </a:moveTo>
                <a:lnTo>
                  <a:pt x="1651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itle 9"/>
          <p:cNvSpPr>
            <a:spLocks noGrp="1"/>
          </p:cNvSpPr>
          <p:nvPr>
            <p:ph type="title"/>
          </p:nvPr>
        </p:nvSpPr>
        <p:spPr bwMode="gray">
          <a:xfrm>
            <a:off x="776536" y="1844824"/>
            <a:ext cx="3312368" cy="194389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3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6" name="Text Placeholder 16"/>
          <p:cNvSpPr>
            <a:spLocks noGrp="1"/>
          </p:cNvSpPr>
          <p:nvPr>
            <p:ph type="body" sz="quarter" idx="10"/>
          </p:nvPr>
        </p:nvSpPr>
        <p:spPr bwMode="gray">
          <a:xfrm>
            <a:off x="776536" y="4005064"/>
            <a:ext cx="2952328" cy="10795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defRPr lang="en-US" sz="1200" b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defRPr lang="en-US" sz="12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752" y="559558"/>
            <a:ext cx="2027870" cy="1099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 bwMode="gray">
          <a:xfrm>
            <a:off x="-11112" y="-1"/>
            <a:ext cx="9917112" cy="6858001"/>
            <a:chOff x="-11112" y="-1"/>
            <a:chExt cx="9917112" cy="6858001"/>
          </a:xfrm>
        </p:grpSpPr>
        <p:sp>
          <p:nvSpPr>
            <p:cNvPr id="16" name="Freeform 12"/>
            <p:cNvSpPr>
              <a:spLocks/>
            </p:cNvSpPr>
            <p:nvPr userDrawn="1"/>
          </p:nvSpPr>
          <p:spPr bwMode="gray">
            <a:xfrm>
              <a:off x="-11112" y="-1"/>
              <a:ext cx="5397500" cy="32369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39"/>
                </a:cxn>
                <a:cxn ang="0">
                  <a:pos x="2796" y="2039"/>
                </a:cxn>
                <a:cxn ang="0">
                  <a:pos x="3400" y="0"/>
                </a:cxn>
                <a:cxn ang="0">
                  <a:pos x="0" y="0"/>
                </a:cxn>
              </a:cxnLst>
              <a:rect l="0" t="0" r="r" b="b"/>
              <a:pathLst>
                <a:path w="3400" h="2039">
                  <a:moveTo>
                    <a:pt x="0" y="0"/>
                  </a:moveTo>
                  <a:lnTo>
                    <a:pt x="0" y="2039"/>
                  </a:lnTo>
                  <a:lnTo>
                    <a:pt x="2796" y="2039"/>
                  </a:lnTo>
                  <a:lnTo>
                    <a:pt x="340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57A">
                    <a:alpha val="90000"/>
                  </a:srgbClr>
                </a:gs>
                <a:gs pos="35000">
                  <a:srgbClr val="00338D">
                    <a:alpha val="90000"/>
                  </a:srgbClr>
                </a:gs>
                <a:gs pos="100000">
                  <a:srgbClr val="009FDA">
                    <a:alpha val="90000"/>
                  </a:srgbClr>
                </a:gs>
              </a:gsLst>
              <a:lin ang="0" scaled="1"/>
              <a:tileRect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algn="l" defTabSz="914400" rtl="0" eaLnBrk="1" latinLnBrk="0" hangingPunct="1">
                <a:spcBef>
                  <a:spcPct val="50000"/>
                </a:spcBef>
                <a:defRPr/>
              </a:pPr>
              <a:endPara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10"/>
            <p:cNvSpPr>
              <a:spLocks/>
            </p:cNvSpPr>
            <p:nvPr userDrawn="1"/>
          </p:nvSpPr>
          <p:spPr bwMode="gray">
            <a:xfrm>
              <a:off x="2349500" y="1819274"/>
              <a:ext cx="7556500" cy="5038726"/>
            </a:xfrm>
            <a:custGeom>
              <a:avLst/>
              <a:gdLst/>
              <a:ahLst/>
              <a:cxnLst>
                <a:cxn ang="0">
                  <a:pos x="940" y="0"/>
                </a:cxn>
                <a:cxn ang="0">
                  <a:pos x="0" y="3174"/>
                </a:cxn>
                <a:cxn ang="0">
                  <a:pos x="4760" y="3174"/>
                </a:cxn>
                <a:cxn ang="0">
                  <a:pos x="4760" y="0"/>
                </a:cxn>
                <a:cxn ang="0">
                  <a:pos x="940" y="0"/>
                </a:cxn>
              </a:cxnLst>
              <a:rect l="0" t="0" r="r" b="b"/>
              <a:pathLst>
                <a:path w="4760" h="3174">
                  <a:moveTo>
                    <a:pt x="940" y="0"/>
                  </a:moveTo>
                  <a:lnTo>
                    <a:pt x="0" y="3174"/>
                  </a:lnTo>
                  <a:lnTo>
                    <a:pt x="4760" y="3174"/>
                  </a:lnTo>
                  <a:lnTo>
                    <a:pt x="4760" y="0"/>
                  </a:lnTo>
                  <a:lnTo>
                    <a:pt x="94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57A">
                    <a:alpha val="90000"/>
                  </a:srgbClr>
                </a:gs>
                <a:gs pos="35000">
                  <a:srgbClr val="00338D">
                    <a:alpha val="90000"/>
                  </a:srgbClr>
                </a:gs>
                <a:gs pos="100000">
                  <a:srgbClr val="009FDA">
                    <a:alpha val="90000"/>
                  </a:srgbClr>
                </a:gs>
              </a:gsLst>
              <a:lin ang="0" scaled="1"/>
              <a:tileRect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algn="l" defTabSz="914400" rtl="0" eaLnBrk="1" latinLnBrk="0" hangingPunct="1">
                <a:spcBef>
                  <a:spcPct val="50000"/>
                </a:spcBef>
                <a:defRPr/>
              </a:pPr>
              <a:endPara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14"/>
            <p:cNvSpPr>
              <a:spLocks/>
            </p:cNvSpPr>
            <p:nvPr userDrawn="1"/>
          </p:nvSpPr>
          <p:spPr bwMode="gray">
            <a:xfrm>
              <a:off x="3421063" y="1819274"/>
              <a:ext cx="1425575" cy="1417638"/>
            </a:xfrm>
            <a:custGeom>
              <a:avLst/>
              <a:gdLst/>
              <a:ahLst/>
              <a:cxnLst>
                <a:cxn ang="0">
                  <a:pos x="898" y="0"/>
                </a:cxn>
                <a:cxn ang="0">
                  <a:pos x="265" y="0"/>
                </a:cxn>
                <a:cxn ang="0">
                  <a:pos x="0" y="893"/>
                </a:cxn>
                <a:cxn ang="0">
                  <a:pos x="633" y="893"/>
                </a:cxn>
                <a:cxn ang="0">
                  <a:pos x="898" y="0"/>
                </a:cxn>
              </a:cxnLst>
              <a:rect l="0" t="0" r="r" b="b"/>
              <a:pathLst>
                <a:path w="898" h="893">
                  <a:moveTo>
                    <a:pt x="898" y="0"/>
                  </a:moveTo>
                  <a:lnTo>
                    <a:pt x="265" y="0"/>
                  </a:lnTo>
                  <a:lnTo>
                    <a:pt x="0" y="893"/>
                  </a:lnTo>
                  <a:lnTo>
                    <a:pt x="633" y="893"/>
                  </a:lnTo>
                  <a:lnTo>
                    <a:pt x="898" y="0"/>
                  </a:lnTo>
                  <a:close/>
                </a:path>
              </a:pathLst>
            </a:custGeom>
            <a:solidFill>
              <a:srgbClr val="00257A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algn="l" defTabSz="914400" rtl="0" eaLnBrk="1" latinLnBrk="0" hangingPunct="1">
                <a:spcBef>
                  <a:spcPct val="50000"/>
                </a:spcBef>
                <a:defRPr/>
              </a:pPr>
              <a:endPara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Title 9"/>
          <p:cNvSpPr>
            <a:spLocks noGrp="1"/>
          </p:cNvSpPr>
          <p:nvPr userDrawn="1">
            <p:ph type="title"/>
          </p:nvPr>
        </p:nvSpPr>
        <p:spPr bwMode="gray">
          <a:xfrm>
            <a:off x="5025008" y="2492896"/>
            <a:ext cx="4536504" cy="223224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algn="r" rtl="0" eaLnBrk="1" fontAlgn="base" hangingPunct="1">
              <a:spcBef>
                <a:spcPct val="40000"/>
              </a:spcBef>
              <a:spcAft>
                <a:spcPct val="0"/>
              </a:spcAft>
              <a:defRPr lang="en-GB" sz="3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 userDrawn="1">
            <p:ph type="body" sz="quarter" idx="10"/>
          </p:nvPr>
        </p:nvSpPr>
        <p:spPr bwMode="gray">
          <a:xfrm>
            <a:off x="5025008" y="5013176"/>
            <a:ext cx="4536504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r" rtl="0" eaLnBrk="1" fontAlgn="base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defRPr lang="en-US" sz="1200" b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56913" cy="154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4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649537" y="6421438"/>
            <a:ext cx="2232025" cy="17591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" b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2pPr>
            <a:lvl3pPr>
              <a:lnSpc>
                <a:spcPct val="100000"/>
              </a:lnSpc>
              <a:spcBef>
                <a:spcPts val="0"/>
              </a:spcBef>
              <a:buClrTx/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3pPr>
            <a:lvl4pPr>
              <a:lnSpc>
                <a:spcPct val="100000"/>
              </a:lnSpc>
              <a:spcBef>
                <a:spcPts val="0"/>
              </a:spcBef>
              <a:buClrTx/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buClrTx/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5pPr>
            <a:lvl6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6pPr>
            <a:lvl7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7pPr>
            <a:lvl8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8pPr>
            <a:lvl9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9pPr>
          </a:lstStyle>
          <a:p>
            <a:pPr lvl="0"/>
            <a:r>
              <a:rPr lang="en-US" dirty="0" smtClean="0"/>
              <a:t>Footer</a:t>
            </a:r>
            <a:endParaRPr lang="en-GB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58761" y="6421438"/>
            <a:ext cx="2247181" cy="17591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" b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2pPr>
            <a:lvl3pPr>
              <a:lnSpc>
                <a:spcPct val="100000"/>
              </a:lnSpc>
              <a:spcBef>
                <a:spcPts val="0"/>
              </a:spcBef>
              <a:buClrTx/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3pPr>
            <a:lvl4pPr>
              <a:lnSpc>
                <a:spcPct val="100000"/>
              </a:lnSpc>
              <a:spcBef>
                <a:spcPts val="0"/>
              </a:spcBef>
              <a:buClrTx/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buClrTx/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5pPr>
            <a:lvl6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6pPr>
            <a:lvl7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7pPr>
            <a:lvl8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8pPr>
            <a:lvl9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9pPr>
          </a:lstStyle>
          <a:p>
            <a:pPr lvl="0"/>
            <a:r>
              <a:rPr lang="en-US" dirty="0" smtClean="0"/>
              <a:t>Footer</a:t>
            </a:r>
            <a:endParaRPr lang="en-GB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504728" y="548681"/>
            <a:ext cx="1368152" cy="504056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2pPr>
            <a:lvl3pPr>
              <a:lnSpc>
                <a:spcPct val="100000"/>
              </a:lnSpc>
              <a:spcBef>
                <a:spcPts val="0"/>
              </a:spcBef>
              <a:buClrTx/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3pPr>
            <a:lvl4pPr>
              <a:lnSpc>
                <a:spcPct val="100000"/>
              </a:lnSpc>
              <a:spcBef>
                <a:spcPts val="0"/>
              </a:spcBef>
              <a:buClrTx/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buClrTx/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5pPr>
            <a:lvl6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6pPr>
            <a:lvl7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7pPr>
            <a:lvl8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8pPr>
            <a:lvl9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9pPr>
          </a:lstStyle>
          <a:p>
            <a:pPr lvl="0"/>
            <a:r>
              <a:rPr lang="en-US" dirty="0" smtClean="0"/>
              <a:t>KPMG Tel</a:t>
            </a:r>
            <a:endParaRPr lang="en-GB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1136576" y="548681"/>
            <a:ext cx="1368152" cy="504056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2pPr>
            <a:lvl3pPr>
              <a:lnSpc>
                <a:spcPct val="100000"/>
              </a:lnSpc>
              <a:spcBef>
                <a:spcPts val="0"/>
              </a:spcBef>
              <a:buClrTx/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3pPr>
            <a:lvl4pPr>
              <a:lnSpc>
                <a:spcPct val="100000"/>
              </a:lnSpc>
              <a:spcBef>
                <a:spcPts val="0"/>
              </a:spcBef>
              <a:buClrTx/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buClrTx/>
              <a:defRPr sz="700">
                <a:solidFill>
                  <a:schemeClr val="tx1"/>
                </a:solidFill>
                <a:latin typeface="+mn-lt"/>
                <a:cs typeface="Times New Roman" pitchFamily="18" charset="0"/>
              </a:defRPr>
            </a:lvl5pPr>
            <a:lvl6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6pPr>
            <a:lvl7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7pPr>
            <a:lvl8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8pPr>
            <a:lvl9pPr>
              <a:lnSpc>
                <a:spcPct val="100000"/>
              </a:lnSpc>
              <a:spcBef>
                <a:spcPts val="0"/>
              </a:spcBef>
              <a:buClrTx/>
              <a:defRPr sz="700" baseline="0">
                <a:solidFill>
                  <a:schemeClr val="tx1"/>
                </a:solidFill>
                <a:latin typeface="+mn-lt"/>
                <a:cs typeface="Times New Roman" pitchFamily="18" charset="0"/>
              </a:defRPr>
            </a:lvl9pPr>
          </a:lstStyle>
          <a:p>
            <a:pPr lvl="0"/>
            <a:r>
              <a:rPr lang="en-US" dirty="0" smtClean="0"/>
              <a:t>KPMG address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73051" y="1269454"/>
            <a:ext cx="4604544" cy="4896396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>
              <a:buClrTx/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>
              <a:buClrTx/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>
              <a:buClrTx/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>
              <a:buClrTx/>
              <a:defRPr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>
              <a:buClrTx/>
              <a:defRPr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>
              <a:buClrTx/>
              <a:defRPr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>
              <a:buClrTx/>
              <a:defRPr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1"/>
          </p:nvPr>
        </p:nvSpPr>
        <p:spPr bwMode="gray">
          <a:xfrm>
            <a:off x="5020469" y="1269454"/>
            <a:ext cx="4604544" cy="4896396"/>
          </a:xfrm>
          <a:ln w="6350">
            <a:solidFill>
              <a:srgbClr val="747678"/>
            </a:solidFill>
          </a:ln>
        </p:spPr>
        <p:txBody>
          <a:bodyPr lIns="72000" tIns="72000" rIns="72000" bIns="72000">
            <a:normAutofit/>
          </a:bodyPr>
          <a:lstStyle>
            <a:lvl1pPr>
              <a:lnSpc>
                <a:spcPct val="100000"/>
              </a:lnSpc>
              <a:spcBef>
                <a:spcPts val="336"/>
              </a:spcBef>
              <a:defRPr sz="700">
                <a:solidFill>
                  <a:schemeClr val="accent4"/>
                </a:solidFill>
                <a:latin typeface="+mn-lt"/>
                <a:cs typeface="Times New Roman" pitchFamily="18" charset="0"/>
              </a:defRPr>
            </a:lvl1pPr>
            <a:lvl2pPr>
              <a:lnSpc>
                <a:spcPct val="100000"/>
              </a:lnSpc>
              <a:spcBef>
                <a:spcPts val="336"/>
              </a:spcBef>
              <a:defRPr sz="700">
                <a:solidFill>
                  <a:schemeClr val="accent4"/>
                </a:solidFill>
                <a:latin typeface="+mn-lt"/>
                <a:cs typeface="Times New Roman" pitchFamily="18" charset="0"/>
              </a:defRPr>
            </a:lvl2pPr>
            <a:lvl3pPr>
              <a:lnSpc>
                <a:spcPct val="100000"/>
              </a:lnSpc>
              <a:spcBef>
                <a:spcPts val="336"/>
              </a:spcBef>
              <a:buClrTx/>
              <a:defRPr sz="700">
                <a:solidFill>
                  <a:schemeClr val="accent4"/>
                </a:solidFill>
                <a:latin typeface="+mn-lt"/>
                <a:cs typeface="Times New Roman" pitchFamily="18" charset="0"/>
              </a:defRPr>
            </a:lvl3pPr>
            <a:lvl4pPr>
              <a:lnSpc>
                <a:spcPct val="100000"/>
              </a:lnSpc>
              <a:spcBef>
                <a:spcPts val="336"/>
              </a:spcBef>
              <a:buClrTx/>
              <a:defRPr sz="700">
                <a:solidFill>
                  <a:schemeClr val="accent4"/>
                </a:solidFill>
                <a:latin typeface="+mn-lt"/>
                <a:cs typeface="Times New Roman" pitchFamily="18" charset="0"/>
              </a:defRPr>
            </a:lvl4pPr>
            <a:lvl5pPr>
              <a:lnSpc>
                <a:spcPct val="100000"/>
              </a:lnSpc>
              <a:spcBef>
                <a:spcPts val="336"/>
              </a:spcBef>
              <a:buClrTx/>
              <a:defRPr sz="700">
                <a:solidFill>
                  <a:schemeClr val="accent4"/>
                </a:solidFill>
                <a:latin typeface="+mn-lt"/>
                <a:cs typeface="Times New Roman" pitchFamily="18" charset="0"/>
              </a:defRPr>
            </a:lvl5pPr>
            <a:lvl6pPr>
              <a:lnSpc>
                <a:spcPct val="100000"/>
              </a:lnSpc>
              <a:spcBef>
                <a:spcPts val="336"/>
              </a:spcBef>
              <a:buClrTx/>
              <a:defRPr sz="700" baseline="0">
                <a:solidFill>
                  <a:schemeClr val="accent4"/>
                </a:solidFill>
                <a:latin typeface="+mn-lt"/>
                <a:cs typeface="Times New Roman" pitchFamily="18" charset="0"/>
              </a:defRPr>
            </a:lvl6pPr>
            <a:lvl7pPr>
              <a:lnSpc>
                <a:spcPct val="100000"/>
              </a:lnSpc>
              <a:spcBef>
                <a:spcPts val="336"/>
              </a:spcBef>
              <a:buClrTx/>
              <a:defRPr sz="700" baseline="0">
                <a:solidFill>
                  <a:schemeClr val="accent4"/>
                </a:solidFill>
                <a:latin typeface="+mn-lt"/>
                <a:cs typeface="Times New Roman" pitchFamily="18" charset="0"/>
              </a:defRPr>
            </a:lvl7pPr>
            <a:lvl8pPr>
              <a:lnSpc>
                <a:spcPct val="100000"/>
              </a:lnSpc>
              <a:spcBef>
                <a:spcPts val="336"/>
              </a:spcBef>
              <a:buClrTx/>
              <a:defRPr sz="700" baseline="0">
                <a:solidFill>
                  <a:schemeClr val="accent4"/>
                </a:solidFill>
                <a:latin typeface="+mn-lt"/>
                <a:cs typeface="Times New Roman" pitchFamily="18" charset="0"/>
              </a:defRPr>
            </a:lvl8pPr>
            <a:lvl9pPr>
              <a:lnSpc>
                <a:spcPct val="100000"/>
              </a:lnSpc>
              <a:spcBef>
                <a:spcPts val="336"/>
              </a:spcBef>
              <a:buClrTx/>
              <a:defRPr sz="700" baseline="0">
                <a:solidFill>
                  <a:schemeClr val="accent4"/>
                </a:solidFill>
                <a:latin typeface="+mn-lt"/>
                <a:cs typeface="Times New Roman" pitchFamily="18" charset="0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grpSp>
        <p:nvGrpSpPr>
          <p:cNvPr id="11" name="Group 10"/>
          <p:cNvGrpSpPr/>
          <p:nvPr userDrawn="1"/>
        </p:nvGrpSpPr>
        <p:grpSpPr bwMode="gray">
          <a:xfrm>
            <a:off x="175518" y="0"/>
            <a:ext cx="963613" cy="695325"/>
            <a:chOff x="175518" y="0"/>
            <a:chExt cx="963613" cy="695325"/>
          </a:xfrm>
        </p:grpSpPr>
        <p:sp>
          <p:nvSpPr>
            <p:cNvPr id="12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73051" y="1269454"/>
            <a:ext cx="4604544" cy="489585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>
              <a:buClrTx/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>
              <a:buClrTx/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>
              <a:buClrTx/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>
              <a:buClrTx/>
              <a:defRPr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>
              <a:buClrTx/>
              <a:defRPr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>
              <a:buClrTx/>
              <a:defRPr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>
              <a:buClrTx/>
              <a:defRPr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1"/>
          </p:nvPr>
        </p:nvSpPr>
        <p:spPr bwMode="gray">
          <a:xfrm>
            <a:off x="5022056" y="1269454"/>
            <a:ext cx="4604544" cy="489585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>
              <a:buClrTx/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>
              <a:buClrTx/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>
              <a:buClrTx/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>
              <a:buClrTx/>
              <a:defRPr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>
              <a:buClrTx/>
              <a:defRPr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>
              <a:buClrTx/>
              <a:defRPr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>
              <a:buClrTx/>
              <a:defRPr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2"/>
          </p:nvPr>
        </p:nvSpPr>
        <p:spPr bwMode="gray">
          <a:xfrm>
            <a:off x="5025008" y="188640"/>
            <a:ext cx="4608511" cy="576262"/>
          </a:xfrm>
        </p:spPr>
        <p:txBody>
          <a:bodyPr/>
          <a:lstStyle>
            <a:lvl1pPr algn="r">
              <a:defRPr b="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algn="r">
              <a:defRPr b="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algn="r">
              <a:buClrTx/>
              <a:defRPr b="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algn="r">
              <a:buClrTx/>
              <a:defRPr b="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algn="r">
              <a:buClrTx/>
              <a:defRPr b="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algn="r">
              <a:buClrTx/>
              <a:defRPr b="0" i="1"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algn="r">
              <a:buClrTx/>
              <a:defRPr b="0" i="1"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algn="r">
              <a:buClrTx/>
              <a:defRPr b="0" i="1"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algn="r">
              <a:buClrTx/>
              <a:defRPr b="0" i="1"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75518" y="0"/>
            <a:ext cx="963613" cy="695325"/>
            <a:chOff x="175518" y="0"/>
            <a:chExt cx="963613" cy="695325"/>
          </a:xfrm>
        </p:grpSpPr>
        <p:sp>
          <p:nvSpPr>
            <p:cNvPr id="9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72480" y="1268760"/>
            <a:ext cx="4609083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5023867" y="1268760"/>
            <a:ext cx="4609083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72480" y="1268760"/>
            <a:ext cx="46090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5023867" y="1268760"/>
            <a:ext cx="46090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72480" y="3789363"/>
            <a:ext cx="46090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5023867" y="3789363"/>
            <a:ext cx="46090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>
            <a:grpSpLocks/>
          </p:cNvGrpSpPr>
          <p:nvPr/>
        </p:nvGrpSpPr>
        <p:grpSpPr bwMode="gray">
          <a:xfrm>
            <a:off x="273050" y="1268413"/>
            <a:ext cx="9359900" cy="4897437"/>
            <a:chOff x="272350" y="1268700"/>
            <a:chExt cx="9361300" cy="4896602"/>
          </a:xfrm>
        </p:grpSpPr>
        <p:sp>
          <p:nvSpPr>
            <p:cNvPr id="27" name="Rectangle 26"/>
            <p:cNvSpPr/>
            <p:nvPr userDrawn="1"/>
          </p:nvSpPr>
          <p:spPr bwMode="gray">
            <a:xfrm>
              <a:off x="272350" y="1268700"/>
              <a:ext cx="9361300" cy="4896602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 userDrawn="1"/>
          </p:nvSpPr>
          <p:spPr bwMode="gray">
            <a:xfrm>
              <a:off x="4881552" y="1268700"/>
              <a:ext cx="142896" cy="4896602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 userDrawn="1"/>
          </p:nvSpPr>
          <p:spPr bwMode="gray">
            <a:xfrm rot="5400000">
              <a:off x="4880780" y="-963649"/>
              <a:ext cx="144438" cy="9361300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 userDrawn="1"/>
          </p:nvSpPr>
          <p:spPr bwMode="gray">
            <a:xfrm>
              <a:off x="2504709" y="1268700"/>
              <a:ext cx="144485" cy="4896602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Rectangle 30"/>
            <p:cNvSpPr/>
            <p:nvPr userDrawn="1"/>
          </p:nvSpPr>
          <p:spPr bwMode="gray">
            <a:xfrm>
              <a:off x="7256808" y="1268700"/>
              <a:ext cx="144484" cy="4896602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0" y="0"/>
            <a:ext cx="9904413" cy="1052513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272480" y="1268760"/>
            <a:ext cx="9361040" cy="489654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72480" y="116632"/>
            <a:ext cx="936104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>
            <a:off x="273050" y="6381328"/>
            <a:ext cx="93599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9129713" y="6381328"/>
            <a:ext cx="503237" cy="28098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1" y="1052736"/>
            <a:ext cx="9905999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22" name="Text Box 8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gray">
          <a:xfrm>
            <a:off x="272480" y="6381328"/>
            <a:ext cx="6120680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smtClean="0">
                <a:solidFill>
                  <a:srgbClr val="00338D"/>
                </a:solidFill>
                <a:latin typeface="Arial"/>
              </a:rPr>
              <a:t>© 2014 KPMG Česká republika, s.r.o.,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75" r:id="rId7"/>
    <p:sldLayoutId id="2147483776" r:id="rId8"/>
    <p:sldLayoutId id="2147483791" r:id="rId9"/>
    <p:sldLayoutId id="2147483792" r:id="rId10"/>
    <p:sldLayoutId id="2147483793" r:id="rId11"/>
    <p:sldLayoutId id="2147483785" r:id="rId12"/>
    <p:sldLayoutId id="2147483794" r:id="rId13"/>
    <p:sldLayoutId id="2147483777" r:id="rId14"/>
    <p:sldLayoutId id="2147483778" r:id="rId15"/>
    <p:sldLayoutId id="2147483795" r:id="rId16"/>
    <p:sldLayoutId id="2147483796" r:id="rId17"/>
    <p:sldLayoutId id="2147483797" r:id="rId18"/>
    <p:sldLayoutId id="2147483798" r:id="rId19"/>
    <p:sldLayoutId id="2147483799" r:id="rId20"/>
    <p:sldLayoutId id="2147483780" r:id="rId21"/>
    <p:sldLayoutId id="2147483779" r:id="rId22"/>
    <p:sldLayoutId id="2147483781" r:id="rId23"/>
    <p:sldLayoutId id="2147483800" r:id="rId24"/>
    <p:sldLayoutId id="2147483801" r:id="rId25"/>
    <p:sldLayoutId id="2147483802" r:id="rId26"/>
    <p:sldLayoutId id="2147483783" r:id="rId27"/>
    <p:sldLayoutId id="2147483784" r:id="rId28"/>
  </p:sldLayoutIdLst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0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0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0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0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0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0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0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0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0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slideLayout" Target="../slideLayouts/slideLayout14.xml"/><Relationship Id="rId18" Type="http://schemas.openxmlformats.org/officeDocument/2006/relationships/image" Target="../media/image15.png"/><Relationship Id="rId3" Type="http://schemas.openxmlformats.org/officeDocument/2006/relationships/tags" Target="../tags/tag6.xml"/><Relationship Id="rId21" Type="http://schemas.openxmlformats.org/officeDocument/2006/relationships/image" Target="../media/image18.jpeg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image" Target="../media/image14.png"/><Relationship Id="rId25" Type="http://schemas.openxmlformats.org/officeDocument/2006/relationships/image" Target="../media/image22.jpeg"/><Relationship Id="rId2" Type="http://schemas.openxmlformats.org/officeDocument/2006/relationships/tags" Target="../tags/tag5.xml"/><Relationship Id="rId16" Type="http://schemas.openxmlformats.org/officeDocument/2006/relationships/image" Target="../media/image13.jpeg"/><Relationship Id="rId20" Type="http://schemas.openxmlformats.org/officeDocument/2006/relationships/image" Target="../media/image17.pn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image" Target="../media/image21.jpeg"/><Relationship Id="rId5" Type="http://schemas.openxmlformats.org/officeDocument/2006/relationships/tags" Target="../tags/tag8.xml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tags" Target="../tags/tag13.xml"/><Relationship Id="rId19" Type="http://schemas.openxmlformats.org/officeDocument/2006/relationships/image" Target="../media/image16.pn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11.jpeg"/><Relationship Id="rId22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9238" y="1607722"/>
            <a:ext cx="3816424" cy="1625699"/>
          </a:xfrm>
          <a:prstGeom prst="rect">
            <a:avLst/>
          </a:prstGeom>
        </p:spPr>
        <p:txBody>
          <a:bodyPr/>
          <a:lstStyle/>
          <a:p>
            <a:r>
              <a:rPr lang="cs-CZ" dirty="0" smtClean="0">
                <a:latin typeface="Arial"/>
              </a:rPr>
              <a:t>Ex-post hodnocení Programu rozvoje venkova 2007-2013</a:t>
            </a:r>
            <a:endParaRPr lang="cs-CZ" dirty="0">
              <a:latin typeface="Arial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lvl="0"/>
            <a:r>
              <a:rPr lang="cs-CZ" dirty="0" smtClean="0"/>
              <a:t>Evropský zemědělský fond pro rozvoj venkova: Evropa investuje to venkovských oblastí</a:t>
            </a:r>
            <a:endParaRPr lang="cs-CZ" dirty="0"/>
          </a:p>
        </p:txBody>
      </p:sp>
      <p:sp>
        <p:nvSpPr>
          <p:cNvPr id="6" name="Title 3"/>
          <p:cNvSpPr txBox="1">
            <a:spLocks/>
          </p:cNvSpPr>
          <p:nvPr/>
        </p:nvSpPr>
        <p:spPr bwMode="gray">
          <a:xfrm>
            <a:off x="334962" y="4048126"/>
            <a:ext cx="2332037" cy="107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14400" rtl="0" eaLnBrk="1" fontAlgn="base" latinLnBrk="0" hangingPunct="1">
              <a:spcBef>
                <a:spcPct val="40000"/>
              </a:spcBef>
              <a:spcAft>
                <a:spcPct val="0"/>
              </a:spcAft>
              <a:buNone/>
              <a:defRPr lang="en-GB" sz="3000" b="1" kern="1200" noProof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eaLnBrk="1" hangingPunct="1"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eaLnBrk="1" hangingPunct="1"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eaLnBrk="1" hangingPunct="1"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eaLnBrk="1" hangingPunct="1"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 eaLnBrk="1" hangingPunct="1"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 eaLnBrk="1" hangingPunct="1"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 eaLnBrk="1" hangingPunct="1"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cs-CZ" sz="1400" b="0" dirty="0" smtClean="0"/>
              <a:t>17. zasedání Monitorovacího výboru PRV</a:t>
            </a:r>
          </a:p>
          <a:p>
            <a:endParaRPr lang="cs-CZ" sz="1400" b="0" dirty="0" smtClean="0"/>
          </a:p>
          <a:p>
            <a:r>
              <a:rPr lang="cs-CZ" sz="1400" b="0" dirty="0" smtClean="0"/>
              <a:t>18.11.2014</a:t>
            </a:r>
            <a:endParaRPr lang="cs-CZ" sz="1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graphicFrame>
        <p:nvGraphicFramePr>
          <p:cNvPr id="5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459230"/>
              </p:ext>
            </p:extLst>
          </p:nvPr>
        </p:nvGraphicFramePr>
        <p:xfrm>
          <a:off x="791306" y="1356335"/>
          <a:ext cx="8419806" cy="3056275"/>
        </p:xfrm>
        <a:graphic>
          <a:graphicData uri="http://schemas.openxmlformats.org/drawingml/2006/table">
            <a:tbl>
              <a:tblPr/>
              <a:tblGrid>
                <a:gridCol w="7046316"/>
                <a:gridCol w="1373490"/>
              </a:tblGrid>
              <a:tr h="50237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cs-CZ" sz="1200" b="1" kern="1200" dirty="0" smtClean="0">
                          <a:solidFill>
                            <a:srgbClr val="00338D"/>
                          </a:solidFill>
                          <a:latin typeface="Arial"/>
                          <a:ea typeface="+mn-ea"/>
                          <a:cs typeface="Arial" pitchFamily="34" charset="0"/>
                        </a:rPr>
                        <a:t>Rámec evaluace</a:t>
                      </a:r>
                      <a:endParaRPr lang="en-GB" sz="1200" b="1" kern="1200" noProof="0" dirty="0" smtClean="0">
                        <a:solidFill>
                          <a:srgbClr val="00338D"/>
                        </a:solidFill>
                        <a:latin typeface="Arial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187325" marR="0" lvl="1" indent="-1857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cs-CZ" sz="1200" b="1" kern="1200" noProof="0" dirty="0" smtClean="0">
                          <a:solidFill>
                            <a:srgbClr val="00338D"/>
                          </a:solidFill>
                          <a:latin typeface="Arial"/>
                          <a:ea typeface="+mn-ea"/>
                          <a:cs typeface="Arial" pitchFamily="34" charset="0"/>
                        </a:rPr>
                        <a:t>2</a:t>
                      </a:r>
                      <a:endParaRPr lang="en-GB" sz="1200" b="1" kern="1200" noProof="0" dirty="0" smtClean="0">
                        <a:solidFill>
                          <a:srgbClr val="00338D"/>
                        </a:solidFill>
                        <a:latin typeface="Arial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510781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cs-CZ" sz="1200" b="1" kern="1200" dirty="0" smtClean="0">
                          <a:solidFill>
                            <a:srgbClr val="00338D"/>
                          </a:solidFill>
                          <a:latin typeface="Arial"/>
                          <a:ea typeface="+mn-ea"/>
                          <a:cs typeface="Arial" pitchFamily="34" charset="0"/>
                        </a:rPr>
                        <a:t>Hodnotitelský tým projektu</a:t>
                      </a:r>
                      <a:endParaRPr lang="en-GB" sz="1200" b="1" kern="1200" noProof="0" dirty="0" smtClean="0">
                        <a:solidFill>
                          <a:srgbClr val="00338D"/>
                        </a:solidFill>
                        <a:latin typeface="Arial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187325" marR="0" lvl="1" indent="-1857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cs-CZ" sz="1200" b="1" kern="1200" noProof="0" dirty="0" smtClean="0">
                          <a:solidFill>
                            <a:srgbClr val="00338D"/>
                          </a:solidFill>
                          <a:latin typeface="Arial"/>
                          <a:ea typeface="+mn-ea"/>
                          <a:cs typeface="Arial" pitchFamily="34" charset="0"/>
                        </a:rPr>
                        <a:t>3</a:t>
                      </a:r>
                      <a:endParaRPr lang="en-GB" sz="1200" b="1" kern="1200" noProof="0" dirty="0" smtClean="0">
                        <a:solidFill>
                          <a:srgbClr val="00338D"/>
                        </a:solidFill>
                        <a:latin typeface="Arial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510781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cs-CZ" sz="1200" b="1" kern="1200" dirty="0" smtClean="0">
                          <a:solidFill>
                            <a:srgbClr val="00338D"/>
                          </a:solidFill>
                          <a:latin typeface="Arial"/>
                          <a:ea typeface="+mn-ea"/>
                          <a:cs typeface="Arial" pitchFamily="34" charset="0"/>
                        </a:rPr>
                        <a:t>Časový harmonogram projektu</a:t>
                      </a:r>
                      <a:endParaRPr lang="en-GB" sz="1200" b="1" kern="1200" noProof="0" dirty="0" smtClean="0">
                        <a:solidFill>
                          <a:srgbClr val="00338D"/>
                        </a:solidFill>
                        <a:latin typeface="Arial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187325" marR="0" lvl="1" indent="-1857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cs-CZ" sz="1200" b="1" kern="1200" noProof="0" dirty="0" smtClean="0">
                          <a:solidFill>
                            <a:srgbClr val="00338D"/>
                          </a:solidFill>
                          <a:latin typeface="Arial"/>
                          <a:ea typeface="+mn-ea"/>
                          <a:cs typeface="Arial" pitchFamily="34" charset="0"/>
                        </a:rPr>
                        <a:t>4</a:t>
                      </a:r>
                      <a:endParaRPr lang="en-GB" sz="1200" b="1" kern="1200" noProof="0" dirty="0" smtClean="0">
                        <a:solidFill>
                          <a:srgbClr val="00338D"/>
                        </a:solidFill>
                        <a:latin typeface="Arial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510781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cs-CZ" sz="1200" b="1" kern="1200" dirty="0" smtClean="0">
                          <a:solidFill>
                            <a:srgbClr val="00338D"/>
                          </a:solidFill>
                          <a:latin typeface="Arial"/>
                          <a:ea typeface="+mn-ea"/>
                          <a:cs typeface="Arial" pitchFamily="34" charset="0"/>
                        </a:rPr>
                        <a:t>Věcný pokrok projektu</a:t>
                      </a:r>
                      <a:endParaRPr lang="en-GB" sz="1200" b="1" kern="1200" noProof="0" dirty="0" smtClean="0">
                        <a:solidFill>
                          <a:srgbClr val="00338D"/>
                        </a:solidFill>
                        <a:latin typeface="Arial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187325" marR="0" lvl="1" indent="-1857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cs-CZ" sz="1200" b="1" kern="1200" noProof="0" dirty="0" smtClean="0">
                          <a:solidFill>
                            <a:srgbClr val="00338D"/>
                          </a:solidFill>
                          <a:latin typeface="Arial"/>
                          <a:ea typeface="+mn-ea"/>
                          <a:cs typeface="Arial" pitchFamily="34" charset="0"/>
                        </a:rPr>
                        <a:t>5</a:t>
                      </a:r>
                      <a:endParaRPr lang="en-GB" sz="1200" b="1" kern="1200" noProof="0" dirty="0" smtClean="0">
                        <a:solidFill>
                          <a:srgbClr val="00338D"/>
                        </a:solidFill>
                        <a:latin typeface="Arial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510781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cs-CZ" sz="1200" b="1" kern="1200" dirty="0" smtClean="0">
                          <a:solidFill>
                            <a:srgbClr val="00338D"/>
                          </a:solidFill>
                          <a:latin typeface="Arial"/>
                          <a:ea typeface="+mn-ea"/>
                          <a:cs typeface="Arial" pitchFamily="34" charset="0"/>
                        </a:rPr>
                        <a:t>Úvodní zpráva o hodnocení</a:t>
                      </a:r>
                      <a:endParaRPr lang="en-GB" sz="1200" b="1" kern="1200" noProof="0" dirty="0" smtClean="0">
                        <a:solidFill>
                          <a:srgbClr val="00338D"/>
                        </a:solidFill>
                        <a:latin typeface="Arial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187325" marR="0" lvl="1" indent="-1857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cs-CZ" sz="1200" b="1" kern="1200" noProof="0" dirty="0" smtClean="0">
                          <a:solidFill>
                            <a:srgbClr val="00338D"/>
                          </a:solidFill>
                          <a:latin typeface="Arial"/>
                          <a:ea typeface="+mn-ea"/>
                          <a:cs typeface="Arial" pitchFamily="34" charset="0"/>
                        </a:rPr>
                        <a:t>6</a:t>
                      </a:r>
                      <a:endParaRPr lang="en-GB" sz="1200" b="1" kern="1200" noProof="0" dirty="0" smtClean="0">
                        <a:solidFill>
                          <a:srgbClr val="00338D"/>
                        </a:solidFill>
                        <a:latin typeface="Arial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510781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cs-CZ" sz="1200" b="1" kern="1200" dirty="0" smtClean="0">
                          <a:solidFill>
                            <a:srgbClr val="00338D"/>
                          </a:solidFill>
                          <a:latin typeface="Arial"/>
                          <a:ea typeface="+mn-ea"/>
                          <a:cs typeface="Arial" pitchFamily="34" charset="0"/>
                        </a:rPr>
                        <a:t>Další plánované kroky</a:t>
                      </a:r>
                      <a:endParaRPr lang="en-GB" sz="1200" b="1" kern="1200" noProof="0" dirty="0" smtClean="0">
                        <a:solidFill>
                          <a:srgbClr val="00338D"/>
                        </a:solidFill>
                        <a:latin typeface="Arial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187325" marR="0" lvl="1" indent="-1857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cs-CZ" sz="1200" b="1" kern="1200" noProof="0" dirty="0" smtClean="0">
                          <a:solidFill>
                            <a:srgbClr val="00338D"/>
                          </a:solidFill>
                          <a:latin typeface="Arial"/>
                          <a:ea typeface="+mn-ea"/>
                          <a:cs typeface="Arial" pitchFamily="34" charset="0"/>
                        </a:rPr>
                        <a:t>7</a:t>
                      </a:r>
                      <a:endParaRPr lang="en-GB" sz="1200" b="1" kern="1200" noProof="0" dirty="0" smtClean="0">
                        <a:solidFill>
                          <a:srgbClr val="00338D"/>
                        </a:solidFill>
                        <a:latin typeface="Arial"/>
                        <a:ea typeface="+mn-ea"/>
                        <a:cs typeface="Arial" pitchFamily="34" charset="0"/>
                      </a:endParaRPr>
                    </a:p>
                  </a:txBody>
                  <a:tcPr marL="72000" marR="72000" marT="72000" marB="7200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Rámec evaluace</a:t>
            </a:r>
            <a:endParaRPr lang="cs-CZ" dirty="0"/>
          </a:p>
        </p:txBody>
      </p:sp>
      <p:sp>
        <p:nvSpPr>
          <p:cNvPr id="5" name="Rounded Rectangle 4"/>
          <p:cNvSpPr/>
          <p:nvPr/>
        </p:nvSpPr>
        <p:spPr>
          <a:xfrm>
            <a:off x="498185" y="1146269"/>
            <a:ext cx="4320000" cy="428178"/>
          </a:xfrm>
          <a:prstGeom prst="roundRect">
            <a:avLst/>
          </a:prstGeom>
          <a:solidFill>
            <a:srgbClr val="002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b="1" dirty="0" smtClean="0">
                <a:solidFill>
                  <a:srgbClr val="FFFFFF"/>
                </a:solidFill>
              </a:rPr>
              <a:t>Cíle hodnocení</a:t>
            </a:r>
            <a:endParaRPr lang="cs-CZ" sz="1600" b="1" dirty="0">
              <a:solidFill>
                <a:srgbClr val="FFFFFF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36639" y="1645312"/>
            <a:ext cx="4381546" cy="3177846"/>
          </a:xfrm>
          <a:prstGeom prst="roundRect">
            <a:avLst>
              <a:gd name="adj" fmla="val 12066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t"/>
          <a:lstStyle/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r>
              <a:rPr lang="cs-CZ" sz="1400" dirty="0" smtClean="0">
                <a:solidFill>
                  <a:srgbClr val="00266A"/>
                </a:solidFill>
              </a:rPr>
              <a:t>Prověření </a:t>
            </a:r>
            <a:r>
              <a:rPr lang="cs-CZ" sz="1400" dirty="0">
                <a:solidFill>
                  <a:srgbClr val="00266A"/>
                </a:solidFill>
              </a:rPr>
              <a:t>stupně využití prostředků, efektivity a účinnosti programování Evropského zemědělského fondu pro rozvoj venkova </a:t>
            </a:r>
            <a:r>
              <a:rPr lang="cs-CZ" sz="1400" dirty="0" smtClean="0">
                <a:solidFill>
                  <a:srgbClr val="00266A"/>
                </a:solidFill>
              </a:rPr>
              <a:t>(EZFRV)</a:t>
            </a: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r>
              <a:rPr lang="cs-CZ" sz="1400" dirty="0" smtClean="0">
                <a:solidFill>
                  <a:srgbClr val="00266A"/>
                </a:solidFill>
              </a:rPr>
              <a:t>Zhodnocení PRV 2007-2013 z hlediska socioekonomického </a:t>
            </a:r>
            <a:r>
              <a:rPr lang="cs-CZ" sz="1400" dirty="0">
                <a:solidFill>
                  <a:srgbClr val="00266A"/>
                </a:solidFill>
              </a:rPr>
              <a:t>dopadu, dopadu na životní prostředí a vlivu na priority EU</a:t>
            </a:r>
            <a:r>
              <a:rPr lang="cs-CZ" sz="1400" dirty="0" smtClean="0">
                <a:solidFill>
                  <a:srgbClr val="00266A"/>
                </a:solidFill>
              </a:rPr>
              <a:t>.</a:t>
            </a: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r>
              <a:rPr lang="cs-CZ" sz="1400" dirty="0" smtClean="0">
                <a:solidFill>
                  <a:srgbClr val="00266A"/>
                </a:solidFill>
              </a:rPr>
              <a:t>Posouzení faktorů, </a:t>
            </a:r>
            <a:r>
              <a:rPr lang="cs-CZ" sz="1400" dirty="0">
                <a:solidFill>
                  <a:srgbClr val="00266A"/>
                </a:solidFill>
              </a:rPr>
              <a:t>které přispěly k úspěšnému či neúspěšnému provádění programu ve srovnání s osvědčenými </a:t>
            </a:r>
            <a:r>
              <a:rPr lang="cs-CZ" sz="1400" dirty="0" smtClean="0">
                <a:solidFill>
                  <a:srgbClr val="00266A"/>
                </a:solidFill>
              </a:rPr>
              <a:t>postupy.</a:t>
            </a: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r>
              <a:rPr lang="cs-CZ" sz="1400" dirty="0" smtClean="0">
                <a:solidFill>
                  <a:srgbClr val="00266A"/>
                </a:solidFill>
              </a:rPr>
              <a:t>Cíle projektu směřují k vypracování finálních výstupů: 2 průběžné hodnotící zprávy PRV 2007-2013 a Ex-post hodnotící zpráva PRV 2007-2013 v roce 2016</a:t>
            </a:r>
            <a:endParaRPr lang="cs-CZ" sz="1400" dirty="0">
              <a:solidFill>
                <a:srgbClr val="00266A"/>
              </a:solidFill>
            </a:endParaRP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endParaRPr lang="cs-CZ" sz="1400" dirty="0">
              <a:solidFill>
                <a:srgbClr val="00266A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099538" y="1137477"/>
            <a:ext cx="4416717" cy="428178"/>
          </a:xfrm>
          <a:prstGeom prst="roundRect">
            <a:avLst/>
          </a:prstGeom>
          <a:solidFill>
            <a:srgbClr val="0150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b="1" dirty="0" smtClean="0">
                <a:solidFill>
                  <a:srgbClr val="FFFFFF"/>
                </a:solidFill>
              </a:rPr>
              <a:t>Předmět hodnocení</a:t>
            </a:r>
            <a:endParaRPr lang="cs-CZ" sz="1600" b="1" dirty="0">
              <a:solidFill>
                <a:srgbClr val="FFFFFF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099537" y="1636518"/>
            <a:ext cx="4416717" cy="3177845"/>
          </a:xfrm>
          <a:prstGeom prst="roundRect">
            <a:avLst>
              <a:gd name="adj" fmla="val 12066"/>
            </a:avLst>
          </a:prstGeom>
          <a:noFill/>
          <a:ln w="19050">
            <a:solidFill>
              <a:srgbClr val="0150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r>
              <a:rPr lang="cs-CZ" sz="1400" dirty="0" smtClean="0">
                <a:solidFill>
                  <a:schemeClr val="accent4"/>
                </a:solidFill>
              </a:rPr>
              <a:t>Zpracování </a:t>
            </a:r>
            <a:r>
              <a:rPr lang="cs-CZ" sz="1400" dirty="0">
                <a:solidFill>
                  <a:schemeClr val="accent4"/>
                </a:solidFill>
              </a:rPr>
              <a:t>průběžného hodnocení Programu rozvoje venkova České republiky na období 2007-2013 a ex-post hodnocení PRV 2007-2013. </a:t>
            </a:r>
            <a:endParaRPr lang="cs-CZ" sz="1400" dirty="0" smtClean="0">
              <a:solidFill>
                <a:schemeClr val="accent4"/>
              </a:solidFill>
            </a:endParaRP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r>
              <a:rPr lang="cs-CZ" sz="1400" dirty="0">
                <a:solidFill>
                  <a:schemeClr val="accent4"/>
                </a:solidFill>
              </a:rPr>
              <a:t>Ex-post hodnocení se bude vztahovat k implementaci celého programového dokumentu v období 2007 – </a:t>
            </a:r>
            <a:r>
              <a:rPr lang="cs-CZ" sz="1400" dirty="0" smtClean="0">
                <a:solidFill>
                  <a:schemeClr val="accent4"/>
                </a:solidFill>
              </a:rPr>
              <a:t>2015.</a:t>
            </a: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r>
              <a:rPr lang="cs-CZ" sz="1400" dirty="0" smtClean="0">
                <a:solidFill>
                  <a:schemeClr val="accent4"/>
                </a:solidFill>
              </a:rPr>
              <a:t>Předmětem bude dále posouzení </a:t>
            </a:r>
            <a:r>
              <a:rPr lang="cs-CZ" sz="1400" dirty="0">
                <a:solidFill>
                  <a:schemeClr val="accent4"/>
                </a:solidFill>
              </a:rPr>
              <a:t>efektivity dosažených cílů, účinnosti a vhodnosti </a:t>
            </a:r>
            <a:r>
              <a:rPr lang="cs-CZ" sz="1400" dirty="0" smtClean="0">
                <a:solidFill>
                  <a:schemeClr val="accent4"/>
                </a:solidFill>
              </a:rPr>
              <a:t>intervence.</a:t>
            </a: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r>
              <a:rPr lang="cs-CZ" sz="1400" dirty="0" smtClean="0">
                <a:solidFill>
                  <a:schemeClr val="accent4"/>
                </a:solidFill>
              </a:rPr>
              <a:t>V rámci hodnocení budou zohledněny rovněž závěry a doporučení předchozích hodnocení</a:t>
            </a:r>
            <a:r>
              <a:rPr lang="cs-CZ" sz="1400" dirty="0">
                <a:solidFill>
                  <a:schemeClr val="accent4"/>
                </a:solidFill>
              </a:rPr>
              <a:t>. </a:t>
            </a:r>
            <a:endParaRPr lang="cs-CZ" sz="1400" dirty="0" smtClean="0">
              <a:solidFill>
                <a:schemeClr val="accent4"/>
              </a:solidFill>
            </a:endParaRPr>
          </a:p>
          <a:p>
            <a:r>
              <a:rPr lang="cs-CZ" sz="1400" dirty="0">
                <a:solidFill>
                  <a:schemeClr val="accent4"/>
                </a:solidFill>
              </a:rPr>
              <a:t> </a:t>
            </a: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endParaRPr lang="cs-CZ" sz="1400" dirty="0">
              <a:solidFill>
                <a:schemeClr val="accent4"/>
              </a:solidFill>
            </a:endParaRP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endParaRPr lang="cs-CZ" sz="1400" dirty="0">
              <a:solidFill>
                <a:schemeClr val="accent4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792" y="4885228"/>
            <a:ext cx="2880000" cy="133976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TextBox 2"/>
          <p:cNvSpPr txBox="1"/>
          <p:nvPr/>
        </p:nvSpPr>
        <p:spPr>
          <a:xfrm>
            <a:off x="3574544" y="6234308"/>
            <a:ext cx="123092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800" i="1" dirty="0" smtClean="0">
                <a:solidFill>
                  <a:schemeClr val="accent4"/>
                </a:solidFill>
              </a:rPr>
              <a:t>Zdroj: KPMG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Hodnotitelský tým projektu</a:t>
            </a:r>
            <a:endParaRPr lang="cs-CZ" dirty="0"/>
          </a:p>
        </p:txBody>
      </p:sp>
      <p:sp>
        <p:nvSpPr>
          <p:cNvPr id="8" name="Rectangle 7"/>
          <p:cNvSpPr/>
          <p:nvPr/>
        </p:nvSpPr>
        <p:spPr>
          <a:xfrm>
            <a:off x="175739" y="1116623"/>
            <a:ext cx="9577134" cy="5318045"/>
          </a:xfrm>
          <a:prstGeom prst="rect">
            <a:avLst/>
          </a:prstGeom>
          <a:solidFill>
            <a:srgbClr val="BFC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943771"/>
            <a:ext cx="345638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cs-CZ" sz="1600" dirty="0" smtClean="0"/>
          </a:p>
        </p:txBody>
      </p:sp>
      <p:sp>
        <p:nvSpPr>
          <p:cNvPr id="38" name="TextBox 37"/>
          <p:cNvSpPr txBox="1"/>
          <p:nvPr/>
        </p:nvSpPr>
        <p:spPr>
          <a:xfrm>
            <a:off x="323528" y="2238369"/>
            <a:ext cx="4886348" cy="215444"/>
          </a:xfrm>
          <a:prstGeom prst="rect">
            <a:avLst/>
          </a:prstGeom>
          <a:solidFill>
            <a:schemeClr val="bg1">
              <a:alpha val="26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cs-CZ" sz="1400" b="1" dirty="0" err="1" smtClean="0">
                <a:solidFill>
                  <a:srgbClr val="00338D"/>
                </a:solidFill>
                <a:latin typeface="+mn-lt"/>
              </a:rPr>
              <a:t>Quality</a:t>
            </a:r>
            <a:r>
              <a:rPr lang="cs-CZ" sz="1400" b="1" dirty="0" smtClean="0">
                <a:solidFill>
                  <a:srgbClr val="00338D"/>
                </a:solidFill>
                <a:latin typeface="+mn-lt"/>
              </a:rPr>
              <a:t> </a:t>
            </a:r>
            <a:r>
              <a:rPr lang="cs-CZ" sz="1400" b="1" dirty="0" err="1" smtClean="0">
                <a:solidFill>
                  <a:srgbClr val="00338D"/>
                </a:solidFill>
                <a:latin typeface="+mn-lt"/>
              </a:rPr>
              <a:t>Assurance</a:t>
            </a:r>
            <a:endParaRPr lang="cs-CZ" sz="1200" b="1" dirty="0" smtClean="0">
              <a:solidFill>
                <a:srgbClr val="00338D"/>
              </a:solidFill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45332" y="4333415"/>
            <a:ext cx="2546615" cy="215444"/>
          </a:xfrm>
          <a:prstGeom prst="rect">
            <a:avLst/>
          </a:prstGeom>
          <a:solidFill>
            <a:schemeClr val="bg1">
              <a:alpha val="28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cs-CZ" sz="1400" b="1" dirty="0" smtClean="0">
                <a:solidFill>
                  <a:srgbClr val="00338D"/>
                </a:solidFill>
                <a:latin typeface="+mn-lt"/>
              </a:rPr>
              <a:t>Členové týmu</a:t>
            </a:r>
            <a:endParaRPr lang="cs-CZ" sz="1200" b="1" dirty="0" smtClean="0">
              <a:solidFill>
                <a:srgbClr val="00338D"/>
              </a:solidFill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40152" y="4349497"/>
            <a:ext cx="2546615" cy="215444"/>
          </a:xfrm>
          <a:prstGeom prst="rect">
            <a:avLst/>
          </a:prstGeom>
          <a:solidFill>
            <a:schemeClr val="bg1">
              <a:alpha val="28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cs-CZ" sz="1400" b="1" dirty="0" smtClean="0">
                <a:solidFill>
                  <a:srgbClr val="00338D"/>
                </a:solidFill>
                <a:latin typeface="+mn-lt"/>
              </a:rPr>
              <a:t>Evaluační experti</a:t>
            </a:r>
            <a:endParaRPr lang="cs-CZ" sz="1200" b="1" dirty="0" smtClean="0">
              <a:solidFill>
                <a:srgbClr val="00338D"/>
              </a:solidFill>
              <a:latin typeface="+mn-lt"/>
            </a:endParaRPr>
          </a:p>
        </p:txBody>
      </p:sp>
      <p:sp>
        <p:nvSpPr>
          <p:cNvPr id="41" name="Rectangle 4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635372" y="4844521"/>
            <a:ext cx="1033200" cy="1447200"/>
          </a:xfrm>
          <a:prstGeom prst="rect">
            <a:avLst/>
          </a:prstGeom>
          <a:solidFill>
            <a:srgbClr val="E5EAF3"/>
          </a:solidFill>
          <a:ln w="9525">
            <a:solidFill>
              <a:srgbClr val="0094C8"/>
            </a:solidFill>
            <a:miter lim="800000"/>
            <a:headEnd/>
            <a:tailEnd/>
          </a:ln>
        </p:spPr>
        <p:txBody>
          <a:bodyPr lIns="54000" tIns="54000" rIns="54000" bIns="5400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lang="cs-CZ" sz="800" b="1" kern="0" dirty="0" smtClean="0">
              <a:solidFill>
                <a:srgbClr val="00266A"/>
              </a:solidFill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lvl="0" algn="ctr">
              <a:tabLst>
                <a:tab pos="222250" algn="l"/>
              </a:tabLst>
              <a:defRPr/>
            </a:pPr>
            <a:r>
              <a:rPr lang="cs-CZ" sz="900" b="1" dirty="0" smtClean="0">
                <a:solidFill>
                  <a:srgbClr val="00266A"/>
                </a:solidFill>
                <a:cs typeface="Arial" pitchFamily="34" charset="0"/>
              </a:rPr>
              <a:t>Balázs Dobos</a:t>
            </a:r>
            <a:endParaRPr lang="cs-CZ" sz="900" b="1" kern="0" dirty="0">
              <a:solidFill>
                <a:srgbClr val="00266A"/>
              </a:solidFill>
              <a:latin typeface="Arial"/>
            </a:endParaRPr>
          </a:p>
          <a:p>
            <a: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r>
              <a:rPr lang="cs-CZ" sz="900" kern="0" dirty="0" smtClean="0">
                <a:solidFill>
                  <a:srgbClr val="00266A"/>
                </a:solidFill>
              </a:rPr>
              <a:t>Junior </a:t>
            </a:r>
            <a:r>
              <a:rPr lang="cs-CZ" sz="900" kern="0" dirty="0" err="1" smtClean="0">
                <a:solidFill>
                  <a:srgbClr val="00266A"/>
                </a:solidFill>
              </a:rPr>
              <a:t>Advisor</a:t>
            </a:r>
            <a:endParaRPr lang="cs-CZ" sz="900" kern="0" dirty="0">
              <a:solidFill>
                <a:srgbClr val="00266A"/>
              </a:solidFill>
            </a:endParaRPr>
          </a:p>
        </p:txBody>
      </p:sp>
      <p:sp>
        <p:nvSpPr>
          <p:cNvPr id="44" name="Rectangle 4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5382" y="4844898"/>
            <a:ext cx="1034652" cy="1447200"/>
          </a:xfrm>
          <a:prstGeom prst="rect">
            <a:avLst/>
          </a:prstGeom>
          <a:solidFill>
            <a:srgbClr val="E5EAF3"/>
          </a:solidFill>
          <a:ln w="9525">
            <a:solidFill>
              <a:srgbClr val="0094C8"/>
            </a:solidFill>
            <a:miter lim="800000"/>
            <a:headEnd/>
            <a:tailEnd/>
          </a:ln>
        </p:spPr>
        <p:txBody>
          <a:bodyPr lIns="54000" tIns="54000" rIns="54000" bIns="5400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lang="cs-CZ" sz="800" b="1" kern="0" dirty="0" smtClean="0">
              <a:solidFill>
                <a:srgbClr val="00266A"/>
              </a:solidFill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lvl="0" algn="ctr">
              <a:tabLst>
                <a:tab pos="222250" algn="l"/>
              </a:tabLst>
              <a:defRPr/>
            </a:pPr>
            <a:r>
              <a:rPr lang="cs-CZ" sz="900" b="1" dirty="0" err="1" smtClean="0">
                <a:solidFill>
                  <a:srgbClr val="00266A"/>
                </a:solidFill>
                <a:cs typeface="Arial" pitchFamily="34" charset="0"/>
              </a:rPr>
              <a:t>László</a:t>
            </a:r>
            <a:r>
              <a:rPr lang="cs-CZ" sz="900" b="1" dirty="0" smtClean="0">
                <a:solidFill>
                  <a:srgbClr val="00266A"/>
                </a:solidFill>
                <a:cs typeface="Arial" pitchFamily="34" charset="0"/>
              </a:rPr>
              <a:t> Podmaniczky</a:t>
            </a:r>
            <a:endParaRPr lang="cs-CZ" sz="900" b="1" kern="0" dirty="0" smtClean="0">
              <a:solidFill>
                <a:srgbClr val="00266A"/>
              </a:solidFill>
              <a:latin typeface="Arial"/>
            </a:endParaRPr>
          </a:p>
          <a:p>
            <a:pPr algn="ctr">
              <a:tabLst>
                <a:tab pos="222250" algn="l"/>
              </a:tabLst>
              <a:defRPr/>
            </a:pPr>
            <a:r>
              <a:rPr lang="cs-CZ" sz="900" kern="0" dirty="0" smtClean="0">
                <a:solidFill>
                  <a:srgbClr val="00266A"/>
                </a:solidFill>
                <a:latin typeface="Arial"/>
              </a:rPr>
              <a:t>Evaluační expert</a:t>
            </a:r>
          </a:p>
        </p:txBody>
      </p:sp>
      <p:sp>
        <p:nvSpPr>
          <p:cNvPr id="49" name="Rectangle 4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60246" y="4844898"/>
            <a:ext cx="1034652" cy="1447200"/>
          </a:xfrm>
          <a:prstGeom prst="rect">
            <a:avLst/>
          </a:prstGeom>
          <a:solidFill>
            <a:srgbClr val="E5EAF3"/>
          </a:solidFill>
          <a:ln w="9525">
            <a:solidFill>
              <a:srgbClr val="0094C8"/>
            </a:solidFill>
            <a:miter lim="800000"/>
            <a:headEnd/>
            <a:tailEnd/>
          </a:ln>
        </p:spPr>
        <p:txBody>
          <a:bodyPr lIns="54000" tIns="54000" rIns="54000" bIns="5400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lang="cs-CZ" sz="800" b="1" kern="0" dirty="0" smtClean="0">
              <a:solidFill>
                <a:srgbClr val="000000"/>
              </a:solidFill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algn="ctr">
              <a:tabLst>
                <a:tab pos="222250" algn="l"/>
              </a:tabLst>
              <a:defRPr/>
            </a:pPr>
            <a:r>
              <a:rPr lang="cs-CZ" sz="900" b="1" dirty="0" smtClean="0">
                <a:solidFill>
                  <a:srgbClr val="00266A"/>
                </a:solidFill>
                <a:cs typeface="Arial" pitchFamily="34" charset="0"/>
              </a:rPr>
              <a:t>Péter Tóth</a:t>
            </a:r>
            <a:endParaRPr lang="cs-CZ" sz="900" b="1" kern="0" dirty="0" smtClean="0">
              <a:solidFill>
                <a:srgbClr val="00266A"/>
              </a:solidFill>
              <a:latin typeface="Arial"/>
            </a:endParaRPr>
          </a:p>
          <a:p>
            <a:pPr algn="ctr">
              <a:tabLst>
                <a:tab pos="222250" algn="l"/>
              </a:tabLst>
              <a:defRPr/>
            </a:pPr>
            <a:r>
              <a:rPr lang="cs-CZ" sz="900" kern="0" dirty="0" smtClean="0">
                <a:solidFill>
                  <a:srgbClr val="00266A"/>
                </a:solidFill>
                <a:latin typeface="Arial"/>
              </a:rPr>
              <a:t>Evaluační expert</a:t>
            </a:r>
          </a:p>
        </p:txBody>
      </p:sp>
      <p:sp>
        <p:nvSpPr>
          <p:cNvPr id="50" name="Rectangle 4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15110" y="4844898"/>
            <a:ext cx="1034652" cy="1447200"/>
          </a:xfrm>
          <a:prstGeom prst="rect">
            <a:avLst/>
          </a:prstGeom>
          <a:solidFill>
            <a:srgbClr val="E5EAF3"/>
          </a:solidFill>
          <a:ln w="9525">
            <a:solidFill>
              <a:srgbClr val="0094C8"/>
            </a:solidFill>
            <a:miter lim="800000"/>
            <a:headEnd/>
            <a:tailEnd/>
          </a:ln>
        </p:spPr>
        <p:txBody>
          <a:bodyPr lIns="54000" tIns="54000" rIns="54000" bIns="5400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lang="cs-CZ" sz="800" b="1" kern="0" dirty="0" smtClean="0">
              <a:solidFill>
                <a:srgbClr val="000000"/>
              </a:solidFill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lvl="0" algn="ctr">
              <a:tabLst>
                <a:tab pos="222250" algn="l"/>
              </a:tabLst>
              <a:defRPr/>
            </a:pPr>
            <a:r>
              <a:rPr lang="cs-CZ" sz="900" b="1" dirty="0" smtClean="0">
                <a:solidFill>
                  <a:srgbClr val="00266A"/>
                </a:solidFill>
                <a:cs typeface="Arial" pitchFamily="34" charset="0"/>
              </a:rPr>
              <a:t>Balázs Podmaniczky</a:t>
            </a:r>
            <a:endParaRPr lang="cs-CZ" sz="900" b="1" kern="0" dirty="0" smtClean="0">
              <a:solidFill>
                <a:srgbClr val="00266A"/>
              </a:solidFill>
              <a:latin typeface="Arial"/>
            </a:endParaRPr>
          </a:p>
          <a:p>
            <a:pPr algn="ctr">
              <a:tabLst>
                <a:tab pos="222250" algn="l"/>
              </a:tabLst>
              <a:defRPr/>
            </a:pPr>
            <a:r>
              <a:rPr lang="cs-CZ" sz="900" kern="0" dirty="0" smtClean="0">
                <a:solidFill>
                  <a:schemeClr val="accent4"/>
                </a:solidFill>
                <a:latin typeface="Arial"/>
              </a:rPr>
              <a:t>Evaluační expert</a:t>
            </a:r>
          </a:p>
        </p:txBody>
      </p:sp>
      <p:sp>
        <p:nvSpPr>
          <p:cNvPr id="51" name="Rectangle 5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69975" y="4844898"/>
            <a:ext cx="1034652" cy="1447200"/>
          </a:xfrm>
          <a:prstGeom prst="rect">
            <a:avLst/>
          </a:prstGeom>
          <a:solidFill>
            <a:srgbClr val="E5EAF3"/>
          </a:solidFill>
          <a:ln w="9525">
            <a:solidFill>
              <a:srgbClr val="0094C8"/>
            </a:solidFill>
            <a:miter lim="800000"/>
            <a:headEnd/>
            <a:tailEnd/>
          </a:ln>
        </p:spPr>
        <p:txBody>
          <a:bodyPr lIns="54000" tIns="54000" rIns="54000" bIns="5400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lang="cs-CZ" sz="800" b="1" kern="0" dirty="0" smtClean="0">
              <a:solidFill>
                <a:srgbClr val="000000"/>
              </a:solidFill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lvl="0" algn="ctr">
              <a:tabLst>
                <a:tab pos="222250" algn="l"/>
              </a:tabLst>
              <a:defRPr/>
            </a:pPr>
            <a:r>
              <a:rPr lang="cs-CZ" sz="900" b="1" dirty="0" smtClean="0">
                <a:solidFill>
                  <a:srgbClr val="00266A"/>
                </a:solidFill>
                <a:cs typeface="Arial" pitchFamily="34" charset="0"/>
              </a:rPr>
              <a:t>Ondřej Špaček</a:t>
            </a:r>
            <a:endParaRPr lang="cs-CZ" sz="900" b="1" kern="0" dirty="0" smtClean="0">
              <a:solidFill>
                <a:srgbClr val="00266A"/>
              </a:solidFill>
              <a:latin typeface="Arial"/>
            </a:endParaRPr>
          </a:p>
          <a:p>
            <a:pPr algn="ctr">
              <a:tabLst>
                <a:tab pos="222250" algn="l"/>
              </a:tabLst>
              <a:defRPr/>
            </a:pPr>
            <a:r>
              <a:rPr lang="cs-CZ" sz="900" kern="0" dirty="0" smtClean="0">
                <a:solidFill>
                  <a:schemeClr val="accent4"/>
                </a:solidFill>
                <a:latin typeface="Arial"/>
              </a:rPr>
              <a:t>Evaluační expert</a:t>
            </a:r>
          </a:p>
        </p:txBody>
      </p:sp>
      <p:sp>
        <p:nvSpPr>
          <p:cNvPr id="52" name="Rectangle 5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491545" y="4844521"/>
            <a:ext cx="1033200" cy="1447200"/>
          </a:xfrm>
          <a:prstGeom prst="rect">
            <a:avLst/>
          </a:prstGeom>
          <a:solidFill>
            <a:srgbClr val="E5EAF3"/>
          </a:solidFill>
          <a:ln w="9525">
            <a:solidFill>
              <a:srgbClr val="0094C8"/>
            </a:solidFill>
            <a:miter lim="800000"/>
            <a:headEnd/>
            <a:tailEnd/>
          </a:ln>
        </p:spPr>
        <p:txBody>
          <a:bodyPr lIns="54000" tIns="54000" rIns="54000" bIns="5400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lang="cs-CZ" sz="800" b="1" kern="0" dirty="0" smtClean="0">
              <a:solidFill>
                <a:srgbClr val="00266A"/>
              </a:solidFill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lvl="0" algn="ctr">
              <a:tabLst>
                <a:tab pos="222250" algn="l"/>
              </a:tabLst>
              <a:defRPr/>
            </a:pPr>
            <a:r>
              <a:rPr lang="cs-CZ" sz="900" b="1" dirty="0" smtClean="0">
                <a:solidFill>
                  <a:srgbClr val="00266A"/>
                </a:solidFill>
                <a:cs typeface="Arial" pitchFamily="34" charset="0"/>
              </a:rPr>
              <a:t>Anna </a:t>
            </a:r>
            <a:r>
              <a:rPr lang="cs-CZ" sz="900" b="1" dirty="0" err="1" smtClean="0">
                <a:solidFill>
                  <a:srgbClr val="00266A"/>
                </a:solidFill>
                <a:cs typeface="Arial" pitchFamily="34" charset="0"/>
              </a:rPr>
              <a:t>Vincze</a:t>
            </a:r>
            <a:endParaRPr lang="cs-CZ" sz="900" b="1" kern="0" dirty="0">
              <a:solidFill>
                <a:srgbClr val="00266A"/>
              </a:solidFill>
              <a:latin typeface="Arial"/>
            </a:endParaRPr>
          </a:p>
          <a:p>
            <a: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r>
              <a:rPr lang="cs-CZ" sz="900" kern="0" dirty="0" err="1" smtClean="0">
                <a:solidFill>
                  <a:srgbClr val="00266A"/>
                </a:solidFill>
              </a:rPr>
              <a:t>Advisor</a:t>
            </a:r>
            <a:endParaRPr lang="cs-CZ" sz="900" kern="0" dirty="0">
              <a:solidFill>
                <a:srgbClr val="00266A"/>
              </a:solidFill>
            </a:endParaRPr>
          </a:p>
        </p:txBody>
      </p:sp>
      <p:sp>
        <p:nvSpPr>
          <p:cNvPr id="54" name="Rectangle 5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203889" y="4844521"/>
            <a:ext cx="1033200" cy="1447200"/>
          </a:xfrm>
          <a:prstGeom prst="rect">
            <a:avLst/>
          </a:prstGeom>
          <a:solidFill>
            <a:srgbClr val="E5EAF3"/>
          </a:solidFill>
          <a:ln w="9525">
            <a:solidFill>
              <a:srgbClr val="0094C8"/>
            </a:solidFill>
            <a:miter lim="800000"/>
            <a:headEnd/>
            <a:tailEnd/>
          </a:ln>
        </p:spPr>
        <p:txBody>
          <a:bodyPr lIns="54000" tIns="54000" rIns="54000" bIns="5400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lang="cs-CZ" sz="800" b="1" kern="0" dirty="0" smtClean="0">
              <a:solidFill>
                <a:srgbClr val="00266A"/>
              </a:solidFill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lvl="0" algn="ctr">
              <a:tabLst>
                <a:tab pos="222250" algn="l"/>
              </a:tabLst>
              <a:defRPr/>
            </a:pPr>
            <a:r>
              <a:rPr lang="cs-CZ" sz="900" b="1" dirty="0" smtClean="0">
                <a:solidFill>
                  <a:srgbClr val="00266A"/>
                </a:solidFill>
                <a:cs typeface="Arial" pitchFamily="34" charset="0"/>
              </a:rPr>
              <a:t>Martin Kavka</a:t>
            </a:r>
            <a:endParaRPr lang="cs-CZ" sz="900" b="1" kern="0" dirty="0" smtClean="0">
              <a:solidFill>
                <a:srgbClr val="00266A"/>
              </a:solidFill>
              <a:latin typeface="Arial"/>
            </a:endParaRPr>
          </a:p>
          <a:p>
            <a: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r>
              <a:rPr lang="cs-CZ" sz="900" kern="0" dirty="0" smtClean="0">
                <a:solidFill>
                  <a:srgbClr val="00266A"/>
                </a:solidFill>
              </a:rPr>
              <a:t>Senior </a:t>
            </a:r>
            <a:r>
              <a:rPr lang="cs-CZ" sz="900" kern="0" dirty="0" err="1" smtClean="0">
                <a:solidFill>
                  <a:srgbClr val="00266A"/>
                </a:solidFill>
              </a:rPr>
              <a:t>Consultant</a:t>
            </a:r>
            <a:endParaRPr lang="cs-CZ" sz="900" kern="0" dirty="0">
              <a:solidFill>
                <a:srgbClr val="00266A"/>
              </a:solidFill>
            </a:endParaRPr>
          </a:p>
        </p:txBody>
      </p:sp>
      <p:sp>
        <p:nvSpPr>
          <p:cNvPr id="56" name="Rectangle 5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47717" y="4844521"/>
            <a:ext cx="1033200" cy="1447200"/>
          </a:xfrm>
          <a:prstGeom prst="rect">
            <a:avLst/>
          </a:prstGeom>
          <a:solidFill>
            <a:srgbClr val="E5EAF3"/>
          </a:solidFill>
          <a:ln w="9525">
            <a:solidFill>
              <a:srgbClr val="0094C8"/>
            </a:solidFill>
            <a:miter lim="800000"/>
            <a:headEnd/>
            <a:tailEnd/>
          </a:ln>
        </p:spPr>
        <p:txBody>
          <a:bodyPr lIns="54000" tIns="54000" rIns="54000" bIns="5400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lang="cs-CZ" sz="800" b="1" kern="0" dirty="0" smtClean="0">
              <a:solidFill>
                <a:srgbClr val="00266A"/>
              </a:solidFill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 smtClean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endParaRPr kumimoji="0" lang="cs-CZ" sz="800" b="1" i="0" u="none" strike="noStrike" kern="0" cap="none" spc="0" normalizeH="0" baseline="0" noProof="0" dirty="0">
              <a:ln>
                <a:noFill/>
              </a:ln>
              <a:solidFill>
                <a:srgbClr val="0026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lvl="0" algn="ctr">
              <a:tabLst>
                <a:tab pos="222250" algn="l"/>
              </a:tabLst>
              <a:defRPr/>
            </a:pPr>
            <a:r>
              <a:rPr lang="cs-CZ" sz="900" b="1" dirty="0" smtClean="0">
                <a:solidFill>
                  <a:srgbClr val="00266A"/>
                </a:solidFill>
                <a:cs typeface="Arial" pitchFamily="34" charset="0"/>
              </a:rPr>
              <a:t>Štěpánka Valentová</a:t>
            </a:r>
            <a:endParaRPr lang="cs-CZ" sz="900" b="1" kern="0" dirty="0">
              <a:solidFill>
                <a:srgbClr val="00266A"/>
              </a:solidFill>
              <a:latin typeface="Arial"/>
            </a:endParaRPr>
          </a:p>
          <a:p>
            <a: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2250" algn="l"/>
              </a:tabLst>
              <a:defRPr/>
            </a:pPr>
            <a:r>
              <a:rPr lang="cs-CZ" sz="900" kern="0" dirty="0">
                <a:solidFill>
                  <a:srgbClr val="00266A"/>
                </a:solidFill>
              </a:rPr>
              <a:t>Business Analyst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784858" y="1224183"/>
            <a:ext cx="2027282" cy="1455646"/>
            <a:chOff x="2547470" y="1224183"/>
            <a:chExt cx="2027282" cy="1455646"/>
          </a:xfrm>
        </p:grpSpPr>
        <p:sp>
          <p:nvSpPr>
            <p:cNvPr id="17" name="Rectangle 28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547470" y="1224183"/>
              <a:ext cx="1015567" cy="1455646"/>
            </a:xfrm>
            <a:prstGeom prst="rect">
              <a:avLst/>
            </a:prstGeom>
            <a:solidFill>
              <a:srgbClr val="E5EAF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tIns="54000" rIns="54000" bIns="54000" anchor="b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endParaRPr kumimoji="0" lang="cs-CZ" sz="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endParaRPr kumimoji="0" lang="cs-CZ" sz="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endParaRPr kumimoji="0" lang="cs-CZ" sz="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endParaRPr kumimoji="0" lang="cs-CZ" sz="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endParaRPr kumimoji="0" lang="cs-CZ" sz="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endParaRPr lang="cs-CZ" sz="700" b="1" kern="0" dirty="0" smtClean="0">
                <a:solidFill>
                  <a:srgbClr val="000000"/>
                </a:solidFill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endParaRPr kumimoji="0" lang="cs-CZ" sz="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endParaRPr kumimoji="0" lang="cs-CZ" sz="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endParaRPr kumimoji="0" lang="cs-CZ" sz="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endParaRPr kumimoji="0" lang="cs-CZ" sz="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r>
                <a:rPr kumimoji="0" lang="cs-CZ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Arial"/>
                  <a:cs typeface="Arial" charset="0"/>
                </a:rPr>
                <a:t>Zdeněk </a:t>
              </a:r>
              <a:r>
                <a:rPr lang="cs-CZ" sz="900" b="1" kern="0" dirty="0" smtClean="0">
                  <a:solidFill>
                    <a:schemeClr val="accent4"/>
                  </a:solidFill>
                  <a:latin typeface="Arial"/>
                  <a:cs typeface="Arial" charset="0"/>
                </a:rPr>
                <a:t>T</a:t>
              </a:r>
              <a:r>
                <a:rPr kumimoji="0" lang="cs-CZ" sz="9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Arial"/>
                  <a:cs typeface="Arial" charset="0"/>
                </a:rPr>
                <a:t>ůma</a:t>
              </a:r>
              <a:endParaRPr kumimoji="0" lang="cs-CZ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r>
                <a:rPr lang="cs-CZ" sz="900" kern="0" noProof="0" dirty="0" smtClean="0">
                  <a:solidFill>
                    <a:schemeClr val="accent4"/>
                  </a:solidFill>
                  <a:latin typeface="Arial"/>
                </a:rPr>
                <a:t>Partner</a:t>
              </a:r>
              <a:endParaRPr kumimoji="0" lang="cs-CZ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/>
                <a:cs typeface="Arial" charset="0"/>
              </a:endParaRPr>
            </a:p>
          </p:txBody>
        </p:sp>
        <p:sp>
          <p:nvSpPr>
            <p:cNvPr id="18" name="Rectangle 16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559185" y="1224183"/>
              <a:ext cx="1015567" cy="1455646"/>
            </a:xfrm>
            <a:prstGeom prst="rect">
              <a:avLst/>
            </a:prstGeom>
            <a:solidFill>
              <a:srgbClr val="E5EAF3"/>
            </a:solidFill>
            <a:ln>
              <a:solidFill>
                <a:schemeClr val="tx2"/>
              </a:solidFill>
            </a:ln>
          </p:spPr>
          <p:txBody>
            <a:bodyPr vert="horz" wrap="square" lIns="72000" tIns="72000" rIns="72000" bIns="72000" rtlCol="0">
              <a:noAutofit/>
            </a:bodyPr>
            <a:lstStyle/>
            <a:p>
              <a:pPr marL="0" lvl="1" indent="1588" fontAlgn="auto">
                <a:spcBef>
                  <a:spcPts val="0"/>
                </a:spcBef>
                <a:spcAft>
                  <a:spcPts val="0"/>
                </a:spcAft>
                <a:buClr>
                  <a:srgbClr val="0C2D83"/>
                </a:buClr>
                <a:buFontTx/>
                <a:buNone/>
                <a:defRPr/>
              </a:pPr>
              <a:r>
                <a:rPr lang="cs-CZ" sz="900" b="1" i="1" kern="0" dirty="0" smtClean="0">
                  <a:solidFill>
                    <a:schemeClr val="accent4"/>
                  </a:solidFill>
                  <a:cs typeface="Arial" pitchFamily="34" charset="0"/>
                </a:rPr>
                <a:t>Zdeněk Tůma</a:t>
              </a:r>
              <a:br>
                <a:rPr lang="cs-CZ" sz="900" b="1" i="1" kern="0" dirty="0" smtClean="0">
                  <a:solidFill>
                    <a:schemeClr val="accent4"/>
                  </a:solidFill>
                  <a:cs typeface="Arial" pitchFamily="34" charset="0"/>
                </a:rPr>
              </a:br>
              <a:r>
                <a:rPr lang="cs-CZ" sz="900" b="1" i="1" kern="0" dirty="0" smtClean="0">
                  <a:solidFill>
                    <a:schemeClr val="accent4"/>
                  </a:solidFill>
                  <a:cs typeface="Arial" pitchFamily="34" charset="0"/>
                </a:rPr>
                <a:t>je Partnerem společnosti KPMG Česká republika </a:t>
              </a:r>
              <a:br>
                <a:rPr lang="cs-CZ" sz="900" b="1" i="1" kern="0" dirty="0" smtClean="0">
                  <a:solidFill>
                    <a:schemeClr val="accent4"/>
                  </a:solidFill>
                  <a:cs typeface="Arial" pitchFamily="34" charset="0"/>
                </a:rPr>
              </a:br>
              <a:r>
                <a:rPr lang="cs-CZ" sz="900" i="1" kern="0" dirty="0" smtClean="0">
                  <a:solidFill>
                    <a:schemeClr val="accent4"/>
                  </a:solidFill>
                  <a:cs typeface="Arial" pitchFamily="34" charset="0"/>
                </a:rPr>
                <a:t>a je zodpovědný</a:t>
              </a:r>
              <a:br>
                <a:rPr lang="cs-CZ" sz="900" i="1" kern="0" dirty="0" smtClean="0">
                  <a:solidFill>
                    <a:schemeClr val="accent4"/>
                  </a:solidFill>
                  <a:cs typeface="Arial" pitchFamily="34" charset="0"/>
                </a:rPr>
              </a:br>
              <a:r>
                <a:rPr lang="cs-CZ" sz="900" i="1" kern="0" dirty="0" smtClean="0">
                  <a:solidFill>
                    <a:schemeClr val="accent4"/>
                  </a:solidFill>
                  <a:cs typeface="Arial" pitchFamily="34" charset="0"/>
                </a:rPr>
                <a:t>za dohled nad projektem</a:t>
              </a:r>
              <a:br>
                <a:rPr lang="cs-CZ" sz="900" i="1" kern="0" dirty="0" smtClean="0">
                  <a:solidFill>
                    <a:schemeClr val="accent4"/>
                  </a:solidFill>
                  <a:cs typeface="Arial" pitchFamily="34" charset="0"/>
                </a:rPr>
              </a:br>
              <a:r>
                <a:rPr lang="cs-CZ" sz="900" i="1" kern="0" dirty="0" smtClean="0">
                  <a:solidFill>
                    <a:schemeClr val="accent4"/>
                  </a:solidFill>
                  <a:cs typeface="Arial" pitchFamily="34" charset="0"/>
                </a:rPr>
                <a:t>a kvalitou jeho výstupů.</a:t>
              </a:r>
            </a:p>
          </p:txBody>
        </p:sp>
        <p:pic>
          <p:nvPicPr>
            <p:cNvPr id="19" name="Picture 18" descr="635138965200720052_ZTU.jp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690691" y="1277997"/>
              <a:ext cx="729125" cy="937446"/>
            </a:xfrm>
            <a:prstGeom prst="rect">
              <a:avLst/>
            </a:prstGeom>
            <a:effectLst>
              <a:softEdge rad="31750"/>
            </a:effectLst>
          </p:spPr>
        </p:pic>
      </p:grpSp>
      <p:grpSp>
        <p:nvGrpSpPr>
          <p:cNvPr id="5" name="Group 4"/>
          <p:cNvGrpSpPr/>
          <p:nvPr/>
        </p:nvGrpSpPr>
        <p:grpSpPr>
          <a:xfrm>
            <a:off x="5079769" y="1224183"/>
            <a:ext cx="2005205" cy="1455647"/>
            <a:chOff x="4842381" y="1224183"/>
            <a:chExt cx="2005205" cy="1455647"/>
          </a:xfrm>
        </p:grpSpPr>
        <p:grpSp>
          <p:nvGrpSpPr>
            <p:cNvPr id="29" name="Group 28"/>
            <p:cNvGrpSpPr/>
            <p:nvPr/>
          </p:nvGrpSpPr>
          <p:grpSpPr>
            <a:xfrm>
              <a:off x="4842381" y="1224183"/>
              <a:ext cx="2005205" cy="1455647"/>
              <a:chOff x="230084" y="943771"/>
              <a:chExt cx="2802675" cy="2012400"/>
            </a:xfrm>
          </p:grpSpPr>
          <p:sp>
            <p:nvSpPr>
              <p:cNvPr id="30" name="Rectangle 28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230084" y="943771"/>
                <a:ext cx="1404000" cy="2012400"/>
              </a:xfrm>
              <a:prstGeom prst="rect">
                <a:avLst/>
              </a:prstGeom>
              <a:solidFill>
                <a:srgbClr val="E5EAF3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lIns="54000" tIns="54000" rIns="54000" bIns="54000" anchor="b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222250" algn="l"/>
                  </a:tabLst>
                  <a:defRPr/>
                </a:pPr>
                <a:endParaRPr kumimoji="0" lang="cs-CZ" sz="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 charset="0"/>
                </a:endParaRPr>
              </a:p>
              <a:p>
                <a:pPr marL="536575" lvl="1" indent="-360363"/>
                <a:endParaRPr lang="cs-CZ" sz="900" b="1" dirty="0" smtClean="0">
                  <a:solidFill>
                    <a:srgbClr val="00266A"/>
                  </a:solidFill>
                </a:endParaRPr>
              </a:p>
              <a:p>
                <a:pPr marL="536575" lvl="1" indent="-360363"/>
                <a:endParaRPr lang="cs-CZ" sz="900" b="1" dirty="0" smtClean="0">
                  <a:solidFill>
                    <a:srgbClr val="00266A"/>
                  </a:solidFill>
                </a:endParaRPr>
              </a:p>
              <a:p>
                <a:pPr marL="536575" lvl="1" indent="-536575"/>
                <a:r>
                  <a:rPr lang="cs-CZ" sz="900" b="1" dirty="0" smtClean="0">
                    <a:solidFill>
                      <a:srgbClr val="00266A"/>
                    </a:solidFill>
                  </a:rPr>
                  <a:t>Gábor Cserháti</a:t>
                </a:r>
                <a:endParaRPr lang="cs-CZ" sz="900" dirty="0" smtClean="0">
                  <a:solidFill>
                    <a:srgbClr val="00266A"/>
                  </a:solidFill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222250" algn="l"/>
                  </a:tabLst>
                  <a:defRPr/>
                </a:pPr>
                <a:r>
                  <a:rPr lang="cs-CZ" sz="900" kern="0" noProof="0" dirty="0" err="1" smtClean="0">
                    <a:solidFill>
                      <a:schemeClr val="accent4"/>
                    </a:solidFill>
                    <a:latin typeface="Arial"/>
                  </a:rPr>
                  <a:t>Director</a:t>
                </a:r>
                <a:endParaRPr kumimoji="0" lang="cs-CZ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Arial"/>
                  <a:cs typeface="Arial" charset="0"/>
                </a:endParaRPr>
              </a:p>
            </p:txBody>
          </p:sp>
          <p:sp>
            <p:nvSpPr>
              <p:cNvPr id="31" name="Rectangle 16"/>
              <p:cNvSpPr txBox="1"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628759" y="943771"/>
                <a:ext cx="1404000" cy="2012400"/>
              </a:xfrm>
              <a:prstGeom prst="rect">
                <a:avLst/>
              </a:prstGeom>
              <a:solidFill>
                <a:srgbClr val="E5EAF3"/>
              </a:solidFill>
              <a:ln>
                <a:solidFill>
                  <a:schemeClr val="tx2"/>
                </a:solidFill>
              </a:ln>
            </p:spPr>
            <p:txBody>
              <a:bodyPr vert="horz" wrap="square" lIns="72000" tIns="72000" rIns="72000" bIns="72000" rtlCol="0">
                <a:noAutofit/>
              </a:bodyPr>
              <a:lstStyle/>
              <a:p>
                <a:pPr marL="0" lvl="1" indent="1588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C2D83"/>
                  </a:buClr>
                  <a:buFontTx/>
                  <a:buNone/>
                  <a:defRPr/>
                </a:pPr>
                <a:r>
                  <a:rPr lang="cs-CZ" sz="900" b="1" i="1" kern="0" dirty="0" smtClean="0">
                    <a:solidFill>
                      <a:schemeClr val="accent4"/>
                    </a:solidFill>
                    <a:cs typeface="Arial" pitchFamily="34" charset="0"/>
                  </a:rPr>
                  <a:t>Gábor Cserháti</a:t>
                </a:r>
                <a:br>
                  <a:rPr lang="cs-CZ" sz="900" b="1" i="1" kern="0" dirty="0" smtClean="0">
                    <a:solidFill>
                      <a:schemeClr val="accent4"/>
                    </a:solidFill>
                    <a:cs typeface="Arial" pitchFamily="34" charset="0"/>
                  </a:rPr>
                </a:br>
                <a:r>
                  <a:rPr lang="cs-CZ" sz="900" b="1" i="1" kern="0" dirty="0" smtClean="0">
                    <a:solidFill>
                      <a:schemeClr val="accent4"/>
                    </a:solidFill>
                    <a:cs typeface="Arial" pitchFamily="34" charset="0"/>
                  </a:rPr>
                  <a:t>je </a:t>
                </a:r>
                <a:r>
                  <a:rPr lang="cs-CZ" sz="900" b="1" i="1" kern="0" dirty="0" err="1" smtClean="0">
                    <a:solidFill>
                      <a:schemeClr val="accent4"/>
                    </a:solidFill>
                    <a:cs typeface="Arial" pitchFamily="34" charset="0"/>
                  </a:rPr>
                  <a:t>Directorem</a:t>
                </a:r>
                <a:r>
                  <a:rPr lang="cs-CZ" sz="900" b="1" i="1" kern="0" dirty="0" smtClean="0">
                    <a:solidFill>
                      <a:schemeClr val="accent4"/>
                    </a:solidFill>
                    <a:cs typeface="Arial" pitchFamily="34" charset="0"/>
                  </a:rPr>
                  <a:t> ve společnosti KPMG Maďarsko</a:t>
                </a:r>
                <a:br>
                  <a:rPr lang="cs-CZ" sz="900" b="1" i="1" kern="0" dirty="0" smtClean="0">
                    <a:solidFill>
                      <a:schemeClr val="accent4"/>
                    </a:solidFill>
                    <a:cs typeface="Arial" pitchFamily="34" charset="0"/>
                  </a:rPr>
                </a:br>
                <a:r>
                  <a:rPr lang="cs-CZ" sz="900" i="1" kern="0" dirty="0" smtClean="0">
                    <a:solidFill>
                      <a:schemeClr val="accent4"/>
                    </a:solidFill>
                    <a:cs typeface="Arial" pitchFamily="34" charset="0"/>
                  </a:rPr>
                  <a:t>a je zodpovědný</a:t>
                </a:r>
                <a:br>
                  <a:rPr lang="cs-CZ" sz="900" i="1" kern="0" dirty="0" smtClean="0">
                    <a:solidFill>
                      <a:schemeClr val="accent4"/>
                    </a:solidFill>
                    <a:cs typeface="Arial" pitchFamily="34" charset="0"/>
                  </a:rPr>
                </a:br>
                <a:r>
                  <a:rPr lang="cs-CZ" sz="900" i="1" kern="0" dirty="0" smtClean="0">
                    <a:solidFill>
                      <a:schemeClr val="accent4"/>
                    </a:solidFill>
                    <a:cs typeface="Arial" pitchFamily="34" charset="0"/>
                  </a:rPr>
                  <a:t>za dohled nad projektem</a:t>
                </a:r>
                <a:br>
                  <a:rPr lang="cs-CZ" sz="900" i="1" kern="0" dirty="0" smtClean="0">
                    <a:solidFill>
                      <a:schemeClr val="accent4"/>
                    </a:solidFill>
                    <a:cs typeface="Arial" pitchFamily="34" charset="0"/>
                  </a:rPr>
                </a:br>
                <a:r>
                  <a:rPr lang="cs-CZ" sz="900" i="1" kern="0" dirty="0" smtClean="0">
                    <a:solidFill>
                      <a:schemeClr val="accent4"/>
                    </a:solidFill>
                    <a:cs typeface="Arial" pitchFamily="34" charset="0"/>
                  </a:rPr>
                  <a:t>a kvalitou jeho výstupů.</a:t>
                </a:r>
              </a:p>
            </p:txBody>
          </p:sp>
        </p:grpSp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15" cstate="print"/>
            <a:srcRect l="826" t="37031" r="86998" b="35407"/>
            <a:stretch>
              <a:fillRect/>
            </a:stretch>
          </p:blipFill>
          <p:spPr bwMode="auto">
            <a:xfrm>
              <a:off x="5012398" y="1294736"/>
              <a:ext cx="730800" cy="93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31750"/>
            </a:effectLst>
          </p:spPr>
        </p:pic>
      </p:grpSp>
      <p:sp>
        <p:nvSpPr>
          <p:cNvPr id="61" name="TextBox 60"/>
          <p:cNvSpPr txBox="1"/>
          <p:nvPr/>
        </p:nvSpPr>
        <p:spPr>
          <a:xfrm>
            <a:off x="323528" y="3720000"/>
            <a:ext cx="4886348" cy="215444"/>
          </a:xfrm>
          <a:prstGeom prst="rect">
            <a:avLst/>
          </a:prstGeom>
          <a:solidFill>
            <a:schemeClr val="bg1">
              <a:alpha val="26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cs-CZ" sz="1400" b="1" dirty="0" smtClean="0">
                <a:solidFill>
                  <a:srgbClr val="00338D"/>
                </a:solidFill>
              </a:rPr>
              <a:t>Management projektu</a:t>
            </a:r>
            <a:endParaRPr lang="cs-CZ" sz="1200" b="1" dirty="0" smtClean="0">
              <a:solidFill>
                <a:srgbClr val="00338D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796573" y="2710032"/>
            <a:ext cx="1009968" cy="1447430"/>
            <a:chOff x="3542853" y="2692448"/>
            <a:chExt cx="1035092" cy="1447430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542853" y="2692448"/>
              <a:ext cx="1035092" cy="1447430"/>
            </a:xfrm>
            <a:prstGeom prst="rect">
              <a:avLst/>
            </a:prstGeom>
            <a:solidFill>
              <a:srgbClr val="E5EAF3"/>
            </a:solidFill>
            <a:ln w="9525">
              <a:solidFill>
                <a:srgbClr val="0094C8"/>
              </a:solidFill>
              <a:miter lim="800000"/>
              <a:headEnd/>
              <a:tailEnd/>
            </a:ln>
          </p:spPr>
          <p:txBody>
            <a:bodyPr lIns="54000" tIns="54000" rIns="54000" bIns="54000" anchor="b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endParaRPr kumimoji="0" lang="cs-CZ" sz="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r>
                <a:rPr lang="cs-CZ" sz="900" b="1" kern="0" dirty="0" smtClean="0">
                  <a:solidFill>
                    <a:schemeClr val="accent4"/>
                  </a:solidFill>
                  <a:latin typeface="Arial"/>
                </a:rPr>
                <a:t>Jan Filkuka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r>
                <a:rPr lang="cs-CZ" sz="900" kern="0" dirty="0" smtClean="0">
                  <a:solidFill>
                    <a:schemeClr val="accent4"/>
                  </a:solidFill>
                  <a:latin typeface="Arial"/>
                </a:rPr>
                <a:t>Manažer projektu</a:t>
              </a:r>
            </a:p>
          </p:txBody>
        </p:sp>
        <p:pic>
          <p:nvPicPr>
            <p:cNvPr id="35" name="Picture 2" descr="C:\Users\thejduk\Desktop\JFK.jp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3694999" y="2773497"/>
              <a:ext cx="730800" cy="936000"/>
            </a:xfrm>
            <a:prstGeom prst="rect">
              <a:avLst/>
            </a:prstGeom>
            <a:noFill/>
            <a:effectLst>
              <a:softEdge rad="31750"/>
            </a:effectLst>
          </p:spPr>
        </p:pic>
      </p:grpSp>
      <p:grpSp>
        <p:nvGrpSpPr>
          <p:cNvPr id="6" name="Group 5"/>
          <p:cNvGrpSpPr/>
          <p:nvPr/>
        </p:nvGrpSpPr>
        <p:grpSpPr>
          <a:xfrm>
            <a:off x="5079769" y="2710262"/>
            <a:ext cx="1011600" cy="1447200"/>
            <a:chOff x="4842381" y="2692678"/>
            <a:chExt cx="1036800" cy="1447200"/>
          </a:xfrm>
        </p:grpSpPr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4842381" y="2692678"/>
              <a:ext cx="1036800" cy="1447200"/>
            </a:xfrm>
            <a:prstGeom prst="rect">
              <a:avLst/>
            </a:prstGeom>
            <a:solidFill>
              <a:srgbClr val="E5EAF3"/>
            </a:solidFill>
            <a:ln w="9525">
              <a:solidFill>
                <a:srgbClr val="0094C8"/>
              </a:solidFill>
              <a:miter lim="800000"/>
              <a:headEnd/>
              <a:tailEnd/>
            </a:ln>
          </p:spPr>
          <p:txBody>
            <a:bodyPr lIns="54000" tIns="54000" rIns="54000" bIns="54000" anchor="b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endParaRPr kumimoji="0" lang="cs-CZ" sz="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r>
                <a:rPr lang="cs-CZ" sz="900" b="1" kern="0" dirty="0" smtClean="0">
                  <a:solidFill>
                    <a:schemeClr val="accent4"/>
                  </a:solidFill>
                  <a:latin typeface="Arial"/>
                </a:rPr>
                <a:t>András Kaszap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2250" algn="l"/>
                </a:tabLst>
                <a:defRPr/>
              </a:pPr>
              <a:r>
                <a:rPr lang="cs-CZ" sz="900" kern="0" dirty="0" smtClean="0">
                  <a:solidFill>
                    <a:schemeClr val="accent4"/>
                  </a:solidFill>
                  <a:latin typeface="Arial"/>
                </a:rPr>
                <a:t>Vedoucí projektu</a:t>
              </a:r>
            </a:p>
          </p:txBody>
        </p:sp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17" cstate="screen"/>
            <a:srcRect/>
            <a:stretch>
              <a:fillRect/>
            </a:stretch>
          </p:blipFill>
          <p:spPr bwMode="auto">
            <a:xfrm>
              <a:off x="5012398" y="2773497"/>
              <a:ext cx="730800" cy="936000"/>
            </a:xfrm>
            <a:prstGeom prst="rect">
              <a:avLst/>
            </a:prstGeom>
            <a:noFill/>
            <a:ln w="9525">
              <a:solidFill>
                <a:schemeClr val="accent2">
                  <a:lumMod val="90000"/>
                </a:schemeClr>
              </a:solidFill>
              <a:miter lim="800000"/>
              <a:headEnd/>
              <a:tailEnd/>
            </a:ln>
            <a:effectLst>
              <a:softEdge rad="31750"/>
            </a:effectLst>
          </p:spPr>
        </p:pic>
      </p:grpSp>
      <p:sp>
        <p:nvSpPr>
          <p:cNvPr id="14" name="Left Brace 13"/>
          <p:cNvSpPr/>
          <p:nvPr/>
        </p:nvSpPr>
        <p:spPr>
          <a:xfrm rot="5400000">
            <a:off x="2446020" y="2954023"/>
            <a:ext cx="116841" cy="3444242"/>
          </a:xfrm>
          <a:prstGeom prst="leftBrace">
            <a:avLst>
              <a:gd name="adj1" fmla="val 20333"/>
              <a:gd name="adj2" fmla="val 50000"/>
            </a:avLst>
          </a:prstGeom>
          <a:ln>
            <a:solidFill>
              <a:srgbClr val="0026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2" name="Left Brace 61"/>
          <p:cNvSpPr/>
          <p:nvPr/>
        </p:nvSpPr>
        <p:spPr>
          <a:xfrm rot="5400000">
            <a:off x="7560219" y="2974569"/>
            <a:ext cx="116841" cy="3444242"/>
          </a:xfrm>
          <a:prstGeom prst="leftBrace">
            <a:avLst>
              <a:gd name="adj1" fmla="val 20333"/>
              <a:gd name="adj2" fmla="val 50000"/>
            </a:avLst>
          </a:prstGeom>
          <a:ln>
            <a:solidFill>
              <a:srgbClr val="0026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63" name="Picture 4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476672" y="4885239"/>
            <a:ext cx="712800" cy="936000"/>
          </a:xfrm>
          <a:prstGeom prst="rect">
            <a:avLst/>
          </a:prstGeom>
          <a:noFill/>
          <a:ln w="9525">
            <a:solidFill>
              <a:schemeClr val="accent2">
                <a:lumMod val="90000"/>
              </a:schemeClr>
            </a:solidFill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619802" y="4885239"/>
            <a:ext cx="712800" cy="936000"/>
          </a:xfrm>
          <a:prstGeom prst="rect">
            <a:avLst/>
          </a:prstGeom>
          <a:noFill/>
          <a:ln w="9525">
            <a:solidFill>
              <a:schemeClr val="accent2">
                <a:lumMod val="90000"/>
              </a:schemeClr>
            </a:solidFill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65" name="Picture 4"/>
          <p:cNvPicPr>
            <a:picLocks noChangeAspect="1" noChangeArrowheads="1"/>
          </p:cNvPicPr>
          <p:nvPr/>
        </p:nvPicPr>
        <p:blipFill>
          <a:blip r:embed="rId20" cstate="print"/>
          <a:srcRect l="826" t="37031" r="86998" b="35407"/>
          <a:stretch>
            <a:fillRect/>
          </a:stretch>
        </p:blipFill>
        <p:spPr bwMode="auto">
          <a:xfrm>
            <a:off x="2771724" y="4885239"/>
            <a:ext cx="712800" cy="936000"/>
          </a:xfrm>
          <a:prstGeom prst="rect">
            <a:avLst/>
          </a:prstGeom>
          <a:noFill/>
          <a:ln w="9525">
            <a:solidFill>
              <a:schemeClr val="accent2">
                <a:lumMod val="90000"/>
              </a:schemeClr>
            </a:solidFill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66" name="Picture 1" descr="C:\Users\thejduk\Desktop\OSA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923648" y="4885239"/>
            <a:ext cx="712800" cy="936000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67" name="Picture 1" descr="C:\Users\thejduk\Desktop\KAA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5375397" y="4913540"/>
            <a:ext cx="712800" cy="936000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23" cstate="screen"/>
          <a:srcRect/>
          <a:stretch>
            <a:fillRect/>
          </a:stretch>
        </p:blipFill>
        <p:spPr bwMode="auto">
          <a:xfrm>
            <a:off x="7679351" y="4913540"/>
            <a:ext cx="7128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562" y="4895955"/>
            <a:ext cx="712800" cy="936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140" y="4913540"/>
            <a:ext cx="712800" cy="93600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86899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Časový harmonogram projektu</a:t>
            </a:r>
            <a:endParaRPr lang="en-GB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gray">
          <a:xfrm>
            <a:off x="140677" y="1189283"/>
            <a:ext cx="9359900" cy="53884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000" b="1" kern="1200" noProof="0" dirty="0" smtClean="0">
                <a:solidFill>
                  <a:srgbClr val="00338D"/>
                </a:solidFill>
                <a:latin typeface="Arial"/>
                <a:ea typeface="+mn-ea"/>
                <a:cs typeface="Arial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0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2pPr>
            <a:lvl3pPr marL="1778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US" sz="10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3pPr>
            <a:lvl4pPr marL="3556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US" sz="10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000" b="0" kern="1200" baseline="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5pPr>
            <a:lvl6pPr marL="720725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0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6pPr>
            <a:lvl7pPr marL="895350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0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7pPr>
            <a:lvl8pPr marL="1081088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000" kern="1200" dirty="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8pPr>
            <a:lvl9pPr marL="1255713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0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§"/>
            </a:pPr>
            <a:r>
              <a:rPr lang="cs-CZ" b="0" dirty="0" smtClean="0"/>
              <a:t>Harmonogram </a:t>
            </a:r>
            <a:r>
              <a:rPr lang="cs-CZ" b="0" dirty="0"/>
              <a:t>vymezuje časové rozhraní jednotlivých hodnotících výstupů, včetně návrhů a finálních verzí.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cs-CZ" b="0" dirty="0" smtClean="0"/>
              <a:t>Smlouva </a:t>
            </a:r>
            <a:r>
              <a:rPr lang="cs-CZ" b="0" dirty="0"/>
              <a:t>byla uzavřena na dobu určitou, v souladu s harmonogramem díla, s platností nejpozději do 31. 12. 2016.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cs-CZ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60" y="2014572"/>
            <a:ext cx="9518860" cy="374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16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5340" y="116632"/>
            <a:ext cx="9361040" cy="792088"/>
          </a:xfrm>
        </p:spPr>
        <p:txBody>
          <a:bodyPr/>
          <a:lstStyle/>
          <a:p>
            <a:r>
              <a:rPr lang="cs-CZ" dirty="0" smtClean="0"/>
              <a:t>Věcný pokrok projektu</a:t>
            </a:r>
            <a:endParaRPr lang="cs-CZ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643631"/>
              </p:ext>
            </p:extLst>
          </p:nvPr>
        </p:nvGraphicFramePr>
        <p:xfrm>
          <a:off x="225083" y="1437243"/>
          <a:ext cx="9431297" cy="391476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43698"/>
                <a:gridCol w="7987599"/>
              </a:tblGrid>
              <a:tr h="440735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28. 4. 2014 </a:t>
                      </a:r>
                      <a:endParaRPr lang="cs-CZ" sz="11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Smlouva o dílo podepsána dne 28. 4. 2014.</a:t>
                      </a: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</a:tr>
              <a:tr h="340044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28.4.2014</a:t>
                      </a:r>
                      <a:endParaRPr lang="cs-CZ" sz="11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100" b="1" dirty="0" smtClean="0">
                          <a:solidFill>
                            <a:schemeClr val="accent4"/>
                          </a:solidFill>
                        </a:rPr>
                        <a:t>Úvodní jednání k projektu na Ministerstvu zemědělství ČR.</a:t>
                      </a:r>
                      <a:endParaRPr lang="cs-CZ" sz="1100" b="1" dirty="0" smtClean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</a:tr>
              <a:tr h="340044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04-11/2014</a:t>
                      </a: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cs-CZ" sz="1100" b="1" kern="1200" dirty="0" err="1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Desk</a:t>
                      </a:r>
                      <a:r>
                        <a:rPr lang="cs-CZ" sz="1100" b="1" kern="1200" dirty="0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100" b="1" kern="1200" dirty="0" err="1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research</a:t>
                      </a:r>
                      <a:r>
                        <a:rPr lang="cs-CZ" sz="1100" b="1" kern="1200" dirty="0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relevantních</a:t>
                      </a:r>
                      <a:r>
                        <a:rPr lang="cs-CZ" sz="1100" b="1" kern="1200" baseline="0" dirty="0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dokumentů.</a:t>
                      </a:r>
                      <a:endParaRPr lang="cs-CZ" sz="1100" b="1" kern="1200" dirty="0">
                        <a:solidFill>
                          <a:schemeClr val="accent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</a:tr>
              <a:tr h="340044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15.9.2014</a:t>
                      </a: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hu-HU" sz="1100" b="1" kern="1200" dirty="0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Předání a schválení finální verze Úvodní zprávy o hodnocení.</a:t>
                      </a:r>
                      <a:endParaRPr lang="cs-CZ" sz="1100" b="1" kern="1200" dirty="0">
                        <a:solidFill>
                          <a:schemeClr val="accent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</a:tr>
              <a:tr h="340044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30.9. - 3.10.2014</a:t>
                      </a: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hu-HU" sz="1100" b="1" kern="1200" dirty="0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Polořízené rozhovory se zástupci Řídícího orgánu.</a:t>
                      </a:r>
                      <a:endParaRPr lang="cs-CZ" sz="1100" b="1" kern="1200" dirty="0">
                        <a:solidFill>
                          <a:schemeClr val="accent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</a:tr>
              <a:tr h="340044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30.9. - 3.10.2014</a:t>
                      </a: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hu-HU" sz="1100" b="1" kern="1200" dirty="0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Polořízené rozhovory se zástupci Platební agentury (SZIF).</a:t>
                      </a:r>
                      <a:endParaRPr lang="cs-CZ" sz="1100" b="1" kern="1200" dirty="0">
                        <a:solidFill>
                          <a:schemeClr val="accent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</a:tr>
              <a:tr h="413638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30.9. - 20.10.2014</a:t>
                      </a: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Schůzky</a:t>
                      </a:r>
                      <a:r>
                        <a:rPr lang="cs-CZ" sz="1100" b="1" baseline="0" dirty="0" smtClean="0">
                          <a:solidFill>
                            <a:schemeClr val="accent4"/>
                          </a:solidFill>
                        </a:rPr>
                        <a:t> a </a:t>
                      </a:r>
                      <a:r>
                        <a:rPr lang="cs-CZ" sz="1100" b="1" baseline="0" dirty="0" err="1" smtClean="0">
                          <a:solidFill>
                            <a:schemeClr val="accent4"/>
                          </a:solidFill>
                        </a:rPr>
                        <a:t>polořízené</a:t>
                      </a:r>
                      <a:r>
                        <a:rPr lang="cs-CZ" sz="1100" b="1" baseline="0" dirty="0" smtClean="0">
                          <a:solidFill>
                            <a:schemeClr val="accent4"/>
                          </a:solidFill>
                        </a:rPr>
                        <a:t> rozhovory se zástupci členských institucí Monitorovacího výboru.</a:t>
                      </a:r>
                      <a:endParaRPr lang="cs-CZ" sz="11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</a:tr>
              <a:tr h="340044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30.9. - 6.10.2014</a:t>
                      </a: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Terénní</a:t>
                      </a:r>
                      <a:r>
                        <a:rPr lang="cs-CZ" sz="1100" b="1" baseline="0" dirty="0" smtClean="0">
                          <a:solidFill>
                            <a:schemeClr val="accent4"/>
                          </a:solidFill>
                        </a:rPr>
                        <a:t> práce – </a:t>
                      </a:r>
                      <a:r>
                        <a:rPr lang="cs-CZ" sz="1100" b="1" baseline="0" dirty="0" err="1" smtClean="0">
                          <a:solidFill>
                            <a:schemeClr val="accent4"/>
                          </a:solidFill>
                        </a:rPr>
                        <a:t>interviews</a:t>
                      </a:r>
                      <a:r>
                        <a:rPr lang="cs-CZ" sz="1100" b="1" baseline="0" dirty="0" smtClean="0">
                          <a:solidFill>
                            <a:schemeClr val="accent4"/>
                          </a:solidFill>
                        </a:rPr>
                        <a:t> s vybranými příjemci podpory a sběr dat pro případové studie.</a:t>
                      </a:r>
                      <a:endParaRPr lang="cs-CZ" sz="11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</a:tr>
              <a:tr h="340044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20.10.2014</a:t>
                      </a: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Spuštění pilotního online dotazníkového šetření opatření I.1.1.1</a:t>
                      </a:r>
                      <a:r>
                        <a:rPr lang="cs-CZ" sz="1100" b="1" baseline="0" dirty="0" smtClean="0">
                          <a:solidFill>
                            <a:schemeClr val="accent4"/>
                          </a:solidFill>
                        </a:rPr>
                        <a:t> Modernizace zemědělských podniků.</a:t>
                      </a:r>
                      <a:endParaRPr lang="cs-CZ" sz="11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</a:tr>
              <a:tr h="340044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10/2014</a:t>
                      </a: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Zpracování podkladů pro pilotní </a:t>
                      </a:r>
                      <a:r>
                        <a:rPr lang="cs-CZ" sz="1100" b="1" dirty="0" err="1" smtClean="0">
                          <a:solidFill>
                            <a:schemeClr val="accent4"/>
                          </a:solidFill>
                        </a:rPr>
                        <a:t>kontrafaktuální</a:t>
                      </a:r>
                      <a:r>
                        <a:rPr lang="cs-CZ" sz="1100" b="1" baseline="0" dirty="0" smtClean="0">
                          <a:solidFill>
                            <a:schemeClr val="accent4"/>
                          </a:solidFill>
                        </a:rPr>
                        <a:t> analýzu z dat FADN.</a:t>
                      </a:r>
                      <a:endParaRPr lang="cs-CZ" sz="11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</a:tr>
              <a:tr h="3400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10-11/2014</a:t>
                      </a: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Revize a analýza získaných</a:t>
                      </a:r>
                      <a:r>
                        <a:rPr lang="cs-CZ" sz="1100" b="1" baseline="0" dirty="0" smtClean="0">
                          <a:solidFill>
                            <a:schemeClr val="accent4"/>
                          </a:solidFill>
                        </a:rPr>
                        <a:t> dat.</a:t>
                      </a:r>
                      <a:endParaRPr lang="cs-CZ" sz="11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42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Úvodní zpráva a o hodnocení</a:t>
            </a:r>
            <a:endParaRPr lang="cs-CZ" dirty="0"/>
          </a:p>
        </p:txBody>
      </p:sp>
      <p:sp>
        <p:nvSpPr>
          <p:cNvPr id="5" name="Rounded Rectangle 4"/>
          <p:cNvSpPr/>
          <p:nvPr/>
        </p:nvSpPr>
        <p:spPr>
          <a:xfrm>
            <a:off x="223377" y="1148184"/>
            <a:ext cx="2924268" cy="328925"/>
          </a:xfrm>
          <a:prstGeom prst="roundRect">
            <a:avLst/>
          </a:prstGeom>
          <a:solidFill>
            <a:srgbClr val="002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b="1" dirty="0" smtClean="0">
                <a:solidFill>
                  <a:srgbClr val="FFFFFF"/>
                </a:solidFill>
              </a:rPr>
              <a:t>Cíle Úvodní zprávy o hodnocení</a:t>
            </a:r>
            <a:endParaRPr lang="cs-CZ" sz="1400" b="1" dirty="0">
              <a:solidFill>
                <a:srgbClr val="FFFFFF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76130" y="1600434"/>
            <a:ext cx="2871513" cy="2293386"/>
          </a:xfrm>
          <a:prstGeom prst="roundRect">
            <a:avLst>
              <a:gd name="adj" fmla="val 12066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t"/>
          <a:lstStyle/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r>
              <a:rPr lang="cs-CZ" sz="1200" dirty="0" smtClean="0">
                <a:solidFill>
                  <a:schemeClr val="accent4"/>
                </a:solidFill>
              </a:rPr>
              <a:t>Poskytnutí podrobného akčního </a:t>
            </a:r>
            <a:r>
              <a:rPr lang="cs-CZ" sz="1200" dirty="0">
                <a:solidFill>
                  <a:schemeClr val="accent4"/>
                </a:solidFill>
              </a:rPr>
              <a:t>plán a </a:t>
            </a:r>
            <a:r>
              <a:rPr lang="cs-CZ" sz="1200" dirty="0" smtClean="0">
                <a:solidFill>
                  <a:schemeClr val="accent4"/>
                </a:solidFill>
              </a:rPr>
              <a:t>časového harmonogramu projektu;</a:t>
            </a: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r>
              <a:rPr lang="cs-CZ" sz="1200" dirty="0" smtClean="0">
                <a:solidFill>
                  <a:schemeClr val="accent4"/>
                </a:solidFill>
              </a:rPr>
              <a:t>Popis úkolů, </a:t>
            </a:r>
            <a:r>
              <a:rPr lang="cs-CZ" sz="1200" dirty="0">
                <a:solidFill>
                  <a:schemeClr val="accent4"/>
                </a:solidFill>
              </a:rPr>
              <a:t>které budou </a:t>
            </a:r>
            <a:r>
              <a:rPr lang="cs-CZ" sz="1200" dirty="0" smtClean="0">
                <a:solidFill>
                  <a:schemeClr val="accent4"/>
                </a:solidFill>
              </a:rPr>
              <a:t>realizovány;</a:t>
            </a: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r>
              <a:rPr lang="cs-CZ" sz="1200" dirty="0">
                <a:solidFill>
                  <a:schemeClr val="accent4"/>
                </a:solidFill>
              </a:rPr>
              <a:t>V</a:t>
            </a:r>
            <a:r>
              <a:rPr lang="cs-CZ" sz="1200" dirty="0" smtClean="0">
                <a:solidFill>
                  <a:schemeClr val="accent4"/>
                </a:solidFill>
              </a:rPr>
              <a:t>ymezení zdrojů, </a:t>
            </a:r>
            <a:r>
              <a:rPr lang="cs-CZ" sz="1200" dirty="0">
                <a:solidFill>
                  <a:schemeClr val="accent4"/>
                </a:solidFill>
              </a:rPr>
              <a:t>které budou </a:t>
            </a:r>
            <a:r>
              <a:rPr lang="cs-CZ" sz="1200" dirty="0" smtClean="0">
                <a:solidFill>
                  <a:schemeClr val="accent4"/>
                </a:solidFill>
              </a:rPr>
              <a:t>použity;</a:t>
            </a: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r>
              <a:rPr lang="cs-CZ" sz="1200" dirty="0">
                <a:solidFill>
                  <a:schemeClr val="accent4"/>
                </a:solidFill>
              </a:rPr>
              <a:t>P</a:t>
            </a:r>
            <a:r>
              <a:rPr lang="cs-CZ" sz="1200" dirty="0" smtClean="0">
                <a:solidFill>
                  <a:schemeClr val="accent4"/>
                </a:solidFill>
              </a:rPr>
              <a:t>opis metodiky navržené </a:t>
            </a:r>
            <a:r>
              <a:rPr lang="cs-CZ" sz="1200" dirty="0">
                <a:solidFill>
                  <a:schemeClr val="accent4"/>
                </a:solidFill>
              </a:rPr>
              <a:t>ze strany KPMG, která </a:t>
            </a:r>
            <a:r>
              <a:rPr lang="cs-CZ" sz="1200" dirty="0" smtClean="0">
                <a:solidFill>
                  <a:schemeClr val="accent4"/>
                </a:solidFill>
              </a:rPr>
              <a:t>odpovídá </a:t>
            </a:r>
            <a:r>
              <a:rPr lang="cs-CZ" sz="1200" dirty="0">
                <a:solidFill>
                  <a:schemeClr val="accent4"/>
                </a:solidFill>
              </a:rPr>
              <a:t>požadavkům zadání projektu.</a:t>
            </a: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endParaRPr lang="cs-CZ" sz="1200" dirty="0" smtClean="0">
              <a:solidFill>
                <a:schemeClr val="accent4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25714" y="1127423"/>
            <a:ext cx="6107805" cy="327600"/>
          </a:xfrm>
          <a:prstGeom prst="roundRect">
            <a:avLst/>
          </a:prstGeom>
          <a:solidFill>
            <a:srgbClr val="0150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b="1" dirty="0" smtClean="0">
                <a:solidFill>
                  <a:srgbClr val="FFFFFF"/>
                </a:solidFill>
              </a:rPr>
              <a:t>Struktura a obsah úvodní zprávy o hodnocení</a:t>
            </a:r>
            <a:endParaRPr lang="cs-CZ" sz="1400" b="1" dirty="0">
              <a:solidFill>
                <a:srgbClr val="FFFFFF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25712" y="1531008"/>
            <a:ext cx="6107807" cy="4685153"/>
          </a:xfrm>
          <a:prstGeom prst="roundRect">
            <a:avLst>
              <a:gd name="adj" fmla="val 12066"/>
            </a:avLst>
          </a:prstGeom>
          <a:noFill/>
          <a:ln w="19050">
            <a:solidFill>
              <a:srgbClr val="0150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/>
          <a:lstStyle/>
          <a:p>
            <a:r>
              <a:rPr lang="cs-CZ" sz="1200" b="1" dirty="0">
                <a:solidFill>
                  <a:schemeClr val="accent4"/>
                </a:solidFill>
              </a:rPr>
              <a:t>Část </a:t>
            </a:r>
            <a:r>
              <a:rPr lang="cs-CZ" sz="1200" b="1" dirty="0" smtClean="0">
                <a:solidFill>
                  <a:schemeClr val="accent4"/>
                </a:solidFill>
              </a:rPr>
              <a:t>1</a:t>
            </a:r>
            <a:r>
              <a:rPr lang="cs-CZ" sz="1200" dirty="0" smtClean="0">
                <a:solidFill>
                  <a:schemeClr val="accent4"/>
                </a:solidFill>
              </a:rPr>
              <a:t>: </a:t>
            </a:r>
            <a:r>
              <a:rPr lang="cs-CZ" sz="1200" b="1" dirty="0" smtClean="0">
                <a:solidFill>
                  <a:schemeClr val="accent4"/>
                </a:solidFill>
              </a:rPr>
              <a:t>Úvod </a:t>
            </a:r>
            <a:r>
              <a:rPr lang="cs-CZ" sz="1200" b="1" dirty="0">
                <a:solidFill>
                  <a:schemeClr val="accent4"/>
                </a:solidFill>
              </a:rPr>
              <a:t>hodnotící </a:t>
            </a:r>
            <a:r>
              <a:rPr lang="cs-CZ" sz="1200" b="1" dirty="0" smtClean="0">
                <a:solidFill>
                  <a:schemeClr val="accent4"/>
                </a:solidFill>
              </a:rPr>
              <a:t>zprávy</a:t>
            </a:r>
          </a:p>
          <a:p>
            <a:endParaRPr lang="cs-CZ" sz="1200" b="1" dirty="0" smtClean="0">
              <a:solidFill>
                <a:schemeClr val="accent4"/>
              </a:solidFill>
            </a:endParaRPr>
          </a:p>
          <a:p>
            <a:r>
              <a:rPr lang="cs-CZ" sz="1200" b="1" dirty="0">
                <a:solidFill>
                  <a:schemeClr val="accent4"/>
                </a:solidFill>
              </a:rPr>
              <a:t>Část </a:t>
            </a:r>
            <a:r>
              <a:rPr lang="cs-CZ" sz="1200" b="1" dirty="0" smtClean="0">
                <a:solidFill>
                  <a:schemeClr val="accent4"/>
                </a:solidFill>
              </a:rPr>
              <a:t>2</a:t>
            </a:r>
            <a:r>
              <a:rPr lang="cs-CZ" sz="1200" dirty="0" smtClean="0">
                <a:solidFill>
                  <a:schemeClr val="accent4"/>
                </a:solidFill>
              </a:rPr>
              <a:t>: </a:t>
            </a:r>
            <a:r>
              <a:rPr lang="cs-CZ" sz="1200" b="1" dirty="0" smtClean="0">
                <a:solidFill>
                  <a:schemeClr val="accent4"/>
                </a:solidFill>
              </a:rPr>
              <a:t>Hodnotící kontext</a:t>
            </a:r>
          </a:p>
          <a:p>
            <a:pPr marL="273050" indent="174625"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accent4"/>
                </a:solidFill>
              </a:rPr>
              <a:t>klíčové </a:t>
            </a:r>
            <a:r>
              <a:rPr lang="cs-CZ" sz="1200" dirty="0">
                <a:solidFill>
                  <a:schemeClr val="accent4"/>
                </a:solidFill>
              </a:rPr>
              <a:t>rysy PRV </a:t>
            </a:r>
            <a:r>
              <a:rPr lang="cs-CZ" sz="1200" dirty="0" smtClean="0">
                <a:solidFill>
                  <a:schemeClr val="accent4"/>
                </a:solidFill>
              </a:rPr>
              <a:t>2007-2013,</a:t>
            </a:r>
          </a:p>
          <a:p>
            <a:pPr marL="273050" indent="174625"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accent4"/>
                </a:solidFill>
              </a:rPr>
              <a:t>představení </a:t>
            </a:r>
            <a:r>
              <a:rPr lang="cs-CZ" sz="1200" dirty="0">
                <a:solidFill>
                  <a:schemeClr val="accent4"/>
                </a:solidFill>
              </a:rPr>
              <a:t>předchozích hodnocení </a:t>
            </a:r>
            <a:r>
              <a:rPr lang="cs-CZ" sz="1200" dirty="0" smtClean="0">
                <a:solidFill>
                  <a:schemeClr val="accent4"/>
                </a:solidFill>
              </a:rPr>
              <a:t>programu,</a:t>
            </a:r>
          </a:p>
          <a:p>
            <a:pPr marL="273050" indent="174625"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accent4"/>
                </a:solidFill>
              </a:rPr>
              <a:t>definování </a:t>
            </a:r>
            <a:r>
              <a:rPr lang="cs-CZ" sz="1200" dirty="0">
                <a:solidFill>
                  <a:schemeClr val="accent4"/>
                </a:solidFill>
              </a:rPr>
              <a:t>rozsahu zakázky</a:t>
            </a:r>
            <a:r>
              <a:rPr lang="cs-CZ" sz="1200" dirty="0" smtClean="0">
                <a:solidFill>
                  <a:schemeClr val="accent4"/>
                </a:solidFill>
              </a:rPr>
              <a:t>.</a:t>
            </a:r>
          </a:p>
          <a:p>
            <a:pPr marL="273050"/>
            <a:endParaRPr lang="cs-CZ" sz="1200" dirty="0">
              <a:solidFill>
                <a:schemeClr val="accent4"/>
              </a:solidFill>
            </a:endParaRPr>
          </a:p>
          <a:p>
            <a:r>
              <a:rPr lang="cs-CZ" sz="1200" b="1" dirty="0">
                <a:solidFill>
                  <a:schemeClr val="accent4"/>
                </a:solidFill>
              </a:rPr>
              <a:t>Část </a:t>
            </a:r>
            <a:r>
              <a:rPr lang="cs-CZ" sz="1200" b="1" dirty="0" smtClean="0">
                <a:solidFill>
                  <a:schemeClr val="accent4"/>
                </a:solidFill>
              </a:rPr>
              <a:t>3</a:t>
            </a:r>
            <a:r>
              <a:rPr lang="cs-CZ" sz="1200" dirty="0" smtClean="0">
                <a:solidFill>
                  <a:schemeClr val="accent4"/>
                </a:solidFill>
              </a:rPr>
              <a:t>: </a:t>
            </a:r>
            <a:r>
              <a:rPr lang="cs-CZ" sz="1200" b="1" dirty="0" smtClean="0">
                <a:solidFill>
                  <a:schemeClr val="accent4"/>
                </a:solidFill>
              </a:rPr>
              <a:t>Obecný </a:t>
            </a:r>
            <a:r>
              <a:rPr lang="cs-CZ" sz="1200" b="1" dirty="0">
                <a:solidFill>
                  <a:schemeClr val="accent4"/>
                </a:solidFill>
              </a:rPr>
              <a:t>přístup a </a:t>
            </a:r>
            <a:r>
              <a:rPr lang="cs-CZ" sz="1200" b="1" dirty="0" smtClean="0">
                <a:solidFill>
                  <a:schemeClr val="accent4"/>
                </a:solidFill>
              </a:rPr>
              <a:t>metodika</a:t>
            </a:r>
          </a:p>
          <a:p>
            <a:pPr marL="447675" indent="-174625"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accent4"/>
                </a:solidFill>
              </a:rPr>
              <a:t>rámec hodnocení,</a:t>
            </a:r>
          </a:p>
          <a:p>
            <a:pPr marL="447675" indent="-174625"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accent4"/>
                </a:solidFill>
              </a:rPr>
              <a:t>hodnotící </a:t>
            </a:r>
            <a:r>
              <a:rPr lang="cs-CZ" sz="1200" dirty="0">
                <a:solidFill>
                  <a:schemeClr val="accent4"/>
                </a:solidFill>
              </a:rPr>
              <a:t>nástroje a </a:t>
            </a:r>
            <a:r>
              <a:rPr lang="cs-CZ" sz="1200" dirty="0" smtClean="0">
                <a:solidFill>
                  <a:schemeClr val="accent4"/>
                </a:solidFill>
              </a:rPr>
              <a:t>techniky,</a:t>
            </a:r>
          </a:p>
          <a:p>
            <a:pPr marL="447675" indent="-174625"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accent4"/>
                </a:solidFill>
              </a:rPr>
              <a:t>současné </a:t>
            </a:r>
            <a:r>
              <a:rPr lang="cs-CZ" sz="1200" dirty="0">
                <a:solidFill>
                  <a:schemeClr val="accent4"/>
                </a:solidFill>
              </a:rPr>
              <a:t>relevantní ukazatele a hodnotící </a:t>
            </a:r>
            <a:r>
              <a:rPr lang="cs-CZ" sz="1200" dirty="0" smtClean="0">
                <a:solidFill>
                  <a:schemeClr val="accent4"/>
                </a:solidFill>
              </a:rPr>
              <a:t>otázky,</a:t>
            </a:r>
          </a:p>
          <a:p>
            <a:pPr marL="447675" indent="-174625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accent4"/>
                </a:solidFill>
              </a:rPr>
              <a:t>n</a:t>
            </a:r>
            <a:r>
              <a:rPr lang="cs-CZ" sz="1200" dirty="0" smtClean="0">
                <a:solidFill>
                  <a:schemeClr val="accent4"/>
                </a:solidFill>
              </a:rPr>
              <a:t>ávrh metodiky </a:t>
            </a:r>
            <a:r>
              <a:rPr lang="cs-CZ" sz="1200" dirty="0">
                <a:solidFill>
                  <a:schemeClr val="accent4"/>
                </a:solidFill>
              </a:rPr>
              <a:t>pro zodpovídání evaluačních </a:t>
            </a:r>
            <a:r>
              <a:rPr lang="cs-CZ" sz="1200" dirty="0" smtClean="0">
                <a:solidFill>
                  <a:schemeClr val="accent4"/>
                </a:solidFill>
              </a:rPr>
              <a:t>otázek,</a:t>
            </a:r>
          </a:p>
          <a:p>
            <a:pPr marL="447675" indent="-174625"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accent4"/>
                </a:solidFill>
              </a:rPr>
              <a:t>revize </a:t>
            </a:r>
            <a:r>
              <a:rPr lang="cs-CZ" sz="1200" dirty="0">
                <a:solidFill>
                  <a:schemeClr val="accent4"/>
                </a:solidFill>
              </a:rPr>
              <a:t>ukazatelů, případně stanovení doplňujících národních </a:t>
            </a:r>
            <a:r>
              <a:rPr lang="cs-CZ" sz="1200" dirty="0" smtClean="0">
                <a:solidFill>
                  <a:schemeClr val="accent4"/>
                </a:solidFill>
              </a:rPr>
              <a:t>ukazatelů,</a:t>
            </a:r>
          </a:p>
          <a:p>
            <a:pPr marL="447675" indent="-174625"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accent4"/>
                </a:solidFill>
              </a:rPr>
              <a:t>obecná </a:t>
            </a:r>
            <a:r>
              <a:rPr lang="cs-CZ" sz="1200" dirty="0">
                <a:solidFill>
                  <a:schemeClr val="accent4"/>
                </a:solidFill>
              </a:rPr>
              <a:t>struktura průběžných hodnotících </a:t>
            </a:r>
            <a:r>
              <a:rPr lang="cs-CZ" sz="1200" dirty="0" smtClean="0">
                <a:solidFill>
                  <a:schemeClr val="accent4"/>
                </a:solidFill>
              </a:rPr>
              <a:t>zpráv,</a:t>
            </a:r>
          </a:p>
          <a:p>
            <a:pPr marL="447675" indent="-174625"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accent4"/>
                </a:solidFill>
              </a:rPr>
              <a:t>popis úkolů, </a:t>
            </a:r>
            <a:r>
              <a:rPr lang="cs-CZ" sz="1200" dirty="0">
                <a:solidFill>
                  <a:schemeClr val="accent4"/>
                </a:solidFill>
              </a:rPr>
              <a:t>kterých má být dosaženo v průběhu jednotlivých </a:t>
            </a:r>
            <a:r>
              <a:rPr lang="cs-CZ" sz="1200" dirty="0" smtClean="0">
                <a:solidFill>
                  <a:schemeClr val="accent4"/>
                </a:solidFill>
              </a:rPr>
              <a:t>hodnocení.</a:t>
            </a:r>
          </a:p>
          <a:p>
            <a:endParaRPr lang="cs-CZ" sz="1200" dirty="0">
              <a:solidFill>
                <a:schemeClr val="accent4"/>
              </a:solidFill>
            </a:endParaRPr>
          </a:p>
          <a:p>
            <a:r>
              <a:rPr lang="cs-CZ" sz="1200" b="1" dirty="0">
                <a:solidFill>
                  <a:schemeClr val="accent4"/>
                </a:solidFill>
              </a:rPr>
              <a:t>Část 4: Podrobný harmonogram </a:t>
            </a:r>
            <a:r>
              <a:rPr lang="cs-CZ" sz="1200" b="1" dirty="0" smtClean="0">
                <a:solidFill>
                  <a:schemeClr val="accent4"/>
                </a:solidFill>
              </a:rPr>
              <a:t>prací</a:t>
            </a:r>
          </a:p>
          <a:p>
            <a:pPr marL="447675" indent="-174625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accent4"/>
                </a:solidFill>
              </a:rPr>
              <a:t>celkový pracovní plán,</a:t>
            </a:r>
          </a:p>
          <a:p>
            <a:pPr marL="447675" indent="-174625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accent4"/>
                </a:solidFill>
              </a:rPr>
              <a:t>konkrétní kroky pro přípravu první dílčí průběžné hodnotící zprávy</a:t>
            </a:r>
            <a:r>
              <a:rPr lang="cs-CZ" sz="1200" dirty="0" smtClean="0">
                <a:solidFill>
                  <a:schemeClr val="accent4"/>
                </a:solidFill>
              </a:rPr>
              <a:t>.</a:t>
            </a:r>
          </a:p>
          <a:p>
            <a:endParaRPr lang="cs-CZ" sz="1200" dirty="0">
              <a:solidFill>
                <a:schemeClr val="accent4"/>
              </a:solidFill>
            </a:endParaRPr>
          </a:p>
          <a:p>
            <a:r>
              <a:rPr lang="cs-CZ" sz="1200" b="1" dirty="0">
                <a:solidFill>
                  <a:schemeClr val="accent4"/>
                </a:solidFill>
              </a:rPr>
              <a:t>Část 5: Řízení </a:t>
            </a:r>
            <a:r>
              <a:rPr lang="cs-CZ" sz="1200" b="1" dirty="0" smtClean="0">
                <a:solidFill>
                  <a:schemeClr val="accent4"/>
                </a:solidFill>
              </a:rPr>
              <a:t>projektu</a:t>
            </a:r>
          </a:p>
          <a:p>
            <a:pPr marL="447675" indent="-174625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accent4"/>
                </a:solidFill>
              </a:rPr>
              <a:t>organizace projektu,</a:t>
            </a:r>
          </a:p>
          <a:p>
            <a:pPr marL="447675" indent="-174625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accent4"/>
                </a:solidFill>
              </a:rPr>
              <a:t>evaluační kapacita,</a:t>
            </a:r>
          </a:p>
          <a:p>
            <a:pPr marL="447675" indent="-174625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accent4"/>
                </a:solidFill>
              </a:rPr>
              <a:t>komunikace a logistika.</a:t>
            </a: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endParaRPr lang="cs-CZ" sz="1200" dirty="0">
              <a:solidFill>
                <a:schemeClr val="accent4"/>
              </a:solidFill>
            </a:endParaRPr>
          </a:p>
          <a:p>
            <a:pPr marL="180975" indent="-180975">
              <a:spcBef>
                <a:spcPts val="600"/>
              </a:spcBef>
              <a:buFont typeface="Wingdings" pitchFamily="2" charset="2"/>
              <a:buChar char="§"/>
            </a:pPr>
            <a:endParaRPr lang="cs-CZ" sz="1200" dirty="0">
              <a:solidFill>
                <a:schemeClr val="accent4"/>
              </a:solidFill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3191604" y="2527260"/>
            <a:ext cx="290147" cy="439733"/>
          </a:xfrm>
          <a:prstGeom prst="rightArrow">
            <a:avLst/>
          </a:prstGeom>
          <a:solidFill>
            <a:srgbClr val="BFC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54" y="4137425"/>
            <a:ext cx="2834489" cy="189058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TextBox 9"/>
          <p:cNvSpPr txBox="1"/>
          <p:nvPr/>
        </p:nvSpPr>
        <p:spPr>
          <a:xfrm>
            <a:off x="313154" y="6066673"/>
            <a:ext cx="123092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800" i="1" dirty="0" smtClean="0">
                <a:solidFill>
                  <a:schemeClr val="accent4"/>
                </a:solidFill>
              </a:rPr>
              <a:t>Zdroj: KPMG</a:t>
            </a:r>
          </a:p>
        </p:txBody>
      </p:sp>
    </p:spTree>
    <p:extLst>
      <p:ext uri="{BB962C8B-B14F-4D97-AF65-F5344CB8AC3E}">
        <p14:creationId xmlns:p14="http://schemas.microsoft.com/office/powerpoint/2010/main" val="10569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 plánované kroky</a:t>
            </a:r>
            <a:endParaRPr lang="cs-CZ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509666"/>
              </p:ext>
            </p:extLst>
          </p:nvPr>
        </p:nvGraphicFramePr>
        <p:xfrm>
          <a:off x="272480" y="1279228"/>
          <a:ext cx="9361040" cy="213628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32943"/>
                <a:gridCol w="7928097"/>
              </a:tblGrid>
              <a:tr h="386113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11-12/2014</a:t>
                      </a:r>
                      <a:endParaRPr lang="cs-CZ" sz="11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Finalizace analýzy</a:t>
                      </a:r>
                      <a:r>
                        <a:rPr lang="cs-CZ" sz="1100" b="1" baseline="0" dirty="0" smtClean="0">
                          <a:solidFill>
                            <a:schemeClr val="accent4"/>
                          </a:solidFill>
                        </a:rPr>
                        <a:t> dat a evaluačních a projektových aktivit týkajících se 1. Dílčí průběžné zprávy o hodnocení.</a:t>
                      </a:r>
                      <a:endParaRPr lang="cs-CZ" sz="1100" b="1" dirty="0" smtClean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</a:tr>
              <a:tr h="350035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8.12.2014</a:t>
                      </a:r>
                      <a:endParaRPr lang="cs-CZ" sz="11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100" b="1" dirty="0" smtClean="0">
                          <a:solidFill>
                            <a:schemeClr val="accent4"/>
                          </a:solidFill>
                        </a:rPr>
                        <a:t>Dodání draftu </a:t>
                      </a:r>
                      <a:r>
                        <a:rPr lang="cs-CZ" sz="1100" b="1" baseline="0" dirty="0" smtClean="0">
                          <a:solidFill>
                            <a:schemeClr val="accent4"/>
                          </a:solidFill>
                        </a:rPr>
                        <a:t>1. Dílčí průběžné zprávy ohodnocení.</a:t>
                      </a:r>
                      <a:endParaRPr lang="cs-CZ" sz="1100" b="1" dirty="0" smtClean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</a:tr>
              <a:tr h="350035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22.12.2014</a:t>
                      </a: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cs-CZ" sz="1100" b="1" kern="1200" dirty="0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Zaslání</a:t>
                      </a:r>
                      <a:r>
                        <a:rPr lang="cs-CZ" sz="1100" b="1" kern="1200" baseline="0" dirty="0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připomínek ze strany Ministerstva zemědělství ČR.</a:t>
                      </a:r>
                      <a:endParaRPr lang="cs-CZ" sz="1100" b="1" kern="1200" dirty="0">
                        <a:solidFill>
                          <a:schemeClr val="accent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</a:tr>
              <a:tr h="350035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9.1.2015</a:t>
                      </a: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100" b="1" dirty="0" smtClean="0">
                          <a:solidFill>
                            <a:schemeClr val="accent4"/>
                          </a:solidFill>
                        </a:rPr>
                        <a:t>Dodání finální verze </a:t>
                      </a:r>
                      <a:r>
                        <a:rPr lang="cs-CZ" sz="1100" b="1" baseline="0" dirty="0" smtClean="0">
                          <a:solidFill>
                            <a:schemeClr val="accent4"/>
                          </a:solidFill>
                        </a:rPr>
                        <a:t>1. Dílčí průběžné zprávy o hodnocení.</a:t>
                      </a:r>
                      <a:endParaRPr lang="cs-CZ" sz="1100" b="1" dirty="0" smtClean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</a:tr>
              <a:tr h="350035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23.1.2015</a:t>
                      </a: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100" b="1" kern="1200" dirty="0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Finální</a:t>
                      </a:r>
                      <a:r>
                        <a:rPr lang="hu-HU" sz="1100" b="1" kern="1200" baseline="0" dirty="0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kontrola ze strany </a:t>
                      </a:r>
                      <a:r>
                        <a:rPr lang="cs-CZ" sz="1100" b="1" kern="1200" baseline="0" dirty="0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Ministerstva zemědělství ČR.</a:t>
                      </a:r>
                      <a:endParaRPr lang="cs-CZ" sz="1100" b="1" kern="1200" dirty="0" smtClean="0">
                        <a:solidFill>
                          <a:schemeClr val="accent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8099C6"/>
                    </a:solidFill>
                  </a:tcPr>
                </a:tc>
              </a:tr>
              <a:tr h="350035">
                <a:tc>
                  <a:txBody>
                    <a:bodyPr/>
                    <a:lstStyle/>
                    <a:p>
                      <a:pPr algn="ctr"/>
                      <a:r>
                        <a:rPr lang="cs-CZ" sz="1100" b="1" dirty="0" smtClean="0">
                          <a:solidFill>
                            <a:schemeClr val="accent4"/>
                          </a:solidFill>
                        </a:rPr>
                        <a:t>6.2.2015</a:t>
                      </a: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hu-HU" sz="1100" b="1" kern="1200" dirty="0" smtClean="0">
                          <a:solidFill>
                            <a:schemeClr val="accent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Formální předání finální </a:t>
                      </a:r>
                      <a:r>
                        <a:rPr lang="hu-HU" sz="1100" b="1" dirty="0" smtClean="0">
                          <a:solidFill>
                            <a:schemeClr val="accent4"/>
                          </a:solidFill>
                        </a:rPr>
                        <a:t>verze </a:t>
                      </a:r>
                      <a:r>
                        <a:rPr lang="cs-CZ" sz="1100" b="1" baseline="0" dirty="0" smtClean="0">
                          <a:solidFill>
                            <a:schemeClr val="accent4"/>
                          </a:solidFill>
                        </a:rPr>
                        <a:t>1. Dílčí průběžné zprávy o hodnocení.</a:t>
                      </a:r>
                      <a:endParaRPr lang="cs-CZ" sz="1100" b="1" kern="1200" dirty="0">
                        <a:solidFill>
                          <a:schemeClr val="accent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4623" y="5944162"/>
            <a:ext cx="123092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800" i="1" dirty="0" smtClean="0">
                <a:solidFill>
                  <a:schemeClr val="accent4"/>
                </a:solidFill>
              </a:rPr>
              <a:t>Zdroj: KPMG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0" y="3803399"/>
            <a:ext cx="9361040" cy="214076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53679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4.04"/>
  <p:tag name="TYPE" val="FullPage"/>
  <p:tag name="KEYWORD" val="FULL-PAGE"/>
  <p:tag name="TEMPLATEVERSION" val="03/02/2014 14:35:4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02,4668"/>
  <p:tag name="ADV_LEFT" val="21,45512"/>
  <p:tag name="ADV_HEIGHT" val="20,26528"/>
  <p:tag name="ADV_WIDTH" val="481,9433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ASFONT" val="Univers55"/>
</p:tagLst>
</file>

<file path=ppt/theme/theme1.xml><?xml version="1.0" encoding="utf-8"?>
<a:theme xmlns:a="http://schemas.openxmlformats.org/drawingml/2006/main" name="KPMG Talkbook Full-page Template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KPMG Talkbook Full-page Template</Template>
  <TotalTime>793</TotalTime>
  <Words>606</Words>
  <Application>Microsoft Office PowerPoint</Application>
  <PresentationFormat>A4 (210 x 297 mm)</PresentationFormat>
  <Paragraphs>226</Paragraphs>
  <Slides>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KPMG Talkbook Full-page Template</vt:lpstr>
      <vt:lpstr>Ex-post hodnocení Programu rozvoje venkova 2007-2013</vt:lpstr>
      <vt:lpstr>Obsah</vt:lpstr>
      <vt:lpstr>Rámec evaluace</vt:lpstr>
      <vt:lpstr>Hodnotitelský tým projektu</vt:lpstr>
      <vt:lpstr>Časový harmonogram projektu</vt:lpstr>
      <vt:lpstr>Věcný pokrok projektu</vt:lpstr>
      <vt:lpstr>Úvodní zpráva a o hodnocení</vt:lpstr>
      <vt:lpstr>Další plánované kroky</vt:lpstr>
      <vt:lpstr>Prezentace aplikace PowerPoint</vt:lpstr>
    </vt:vector>
  </TitlesOfParts>
  <Company>KPMG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KPMG Talkbook template</dc:title>
  <dc:creator>Valentova, Stepanka</dc:creator>
  <cp:lastModifiedBy>Žaloudková Jitka</cp:lastModifiedBy>
  <cp:revision>93</cp:revision>
  <cp:lastPrinted>2014-11-04T07:51:31Z</cp:lastPrinted>
  <dcterms:created xsi:type="dcterms:W3CDTF">2014-10-21T08:03:59Z</dcterms:created>
  <dcterms:modified xsi:type="dcterms:W3CDTF">2014-11-04T07:56:28Z</dcterms:modified>
</cp:coreProperties>
</file>