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3.xml" ContentType="application/vnd.openxmlformats-officedocument.theme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72" r:id="rId3"/>
    <p:sldMasterId id="2147483660" r:id="rId4"/>
  </p:sldMasterIdLst>
  <p:notesMasterIdLst>
    <p:notesMasterId r:id="rId14"/>
  </p:notesMasterIdLst>
  <p:sldIdLst>
    <p:sldId id="256" r:id="rId5"/>
    <p:sldId id="257" r:id="rId6"/>
    <p:sldId id="265" r:id="rId7"/>
    <p:sldId id="282" r:id="rId8"/>
    <p:sldId id="283" r:id="rId9"/>
    <p:sldId id="286" r:id="rId10"/>
    <p:sldId id="288" r:id="rId11"/>
    <p:sldId id="274" r:id="rId12"/>
    <p:sldId id="279" r:id="rId13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2B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2" autoAdjust="0"/>
    <p:restoredTop sz="90409" autoAdjust="0"/>
  </p:normalViewPr>
  <p:slideViewPr>
    <p:cSldViewPr>
      <p:cViewPr>
        <p:scale>
          <a:sx n="100" d="100"/>
          <a:sy n="100" d="100"/>
        </p:scale>
        <p:origin x="-1944" y="-21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F79BBE-E63B-49A8-82C4-43DD3F614E11}" type="datetimeFigureOut">
              <a:rPr lang="cs-CZ" smtClean="0"/>
              <a:t>15.8.2016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21D900-B30A-427E-8F1B-BB158CAB22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946830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666603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47859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21D900-B30A-427E-8F1B-BB158CAB2292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010571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7E3844-7DEB-4CFB-9657-00E6AC4BA2F2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2D52DC-B652-4FEA-AFFC-1092F421841C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8313" y="1556792"/>
            <a:ext cx="8207375" cy="432048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Kliknutím na ikonu přidáte graf.</a:t>
            </a:r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graf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318ABD-6230-4C71-8A54-AA3E01096780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4797152"/>
            <a:ext cx="8207375" cy="129614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2" name="Zástupný symbol pro graf 11"/>
          <p:cNvSpPr>
            <a:spLocks noGrp="1"/>
          </p:cNvSpPr>
          <p:nvPr>
            <p:ph type="chart" sz="quarter" idx="15"/>
          </p:nvPr>
        </p:nvSpPr>
        <p:spPr>
          <a:xfrm>
            <a:off x="468313" y="1556792"/>
            <a:ext cx="8207375" cy="3096344"/>
          </a:xfrm>
        </p:spPr>
        <p:txBody>
          <a:bodyPr/>
          <a:lstStyle/>
          <a:p>
            <a:r>
              <a:rPr lang="cs-CZ" smtClean="0"/>
              <a:t>Kliknutím na ikonu přidáte graf.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1DE381-CCA8-4F87-AC26-ECE23380FE2B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2132856"/>
            <a:ext cx="8207375" cy="2736304"/>
          </a:xfrm>
        </p:spPr>
        <p:txBody>
          <a:bodyPr/>
          <a:lstStyle/>
          <a:p>
            <a:r>
              <a:rPr lang="cs-CZ" smtClean="0"/>
              <a:t>Kliknutím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ulka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ECEA9-BDB0-4376-A49D-5965B8BBA530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5013177"/>
            <a:ext cx="8207375" cy="108012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tabulku 10"/>
          <p:cNvSpPr>
            <a:spLocks noGrp="1"/>
          </p:cNvSpPr>
          <p:nvPr>
            <p:ph type="tbl" sz="quarter" idx="15"/>
          </p:nvPr>
        </p:nvSpPr>
        <p:spPr>
          <a:xfrm>
            <a:off x="468313" y="1556792"/>
            <a:ext cx="8207375" cy="3312368"/>
          </a:xfrm>
        </p:spPr>
        <p:txBody>
          <a:bodyPr/>
          <a:lstStyle/>
          <a:p>
            <a:r>
              <a:rPr lang="cs-CZ" smtClean="0"/>
              <a:t>Kliknutím na ikonu přidáte tabulku.</a:t>
            </a:r>
            <a:endParaRPr lang="cs-CZ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5C72D-34BC-44B2-ADAD-7018EC4B30F1}" type="datetime1">
              <a:rPr lang="cs-CZ" smtClean="0"/>
              <a:t>15.8.2016</a:t>
            </a:fld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F09F5D-B483-4876-992F-F668843664FD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DAD5AF-8D3E-4173-9FC0-51C60B97E1F2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35C0AB-E1AD-4556-BB7D-6C4AECB3BE8F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A3898F-7378-4079-B84A-A2886D2AA376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BECEA-3962-467B-90A7-85CC18BA6FB3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pod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16833"/>
            <a:ext cx="8229600" cy="4176464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4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9A2ACE-B826-45A1-A168-4B35042D4C88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7544" y="1340768"/>
            <a:ext cx="8208144" cy="432048"/>
          </a:xfrm>
        </p:spPr>
        <p:txBody>
          <a:bodyPr>
            <a:noAutofit/>
          </a:bodyPr>
          <a:lstStyle>
            <a:lvl1pPr>
              <a:buNone/>
              <a:defRPr sz="2400" baseline="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8C1E5D-F811-4089-A3CE-9B97A02FB9AE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3AA41-EEE9-4314-8700-B24B64035062}" type="datetime1">
              <a:rPr lang="cs-CZ" smtClean="0"/>
              <a:t>15.8.2016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754D0B-1EE4-44C0-974C-5B718021EFC6}" type="datetime1">
              <a:rPr lang="cs-CZ" smtClean="0"/>
              <a:t>15.8.2016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1400B5-727B-4E8B-8E77-3103480A9594}" type="datetime1">
              <a:rPr lang="cs-CZ" smtClean="0"/>
              <a:t>15.8.2016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007FA3-A547-4774-B6C6-FDA000981048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0D05EF-1D64-4B90-84A3-B51B5476797B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9D7D7F-F7A1-4C18-9DD3-549B381DC983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94AAED-7A72-4AAA-8248-ADD25AF72EDC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A46FF-EE79-425F-973F-0D007362E257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28FE6-8914-437A-8B28-9229ADEADC48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52527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>
              <a:buClr>
                <a:srgbClr val="B2BC00"/>
              </a:buClr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78284-783B-44FA-931B-7281F4E03BDE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8330E8-C754-4CFC-9FE8-C86FA929D084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785A43-AD64-4340-8B63-3FD0100269B5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65880F-7C8D-4674-BEDE-54DECF5A5386}" type="datetime1">
              <a:rPr lang="cs-CZ" smtClean="0"/>
              <a:t>15.8.2016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233634-8109-4375-A00D-6FD69A27AF79}" type="datetime1">
              <a:rPr lang="cs-CZ" smtClean="0"/>
              <a:t>15.8.2016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187544-BFEA-4EFE-BA64-A92E0569E0C3}" type="datetime1">
              <a:rPr lang="cs-CZ" smtClean="0"/>
              <a:t>15.8.2016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9AB6E7-14CE-481E-827A-CF377875A31D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91EFC3-FB30-4D33-A184-D82BC2E4C2B7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6FED2-5BE7-452E-BC4B-AD58BE57E8C8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3819-AB9B-4875-8037-801A10FF301A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Autofit/>
          </a:bodyPr>
          <a:lstStyle>
            <a:lvl1pPr algn="r">
              <a:defRPr sz="50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dirty="0" smtClean="0"/>
              <a:t>Klepnutím lze upravit styl předlohy podnadpisů.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EA0E7C-76B1-4049-955F-51FA50C5576F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16831"/>
            <a:ext cx="4038600" cy="4176465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16831"/>
            <a:ext cx="4038600" cy="4176465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Kliknutím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8CB4A-363F-4556-B517-49882BC36E73}" type="datetime1">
              <a:rPr lang="cs-CZ" smtClean="0"/>
              <a:t>15.8.2016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3"/>
          </p:nvPr>
        </p:nvSpPr>
        <p:spPr>
          <a:xfrm>
            <a:off x="468313" y="1340767"/>
            <a:ext cx="8208143" cy="43204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>
            <a:normAutofit/>
          </a:bodyPr>
          <a:lstStyle>
            <a:lvl1pPr algn="l">
              <a:defRPr sz="3200" b="1">
                <a:solidFill>
                  <a:srgbClr val="B2BC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57200" y="1988840"/>
            <a:ext cx="8229600" cy="4137323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400">
                <a:latin typeface="Arial" pitchFamily="34" charset="0"/>
                <a:cs typeface="Arial" pitchFamily="34" charset="0"/>
              </a:defRPr>
            </a:lvl1pPr>
            <a:lvl2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2pPr>
            <a:lvl3pPr>
              <a:buClr>
                <a:srgbClr val="B2BC00"/>
              </a:buClr>
              <a:defRPr sz="2000">
                <a:latin typeface="Arial" pitchFamily="34" charset="0"/>
                <a:cs typeface="Arial" pitchFamily="34" charset="0"/>
              </a:defRPr>
            </a:lvl3pPr>
            <a:lvl4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4pPr>
            <a:lvl5pPr>
              <a:buClr>
                <a:srgbClr val="B2BC00"/>
              </a:buClr>
              <a:buFont typeface="Arial" pitchFamily="34" charset="0"/>
              <a:buChar char="•"/>
              <a:defRPr sz="2000"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cs-CZ" dirty="0" smtClean="0"/>
              <a:t>Klepnutím lze upravit styly předlohy textu.</a:t>
            </a:r>
          </a:p>
          <a:p>
            <a:pPr lvl="1"/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43C834-DECA-46EC-9863-7D50F1F1E10C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text 7"/>
          <p:cNvSpPr>
            <a:spLocks noGrp="1"/>
          </p:cNvSpPr>
          <p:nvPr>
            <p:ph type="body" sz="quarter" idx="13"/>
          </p:nvPr>
        </p:nvSpPr>
        <p:spPr>
          <a:xfrm>
            <a:off x="468313" y="1341438"/>
            <a:ext cx="8207375" cy="575394"/>
          </a:xfrm>
        </p:spPr>
        <p:txBody>
          <a:bodyPr>
            <a:normAutofit/>
          </a:bodyPr>
          <a:lstStyle>
            <a:lvl1pPr>
              <a:buNone/>
              <a:defRPr sz="2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dirty="0" smtClean="0"/>
              <a:t>Klepnutím lze upravit styly předlohy textu.</a:t>
            </a:r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49D916-C8EC-45B4-87B6-A7C9E5AF5604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6AEB49-307D-4E4A-AADE-62E74B5F1467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3C0EE-EA49-4D1B-AAD2-4A52BC78C3A9}" type="datetime1">
              <a:rPr lang="cs-CZ" smtClean="0"/>
              <a:t>15.8.2016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FB4675-8607-4700-A586-2F35D2F894CC}" type="datetime1">
              <a:rPr lang="cs-CZ" smtClean="0"/>
              <a:t>15.8.2016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602A9-0501-49F4-84CD-FF14556B52FE}" type="datetime1">
              <a:rPr lang="cs-CZ" smtClean="0"/>
              <a:t>15.8.2016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6188B2-C25B-4CC3-AF50-ED627A0ECE49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C80150-46D9-4B49-8BEA-857161BE2FD8}" type="datetime1">
              <a:rPr lang="cs-CZ" smtClean="0"/>
              <a:t>15.8.2016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9542C-C156-4FB1-A59A-9C9FB477309C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52E03D-CFDD-4C62-991D-DA925359C52F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va obsahy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340769"/>
            <a:ext cx="4038600" cy="4752528"/>
          </a:xfrm>
        </p:spPr>
        <p:txBody>
          <a:bodyPr/>
          <a:lstStyle>
            <a:lvl1pPr>
              <a:buClr>
                <a:srgbClr val="B2BC00"/>
              </a:buClr>
              <a:buSzPct val="120000"/>
              <a:defRPr sz="2200"/>
            </a:lvl1pPr>
            <a:lvl2pPr>
              <a:buClr>
                <a:srgbClr val="B2BC00"/>
              </a:buClr>
              <a:defRPr sz="2000"/>
            </a:lvl2pPr>
            <a:lvl3pPr>
              <a:buClr>
                <a:srgbClr val="B2BC00"/>
              </a:buClr>
              <a:defRPr sz="2000"/>
            </a:lvl3pPr>
            <a:lvl4pPr>
              <a:buClr>
                <a:srgbClr val="B2BC00"/>
              </a:buClr>
              <a:defRPr sz="2000"/>
            </a:lvl4pPr>
            <a:lvl5pPr>
              <a:buClr>
                <a:srgbClr val="B2BC00"/>
              </a:buCl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340768"/>
            <a:ext cx="4038600" cy="4752529"/>
          </a:xfrm>
        </p:spPr>
        <p:txBody>
          <a:bodyPr/>
          <a:lstStyle>
            <a:lvl1pPr>
              <a:defRPr lang="cs-CZ" sz="22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>
              <a:defRPr sz="1800"/>
            </a:lvl6pPr>
            <a:lvl7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7pPr>
            <a:lvl8pPr>
              <a:defRPr sz="1800"/>
            </a:lvl8pPr>
            <a:lvl9pPr indent="-2286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  <a:defRPr lang="cs-CZ" sz="2000" kern="1200" dirty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9pPr>
          </a:lstStyle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Kliknutím lze upravit styly předlohy textu.</a:t>
            </a:r>
          </a:p>
          <a:p>
            <a:pPr marL="342900" lvl="1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Druhá úroveň</a:t>
            </a:r>
          </a:p>
          <a:p>
            <a:pPr marL="342900" lvl="2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Třetí úroveň</a:t>
            </a:r>
          </a:p>
          <a:p>
            <a:pPr marL="342900" lvl="3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Čtvrtá úroveň</a:t>
            </a:r>
          </a:p>
          <a:p>
            <a:pPr marL="342900" lvl="4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SzPct val="120000"/>
              <a:buFont typeface="Arial" pitchFamily="34" charset="0"/>
              <a:buChar char="•"/>
            </a:pPr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016FD-27A4-4194-BF01-32590DB09B47}" type="datetime1">
              <a:rPr lang="cs-CZ" smtClean="0"/>
              <a:t>15.8.2016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92C8C0-090D-4450-B76E-E5F19E84067B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uze nadpis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0122C2-95C4-4F73-B053-A9FB4C477AD2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podtit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68B2C5-CCB8-46A9-A96B-A65447A9902D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7" name="Zástupný symbol pro text 6"/>
          <p:cNvSpPr>
            <a:spLocks noGrp="1"/>
          </p:cNvSpPr>
          <p:nvPr>
            <p:ph type="body" sz="quarter" idx="13"/>
          </p:nvPr>
        </p:nvSpPr>
        <p:spPr>
          <a:xfrm>
            <a:off x="467544" y="1556792"/>
            <a:ext cx="8207375" cy="432519"/>
          </a:xfrm>
        </p:spPr>
        <p:txBody>
          <a:bodyPr>
            <a:normAutofit/>
          </a:bodyPr>
          <a:lstStyle>
            <a:lvl1pPr>
              <a:buNone/>
              <a:defRPr sz="2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2132857"/>
            <a:ext cx="8207375" cy="1224135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razek_be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CFD6D6-309F-4A15-AC33-08F8F6C4BB54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ctr">
              <a:defRPr/>
            </a:lvl1pPr>
          </a:lstStyle>
          <a:p>
            <a:fld id="{A7F66FD0-77ED-4855-BDD6-57F58BD46DD3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9" name="Zástupný symbol pro text 8"/>
          <p:cNvSpPr>
            <a:spLocks noGrp="1"/>
          </p:cNvSpPr>
          <p:nvPr>
            <p:ph type="body" sz="quarter" idx="14"/>
          </p:nvPr>
        </p:nvSpPr>
        <p:spPr>
          <a:xfrm>
            <a:off x="467544" y="1556793"/>
            <a:ext cx="8207375" cy="1800200"/>
          </a:xfrm>
        </p:spPr>
        <p:txBody>
          <a:bodyPr/>
          <a:lstStyle>
            <a:lvl1pPr>
              <a:buClr>
                <a:srgbClr val="B2BC00"/>
              </a:buClr>
              <a:buSzPct val="150000"/>
              <a:defRPr sz="2200"/>
            </a:lvl1pPr>
            <a:lvl2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defRPr lang="cs-CZ" sz="2000" kern="1200" dirty="0" smtClean="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</p:txBody>
      </p:sp>
      <p:sp>
        <p:nvSpPr>
          <p:cNvPr id="11" name="Zástupný symbol pro obrázek 10"/>
          <p:cNvSpPr>
            <a:spLocks noGrp="1"/>
          </p:cNvSpPr>
          <p:nvPr>
            <p:ph type="pic" sz="quarter" idx="15"/>
          </p:nvPr>
        </p:nvSpPr>
        <p:spPr>
          <a:xfrm>
            <a:off x="468312" y="3501008"/>
            <a:ext cx="8208143" cy="2592288"/>
          </a:xfrm>
        </p:spPr>
        <p:txBody>
          <a:bodyPr/>
          <a:lstStyle/>
          <a:p>
            <a:r>
              <a:rPr lang="cs-CZ" smtClean="0"/>
              <a:t>Kliknutím na ikonu přidáte obrázek.</a:t>
            </a:r>
            <a:endParaRPr lang="cs-CZ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tif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9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6.xml"/><Relationship Id="rId13" Type="http://schemas.openxmlformats.org/officeDocument/2006/relationships/image" Target="../media/image1.tiff"/><Relationship Id="rId3" Type="http://schemas.openxmlformats.org/officeDocument/2006/relationships/slideLayout" Target="../slideLayouts/slideLayout41.xml"/><Relationship Id="rId7" Type="http://schemas.openxmlformats.org/officeDocument/2006/relationships/slideLayout" Target="../slideLayouts/slideLayout4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6" Type="http://schemas.openxmlformats.org/officeDocument/2006/relationships/slideLayout" Target="../slideLayouts/slideLayout44.xml"/><Relationship Id="rId11" Type="http://schemas.openxmlformats.org/officeDocument/2006/relationships/slideLayout" Target="../slideLayouts/slideLayout49.xml"/><Relationship Id="rId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48.xml"/><Relationship Id="rId4" Type="http://schemas.openxmlformats.org/officeDocument/2006/relationships/slideLayout" Target="../slideLayouts/slideLayout42.xml"/><Relationship Id="rId9" Type="http://schemas.openxmlformats.org/officeDocument/2006/relationships/slideLayout" Target="../slideLayouts/slideLayout4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4930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lvl="0" indent="-34290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•"/>
            </a:pPr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3563888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F14208-E401-497A-B773-52C5F30193F8}" type="datetime1">
              <a:rPr lang="cs-CZ" smtClean="0"/>
              <a:t>15.8.2016</a:t>
            </a:fld>
            <a:endParaRPr lang="cs-CZ" dirty="0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467544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ctr"/>
            <a:fld id="{A7F66FD0-77ED-4855-BDD6-57F58BD46DD3}" type="slidenum">
              <a:rPr lang="cs-CZ" smtClean="0"/>
              <a:pPr algn="ctr"/>
              <a:t>‹#›</a:t>
            </a:fld>
            <a:endParaRPr lang="cs-CZ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99" r:id="rId3"/>
    <p:sldLayoutId id="2147483652" r:id="rId4"/>
    <p:sldLayoutId id="2147483700" r:id="rId5"/>
    <p:sldLayoutId id="2147483654" r:id="rId6"/>
    <p:sldLayoutId id="2147483701" r:id="rId7"/>
    <p:sldLayoutId id="2147483696" r:id="rId8"/>
    <p:sldLayoutId id="2147483702" r:id="rId9"/>
    <p:sldLayoutId id="2147483697" r:id="rId10"/>
    <p:sldLayoutId id="2147483703" r:id="rId11"/>
    <p:sldLayoutId id="2147483698" r:id="rId12"/>
    <p:sldLayoutId id="2147483704" r:id="rId13"/>
    <p:sldLayoutId id="2147483655" r:id="rId14"/>
    <p:sldLayoutId id="2147483658" r:id="rId15"/>
    <p:sldLayoutId id="2147483659" r:id="rId16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lang="cs-CZ" sz="3200" b="1" kern="1200" dirty="0" smtClean="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lang="cs-CZ" sz="22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E71A7D-7D3D-46A1-829F-F0740322DB0B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48F2999-88C0-4F56-B18E-51EC6250C90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469DD-9E9D-482D-B6C7-6AD63C8EB2A2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BF14D-6589-4AFC-8645-4D69459CAC87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dirty="0" smtClean="0"/>
              <a:t>Klepnutím lze upravit styl předlohy nadpisů.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dirty="0" smtClean="0"/>
              <a:t>Klepnutím lze upravit styly předlohy textu.</a:t>
            </a:r>
          </a:p>
          <a:p>
            <a:pPr marL="742950" lvl="1" indent="-285750" algn="l" defTabSz="914400" rtl="0" eaLnBrk="1" latinLnBrk="0" hangingPunct="1">
              <a:spcBef>
                <a:spcPct val="20000"/>
              </a:spcBef>
              <a:buClr>
                <a:srgbClr val="B2BC00"/>
              </a:buClr>
              <a:buFont typeface="Arial" pitchFamily="34" charset="0"/>
              <a:buChar char="–"/>
            </a:pPr>
            <a:r>
              <a:rPr lang="cs-CZ" dirty="0" smtClean="0"/>
              <a:t>Druhá úroveň</a:t>
            </a:r>
          </a:p>
          <a:p>
            <a:pPr lvl="2"/>
            <a:r>
              <a:rPr lang="cs-CZ" dirty="0" smtClean="0"/>
              <a:t>Třetí úroveň</a:t>
            </a:r>
          </a:p>
          <a:p>
            <a:pPr lvl="3"/>
            <a:r>
              <a:rPr lang="cs-CZ" dirty="0" smtClean="0"/>
              <a:t>Čtvrtá úroveň</a:t>
            </a:r>
          </a:p>
          <a:p>
            <a:pPr lvl="4"/>
            <a:r>
              <a:rPr lang="cs-CZ" dirty="0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421C71-2095-42B4-9DBF-947093874B6D}" type="datetime1">
              <a:rPr lang="cs-CZ" smtClean="0"/>
              <a:t>15.8.2016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F229B-3742-4E42-A401-A2288B98B632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B2BC00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4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–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defTabSz="914400" rtl="0" eaLnBrk="1" latinLnBrk="0" hangingPunct="1">
        <a:spcBef>
          <a:spcPct val="20000"/>
        </a:spcBef>
        <a:buClr>
          <a:srgbClr val="B2BC00"/>
        </a:buClr>
        <a:buFont typeface="Arial" pitchFamily="34" charset="0"/>
        <a:buChar char="•"/>
        <a:defRPr lang="cs-CZ" sz="2000" kern="1200" dirty="0" smtClean="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07504" y="1772816"/>
            <a:ext cx="8928991" cy="2448271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cs-CZ" sz="44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Vodní hospodářství </a:t>
            </a:r>
            <a:r>
              <a:rPr lang="cs-CZ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32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320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(2014–2016</a:t>
            </a:r>
            <a:r>
              <a:rPr lang="cs-CZ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br>
              <a:rPr lang="cs-CZ" sz="320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200" dirty="0" smtClean="0"/>
              <a:t/>
            </a:r>
            <a:br>
              <a:rPr lang="cs-CZ" sz="2200" dirty="0" smtClean="0"/>
            </a:br>
            <a:endParaRPr lang="cs-CZ" sz="24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11560" y="4941168"/>
            <a:ext cx="4824536" cy="936104"/>
          </a:xfrm>
        </p:spPr>
        <p:txBody>
          <a:bodyPr>
            <a:normAutofit fontScale="70000" lnSpcReduction="20000"/>
          </a:bodyPr>
          <a:lstStyle/>
          <a:p>
            <a:r>
              <a:rPr lang="cs-CZ" sz="2200" b="1" dirty="0" smtClean="0">
                <a:solidFill>
                  <a:schemeClr val="tx1"/>
                </a:solidFill>
              </a:rPr>
              <a:t>Aleš Kendík</a:t>
            </a:r>
            <a:endParaRPr lang="cs-CZ" sz="2200" b="1" dirty="0" smtClean="0">
              <a:solidFill>
                <a:schemeClr val="tx1"/>
              </a:solidFill>
            </a:endParaRPr>
          </a:p>
          <a:p>
            <a:r>
              <a:rPr lang="cs-CZ" sz="2200" b="1" dirty="0">
                <a:solidFill>
                  <a:schemeClr val="tx1"/>
                </a:solidFill>
              </a:rPr>
              <a:t>náměstek pro řízení sekce vodního hospodářství </a:t>
            </a:r>
          </a:p>
          <a:p>
            <a:r>
              <a:rPr lang="cs-CZ" sz="2200" b="1" dirty="0" smtClean="0">
                <a:solidFill>
                  <a:schemeClr val="tx1"/>
                </a:solidFill>
              </a:rPr>
              <a:t>15</a:t>
            </a:r>
            <a:r>
              <a:rPr lang="cs-CZ" sz="2200" b="1" dirty="0" smtClean="0">
                <a:solidFill>
                  <a:schemeClr val="tx1"/>
                </a:solidFill>
              </a:rPr>
              <a:t>. 8. 2016</a:t>
            </a:r>
            <a:endParaRPr lang="cs-CZ" sz="2200" b="1" dirty="0">
              <a:solidFill>
                <a:schemeClr val="tx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1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adpis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cs-CZ" sz="3600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Vládní materiály – systémový přístup (sucho)</a:t>
            </a:r>
            <a:endParaRPr lang="cs-CZ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Zástupný symbol pro obsah 5"/>
          <p:cNvSpPr>
            <a:spLocks noGrp="1"/>
          </p:cNvSpPr>
          <p:nvPr>
            <p:ph idx="1"/>
          </p:nvPr>
        </p:nvSpPr>
        <p:spPr>
          <a:xfrm>
            <a:off x="1187624" y="1268760"/>
            <a:ext cx="7272808" cy="4824536"/>
          </a:xfrm>
        </p:spPr>
        <p:txBody>
          <a:bodyPr>
            <a:normAutofit fontScale="62500" lnSpcReduction="20000"/>
          </a:bodyPr>
          <a:lstStyle/>
          <a:p>
            <a:pPr marL="177800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SzPct val="100000"/>
              <a:defRPr/>
            </a:pPr>
            <a:endParaRPr lang="cs-CZ" sz="7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77800" algn="just" fontAlgn="auto">
              <a:lnSpc>
                <a:spcPct val="120000"/>
              </a:lnSpc>
              <a:spcBef>
                <a:spcPct val="50000"/>
              </a:spcBef>
              <a:spcAft>
                <a:spcPts val="0"/>
              </a:spcAft>
              <a:buSzPct val="100000"/>
              <a:defRPr/>
            </a:pPr>
            <a:r>
              <a:rPr lang="cs-CZ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Příprava realizace opatření pro zmírnění negativních </a:t>
            </a:r>
            <a:r>
              <a:rPr lang="cs-CZ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	dopadů </a:t>
            </a:r>
            <a:r>
              <a:rPr lang="cs-CZ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sucha a nedostatku vody (UV č. 620 z 07/2015)</a:t>
            </a:r>
          </a:p>
          <a:p>
            <a:pPr marL="349250" indent="-171450" algn="just">
              <a:lnSpc>
                <a:spcPct val="90000"/>
              </a:lnSpc>
              <a:spcBef>
                <a:spcPts val="0"/>
              </a:spcBef>
              <a:buSzPct val="100000"/>
              <a:defRPr/>
            </a:pPr>
            <a:endParaRPr lang="cs-CZ" sz="9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400" b="1" dirty="0"/>
              <a:t>MZe a MŽP – výstup meziresortní komise VODA-SUCHO</a:t>
            </a: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400" b="1" dirty="0" smtClean="0"/>
              <a:t>50 </a:t>
            </a:r>
            <a:r>
              <a:rPr lang="cs-CZ" sz="2400" b="1" dirty="0"/>
              <a:t>úkolů (monitorovací, legislativní, provozní, ekonomické, </a:t>
            </a:r>
            <a:r>
              <a:rPr lang="cs-CZ" sz="2400" b="1" dirty="0" smtClean="0"/>
              <a:t>technické</a:t>
            </a:r>
            <a:br>
              <a:rPr lang="cs-CZ" sz="2400" b="1" dirty="0" smtClean="0"/>
            </a:br>
            <a:r>
              <a:rPr lang="cs-CZ" sz="2400" b="1" dirty="0" smtClean="0"/>
              <a:t>a </a:t>
            </a:r>
            <a:r>
              <a:rPr lang="cs-CZ" sz="2400" b="1" dirty="0"/>
              <a:t>environmentální)</a:t>
            </a:r>
          </a:p>
          <a:p>
            <a:pPr marL="541338" indent="-363538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400" b="1" dirty="0"/>
              <a:t>cíl: vypracovat Koncepci ochrany před následky sucha pro území ČR (06/2017</a:t>
            </a:r>
            <a:r>
              <a:rPr lang="cs-CZ" sz="2400" b="1" dirty="0" smtClean="0"/>
              <a:t>)</a:t>
            </a:r>
          </a:p>
          <a:p>
            <a:pPr marL="177800" indent="0">
              <a:spcBef>
                <a:spcPts val="300"/>
              </a:spcBef>
              <a:spcAft>
                <a:spcPts val="300"/>
              </a:spcAft>
              <a:buSzPct val="100000"/>
              <a:buNone/>
              <a:defRPr/>
            </a:pPr>
            <a:endParaRPr lang="cs-CZ" sz="2400" b="1" dirty="0"/>
          </a:p>
          <a:p>
            <a:pPr marL="541338" indent="-363538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endParaRPr lang="cs-CZ" sz="700" b="1" cap="small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176213" algn="just" fontAlgn="auto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cs-CZ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Opatření k omezení následků sucha a nedostatku vody v </a:t>
            </a:r>
            <a:r>
              <a:rPr lang="cs-CZ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ČR 	a finanční potřeby k </a:t>
            </a:r>
            <a:r>
              <a:rPr lang="cs-CZ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jejich </a:t>
            </a:r>
            <a:r>
              <a:rPr lang="cs-CZ" sz="28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realizaci </a:t>
            </a:r>
            <a:r>
              <a:rPr lang="cs-CZ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(05/2016)</a:t>
            </a:r>
          </a:p>
          <a:p>
            <a:pPr marL="176213" algn="just" fontAlgn="auto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cs-CZ" sz="9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400" b="1" dirty="0"/>
              <a:t>dotační programy MZe z národních zdrojů na omezení dopadů </a:t>
            </a:r>
            <a:r>
              <a:rPr lang="cs-CZ" sz="2400" b="1" dirty="0" smtClean="0"/>
              <a:t>sucha</a:t>
            </a:r>
            <a:br>
              <a:rPr lang="cs-CZ" sz="2400" b="1" dirty="0" smtClean="0"/>
            </a:br>
            <a:r>
              <a:rPr lang="cs-CZ" sz="2400" b="1" dirty="0" smtClean="0"/>
              <a:t>– </a:t>
            </a:r>
            <a:r>
              <a:rPr lang="cs-CZ" sz="2400" b="1" dirty="0"/>
              <a:t>3 etapy (2016-2021, 2022-2027, 2027-2033)</a:t>
            </a: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400" b="1" dirty="0"/>
              <a:t>finanční nároky I. etapy programů: 2,4 mld. Kč ze státního </a:t>
            </a:r>
            <a:r>
              <a:rPr lang="cs-CZ" sz="2400" b="1" dirty="0" smtClean="0"/>
              <a:t>rozpočtu</a:t>
            </a:r>
            <a:br>
              <a:rPr lang="cs-CZ" sz="2400" b="1" dirty="0" smtClean="0"/>
            </a:br>
            <a:r>
              <a:rPr lang="cs-CZ" sz="2400" b="1" dirty="0" smtClean="0"/>
              <a:t>a </a:t>
            </a:r>
            <a:r>
              <a:rPr lang="cs-CZ" sz="2400" b="1" dirty="0"/>
              <a:t>0,7 mld. Kč z vlastních zdrojů investorů </a:t>
            </a: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400" b="1" dirty="0"/>
              <a:t>budoucí předpoklad – využití evropských zdrojů</a:t>
            </a:r>
          </a:p>
        </p:txBody>
      </p:sp>
      <p:sp>
        <p:nvSpPr>
          <p:cNvPr id="2" name="Zástupný symbol pro číslo snímk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2</a:t>
            </a:fld>
            <a:endParaRPr lang="cs-CZ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76213"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Vládní materiály – konkrétní ochrana (povodně/sucho)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340768"/>
            <a:ext cx="8064896" cy="4608512"/>
          </a:xfrm>
        </p:spPr>
        <p:txBody>
          <a:bodyPr>
            <a:normAutofit fontScale="92500" lnSpcReduction="20000"/>
          </a:bodyPr>
          <a:lstStyle/>
          <a:p>
            <a:pPr marL="177800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SzPct val="100000"/>
              <a:defRPr/>
            </a:pP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Vodní dílo Skalička (07/2015, 12/2015, </a:t>
            </a:r>
            <a:r>
              <a:rPr lang="cs-CZ" sz="24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08/2016</a:t>
            </a: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 marL="177800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buSzPct val="100000"/>
              <a:defRPr/>
            </a:pPr>
            <a:endParaRPr lang="cs-CZ" sz="8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41338" indent="-363538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000" b="1" dirty="0"/>
              <a:t>protipovodňová ochrana v povodí řeky Bečvy </a:t>
            </a: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000" b="1" dirty="0"/>
              <a:t>2015 – zajištěny finanční prostředky na majetkoprávní vypořádání (520 mil. Kč)</a:t>
            </a: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000" b="1" dirty="0"/>
              <a:t>2016 – aktualizace záměru vodního díla (změna  ze suchého poldru se stálým nadržením na vodní dílo se zásobním prostorem)</a:t>
            </a: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endParaRPr lang="cs-CZ" sz="1000" b="1" dirty="0"/>
          </a:p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Vodní nádrže (03/2016, </a:t>
            </a:r>
            <a:r>
              <a:rPr lang="cs-CZ" sz="2400" b="1" u="sng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08/2016</a:t>
            </a: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</a:p>
          <a:p>
            <a:pPr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endParaRPr lang="cs-CZ" sz="800" b="1" dirty="0">
              <a:solidFill>
                <a:srgbClr val="0000CC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000" b="1" dirty="0">
                <a:solidFill>
                  <a:prstClr val="black"/>
                </a:solidFill>
              </a:rPr>
              <a:t>reakce na boj se suchem a zajištění zdrojů pitné vody</a:t>
            </a: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000" b="1" dirty="0"/>
              <a:t>materiál připraven na základě výsledků studií proveditelnosti </a:t>
            </a:r>
            <a:br>
              <a:rPr lang="cs-CZ" sz="2000" b="1" dirty="0"/>
            </a:br>
            <a:r>
              <a:rPr lang="cs-CZ" sz="2000" b="1" dirty="0"/>
              <a:t>a investičních záměrů </a:t>
            </a:r>
          </a:p>
          <a:p>
            <a:pPr marL="541338" indent="-363538" algn="just">
              <a:spcBef>
                <a:spcPts val="300"/>
              </a:spcBef>
              <a:spcAft>
                <a:spcPts val="300"/>
              </a:spcAft>
              <a:buSzPct val="100000"/>
              <a:defRPr/>
            </a:pPr>
            <a:r>
              <a:rPr lang="cs-CZ" sz="2000" b="1" dirty="0"/>
              <a:t>příprava realizace </a:t>
            </a:r>
            <a:r>
              <a:rPr lang="cs-CZ" sz="2000" b="1" dirty="0" smtClean="0"/>
              <a:t>dvou </a:t>
            </a:r>
            <a:r>
              <a:rPr lang="cs-CZ" sz="2000" b="1" dirty="0"/>
              <a:t>vodních nádrží (Senomaty, Šanov) </a:t>
            </a:r>
            <a:r>
              <a:rPr lang="cs-CZ" sz="2000" b="1" dirty="0" smtClean="0"/>
              <a:t/>
            </a:r>
            <a:br>
              <a:rPr lang="cs-CZ" sz="2000" b="1" dirty="0" smtClean="0"/>
            </a:br>
            <a:r>
              <a:rPr lang="cs-CZ" sz="2000" b="1" dirty="0" smtClean="0"/>
              <a:t>a </a:t>
            </a:r>
            <a:r>
              <a:rPr lang="cs-CZ" sz="2000" b="1" dirty="0"/>
              <a:t>pokračování v předprojektové přípravě dalších </a:t>
            </a:r>
            <a:r>
              <a:rPr lang="cs-CZ" sz="2000" b="1" dirty="0" smtClean="0"/>
              <a:t>dvou </a:t>
            </a:r>
            <a:r>
              <a:rPr lang="cs-CZ" sz="2000" b="1" dirty="0"/>
              <a:t>vodních nádrží (Vlachovice, Pěčín)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3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21776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76213"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Investice – stávající dotační titul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4392487"/>
          </a:xfrm>
        </p:spPr>
        <p:txBody>
          <a:bodyPr>
            <a:normAutofit fontScale="92500" lnSpcReduction="10000"/>
          </a:bodyPr>
          <a:lstStyle/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Vodovody a kanalizace </a:t>
            </a:r>
          </a:p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(Výstavba a technické zhodnocení infrastruktury </a:t>
            </a:r>
            <a:r>
              <a:rPr lang="cs-CZ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vodovodů</a:t>
            </a:r>
            <a:br>
              <a:rPr lang="cs-CZ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a kanalizací</a:t>
            </a:r>
            <a:r>
              <a:rPr lang="cs-CZ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000" b="1" dirty="0"/>
              <a:t>cíl: podpora nových vodovodů, úpraven vod, nových kanalizací </a:t>
            </a:r>
            <a:br>
              <a:rPr lang="cs-CZ" sz="2000" b="1" dirty="0"/>
            </a:br>
            <a:r>
              <a:rPr lang="cs-CZ" sz="2000" b="1" dirty="0"/>
              <a:t>a čistíren odpadních vod obcí a místních částí do 1 000 obyvatel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000" b="1" dirty="0"/>
              <a:t>žadatelé: obce a města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000" b="1" dirty="0"/>
              <a:t>vodovody 	- počet řešených obyvatel: 94 tis., počet akcí: 136</a:t>
            </a:r>
            <a:br>
              <a:rPr lang="cs-CZ" sz="2000" b="1" dirty="0"/>
            </a:br>
            <a:r>
              <a:rPr lang="cs-CZ" sz="2000" b="1" dirty="0"/>
              <a:t>		- uznatelné náklady: 1,57 mld. Kč, dotace: </a:t>
            </a:r>
            <a:r>
              <a:rPr lang="cs-CZ" sz="2000" b="1" dirty="0" smtClean="0"/>
              <a:t>1 </a:t>
            </a:r>
            <a:r>
              <a:rPr lang="cs-CZ" sz="2000" b="1" dirty="0"/>
              <a:t>mld. Kč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000" b="1" dirty="0">
                <a:solidFill>
                  <a:prstClr val="black"/>
                </a:solidFill>
              </a:rPr>
              <a:t>kanalizace 	- počet řešených obyvatel: 111 tis., počet akcí: 194</a:t>
            </a:r>
            <a:br>
              <a:rPr lang="cs-CZ" sz="2000" b="1" dirty="0">
                <a:solidFill>
                  <a:prstClr val="black"/>
                </a:solidFill>
              </a:rPr>
            </a:br>
            <a:r>
              <a:rPr lang="cs-CZ" sz="2000" b="1" dirty="0">
                <a:solidFill>
                  <a:prstClr val="black"/>
                </a:solidFill>
              </a:rPr>
              <a:t>		- uznatelné náklady: 4,07 mld. Kč, dotace: 2,6 mld. Kč</a:t>
            </a:r>
          </a:p>
          <a:p>
            <a:pPr marL="541338" lvl="3" indent="-365125">
              <a:lnSpc>
                <a:spcPct val="90000"/>
              </a:lnSpc>
              <a:spcBef>
                <a:spcPct val="50000"/>
              </a:spcBef>
              <a:tabLst>
                <a:tab pos="541338" algn="l"/>
              </a:tabLst>
              <a:defRPr/>
            </a:pPr>
            <a:r>
              <a:rPr lang="cs-CZ" b="1" dirty="0">
                <a:solidFill>
                  <a:prstClr val="black"/>
                </a:solidFill>
              </a:rPr>
              <a:t>příjem žádostí: dle zveřejněných výzev </a:t>
            </a:r>
            <a:br>
              <a:rPr lang="cs-CZ" b="1" dirty="0">
                <a:solidFill>
                  <a:prstClr val="black"/>
                </a:solidFill>
              </a:rPr>
            </a:br>
            <a:r>
              <a:rPr lang="cs-CZ" b="1" dirty="0">
                <a:solidFill>
                  <a:prstClr val="black"/>
                </a:solidFill>
              </a:rPr>
              <a:t>(nyní probíhá III. </a:t>
            </a:r>
            <a:r>
              <a:rPr lang="cs-CZ" b="1" dirty="0" smtClean="0">
                <a:solidFill>
                  <a:prstClr val="black"/>
                </a:solidFill>
              </a:rPr>
              <a:t>výzva: </a:t>
            </a:r>
            <a:r>
              <a:rPr lang="cs-CZ" b="1" dirty="0">
                <a:solidFill>
                  <a:prstClr val="black"/>
                </a:solidFill>
              </a:rPr>
              <a:t>15</a:t>
            </a:r>
            <a:r>
              <a:rPr lang="cs-CZ" b="1" dirty="0" smtClean="0">
                <a:solidFill>
                  <a:prstClr val="black"/>
                </a:solidFill>
              </a:rPr>
              <a:t>. 4</a:t>
            </a:r>
            <a:r>
              <a:rPr lang="cs-CZ" b="1" dirty="0">
                <a:solidFill>
                  <a:prstClr val="black"/>
                </a:solidFill>
              </a:rPr>
              <a:t>. – 16</a:t>
            </a:r>
            <a:r>
              <a:rPr lang="cs-CZ" b="1" dirty="0" smtClean="0">
                <a:solidFill>
                  <a:prstClr val="black"/>
                </a:solidFill>
              </a:rPr>
              <a:t>. 9. 2016 </a:t>
            </a:r>
            <a:r>
              <a:rPr lang="cs-CZ" b="1" dirty="0">
                <a:solidFill>
                  <a:prstClr val="black"/>
                </a:solidFill>
              </a:rPr>
              <a:t>s alokací 400 mil. Kč)</a:t>
            </a:r>
          </a:p>
          <a:p>
            <a:pPr marL="541338" lvl="3" indent="-365125">
              <a:lnSpc>
                <a:spcPct val="90000"/>
              </a:lnSpc>
              <a:spcBef>
                <a:spcPct val="50000"/>
              </a:spcBef>
              <a:tabLst>
                <a:tab pos="541338" algn="l"/>
              </a:tabLst>
              <a:defRPr/>
            </a:pPr>
            <a:r>
              <a:rPr lang="cs-CZ" b="1" dirty="0">
                <a:solidFill>
                  <a:prstClr val="black"/>
                </a:solidFill>
              </a:rPr>
              <a:t>probíhají práce na navazujícím programu pro období 2017-2021 (předpokládaná alokace </a:t>
            </a:r>
            <a:r>
              <a:rPr lang="cs-CZ" b="1" dirty="0" smtClean="0">
                <a:solidFill>
                  <a:prstClr val="black"/>
                </a:solidFill>
              </a:rPr>
              <a:t>zhruba </a:t>
            </a:r>
            <a:r>
              <a:rPr lang="cs-CZ" b="1" dirty="0">
                <a:solidFill>
                  <a:prstClr val="black"/>
                </a:solidFill>
              </a:rPr>
              <a:t>4,8 mld. Kč)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4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96850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76213"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Investice – stávající dotační titul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Protipovodňová opatření</a:t>
            </a:r>
          </a:p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(Podpora prevence před povodněmi III)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1900" b="1" dirty="0"/>
              <a:t>cíl: podpora realizace technických protipovodňových opatření </a:t>
            </a:r>
            <a:br>
              <a:rPr lang="cs-CZ" sz="1900" b="1" dirty="0"/>
            </a:br>
            <a:r>
              <a:rPr lang="cs-CZ" sz="1900" b="1" dirty="0"/>
              <a:t>s důrazem na retenci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1900" b="1" dirty="0"/>
              <a:t>žadatelé: s.p. Povodí, s.p. Lesy ČR, obce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1900" b="1" dirty="0"/>
              <a:t>projektová dokumentace 	- počet akcí: 23, dotace: 90,2 mil. Kč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1900" b="1" dirty="0">
                <a:solidFill>
                  <a:prstClr val="black"/>
                </a:solidFill>
              </a:rPr>
              <a:t>stavební akce 		- počet akcí: 39, dotace: 840,9 mil. Kč</a:t>
            </a:r>
          </a:p>
          <a:p>
            <a:pPr marL="541338" lvl="3" indent="-365125">
              <a:lnSpc>
                <a:spcPct val="90000"/>
              </a:lnSpc>
              <a:spcBef>
                <a:spcPct val="50000"/>
              </a:spcBef>
              <a:tabLst>
                <a:tab pos="541338" algn="l"/>
              </a:tabLst>
              <a:defRPr/>
            </a:pPr>
            <a:r>
              <a:rPr lang="cs-CZ" sz="1900" b="1" dirty="0">
                <a:solidFill>
                  <a:prstClr val="black"/>
                </a:solidFill>
              </a:rPr>
              <a:t>dále registrováno 27 akcí, u nichž probíhá výběrové řízení </a:t>
            </a:r>
            <a:br>
              <a:rPr lang="cs-CZ" sz="1900" b="1" dirty="0">
                <a:solidFill>
                  <a:prstClr val="black"/>
                </a:solidFill>
              </a:rPr>
            </a:br>
            <a:r>
              <a:rPr lang="cs-CZ" sz="1900" b="1" dirty="0">
                <a:solidFill>
                  <a:prstClr val="black"/>
                </a:solidFill>
              </a:rPr>
              <a:t>(za </a:t>
            </a:r>
            <a:r>
              <a:rPr lang="cs-CZ" sz="1900" b="1" dirty="0" smtClean="0">
                <a:solidFill>
                  <a:prstClr val="black"/>
                </a:solidFill>
              </a:rPr>
              <a:t>zhruba </a:t>
            </a:r>
            <a:r>
              <a:rPr lang="cs-CZ" sz="1900" b="1" dirty="0">
                <a:solidFill>
                  <a:prstClr val="black"/>
                </a:solidFill>
              </a:rPr>
              <a:t>900 mil. Kč)</a:t>
            </a:r>
          </a:p>
          <a:p>
            <a:pPr marL="541338" lvl="3" indent="-365125">
              <a:lnSpc>
                <a:spcPct val="90000"/>
              </a:lnSpc>
              <a:spcBef>
                <a:spcPct val="50000"/>
              </a:spcBef>
              <a:tabLst>
                <a:tab pos="541338" algn="l"/>
              </a:tabLst>
              <a:defRPr/>
            </a:pPr>
            <a:r>
              <a:rPr lang="cs-CZ" sz="1900" b="1" dirty="0">
                <a:solidFill>
                  <a:prstClr val="black"/>
                </a:solidFill>
              </a:rPr>
              <a:t>příjem žádostí: průběžně do 31</a:t>
            </a:r>
            <a:r>
              <a:rPr lang="cs-CZ" sz="1900" b="1" dirty="0" smtClean="0">
                <a:solidFill>
                  <a:prstClr val="black"/>
                </a:solidFill>
              </a:rPr>
              <a:t>. 3</a:t>
            </a:r>
            <a:r>
              <a:rPr lang="cs-CZ" sz="1900" b="1" dirty="0">
                <a:solidFill>
                  <a:prstClr val="black"/>
                </a:solidFill>
              </a:rPr>
              <a:t>. pro akce financované v témže roce </a:t>
            </a:r>
            <a:br>
              <a:rPr lang="cs-CZ" sz="1900" b="1" dirty="0">
                <a:solidFill>
                  <a:prstClr val="black"/>
                </a:solidFill>
              </a:rPr>
            </a:br>
            <a:r>
              <a:rPr lang="cs-CZ" sz="1900" b="1" dirty="0">
                <a:solidFill>
                  <a:prstClr val="black"/>
                </a:solidFill>
              </a:rPr>
              <a:t>a do 31</a:t>
            </a:r>
            <a:r>
              <a:rPr lang="cs-CZ" sz="1900" b="1" dirty="0" smtClean="0">
                <a:solidFill>
                  <a:prstClr val="black"/>
                </a:solidFill>
              </a:rPr>
              <a:t>. 10</a:t>
            </a:r>
            <a:r>
              <a:rPr lang="cs-CZ" sz="1900" b="1" dirty="0">
                <a:solidFill>
                  <a:prstClr val="black"/>
                </a:solidFill>
              </a:rPr>
              <a:t>. pro akce financované v roce následujícím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5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828879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176213"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Investice – stávající dotační titul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8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Drobné vodní toky a malé vodní nádrže</a:t>
            </a:r>
          </a:p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(Podpora opatření na drobných vodních tocích a malých </a:t>
            </a:r>
            <a:r>
              <a:rPr lang="cs-CZ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vodních </a:t>
            </a: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nádržích) 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100" b="1" dirty="0"/>
              <a:t>cíl: rekonstrukce a oprava drobných vodních toků </a:t>
            </a:r>
            <a:r>
              <a:rPr lang="cs-CZ" sz="2100" b="1" dirty="0" smtClean="0"/>
              <a:t>převzatých</a:t>
            </a:r>
            <a:br>
              <a:rPr lang="cs-CZ" sz="2100" b="1" dirty="0" smtClean="0"/>
            </a:br>
            <a:r>
              <a:rPr lang="cs-CZ" sz="2100" b="1" dirty="0" smtClean="0"/>
              <a:t>po </a:t>
            </a:r>
            <a:r>
              <a:rPr lang="cs-CZ" sz="2100" b="1" dirty="0"/>
              <a:t>ZVHS, rybníků a malých vodních nádrží za účelem posílení retence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100" b="1" dirty="0"/>
              <a:t>žadatelé: s.p. Povodí, s.p. Lesy ČR, obce a svazky obcí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100" b="1" dirty="0"/>
              <a:t>současný stav: vyhodnocována I. výzva 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100" b="1" dirty="0"/>
              <a:t>v rámci I. výzvy přijato 484 žádostí za 1,2 mld. Kč</a:t>
            </a:r>
            <a:br>
              <a:rPr lang="cs-CZ" sz="2100" b="1" dirty="0"/>
            </a:br>
            <a:r>
              <a:rPr lang="cs-CZ" sz="2100" b="1" dirty="0"/>
              <a:t>z toho:	s.p. Povodí/LČR	</a:t>
            </a:r>
            <a:r>
              <a:rPr lang="cs-CZ" sz="2100" b="1" dirty="0" smtClean="0"/>
              <a:t>- </a:t>
            </a:r>
            <a:r>
              <a:rPr lang="cs-CZ" sz="2100" b="1" dirty="0"/>
              <a:t>190 žádostí za 0,6 mld. Kč</a:t>
            </a:r>
            <a:br>
              <a:rPr lang="cs-CZ" sz="2100" b="1" dirty="0"/>
            </a:br>
            <a:r>
              <a:rPr lang="cs-CZ" sz="2100" b="1" dirty="0"/>
              <a:t>		obce			- 294 žádostí za 0,6 mld. Kč</a:t>
            </a:r>
            <a:endParaRPr lang="cs-CZ" sz="2100" b="1" dirty="0">
              <a:solidFill>
                <a:prstClr val="black"/>
              </a:solidFill>
            </a:endParaRP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100" b="1" dirty="0">
                <a:solidFill>
                  <a:prstClr val="black"/>
                </a:solidFill>
              </a:rPr>
              <a:t>příjem žádostí: na základě zveřejněných výzev </a:t>
            </a:r>
            <a:br>
              <a:rPr lang="cs-CZ" sz="2100" b="1" dirty="0">
                <a:solidFill>
                  <a:prstClr val="black"/>
                </a:solidFill>
              </a:rPr>
            </a:br>
            <a:r>
              <a:rPr lang="cs-CZ" sz="2100" b="1" dirty="0">
                <a:solidFill>
                  <a:prstClr val="black"/>
                </a:solidFill>
              </a:rPr>
              <a:t>(I. výzva ukončena k </a:t>
            </a:r>
            <a:r>
              <a:rPr lang="cs-CZ" sz="2100" b="1" dirty="0" smtClean="0">
                <a:solidFill>
                  <a:prstClr val="black"/>
                </a:solidFill>
              </a:rPr>
              <a:t>29. 4. 2016</a:t>
            </a:r>
            <a:r>
              <a:rPr lang="cs-CZ" sz="2100" b="1" dirty="0">
                <a:solidFill>
                  <a:prstClr val="black"/>
                </a:solidFill>
              </a:rPr>
              <a:t>, II. výzva bude </a:t>
            </a:r>
            <a:r>
              <a:rPr lang="cs-CZ" sz="2100" b="1" dirty="0" smtClean="0">
                <a:solidFill>
                  <a:prstClr val="black"/>
                </a:solidFill>
              </a:rPr>
              <a:t>vyhlášena</a:t>
            </a:r>
            <a:br>
              <a:rPr lang="cs-CZ" sz="2100" b="1" dirty="0" smtClean="0">
                <a:solidFill>
                  <a:prstClr val="black"/>
                </a:solidFill>
              </a:rPr>
            </a:br>
            <a:r>
              <a:rPr lang="cs-CZ" sz="2100" b="1" dirty="0" smtClean="0">
                <a:solidFill>
                  <a:prstClr val="black"/>
                </a:solidFill>
              </a:rPr>
              <a:t>v </a:t>
            </a:r>
            <a:r>
              <a:rPr lang="cs-CZ" sz="2100" b="1" dirty="0">
                <a:solidFill>
                  <a:prstClr val="black"/>
                </a:solidFill>
              </a:rPr>
              <a:t>průběhu 09/2016)</a:t>
            </a:r>
            <a:r>
              <a:rPr lang="cs-CZ" sz="2100" b="1" dirty="0"/>
              <a:t/>
            </a:r>
            <a:br>
              <a:rPr lang="cs-CZ" sz="2100" b="1" dirty="0"/>
            </a:br>
            <a:endParaRPr lang="cs-CZ" sz="2100" b="1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6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3751338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marL="176213"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Investice – nový dotační titul (2016) </a:t>
            </a:r>
            <a:r>
              <a:rPr lang="en-US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!!!</a:t>
            </a:r>
            <a:endParaRPr lang="cs-CZ" dirty="0">
              <a:solidFill>
                <a:schemeClr val="accent6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Rybníky</a:t>
            </a:r>
          </a:p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(Podpora retence vody v krajině – rybníky a vodní nádrže, </a:t>
            </a:r>
            <a:r>
              <a:rPr lang="cs-CZ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cs-CZ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cs-CZ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	2016-2021</a:t>
            </a:r>
            <a:r>
              <a:rPr lang="cs-CZ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objem: 1,25 mld. Kč) 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000" b="1" dirty="0"/>
              <a:t>cíl: rekonstrukce a odbahnění rybníků o výměře 2-30 ha, obnova </a:t>
            </a:r>
            <a:r>
              <a:rPr lang="cs-CZ" sz="2000" b="1" dirty="0" smtClean="0"/>
              <a:t>a </a:t>
            </a:r>
            <a:r>
              <a:rPr lang="cs-CZ" sz="2000" b="1" dirty="0"/>
              <a:t>výstavba rybníků o výměře nad 2 ha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000" b="1" dirty="0"/>
              <a:t>žadatelé: fyzické a právnické osoby (zemědělští podnikatelé), vybrané školy a výzkumné organizace, ČRS, MRS či rybářská sdružení</a:t>
            </a:r>
            <a:endParaRPr lang="cs-CZ" sz="2000" b="1" dirty="0">
              <a:solidFill>
                <a:prstClr val="black"/>
              </a:solidFill>
            </a:endParaRPr>
          </a:p>
          <a:p>
            <a:pPr marL="541338" lvl="3" indent="-365125">
              <a:lnSpc>
                <a:spcPct val="90000"/>
              </a:lnSpc>
              <a:spcBef>
                <a:spcPct val="50000"/>
              </a:spcBef>
              <a:tabLst>
                <a:tab pos="541338" algn="l"/>
              </a:tabLst>
              <a:defRPr/>
            </a:pPr>
            <a:r>
              <a:rPr lang="cs-CZ" b="1" dirty="0">
                <a:solidFill>
                  <a:prstClr val="black"/>
                </a:solidFill>
              </a:rPr>
              <a:t>příjem žádostí: dle zveřejněných výzev</a:t>
            </a:r>
          </a:p>
          <a:p>
            <a:pPr marL="541338" lvl="3" indent="-365125">
              <a:lnSpc>
                <a:spcPct val="90000"/>
              </a:lnSpc>
              <a:spcBef>
                <a:spcPct val="50000"/>
              </a:spcBef>
              <a:tabLst>
                <a:tab pos="541338" algn="l"/>
              </a:tabLst>
              <a:defRPr/>
            </a:pPr>
            <a:r>
              <a:rPr lang="cs-CZ" b="1" dirty="0">
                <a:solidFill>
                  <a:srgbClr val="FF0000"/>
                </a:solidFill>
              </a:rPr>
              <a:t>čerstvě podepsaná Pravidla a I. výzva s termínem příjmu žádostí do 11/2016 s alokací 200 mil. Kč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7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87058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marL="176213" algn="ctr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dirty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Investice – připravovaný nový dotační titul (2017)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9552" y="1052736"/>
            <a:ext cx="8229600" cy="4752527"/>
          </a:xfrm>
        </p:spPr>
        <p:txBody>
          <a:bodyPr>
            <a:normAutofit/>
          </a:bodyPr>
          <a:lstStyle/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Závlahy</a:t>
            </a:r>
          </a:p>
          <a:p>
            <a:pPr marL="176213" fontAlgn="auto">
              <a:lnSpc>
                <a:spcPct val="90000"/>
              </a:lnSpc>
              <a:spcBef>
                <a:spcPct val="50000"/>
              </a:spcBef>
              <a:spcAft>
                <a:spcPts val="0"/>
              </a:spcAft>
              <a:defRPr/>
            </a:pPr>
            <a:r>
              <a:rPr lang="cs-CZ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(Podpora konkurenceschopnosti agropotravinářského </a:t>
            </a:r>
            <a:r>
              <a:rPr lang="cs-CZ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	komplexu </a:t>
            </a:r>
            <a:r>
              <a:rPr lang="cs-CZ" sz="2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– závlahy II, 2017-2022, objem: 1,6 mld. Kč) 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000" b="1" dirty="0"/>
              <a:t>cíl: podpora obnovy a budování hlavních závlahových zařízení </a:t>
            </a:r>
            <a:br>
              <a:rPr lang="cs-CZ" sz="2000" b="1" dirty="0"/>
            </a:br>
            <a:r>
              <a:rPr lang="cs-CZ" sz="2000" b="1" dirty="0"/>
              <a:t>a závlahového detailu (pásové zavlažovače, přenosné rychlospojkové potrubí, lineáry, čerpací stanice, trubní řady, hydranty, závlahové nádrže)</a:t>
            </a:r>
          </a:p>
          <a:p>
            <a:pPr marL="519113">
              <a:lnSpc>
                <a:spcPct val="90000"/>
              </a:lnSpc>
              <a:spcBef>
                <a:spcPct val="50000"/>
              </a:spcBef>
              <a:defRPr/>
            </a:pPr>
            <a:r>
              <a:rPr lang="cs-CZ" sz="2000" b="1" dirty="0"/>
              <a:t>žadatelé: fyzické a právnické osoby podnikající v zemědělské prvovýrobě, Státní pozemkový úřad</a:t>
            </a:r>
          </a:p>
          <a:p>
            <a:pPr marL="541338" lvl="3" indent="-365125">
              <a:lnSpc>
                <a:spcPct val="90000"/>
              </a:lnSpc>
              <a:spcBef>
                <a:spcPct val="50000"/>
              </a:spcBef>
              <a:tabLst>
                <a:tab pos="541338" algn="l"/>
              </a:tabLst>
              <a:defRPr/>
            </a:pPr>
            <a:r>
              <a:rPr lang="cs-CZ" b="1" dirty="0">
                <a:solidFill>
                  <a:prstClr val="black"/>
                </a:solidFill>
              </a:rPr>
              <a:t>příjem žádostí: dle zveřejněných výzev </a:t>
            </a:r>
          </a:p>
          <a:p>
            <a:pPr marL="541338" lvl="3" indent="-365125">
              <a:lnSpc>
                <a:spcPct val="90000"/>
              </a:lnSpc>
              <a:spcBef>
                <a:spcPct val="50000"/>
              </a:spcBef>
              <a:tabLst>
                <a:tab pos="541338" algn="l"/>
              </a:tabLst>
              <a:defRPr/>
            </a:pPr>
            <a:r>
              <a:rPr lang="cs-CZ" b="1" dirty="0">
                <a:solidFill>
                  <a:srgbClr val="FF0000"/>
                </a:solidFill>
              </a:rPr>
              <a:t>v 08/2016 program odeslán do Evropské komise k zahájení notifikačního procesu</a:t>
            </a:r>
            <a:r>
              <a:rPr lang="cs-CZ" b="1" dirty="0">
                <a:solidFill>
                  <a:prstClr val="black"/>
                </a:solidFill>
              </a:rPr>
              <a:t/>
            </a:r>
            <a:br>
              <a:rPr lang="cs-CZ" b="1" dirty="0">
                <a:solidFill>
                  <a:prstClr val="black"/>
                </a:solidFill>
              </a:rPr>
            </a:br>
            <a:endParaRPr lang="cs-CZ" b="1" dirty="0"/>
          </a:p>
          <a:p>
            <a:pPr lvl="1"/>
            <a:endParaRPr lang="cs-CZ" dirty="0" smtClean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8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1236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15616" y="2708920"/>
            <a:ext cx="6840760" cy="922114"/>
          </a:xfrm>
        </p:spPr>
        <p:txBody>
          <a:bodyPr>
            <a:normAutofit/>
          </a:bodyPr>
          <a:lstStyle/>
          <a:p>
            <a:pPr algn="ctr"/>
            <a:r>
              <a:rPr lang="cs-CZ" dirty="0" smtClean="0">
                <a:solidFill>
                  <a:schemeClr val="accent6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Děkuji za pozornost</a:t>
            </a:r>
            <a:endParaRPr lang="cs-CZ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3" name="Zástupný symbol pro číslo snímk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F66FD0-77ED-4855-BDD6-57F58BD46DD3}" type="slidenum">
              <a:rPr lang="cs-CZ" smtClean="0"/>
              <a:pPr/>
              <a:t>9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50073153"/>
      </p:ext>
    </p:extLst>
  </p:cSld>
  <p:clrMapOvr>
    <a:masterClrMapping/>
  </p:clrMapOvr>
</p:sld>
</file>

<file path=ppt/theme/theme1.xml><?xml version="1.0" encoding="utf-8"?>
<a:theme xmlns:a="http://schemas.openxmlformats.org/drawingml/2006/main" name="Prezentace_mz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Vlastní návrh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Prezentace_mze</Template>
  <TotalTime>1264</TotalTime>
  <Words>220</Words>
  <Application>Microsoft Office PowerPoint</Application>
  <PresentationFormat>Předvádění na obrazovce (4:3)</PresentationFormat>
  <Paragraphs>83</Paragraphs>
  <Slides>9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4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Prezentace_mze</vt:lpstr>
      <vt:lpstr>2_Vlastní návrh</vt:lpstr>
      <vt:lpstr>1_Vlastní návrh</vt:lpstr>
      <vt:lpstr>Vlastní návrh</vt:lpstr>
      <vt:lpstr>Vodní hospodářství  (2014–2016)  </vt:lpstr>
      <vt:lpstr>Vládní materiály – systémový přístup (sucho)</vt:lpstr>
      <vt:lpstr>Vládní materiály – konkrétní ochrana (povodně/sucho)</vt:lpstr>
      <vt:lpstr>Investice – stávající dotační titul</vt:lpstr>
      <vt:lpstr>Investice – stávající dotační titul</vt:lpstr>
      <vt:lpstr>Investice – stávající dotační titul</vt:lpstr>
      <vt:lpstr>Investice – nový dotační titul (2016) !!!</vt:lpstr>
      <vt:lpstr>Investice – připravovaný nový dotační titul (2017)</vt:lpstr>
      <vt:lpstr>Děkuji za pozornost</vt:lpstr>
    </vt:vector>
  </TitlesOfParts>
  <Company>MZe ČR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Žofínské fórum Zemědělství a  potravinářství, ekonomická soběstačnost nebo závislost na EU?  Strategie Ministerstva zemědělství ČR s výhledem do roku 2030.</dc:title>
  <dc:creator>Říhová Lucie</dc:creator>
  <cp:lastModifiedBy>Artouni Armine</cp:lastModifiedBy>
  <cp:revision>149</cp:revision>
  <dcterms:created xsi:type="dcterms:W3CDTF">2016-03-11T09:11:57Z</dcterms:created>
  <dcterms:modified xsi:type="dcterms:W3CDTF">2016-08-15T07:47:13Z</dcterms:modified>
</cp:coreProperties>
</file>