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14"/>
  </p:notesMasterIdLst>
  <p:sldIdLst>
    <p:sldId id="256" r:id="rId5"/>
    <p:sldId id="257" r:id="rId6"/>
    <p:sldId id="265" r:id="rId7"/>
    <p:sldId id="282" r:id="rId8"/>
    <p:sldId id="283" r:id="rId9"/>
    <p:sldId id="286" r:id="rId10"/>
    <p:sldId id="288" r:id="rId11"/>
    <p:sldId id="274" r:id="rId12"/>
    <p:sldId id="27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0409" autoAdjust="0"/>
  </p:normalViewPr>
  <p:slideViewPr>
    <p:cSldViewPr>
      <p:cViewPr>
        <p:scale>
          <a:sx n="100" d="100"/>
          <a:sy n="100" d="100"/>
        </p:scale>
        <p:origin x="-194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79BBE-E63B-49A8-82C4-43DD3F614E11}" type="datetimeFigureOut">
              <a:rPr lang="cs-CZ" smtClean="0"/>
              <a:t>15.8.2016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1D900-B30A-427E-8F1B-BB158CAB2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68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66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78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05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3844-7DEB-4CFB-9657-00E6AC4BA2F2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52DC-B652-4FEA-AFFC-1092F421841C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8ABD-6230-4C71-8A54-AA3E01096780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E381-CCA8-4F87-AC26-ECE23380FE2B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CEA9-BDB0-4376-A49D-5965B8BBA530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C72D-34BC-44B2-ADAD-7018EC4B30F1}" type="datetime1">
              <a:rPr lang="cs-CZ" smtClean="0"/>
              <a:t>15.8.2016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9F5D-B483-4876-992F-F668843664FD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5AF-8D3E-4173-9FC0-51C60B97E1F2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0AB-E1AD-4556-BB7D-6C4AECB3BE8F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898F-7378-4079-B84A-A2886D2AA376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ECEA-3962-467B-90A7-85CC18BA6FB3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2ACE-B826-45A1-A168-4B35042D4C88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E5D-F811-4089-A3CE-9B97A02FB9AE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AA41-EEE9-4314-8700-B24B64035062}" type="datetime1">
              <a:rPr lang="cs-CZ" smtClean="0"/>
              <a:t>15.8.2016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4D0B-1EE4-44C0-974C-5B718021EFC6}" type="datetime1">
              <a:rPr lang="cs-CZ" smtClean="0"/>
              <a:t>15.8.2016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00B5-727B-4E8B-8E77-3103480A9594}" type="datetime1">
              <a:rPr lang="cs-CZ" smtClean="0"/>
              <a:t>15.8.2016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7FA3-A547-4774-B6C6-FDA000981048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05EF-1D64-4B90-84A3-B51B5476797B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7D7F-F7A1-4C18-9DD3-549B381DC983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AAED-7A72-4AAA-8248-ADD25AF72EDC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46FF-EE79-425F-973F-0D007362E257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FE6-8914-437A-8B28-9229ADEADC48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8284-783B-44FA-931B-7281F4E03BDE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30E8-C754-4CFC-9FE8-C86FA929D084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5A43-AD64-4340-8B63-3FD0100269B5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880F-7C8D-4674-BEDE-54DECF5A5386}" type="datetime1">
              <a:rPr lang="cs-CZ" smtClean="0"/>
              <a:t>15.8.2016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634-8109-4375-A00D-6FD69A27AF79}" type="datetime1">
              <a:rPr lang="cs-CZ" smtClean="0"/>
              <a:t>15.8.2016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7544-BFEA-4EFE-BA64-A92E0569E0C3}" type="datetime1">
              <a:rPr lang="cs-CZ" smtClean="0"/>
              <a:t>15.8.2016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B6E7-14CE-481E-827A-CF377875A31D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EFC3-FB30-4D33-A184-D82BC2E4C2B7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ED2-5BE7-452E-BC4B-AD58BE57E8C8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819-AB9B-4875-8037-801A10FF301A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E7C-76B1-4049-955F-51FA50C5576F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Kliknutím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CB4A-363F-4556-B517-49882BC36E73}" type="datetime1">
              <a:rPr lang="cs-CZ" smtClean="0"/>
              <a:t>15.8.2016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34-DECA-46EC-9863-7D50F1F1E10C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916-C8EC-45B4-87B6-A7C9E5AF5604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EB49-307D-4E4A-AADE-62E74B5F1467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C0EE-EA49-4D1B-AAD2-4A52BC78C3A9}" type="datetime1">
              <a:rPr lang="cs-CZ" smtClean="0"/>
              <a:t>15.8.2016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675-8607-4700-A586-2F35D2F894CC}" type="datetime1">
              <a:rPr lang="cs-CZ" smtClean="0"/>
              <a:t>15.8.2016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02A9-0501-49F4-84CD-FF14556B52FE}" type="datetime1">
              <a:rPr lang="cs-CZ" smtClean="0"/>
              <a:t>15.8.2016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88B2-C25B-4CC3-AF50-ED627A0ECE49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0150-46D9-4B49-8BEA-857161BE2FD8}" type="datetime1">
              <a:rPr lang="cs-CZ" smtClean="0"/>
              <a:t>15.8.2016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542C-C156-4FB1-A59A-9C9FB477309C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E03D-CFDD-4C62-991D-DA925359C52F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Kliknutím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16FD-27A4-4194-BF01-32590DB09B47}" type="datetime1">
              <a:rPr lang="cs-CZ" smtClean="0"/>
              <a:t>15.8.2016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C8C0-090D-4450-B76E-E5F19E84067B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2C2-95C4-4F73-B053-A9FB4C477AD2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B2C5-CCB8-46A9-A96B-A65447A9902D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D6D6-309F-4A15-AC33-08F8F6C4BB54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14208-E401-497A-B773-52C5F30193F8}" type="datetime1">
              <a:rPr lang="cs-CZ" smtClean="0"/>
              <a:t>15.8.2016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A7F66FD0-77ED-4855-BDD6-57F58BD46DD3}" type="slidenum">
              <a:rPr lang="cs-CZ" smtClean="0"/>
              <a:pPr algn="ctr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652" r:id="rId4"/>
    <p:sldLayoutId id="2147483700" r:id="rId5"/>
    <p:sldLayoutId id="2147483654" r:id="rId6"/>
    <p:sldLayoutId id="2147483701" r:id="rId7"/>
    <p:sldLayoutId id="2147483696" r:id="rId8"/>
    <p:sldLayoutId id="2147483702" r:id="rId9"/>
    <p:sldLayoutId id="2147483697" r:id="rId10"/>
    <p:sldLayoutId id="2147483703" r:id="rId11"/>
    <p:sldLayoutId id="2147483698" r:id="rId12"/>
    <p:sldLayoutId id="2147483704" r:id="rId13"/>
    <p:sldLayoutId id="2147483655" r:id="rId14"/>
    <p:sldLayoutId id="2147483658" r:id="rId15"/>
    <p:sldLayoutId id="2147483659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1A7D-7D3D-46A1-829F-F0740322DB0B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469DD-9E9D-482D-B6C7-6AD63C8EB2A2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1C71-2095-42B4-9DBF-947093874B6D}" type="datetime1">
              <a:rPr lang="cs-CZ" smtClean="0"/>
              <a:t>15.8.2016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8928991" cy="24482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 hospodářství </a:t>
            </a:r>
            <a:r>
              <a:rPr lang="cs-CZ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(2014–2016</a:t>
            </a:r>
            <a:r>
              <a:rPr lang="cs-CZ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cs-CZ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4824536" cy="936104"/>
          </a:xfrm>
        </p:spPr>
        <p:txBody>
          <a:bodyPr>
            <a:normAutofit fontScale="70000" lnSpcReduction="20000"/>
          </a:bodyPr>
          <a:lstStyle/>
          <a:p>
            <a:r>
              <a:rPr lang="cs-CZ" sz="2200" b="1" dirty="0" smtClean="0">
                <a:solidFill>
                  <a:schemeClr val="tx1"/>
                </a:solidFill>
              </a:rPr>
              <a:t>Aleš Kendík</a:t>
            </a:r>
            <a:endParaRPr lang="cs-CZ" sz="2200" b="1" dirty="0" smtClean="0">
              <a:solidFill>
                <a:schemeClr val="tx1"/>
              </a:solidFill>
            </a:endParaRPr>
          </a:p>
          <a:p>
            <a:r>
              <a:rPr lang="cs-CZ" sz="2200" b="1" dirty="0">
                <a:solidFill>
                  <a:schemeClr val="tx1"/>
                </a:solidFill>
              </a:rPr>
              <a:t>náměstek pro řízení sekce vodního hospodářství 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15</a:t>
            </a:r>
            <a:r>
              <a:rPr lang="cs-CZ" sz="2200" b="1" dirty="0" smtClean="0">
                <a:solidFill>
                  <a:schemeClr val="tx1"/>
                </a:solidFill>
              </a:rPr>
              <a:t>. 8. 2016</a:t>
            </a:r>
            <a:endParaRPr lang="cs-CZ" sz="2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Vládní materiály – systémový přístup (sucho)</a:t>
            </a:r>
            <a:endParaRPr lang="cs-CZ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187624" y="1268760"/>
            <a:ext cx="7272808" cy="4824536"/>
          </a:xfrm>
        </p:spPr>
        <p:txBody>
          <a:bodyPr>
            <a:normAutofit fontScale="62500" lnSpcReduction="20000"/>
          </a:bodyPr>
          <a:lstStyle/>
          <a:p>
            <a:pPr marL="1778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endParaRPr lang="cs-CZ" sz="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algn="just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realizace opatření pro zmírnění negativních </a:t>
            </a:r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dopadů </a:t>
            </a:r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sucha a nedostatku vody (UV č. 620 z 07/2015)</a:t>
            </a:r>
          </a:p>
          <a:p>
            <a:pPr marL="349250" indent="-171450" algn="just">
              <a:lnSpc>
                <a:spcPct val="90000"/>
              </a:lnSpc>
              <a:spcBef>
                <a:spcPts val="0"/>
              </a:spcBef>
              <a:buSzPct val="100000"/>
              <a:defRPr/>
            </a:pPr>
            <a:endParaRPr lang="cs-CZ" sz="9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41338" indent="-363538" algn="just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400" b="1" dirty="0"/>
              <a:t>MZe a MŽP – výstup meziresortní komise VODA-SUCHO</a:t>
            </a:r>
          </a:p>
          <a:p>
            <a:pPr marL="541338" indent="-363538" algn="just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400" b="1" dirty="0" smtClean="0"/>
              <a:t>50 </a:t>
            </a:r>
            <a:r>
              <a:rPr lang="cs-CZ" sz="2400" b="1" dirty="0"/>
              <a:t>úkolů (monitorovací, legislativní, provozní, ekonomické, </a:t>
            </a:r>
            <a:r>
              <a:rPr lang="cs-CZ" sz="2400" b="1" dirty="0" smtClean="0"/>
              <a:t>technické</a:t>
            </a:r>
            <a:br>
              <a:rPr lang="cs-CZ" sz="2400" b="1" dirty="0" smtClean="0"/>
            </a:br>
            <a:r>
              <a:rPr lang="cs-CZ" sz="2400" b="1" dirty="0" smtClean="0"/>
              <a:t>a </a:t>
            </a:r>
            <a:r>
              <a:rPr lang="cs-CZ" sz="2400" b="1" dirty="0"/>
              <a:t>environmentální)</a:t>
            </a:r>
          </a:p>
          <a:p>
            <a:pPr marL="541338" indent="-363538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400" b="1" dirty="0"/>
              <a:t>cíl: vypracovat Koncepci ochrany před následky sucha pro území ČR (06/2017</a:t>
            </a:r>
            <a:r>
              <a:rPr lang="cs-CZ" sz="2400" b="1" dirty="0" smtClean="0"/>
              <a:t>)</a:t>
            </a:r>
          </a:p>
          <a:p>
            <a:pPr marL="177800" indent="0">
              <a:spcBef>
                <a:spcPts val="300"/>
              </a:spcBef>
              <a:spcAft>
                <a:spcPts val="300"/>
              </a:spcAft>
              <a:buSzPct val="100000"/>
              <a:buNone/>
              <a:defRPr/>
            </a:pPr>
            <a:endParaRPr lang="cs-CZ" sz="2400" b="1" dirty="0"/>
          </a:p>
          <a:p>
            <a:pPr marL="541338" indent="-363538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endParaRPr lang="cs-CZ" sz="700" b="1" cap="small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6213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 k omezení následků sucha a nedostatku vody v </a:t>
            </a:r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 	a finanční potřeby k </a:t>
            </a:r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jejich </a:t>
            </a:r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realizaci </a:t>
            </a:r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(05/2016)</a:t>
            </a:r>
          </a:p>
          <a:p>
            <a:pPr marL="176213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1338" indent="-363538" algn="just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400" b="1" dirty="0"/>
              <a:t>dotační programy MZe z národních zdrojů na omezení dopadů </a:t>
            </a:r>
            <a:r>
              <a:rPr lang="cs-CZ" sz="2400" b="1" dirty="0" smtClean="0"/>
              <a:t>sucha</a:t>
            </a:r>
            <a:br>
              <a:rPr lang="cs-CZ" sz="2400" b="1" dirty="0" smtClean="0"/>
            </a:br>
            <a:r>
              <a:rPr lang="cs-CZ" sz="2400" b="1" dirty="0" smtClean="0"/>
              <a:t>– </a:t>
            </a:r>
            <a:r>
              <a:rPr lang="cs-CZ" sz="2400" b="1" dirty="0"/>
              <a:t>3 etapy (2016-2021, 2022-2027, 2027-2033)</a:t>
            </a:r>
          </a:p>
          <a:p>
            <a:pPr marL="541338" indent="-363538" algn="just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400" b="1" dirty="0"/>
              <a:t>finanční nároky I. etapy programů: 2,4 mld. Kč ze státního </a:t>
            </a:r>
            <a:r>
              <a:rPr lang="cs-CZ" sz="2400" b="1" dirty="0" smtClean="0"/>
              <a:t>rozpočtu</a:t>
            </a:r>
            <a:br>
              <a:rPr lang="cs-CZ" sz="2400" b="1" dirty="0" smtClean="0"/>
            </a:br>
            <a:r>
              <a:rPr lang="cs-CZ" sz="2400" b="1" dirty="0" smtClean="0"/>
              <a:t>a </a:t>
            </a:r>
            <a:r>
              <a:rPr lang="cs-CZ" sz="2400" b="1" dirty="0"/>
              <a:t>0,7 mld. Kč z vlastních zdrojů investorů </a:t>
            </a:r>
          </a:p>
          <a:p>
            <a:pPr marL="541338" indent="-363538" algn="just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400" b="1" dirty="0"/>
              <a:t>budoucí předpoklad – využití evropských zdrojů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76213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Vládní materiály – konkrétní ochrana (povodně/sucho)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4608512"/>
          </a:xfrm>
        </p:spPr>
        <p:txBody>
          <a:bodyPr>
            <a:normAutofit fontScale="92500" lnSpcReduction="20000"/>
          </a:bodyPr>
          <a:lstStyle/>
          <a:p>
            <a:pPr marL="1778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Vodní dílo Skalička (07/2015, 12/2015, </a:t>
            </a:r>
            <a:r>
              <a:rPr lang="cs-CZ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08/2016</a:t>
            </a: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1778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endParaRPr lang="cs-CZ" sz="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41338" indent="-363538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000" b="1" dirty="0"/>
              <a:t>protipovodňová ochrana v povodí řeky Bečvy </a:t>
            </a:r>
          </a:p>
          <a:p>
            <a:pPr marL="541338" indent="-363538" algn="just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000" b="1" dirty="0"/>
              <a:t>2015 – zajištěny finanční prostředky na majetkoprávní vypořádání (520 mil. Kč)</a:t>
            </a:r>
          </a:p>
          <a:p>
            <a:pPr marL="541338" indent="-363538" algn="just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000" b="1" dirty="0"/>
              <a:t>2016 – aktualizace záměru vodního díla (změna  ze suchého poldru se stálým nadržením na vodní dílo se zásobním prostorem)</a:t>
            </a:r>
          </a:p>
          <a:p>
            <a:pPr marL="541338" indent="-363538" algn="just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endParaRPr lang="cs-CZ" sz="1000" b="1" dirty="0"/>
          </a:p>
          <a:p>
            <a:pPr marL="1762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Vodní nádrže (03/2016, </a:t>
            </a:r>
            <a:r>
              <a:rPr lang="cs-CZ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08/2016</a:t>
            </a: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cs-CZ" sz="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41338" indent="-363538" algn="just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000" b="1" dirty="0">
                <a:solidFill>
                  <a:prstClr val="black"/>
                </a:solidFill>
              </a:rPr>
              <a:t>reakce na boj se suchem a zajištění zdrojů pitné vody</a:t>
            </a:r>
          </a:p>
          <a:p>
            <a:pPr marL="541338" indent="-363538" algn="just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000" b="1" dirty="0"/>
              <a:t>materiál připraven na základě výsledků studií proveditelnosti </a:t>
            </a:r>
            <a:br>
              <a:rPr lang="cs-CZ" sz="2000" b="1" dirty="0"/>
            </a:br>
            <a:r>
              <a:rPr lang="cs-CZ" sz="2000" b="1" dirty="0"/>
              <a:t>a investičních záměrů </a:t>
            </a:r>
          </a:p>
          <a:p>
            <a:pPr marL="541338" indent="-363538" algn="just">
              <a:spcBef>
                <a:spcPts val="300"/>
              </a:spcBef>
              <a:spcAft>
                <a:spcPts val="300"/>
              </a:spcAft>
              <a:buSzPct val="100000"/>
              <a:defRPr/>
            </a:pPr>
            <a:r>
              <a:rPr lang="cs-CZ" sz="2000" b="1" dirty="0"/>
              <a:t>příprava realizace </a:t>
            </a:r>
            <a:r>
              <a:rPr lang="cs-CZ" sz="2000" b="1" dirty="0" smtClean="0"/>
              <a:t>dvou </a:t>
            </a:r>
            <a:r>
              <a:rPr lang="cs-CZ" sz="2000" b="1" dirty="0"/>
              <a:t>vodních nádrží (Senomaty, Šanov)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a </a:t>
            </a:r>
            <a:r>
              <a:rPr lang="cs-CZ" sz="2000" b="1" dirty="0"/>
              <a:t>pokračování v předprojektové přípravě dalších </a:t>
            </a:r>
            <a:r>
              <a:rPr lang="cs-CZ" sz="2000" b="1" dirty="0" smtClean="0"/>
              <a:t>dvou </a:t>
            </a:r>
            <a:r>
              <a:rPr lang="cs-CZ" sz="2000" b="1" dirty="0"/>
              <a:t>vodních nádrží (Vlachovice, Pěčín)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7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6213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Investice – stávající dotační titul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92487"/>
          </a:xfrm>
        </p:spPr>
        <p:txBody>
          <a:bodyPr>
            <a:normAutofit fontScale="92500" lnSpcReduction="10000"/>
          </a:bodyPr>
          <a:lstStyle/>
          <a:p>
            <a:pPr marL="1762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Vodovody a kanalizace </a:t>
            </a:r>
          </a:p>
          <a:p>
            <a:pPr marL="1762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(Výstavba a technické zhodnocení infrastruktury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vodovodů</a:t>
            </a:r>
            <a:b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 kanalizací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000" b="1" dirty="0"/>
              <a:t>cíl: podpora nových vodovodů, úpraven vod, nových kanalizací </a:t>
            </a:r>
            <a:br>
              <a:rPr lang="cs-CZ" sz="2000" b="1" dirty="0"/>
            </a:br>
            <a:r>
              <a:rPr lang="cs-CZ" sz="2000" b="1" dirty="0"/>
              <a:t>a čistíren odpadních vod obcí a místních částí do 1 000 obyvatel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000" b="1" dirty="0"/>
              <a:t>žadatelé: obce a města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000" b="1" dirty="0"/>
              <a:t>vodovody 	- počet řešených obyvatel: 94 tis., počet akcí: 136</a:t>
            </a:r>
            <a:br>
              <a:rPr lang="cs-CZ" sz="2000" b="1" dirty="0"/>
            </a:br>
            <a:r>
              <a:rPr lang="cs-CZ" sz="2000" b="1" dirty="0"/>
              <a:t>		- uznatelné náklady: 1,57 mld. Kč, dotace: </a:t>
            </a:r>
            <a:r>
              <a:rPr lang="cs-CZ" sz="2000" b="1" dirty="0" smtClean="0"/>
              <a:t>1 </a:t>
            </a:r>
            <a:r>
              <a:rPr lang="cs-CZ" sz="2000" b="1" dirty="0"/>
              <a:t>mld. Kč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000" b="1" dirty="0">
                <a:solidFill>
                  <a:prstClr val="black"/>
                </a:solidFill>
              </a:rPr>
              <a:t>kanalizace 	- počet řešených obyvatel: 111 tis., počet akcí: 194</a:t>
            </a:r>
            <a:br>
              <a:rPr lang="cs-CZ" sz="2000" b="1" dirty="0">
                <a:solidFill>
                  <a:prstClr val="black"/>
                </a:solidFill>
              </a:rPr>
            </a:br>
            <a:r>
              <a:rPr lang="cs-CZ" sz="2000" b="1" dirty="0">
                <a:solidFill>
                  <a:prstClr val="black"/>
                </a:solidFill>
              </a:rPr>
              <a:t>		- uznatelné náklady: 4,07 mld. Kč, dotace: 2,6 mld. Kč</a:t>
            </a:r>
          </a:p>
          <a:p>
            <a:pPr marL="541338" lvl="3" indent="-365125">
              <a:lnSpc>
                <a:spcPct val="90000"/>
              </a:lnSpc>
              <a:spcBef>
                <a:spcPct val="50000"/>
              </a:spcBef>
              <a:tabLst>
                <a:tab pos="541338" algn="l"/>
              </a:tabLst>
              <a:defRPr/>
            </a:pPr>
            <a:r>
              <a:rPr lang="cs-CZ" b="1" dirty="0">
                <a:solidFill>
                  <a:prstClr val="black"/>
                </a:solidFill>
              </a:rPr>
              <a:t>příjem žádostí: dle zveřejněných výzev </a:t>
            </a:r>
            <a:br>
              <a:rPr lang="cs-CZ" b="1" dirty="0">
                <a:solidFill>
                  <a:prstClr val="black"/>
                </a:solidFill>
              </a:rPr>
            </a:br>
            <a:r>
              <a:rPr lang="cs-CZ" b="1" dirty="0">
                <a:solidFill>
                  <a:prstClr val="black"/>
                </a:solidFill>
              </a:rPr>
              <a:t>(nyní probíhá III. </a:t>
            </a:r>
            <a:r>
              <a:rPr lang="cs-CZ" b="1" dirty="0" smtClean="0">
                <a:solidFill>
                  <a:prstClr val="black"/>
                </a:solidFill>
              </a:rPr>
              <a:t>výzva: </a:t>
            </a:r>
            <a:r>
              <a:rPr lang="cs-CZ" b="1" dirty="0">
                <a:solidFill>
                  <a:prstClr val="black"/>
                </a:solidFill>
              </a:rPr>
              <a:t>15</a:t>
            </a:r>
            <a:r>
              <a:rPr lang="cs-CZ" b="1" dirty="0" smtClean="0">
                <a:solidFill>
                  <a:prstClr val="black"/>
                </a:solidFill>
              </a:rPr>
              <a:t>. 4</a:t>
            </a:r>
            <a:r>
              <a:rPr lang="cs-CZ" b="1" dirty="0">
                <a:solidFill>
                  <a:prstClr val="black"/>
                </a:solidFill>
              </a:rPr>
              <a:t>. – 16</a:t>
            </a:r>
            <a:r>
              <a:rPr lang="cs-CZ" b="1" dirty="0" smtClean="0">
                <a:solidFill>
                  <a:prstClr val="black"/>
                </a:solidFill>
              </a:rPr>
              <a:t>. 9. 2016 </a:t>
            </a:r>
            <a:r>
              <a:rPr lang="cs-CZ" b="1" dirty="0">
                <a:solidFill>
                  <a:prstClr val="black"/>
                </a:solidFill>
              </a:rPr>
              <a:t>s alokací 400 mil. Kč)</a:t>
            </a:r>
          </a:p>
          <a:p>
            <a:pPr marL="541338" lvl="3" indent="-365125">
              <a:lnSpc>
                <a:spcPct val="90000"/>
              </a:lnSpc>
              <a:spcBef>
                <a:spcPct val="50000"/>
              </a:spcBef>
              <a:tabLst>
                <a:tab pos="541338" algn="l"/>
              </a:tabLst>
              <a:defRPr/>
            </a:pPr>
            <a:r>
              <a:rPr lang="cs-CZ" b="1" dirty="0">
                <a:solidFill>
                  <a:prstClr val="black"/>
                </a:solidFill>
              </a:rPr>
              <a:t>probíhají práce na navazujícím programu pro období 2017-2021 (předpokládaná alokace </a:t>
            </a:r>
            <a:r>
              <a:rPr lang="cs-CZ" b="1" dirty="0" smtClean="0">
                <a:solidFill>
                  <a:prstClr val="black"/>
                </a:solidFill>
              </a:rPr>
              <a:t>zhruba </a:t>
            </a:r>
            <a:r>
              <a:rPr lang="cs-CZ" b="1" dirty="0">
                <a:solidFill>
                  <a:prstClr val="black"/>
                </a:solidFill>
              </a:rPr>
              <a:t>4,8 mld. Kč)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85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6213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Investice – stávající dotační titul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62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Protipovodňová opatření</a:t>
            </a:r>
          </a:p>
          <a:p>
            <a:pPr marL="1762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(Podpora prevence před povodněmi III)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900" b="1" dirty="0"/>
              <a:t>cíl: podpora realizace technických protipovodňových opatření </a:t>
            </a:r>
            <a:br>
              <a:rPr lang="cs-CZ" sz="1900" b="1" dirty="0"/>
            </a:br>
            <a:r>
              <a:rPr lang="cs-CZ" sz="1900" b="1" dirty="0"/>
              <a:t>s důrazem na retenci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900" b="1" dirty="0"/>
              <a:t>žadatelé: s.p. Povodí, s.p. Lesy ČR, obce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900" b="1" dirty="0"/>
              <a:t>projektová dokumentace 	- počet akcí: 23, dotace: 90,2 mil. Kč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900" b="1" dirty="0">
                <a:solidFill>
                  <a:prstClr val="black"/>
                </a:solidFill>
              </a:rPr>
              <a:t>stavební akce 		- počet akcí: 39, dotace: 840,9 mil. Kč</a:t>
            </a:r>
          </a:p>
          <a:p>
            <a:pPr marL="541338" lvl="3" indent="-365125">
              <a:lnSpc>
                <a:spcPct val="90000"/>
              </a:lnSpc>
              <a:spcBef>
                <a:spcPct val="50000"/>
              </a:spcBef>
              <a:tabLst>
                <a:tab pos="541338" algn="l"/>
              </a:tabLst>
              <a:defRPr/>
            </a:pPr>
            <a:r>
              <a:rPr lang="cs-CZ" sz="1900" b="1" dirty="0">
                <a:solidFill>
                  <a:prstClr val="black"/>
                </a:solidFill>
              </a:rPr>
              <a:t>dále registrováno 27 akcí, u nichž probíhá výběrové řízení </a:t>
            </a:r>
            <a:br>
              <a:rPr lang="cs-CZ" sz="1900" b="1" dirty="0">
                <a:solidFill>
                  <a:prstClr val="black"/>
                </a:solidFill>
              </a:rPr>
            </a:br>
            <a:r>
              <a:rPr lang="cs-CZ" sz="1900" b="1" dirty="0">
                <a:solidFill>
                  <a:prstClr val="black"/>
                </a:solidFill>
              </a:rPr>
              <a:t>(za </a:t>
            </a:r>
            <a:r>
              <a:rPr lang="cs-CZ" sz="1900" b="1" dirty="0" smtClean="0">
                <a:solidFill>
                  <a:prstClr val="black"/>
                </a:solidFill>
              </a:rPr>
              <a:t>zhruba </a:t>
            </a:r>
            <a:r>
              <a:rPr lang="cs-CZ" sz="1900" b="1" dirty="0">
                <a:solidFill>
                  <a:prstClr val="black"/>
                </a:solidFill>
              </a:rPr>
              <a:t>900 mil. Kč)</a:t>
            </a:r>
          </a:p>
          <a:p>
            <a:pPr marL="541338" lvl="3" indent="-365125">
              <a:lnSpc>
                <a:spcPct val="90000"/>
              </a:lnSpc>
              <a:spcBef>
                <a:spcPct val="50000"/>
              </a:spcBef>
              <a:tabLst>
                <a:tab pos="541338" algn="l"/>
              </a:tabLst>
              <a:defRPr/>
            </a:pPr>
            <a:r>
              <a:rPr lang="cs-CZ" sz="1900" b="1" dirty="0">
                <a:solidFill>
                  <a:prstClr val="black"/>
                </a:solidFill>
              </a:rPr>
              <a:t>příjem žádostí: průběžně do 31</a:t>
            </a:r>
            <a:r>
              <a:rPr lang="cs-CZ" sz="1900" b="1" dirty="0" smtClean="0">
                <a:solidFill>
                  <a:prstClr val="black"/>
                </a:solidFill>
              </a:rPr>
              <a:t>. 3</a:t>
            </a:r>
            <a:r>
              <a:rPr lang="cs-CZ" sz="1900" b="1" dirty="0">
                <a:solidFill>
                  <a:prstClr val="black"/>
                </a:solidFill>
              </a:rPr>
              <a:t>. pro akce financované v témže roce </a:t>
            </a:r>
            <a:br>
              <a:rPr lang="cs-CZ" sz="1900" b="1" dirty="0">
                <a:solidFill>
                  <a:prstClr val="black"/>
                </a:solidFill>
              </a:rPr>
            </a:br>
            <a:r>
              <a:rPr lang="cs-CZ" sz="1900" b="1" dirty="0">
                <a:solidFill>
                  <a:prstClr val="black"/>
                </a:solidFill>
              </a:rPr>
              <a:t>a do 31</a:t>
            </a:r>
            <a:r>
              <a:rPr lang="cs-CZ" sz="1900" b="1" dirty="0" smtClean="0">
                <a:solidFill>
                  <a:prstClr val="black"/>
                </a:solidFill>
              </a:rPr>
              <a:t>. 10</a:t>
            </a:r>
            <a:r>
              <a:rPr lang="cs-CZ" sz="1900" b="1" dirty="0">
                <a:solidFill>
                  <a:prstClr val="black"/>
                </a:solidFill>
              </a:rPr>
              <a:t>. pro akce financované v roce následujícím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88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6213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Investice – stávající dotační titul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62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Drobné vodní toky a malé vodní nádrže</a:t>
            </a:r>
          </a:p>
          <a:p>
            <a:pPr marL="1762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(Podpora opatření na drobných vodních tocích a malých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vodních </a:t>
            </a: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nádržích) 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b="1" dirty="0"/>
              <a:t>cíl: rekonstrukce a oprava drobných vodních toků </a:t>
            </a:r>
            <a:r>
              <a:rPr lang="cs-CZ" sz="2100" b="1" dirty="0" smtClean="0"/>
              <a:t>převzatých</a:t>
            </a:r>
            <a:br>
              <a:rPr lang="cs-CZ" sz="2100" b="1" dirty="0" smtClean="0"/>
            </a:br>
            <a:r>
              <a:rPr lang="cs-CZ" sz="2100" b="1" dirty="0" smtClean="0"/>
              <a:t>po </a:t>
            </a:r>
            <a:r>
              <a:rPr lang="cs-CZ" sz="2100" b="1" dirty="0"/>
              <a:t>ZVHS, rybníků a malých vodních nádrží za účelem posílení retence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b="1" dirty="0"/>
              <a:t>žadatelé: s.p. Povodí, s.p. Lesy ČR, obce a svazky obcí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b="1" dirty="0"/>
              <a:t>současný stav: vyhodnocována I. výzva 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b="1" dirty="0"/>
              <a:t>v rámci I. výzvy přijato 484 žádostí za 1,2 mld. Kč</a:t>
            </a:r>
            <a:br>
              <a:rPr lang="cs-CZ" sz="2100" b="1" dirty="0"/>
            </a:br>
            <a:r>
              <a:rPr lang="cs-CZ" sz="2100" b="1" dirty="0"/>
              <a:t>z toho:	s.p. Povodí/LČR	</a:t>
            </a:r>
            <a:r>
              <a:rPr lang="cs-CZ" sz="2100" b="1" dirty="0" smtClean="0"/>
              <a:t>- </a:t>
            </a:r>
            <a:r>
              <a:rPr lang="cs-CZ" sz="2100" b="1" dirty="0"/>
              <a:t>190 žádostí za 0,6 mld. Kč</a:t>
            </a:r>
            <a:br>
              <a:rPr lang="cs-CZ" sz="2100" b="1" dirty="0"/>
            </a:br>
            <a:r>
              <a:rPr lang="cs-CZ" sz="2100" b="1" dirty="0"/>
              <a:t>		obce			- 294 žádostí za 0,6 mld. Kč</a:t>
            </a:r>
            <a:endParaRPr lang="cs-CZ" sz="2100" b="1" dirty="0">
              <a:solidFill>
                <a:prstClr val="black"/>
              </a:solidFill>
            </a:endParaRP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b="1" dirty="0">
                <a:solidFill>
                  <a:prstClr val="black"/>
                </a:solidFill>
              </a:rPr>
              <a:t>příjem žádostí: na základě zveřejněných výzev </a:t>
            </a:r>
            <a:br>
              <a:rPr lang="cs-CZ" sz="2100" b="1" dirty="0">
                <a:solidFill>
                  <a:prstClr val="black"/>
                </a:solidFill>
              </a:rPr>
            </a:br>
            <a:r>
              <a:rPr lang="cs-CZ" sz="2100" b="1" dirty="0">
                <a:solidFill>
                  <a:prstClr val="black"/>
                </a:solidFill>
              </a:rPr>
              <a:t>(I. výzva ukončena k </a:t>
            </a:r>
            <a:r>
              <a:rPr lang="cs-CZ" sz="2100" b="1" dirty="0" smtClean="0">
                <a:solidFill>
                  <a:prstClr val="black"/>
                </a:solidFill>
              </a:rPr>
              <a:t>29. 4. 2016</a:t>
            </a:r>
            <a:r>
              <a:rPr lang="cs-CZ" sz="2100" b="1" dirty="0">
                <a:solidFill>
                  <a:prstClr val="black"/>
                </a:solidFill>
              </a:rPr>
              <a:t>, II. výzva bude </a:t>
            </a:r>
            <a:r>
              <a:rPr lang="cs-CZ" sz="2100" b="1" dirty="0" smtClean="0">
                <a:solidFill>
                  <a:prstClr val="black"/>
                </a:solidFill>
              </a:rPr>
              <a:t>vyhlášena</a:t>
            </a:r>
            <a:br>
              <a:rPr lang="cs-CZ" sz="2100" b="1" dirty="0" smtClean="0">
                <a:solidFill>
                  <a:prstClr val="black"/>
                </a:solidFill>
              </a:rPr>
            </a:br>
            <a:r>
              <a:rPr lang="cs-CZ" sz="2100" b="1" dirty="0" smtClean="0">
                <a:solidFill>
                  <a:prstClr val="black"/>
                </a:solidFill>
              </a:rPr>
              <a:t>v </a:t>
            </a:r>
            <a:r>
              <a:rPr lang="cs-CZ" sz="2100" b="1" dirty="0">
                <a:solidFill>
                  <a:prstClr val="black"/>
                </a:solidFill>
              </a:rPr>
              <a:t>průběhu 09/2016)</a:t>
            </a:r>
            <a:r>
              <a:rPr lang="cs-CZ" sz="2100" b="1" dirty="0"/>
              <a:t/>
            </a:r>
            <a:br>
              <a:rPr lang="cs-CZ" sz="2100" b="1" dirty="0"/>
            </a:br>
            <a:endParaRPr lang="cs-CZ" sz="21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51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6213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Investice – nový dotační titul (2016)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cs-CZ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Rybníky</a:t>
            </a:r>
          </a:p>
          <a:p>
            <a:pPr marL="1762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(Podpora retence vody v krajině – rybníky a vodní nádrže,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2016-2021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objem: 1,25 mld. Kč) 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000" b="1" dirty="0"/>
              <a:t>cíl: rekonstrukce a odbahnění rybníků o výměře 2-30 ha, obnova </a:t>
            </a:r>
            <a:r>
              <a:rPr lang="cs-CZ" sz="2000" b="1" dirty="0" smtClean="0"/>
              <a:t>a </a:t>
            </a:r>
            <a:r>
              <a:rPr lang="cs-CZ" sz="2000" b="1" dirty="0"/>
              <a:t>výstavba rybníků o výměře nad 2 ha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000" b="1" dirty="0"/>
              <a:t>žadatelé: fyzické a právnické osoby (zemědělští podnikatelé), vybrané školy a výzkumné organizace, ČRS, MRS či rybářská sdružení</a:t>
            </a:r>
            <a:endParaRPr lang="cs-CZ" sz="2000" b="1" dirty="0">
              <a:solidFill>
                <a:prstClr val="black"/>
              </a:solidFill>
            </a:endParaRPr>
          </a:p>
          <a:p>
            <a:pPr marL="541338" lvl="3" indent="-365125">
              <a:lnSpc>
                <a:spcPct val="90000"/>
              </a:lnSpc>
              <a:spcBef>
                <a:spcPct val="50000"/>
              </a:spcBef>
              <a:tabLst>
                <a:tab pos="541338" algn="l"/>
              </a:tabLst>
              <a:defRPr/>
            </a:pPr>
            <a:r>
              <a:rPr lang="cs-CZ" b="1" dirty="0">
                <a:solidFill>
                  <a:prstClr val="black"/>
                </a:solidFill>
              </a:rPr>
              <a:t>příjem žádostí: dle zveřejněných výzev</a:t>
            </a:r>
          </a:p>
          <a:p>
            <a:pPr marL="541338" lvl="3" indent="-365125">
              <a:lnSpc>
                <a:spcPct val="90000"/>
              </a:lnSpc>
              <a:spcBef>
                <a:spcPct val="50000"/>
              </a:spcBef>
              <a:tabLst>
                <a:tab pos="541338" algn="l"/>
              </a:tabLst>
              <a:defRPr/>
            </a:pPr>
            <a:r>
              <a:rPr lang="cs-CZ" b="1" dirty="0">
                <a:solidFill>
                  <a:srgbClr val="FF0000"/>
                </a:solidFill>
              </a:rPr>
              <a:t>čerstvě podepsaná Pravidla a I. výzva s termínem příjmu žádostí do 11/2016 s alokací 200 mil.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0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76213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Investice – připravovaný nový dotační titul (2017)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752527"/>
          </a:xfrm>
        </p:spPr>
        <p:txBody>
          <a:bodyPr>
            <a:normAutofit/>
          </a:bodyPr>
          <a:lstStyle/>
          <a:p>
            <a:pPr marL="1762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Závlahy</a:t>
            </a:r>
          </a:p>
          <a:p>
            <a:pPr marL="1762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(Podpora konkurenceschopnosti agropotravinářského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komplexu 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závlahy II, 2017-2022, objem: 1,6 mld. Kč) 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000" b="1" dirty="0"/>
              <a:t>cíl: podpora obnovy a budování hlavních závlahových zařízení </a:t>
            </a:r>
            <a:br>
              <a:rPr lang="cs-CZ" sz="2000" b="1" dirty="0"/>
            </a:br>
            <a:r>
              <a:rPr lang="cs-CZ" sz="2000" b="1" dirty="0"/>
              <a:t>a závlahového detailu (pásové zavlažovače, přenosné rychlospojkové potrubí, lineáry, čerpací stanice, trubní řady, hydranty, závlahové nádrže)</a:t>
            </a:r>
          </a:p>
          <a:p>
            <a:pPr marL="519113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000" b="1" dirty="0"/>
              <a:t>žadatelé: fyzické a právnické osoby podnikající v zemědělské prvovýrobě, Státní pozemkový úřad</a:t>
            </a:r>
          </a:p>
          <a:p>
            <a:pPr marL="541338" lvl="3" indent="-365125">
              <a:lnSpc>
                <a:spcPct val="90000"/>
              </a:lnSpc>
              <a:spcBef>
                <a:spcPct val="50000"/>
              </a:spcBef>
              <a:tabLst>
                <a:tab pos="541338" algn="l"/>
              </a:tabLst>
              <a:defRPr/>
            </a:pPr>
            <a:r>
              <a:rPr lang="cs-CZ" b="1" dirty="0">
                <a:solidFill>
                  <a:prstClr val="black"/>
                </a:solidFill>
              </a:rPr>
              <a:t>příjem žádostí: dle zveřejněných výzev </a:t>
            </a:r>
          </a:p>
          <a:p>
            <a:pPr marL="541338" lvl="3" indent="-365125">
              <a:lnSpc>
                <a:spcPct val="90000"/>
              </a:lnSpc>
              <a:spcBef>
                <a:spcPct val="50000"/>
              </a:spcBef>
              <a:tabLst>
                <a:tab pos="541338" algn="l"/>
              </a:tabLst>
              <a:defRPr/>
            </a:pPr>
            <a:r>
              <a:rPr lang="cs-CZ" b="1" dirty="0">
                <a:solidFill>
                  <a:srgbClr val="FF0000"/>
                </a:solidFill>
              </a:rPr>
              <a:t>v 08/2016 program odeslán do Evropské komise k zahájení notifikačního procesu</a:t>
            </a:r>
            <a:r>
              <a:rPr lang="cs-CZ" b="1" dirty="0">
                <a:solidFill>
                  <a:prstClr val="black"/>
                </a:solidFill>
              </a:rPr>
              <a:t/>
            </a:r>
            <a:br>
              <a:rPr lang="cs-CZ" b="1" dirty="0">
                <a:solidFill>
                  <a:prstClr val="black"/>
                </a:solidFill>
              </a:rPr>
            </a:br>
            <a:endParaRPr lang="cs-CZ" b="1" dirty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2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840760" cy="92211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07315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Prezentace_mze</Template>
  <TotalTime>1264</TotalTime>
  <Words>220</Words>
  <Application>Microsoft Office PowerPoint</Application>
  <PresentationFormat>Předvádění na obrazovce (4:3)</PresentationFormat>
  <Paragraphs>83</Paragraphs>
  <Slides>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Prezentace_mze</vt:lpstr>
      <vt:lpstr>2_Vlastní návrh</vt:lpstr>
      <vt:lpstr>1_Vlastní návrh</vt:lpstr>
      <vt:lpstr>Vlastní návrh</vt:lpstr>
      <vt:lpstr>Vodní hospodářství  (2014–2016)  </vt:lpstr>
      <vt:lpstr>Vládní materiály – systémový přístup (sucho)</vt:lpstr>
      <vt:lpstr>Vládní materiály – konkrétní ochrana (povodně/sucho)</vt:lpstr>
      <vt:lpstr>Investice – stávající dotační titul</vt:lpstr>
      <vt:lpstr>Investice – stávající dotační titul</vt:lpstr>
      <vt:lpstr>Investice – stávající dotační titul</vt:lpstr>
      <vt:lpstr>Investice – nový dotační titul (2016) !!!</vt:lpstr>
      <vt:lpstr>Investice – připravovaný nový dotační titul (2017)</vt:lpstr>
      <vt:lpstr>Děkuji za pozornost</vt:lpstr>
    </vt:vector>
  </TitlesOfParts>
  <Company>MZe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Žofínské fórum Zemědělství a  potravinářství, ekonomická soběstačnost nebo závislost na EU?  Strategie Ministerstva zemědělství ČR s výhledem do roku 2030.</dc:title>
  <dc:creator>Říhová Lucie</dc:creator>
  <cp:lastModifiedBy>Artouni Armine</cp:lastModifiedBy>
  <cp:revision>149</cp:revision>
  <dcterms:created xsi:type="dcterms:W3CDTF">2016-03-11T09:11:57Z</dcterms:created>
  <dcterms:modified xsi:type="dcterms:W3CDTF">2016-08-15T07:47:13Z</dcterms:modified>
</cp:coreProperties>
</file>