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57" r:id="rId2"/>
    <p:sldId id="458" r:id="rId3"/>
    <p:sldId id="459" r:id="rId4"/>
    <p:sldId id="460" r:id="rId5"/>
    <p:sldId id="461" r:id="rId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povai" initials="s" lastIdx="13" clrIdx="0"/>
  <p:cmAuthor id="1" name="Soudková Kristýna Mgr." initials="SK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2B2B2"/>
    <a:srgbClr val="663300"/>
    <a:srgbClr val="669900"/>
    <a:srgbClr val="FF6600"/>
    <a:srgbClr val="666633"/>
    <a:srgbClr val="67F030"/>
    <a:srgbClr val="660066"/>
    <a:srgbClr val="FF9933"/>
    <a:srgbClr val="38C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9" autoAdjust="0"/>
    <p:restoredTop sz="90854" autoAdjust="0"/>
  </p:normalViewPr>
  <p:slideViewPr>
    <p:cSldViewPr>
      <p:cViewPr>
        <p:scale>
          <a:sx n="128" d="100"/>
          <a:sy n="128" d="100"/>
        </p:scale>
        <p:origin x="-113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rapall\Desktop\graf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461972174031951E-2"/>
          <c:y val="8.5381544952275595E-2"/>
          <c:w val="0.91257417057222057"/>
          <c:h val="0.74478192390032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Rozpracované</c:v>
                </c:pt>
              </c:strCache>
            </c:strRef>
          </c:tx>
          <c:spPr>
            <a:gradFill>
              <a:gsLst>
                <a:gs pos="31000">
                  <a:srgbClr val="0069B8"/>
                </a:gs>
                <a:gs pos="0">
                  <a:schemeClr val="accent1">
                    <a:lumMod val="95000"/>
                    <a:lumOff val="5000"/>
                  </a:schemeClr>
                </a:gs>
                <a:gs pos="14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</c:spPr>
          <c:invertIfNegative val="0"/>
          <c:dLbls>
            <c:dLbl>
              <c:idx val="0"/>
              <c:layout>
                <c:manualLayout>
                  <c:x val="9.878228466417855E-4"/>
                  <c:y val="9.808846922917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BC-44F9-AC67-06CF562D81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133329447912512E-3"/>
                  <c:y val="0.11746540908523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BC-44F9-AC67-06CF562D81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610775487605203E-3"/>
                  <c:y val="0.12075699483811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BC-44F9-AC67-06CF562D81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615938848325745E-3"/>
                  <c:y val="0.10351504319332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BC-44F9-AC67-06CF562D81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7.5471716800801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5BC-44F9-AC67-06CF562D815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8.8050336267601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BC-44F9-AC67-06CF562D81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85</c:v>
                </c:pt>
                <c:pt idx="1">
                  <c:v>143</c:v>
                </c:pt>
                <c:pt idx="2">
                  <c:v>271</c:v>
                </c:pt>
                <c:pt idx="3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BC-44F9-AC67-06CF562D815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Dokončené</c:v>
                </c:pt>
              </c:strCache>
            </c:strRef>
          </c:tx>
          <c:spPr>
            <a:gradFill flip="none" rotWithShape="1">
              <a:gsLst>
                <a:gs pos="0">
                  <a:srgbClr val="DCEFF0"/>
                </a:gs>
                <a:gs pos="24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c:spPr>
          <c:invertIfNegative val="0"/>
          <c:dLbls>
            <c:dLbl>
              <c:idx val="0"/>
              <c:layout>
                <c:manualLayout>
                  <c:x val="-6.292788961517937E-3"/>
                  <c:y val="0.11654685748778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5BC-44F9-AC67-06CF562D81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092916816164853E-3"/>
                  <c:y val="0.12146458094741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5BC-44F9-AC67-06CF562D81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558413363906742E-3"/>
                  <c:y val="0.1131395246244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5BC-44F9-AC67-06CF562D81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912998737844098E-3"/>
                  <c:y val="0.1061427209918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5BC-44F9-AC67-06CF562D81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7611659614480487E-3"/>
                  <c:y val="9.4339646001001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5BC-44F9-AC67-06CF562D815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8.8050336267601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5BC-44F9-AC67-06CF562D81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182</c:v>
                </c:pt>
                <c:pt idx="1">
                  <c:v>157</c:v>
                </c:pt>
                <c:pt idx="2">
                  <c:v>167</c:v>
                </c:pt>
                <c:pt idx="3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BC-44F9-AC67-06CF562D8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65440"/>
        <c:axId val="34795904"/>
      </c:barChart>
      <c:catAx>
        <c:axId val="3476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34795904"/>
        <c:crosses val="autoZero"/>
        <c:auto val="1"/>
        <c:lblAlgn val="ctr"/>
        <c:lblOffset val="100"/>
        <c:noMultiLvlLbl val="0"/>
      </c:catAx>
      <c:valAx>
        <c:axId val="34795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34765440"/>
        <c:crosses val="autoZero"/>
        <c:crossBetween val="between"/>
      </c:valAx>
      <c:spPr>
        <a:noFill/>
      </c:spPr>
    </c:plotArea>
    <c:legend>
      <c:legendPos val="b"/>
      <c:legendEntry>
        <c:idx val="0"/>
        <c:txPr>
          <a:bodyPr/>
          <a:lstStyle/>
          <a:p>
            <a:pPr>
              <a:defRPr sz="110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cs-CZ"/>
          </a:p>
        </c:txPr>
      </c:legendEntry>
      <c:layout>
        <c:manualLayout>
          <c:xMode val="edge"/>
          <c:yMode val="edge"/>
          <c:x val="0.19145920949958037"/>
          <c:y val="0.91915071333532006"/>
          <c:w val="0.65591167479853774"/>
          <c:h val="7.0188082116458966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spPr>
    <a:solidFill>
      <a:srgbClr val="FFFF99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C2F435-644D-4DA9-A2F4-D70053E46517}" type="datetimeFigureOut">
              <a:rPr lang="cs-CZ"/>
              <a:pPr>
                <a:defRPr/>
              </a:pPr>
              <a:t>15.8.2016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8EC642-D13A-4593-81AB-69B02FF174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30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6D0AFA-0B70-4E7F-B183-47D8F98481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709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GVHK II –  v rámci 5 pilotů návrh</a:t>
            </a:r>
            <a:r>
              <a:rPr lang="cs-CZ" baseline="0" dirty="0" smtClean="0"/>
              <a:t> komplexu opatření (organizační, agrotechnická, technická) s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ekonomickým vyhodnocením navržených opatření a odhadovaným efektem na ekonomiku podniku </a:t>
            </a:r>
          </a:p>
          <a:p>
            <a:r>
              <a:rPr lang="cs-CZ" baseline="0" dirty="0" smtClean="0"/>
              <a:t>             </a:t>
            </a:r>
            <a:r>
              <a:rPr lang="cs-CZ" dirty="0" smtClean="0"/>
              <a:t>– na základě zkušeností</a:t>
            </a:r>
            <a:r>
              <a:rPr lang="cs-CZ" baseline="0" dirty="0" smtClean="0"/>
              <a:t> z pilotních projektů návrh nezbytných legislativních či ekonomických předpokladů pro realizaci opatření – realizace prostřednictvím SPÚ/</a:t>
            </a:r>
            <a:r>
              <a:rPr lang="cs-CZ" baseline="0" dirty="0" err="1" smtClean="0"/>
              <a:t>MZe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D0AFA-0B70-4E7F-B183-47D8F9848151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11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C529-2325-40BD-ACF8-190B99B6F58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48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FB9A-D529-4A92-BCF3-80A0AC9B6D2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78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32A86-DDFA-48E0-8282-3CC7939E4FC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65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D35F-226A-4EFF-91B1-160B0DB3FE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493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noProof="0" dirty="0" smtClean="0"/>
              <a:t>Klepnutím na ikonu přidáte graf.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9B84-A000-4F63-976F-079AA0AD582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3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BD26-E8C4-4988-AF48-7D76724F7DB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37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46BF6-5E68-46A0-B31F-23F37F100E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50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E065-216E-4C3E-8369-FA096B76BE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82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EFFA-58CB-4B46-B24C-30DEE5D4A2F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97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34D8F-CB38-4BAE-A665-253B145C29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61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DF4D5-380A-44F4-961F-2178F51E3C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35AF3-3156-4A85-876E-71C1B8CD68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14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D376-A650-4579-8EB2-50FEF118DF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36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BA4A4B-D4C4-4FD9-B5C0-9ADD57EFC97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pucr.cz/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://spucr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04" y="188640"/>
            <a:ext cx="116434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525344"/>
            <a:ext cx="1619919" cy="25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584176" cy="5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1052736"/>
            <a:ext cx="8664941" cy="5616624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1600" b="1" dirty="0" smtClean="0">
                <a:latin typeface="Century Gothic" panose="020B0502020202020204" pitchFamily="34" charset="0"/>
              </a:rPr>
              <a:t>Čerpání finančních prostředků z PRV</a:t>
            </a: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r>
              <a:rPr lang="cs-CZ" sz="1600" b="1" dirty="0" smtClean="0">
                <a:latin typeface="Century Gothic" panose="020B0502020202020204" pitchFamily="34" charset="0"/>
              </a:rPr>
              <a:t>    PRV v období 2014-2020   </a:t>
            </a:r>
          </a:p>
          <a:p>
            <a:pPr marL="0" indent="0" algn="just">
              <a:buNone/>
              <a:defRPr/>
            </a:pPr>
            <a:r>
              <a:rPr lang="cs-CZ" sz="1600" dirty="0" smtClean="0">
                <a:latin typeface="Century Gothic" panose="020B0502020202020204" pitchFamily="34" charset="0"/>
              </a:rPr>
              <a:t>    operace </a:t>
            </a:r>
            <a:r>
              <a:rPr lang="cs-CZ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4.3.1</a:t>
            </a:r>
            <a:r>
              <a:rPr lang="cs-CZ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 Pozemkové úpravy – </a:t>
            </a:r>
            <a:r>
              <a:rPr lang="cs-CZ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3,5 </a:t>
            </a:r>
            <a:r>
              <a:rPr lang="cs-CZ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mld. </a:t>
            </a:r>
            <a:r>
              <a:rPr lang="cs-CZ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Kč - kontinuální </a:t>
            </a:r>
            <a:r>
              <a:rPr lang="cs-CZ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příjem </a:t>
            </a:r>
            <a:r>
              <a:rPr lang="cs-CZ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žádostí </a:t>
            </a:r>
            <a:endParaRPr lang="cs-CZ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cs-CZ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   1 </a:t>
            </a:r>
            <a:r>
              <a:rPr lang="cs-CZ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výzva          </a:t>
            </a:r>
            <a:r>
              <a:rPr lang="cs-CZ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příjem </a:t>
            </a:r>
            <a:r>
              <a:rPr lang="cs-CZ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žádostí do vyčerpání finanční alokace určené pro tuto </a:t>
            </a:r>
            <a:r>
              <a:rPr lang="cs-CZ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operaci</a:t>
            </a:r>
          </a:p>
          <a:p>
            <a:pPr marL="0" indent="0" algn="just">
              <a:buNone/>
              <a:defRPr/>
            </a:pPr>
            <a:r>
              <a:rPr lang="cs-CZ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cs-CZ" sz="1600" dirty="0" smtClean="0">
                <a:latin typeface="Century Gothic" panose="020B0502020202020204" pitchFamily="34" charset="0"/>
              </a:rPr>
              <a:t>    V </a:t>
            </a:r>
            <a:r>
              <a:rPr lang="cs-CZ" sz="1600" dirty="0">
                <a:latin typeface="Century Gothic" panose="020B0502020202020204" pitchFamily="34" charset="0"/>
              </a:rPr>
              <a:t>Programu rozvoje venkova </a:t>
            </a:r>
            <a:r>
              <a:rPr lang="cs-CZ" sz="1600" dirty="0" smtClean="0">
                <a:latin typeface="Century Gothic" panose="020B0502020202020204" pitchFamily="34" charset="0"/>
              </a:rPr>
              <a:t>jsou </a:t>
            </a:r>
            <a:r>
              <a:rPr lang="cs-CZ" sz="1600" dirty="0">
                <a:latin typeface="Century Gothic" panose="020B0502020202020204" pitchFamily="34" charset="0"/>
              </a:rPr>
              <a:t>preferovány </a:t>
            </a:r>
            <a:r>
              <a:rPr lang="cs-CZ" sz="1600" dirty="0" smtClean="0">
                <a:latin typeface="Century Gothic" panose="020B0502020202020204" pitchFamily="34" charset="0"/>
              </a:rPr>
              <a:t>projekty řešící: </a:t>
            </a:r>
            <a:endParaRPr lang="cs-CZ" sz="1600" dirty="0">
              <a:latin typeface="Century Gothic" panose="020B0502020202020204" pitchFamily="34" charset="0"/>
            </a:endParaRPr>
          </a:p>
          <a:p>
            <a:pPr marL="449263" lvl="0" indent="-182563">
              <a:buSzPct val="70000"/>
              <a:buFont typeface="Wingdings" panose="05000000000000000000" pitchFamily="2" charset="2"/>
              <a:buChar char="Ø"/>
            </a:pPr>
            <a:r>
              <a:rPr lang="cs-CZ" sz="1600" dirty="0" smtClean="0">
                <a:latin typeface="Century Gothic" panose="020B0502020202020204" pitchFamily="34" charset="0"/>
              </a:rPr>
              <a:t>ochranu zemědělské půdy před erozí nebo sídla či území před povodní </a:t>
            </a:r>
            <a:endParaRPr lang="cs-CZ" sz="1600" dirty="0">
              <a:latin typeface="Century Gothic" panose="020B0502020202020204" pitchFamily="34" charset="0"/>
            </a:endParaRPr>
          </a:p>
          <a:p>
            <a:pPr marL="449263" lvl="0" indent="-182563">
              <a:buSzPct val="70000"/>
              <a:buFont typeface="Wingdings" panose="05000000000000000000" pitchFamily="2" charset="2"/>
              <a:buChar char="Ø"/>
            </a:pPr>
            <a:r>
              <a:rPr lang="cs-CZ" sz="1600" dirty="0">
                <a:latin typeface="Century Gothic" panose="020B0502020202020204" pitchFamily="34" charset="0"/>
              </a:rPr>
              <a:t>vodu v krajině </a:t>
            </a:r>
          </a:p>
          <a:p>
            <a:pPr marL="449263" lvl="0" indent="-182563">
              <a:buSzPct val="70000"/>
              <a:buFont typeface="Wingdings" panose="05000000000000000000" pitchFamily="2" charset="2"/>
              <a:buChar char="Ø"/>
            </a:pPr>
            <a:r>
              <a:rPr lang="cs-CZ" sz="1600" dirty="0">
                <a:latin typeface="Century Gothic" panose="020B0502020202020204" pitchFamily="34" charset="0"/>
              </a:rPr>
              <a:t>ekostabilizační opatření v krajině </a:t>
            </a:r>
          </a:p>
          <a:p>
            <a:pPr marL="0" indent="0" algn="just">
              <a:buNone/>
              <a:defRPr/>
            </a:pPr>
            <a:endParaRPr lang="cs-CZ" sz="16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cs-CZ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    </a:t>
            </a:r>
            <a:endParaRPr lang="cs-CZ" sz="1600" b="1" dirty="0" smtClean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600" b="1" dirty="0" smtClean="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45825" y="260648"/>
            <a:ext cx="5511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  <a:defRPr/>
            </a:pPr>
            <a:r>
              <a:rPr lang="cs-CZ" sz="2000" b="1" u="sng" dirty="0" smtClean="0">
                <a:solidFill>
                  <a:srgbClr val="669900"/>
                </a:solidFill>
                <a:latin typeface="Century Gothic" pitchFamily="34" charset="0"/>
              </a:rPr>
              <a:t>VÝZNAMNÉ AKTIVITY SPÚ</a:t>
            </a:r>
          </a:p>
          <a:p>
            <a:pPr marL="514350" indent="-514350" algn="ctr">
              <a:buNone/>
              <a:defRPr/>
            </a:pPr>
            <a:r>
              <a:rPr lang="cs-CZ" sz="2000" b="1" u="sng" dirty="0" smtClean="0">
                <a:solidFill>
                  <a:srgbClr val="669900"/>
                </a:solidFill>
                <a:latin typeface="Century Gothic" pitchFamily="34" charset="0"/>
              </a:rPr>
              <a:t>SEKCE ŘÍZENÍ KPÚ A ODBORNÝCH ČINNOSTÍ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55765"/>
              </p:ext>
            </p:extLst>
          </p:nvPr>
        </p:nvGraphicFramePr>
        <p:xfrm>
          <a:off x="467544" y="1412777"/>
          <a:ext cx="6408712" cy="230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2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9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20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8496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 smtClean="0">
                          <a:effectLst/>
                          <a:latin typeface="+mn-lt"/>
                        </a:rPr>
                        <a:t>Celkem čerpáno </a:t>
                      </a:r>
                      <a:r>
                        <a:rPr lang="cs-CZ" sz="1100" b="1" u="none" strike="noStrike" dirty="0">
                          <a:effectLst/>
                          <a:latin typeface="+mn-lt"/>
                        </a:rPr>
                        <a:t>z PRV v </a:t>
                      </a:r>
                      <a:r>
                        <a:rPr lang="cs-CZ" sz="1100" b="1" u="none" strike="noStrike" dirty="0" smtClean="0">
                          <a:effectLst/>
                          <a:latin typeface="+mn-lt"/>
                        </a:rPr>
                        <a:t>období  </a:t>
                      </a:r>
                      <a:r>
                        <a:rPr lang="cs-CZ" sz="1100" b="1" u="none" strike="noStrike" dirty="0">
                          <a:effectLst/>
                          <a:latin typeface="+mn-lt"/>
                        </a:rPr>
                        <a:t>2007-2013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57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Rok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Investiční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Neinvestiční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57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2008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397 601 104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2 568 686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400 169 790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57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2009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698 838 307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43 299 489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742 137 796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57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302 696 317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12 356 163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315 052 480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57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430 603 675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5 724 192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436 327 867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57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316 441 787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751 428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317 193 215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57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2013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409 455 752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5 506 579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414 962 331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57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1 381 198 347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8 439 757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1 389 638 104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57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635 269 413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2 341 628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637 611 041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57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4 572 070 181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+mn-lt"/>
                        </a:rPr>
                        <a:t>80 987 922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  <a:latin typeface="+mn-lt"/>
                        </a:rPr>
                        <a:t>4 653 092 624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5" name="Přímá spojnice se šipkou 4"/>
          <p:cNvCxnSpPr/>
          <p:nvPr/>
        </p:nvCxnSpPr>
        <p:spPr>
          <a:xfrm>
            <a:off x="1331640" y="4797152"/>
            <a:ext cx="36004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04" y="188640"/>
            <a:ext cx="116434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525344"/>
            <a:ext cx="1619919" cy="25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584176" cy="5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1052736"/>
            <a:ext cx="8664941" cy="5616624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1600" b="1" dirty="0" smtClean="0">
                <a:latin typeface="Century Gothic" panose="020B0502020202020204" pitchFamily="34" charset="0"/>
              </a:rPr>
              <a:t>Počty prováděných KoPÚ </a:t>
            </a: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45825" y="260648"/>
            <a:ext cx="5511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  <a:defRPr/>
            </a:pPr>
            <a:r>
              <a:rPr lang="cs-CZ" sz="2000" b="1" u="sng" dirty="0" smtClean="0">
                <a:solidFill>
                  <a:srgbClr val="669900"/>
                </a:solidFill>
                <a:latin typeface="Century Gothic" pitchFamily="34" charset="0"/>
              </a:rPr>
              <a:t>VÝZNAMNÉ </a:t>
            </a:r>
            <a:r>
              <a:rPr lang="cs-CZ" sz="2000" b="1" u="sng" dirty="0">
                <a:solidFill>
                  <a:srgbClr val="669900"/>
                </a:solidFill>
                <a:latin typeface="Century Gothic" pitchFamily="34" charset="0"/>
              </a:rPr>
              <a:t>AKTIVITY SPÚ</a:t>
            </a:r>
            <a:endParaRPr lang="cs-CZ" sz="2000" b="1" u="sng" dirty="0" smtClean="0">
              <a:solidFill>
                <a:srgbClr val="669900"/>
              </a:solidFill>
              <a:latin typeface="Century Gothic" pitchFamily="34" charset="0"/>
            </a:endParaRPr>
          </a:p>
          <a:p>
            <a:pPr marL="514350" indent="-514350" algn="ctr">
              <a:buNone/>
              <a:defRPr/>
            </a:pPr>
            <a:r>
              <a:rPr lang="cs-CZ" sz="2000" b="1" u="sng" dirty="0" smtClean="0">
                <a:solidFill>
                  <a:srgbClr val="669900"/>
                </a:solidFill>
                <a:latin typeface="Century Gothic" pitchFamily="34" charset="0"/>
              </a:rPr>
              <a:t>SEKCE ŘÍZENÍ KPÚ A ODBORNÝCH ČINNOSTÍ</a:t>
            </a: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002547"/>
              </p:ext>
            </p:extLst>
          </p:nvPr>
        </p:nvGraphicFramePr>
        <p:xfrm>
          <a:off x="251521" y="1758748"/>
          <a:ext cx="4553031" cy="238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12" y="2525001"/>
            <a:ext cx="292719" cy="62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3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tverce potlac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04" y="188640"/>
            <a:ext cx="116434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tverec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525344"/>
            <a:ext cx="1619919" cy="25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Státní pozemkový úřad">
            <a:hlinkClick r:id="rId5" tooltip="Státní pozemkový úřa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584176" cy="5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1" y="1052736"/>
            <a:ext cx="8664941" cy="5616624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1600" b="1" dirty="0" smtClean="0">
                <a:latin typeface="Century Gothic" panose="020B0502020202020204" pitchFamily="34" charset="0"/>
              </a:rPr>
              <a:t>Generel </a:t>
            </a:r>
            <a:r>
              <a:rPr lang="cs-CZ" sz="1600" b="1" dirty="0">
                <a:latin typeface="Century Gothic" panose="020B0502020202020204" pitchFamily="34" charset="0"/>
              </a:rPr>
              <a:t>vodního hospodářství krajiny </a:t>
            </a:r>
            <a:r>
              <a:rPr lang="cs-CZ" sz="1600" b="1" dirty="0" smtClean="0">
                <a:latin typeface="Century Gothic" panose="020B0502020202020204" pitchFamily="34" charset="0"/>
              </a:rPr>
              <a:t>ČR</a:t>
            </a: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1600" b="1" dirty="0"/>
              <a:t>Bilanční hodnocení zdrojů a potřeb vody s ohledem na závlahové systémy</a:t>
            </a:r>
          </a:p>
          <a:p>
            <a:pPr marL="266700" indent="0"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600" dirty="0" smtClean="0">
                <a:latin typeface="Century Gothic" panose="020B0502020202020204" pitchFamily="34" charset="0"/>
              </a:rPr>
              <a:t>Identifikace </a:t>
            </a:r>
            <a:r>
              <a:rPr lang="cs-CZ" sz="1600" dirty="0">
                <a:latin typeface="Century Gothic" panose="020B0502020202020204" pitchFamily="34" charset="0"/>
              </a:rPr>
              <a:t>dostupných vodních zdrojů a vláhových potřeb v rámci vymezených „závlahových okrsků“ (cca 150 tis. ha) a to jak pro běžný rok, tak pro 5 a 10 letou jistotu (zabezpečenost) v podmínkách současného (1981 - 2015) i výhledového (2021 - 2040) stavu </a:t>
            </a:r>
            <a:r>
              <a:rPr lang="cs-CZ" sz="1600" dirty="0" smtClean="0">
                <a:latin typeface="Century Gothic" panose="020B0502020202020204" pitchFamily="34" charset="0"/>
              </a:rPr>
              <a:t>klimatu.</a:t>
            </a:r>
          </a:p>
          <a:p>
            <a:pPr marL="0" indent="0"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1600" dirty="0">
              <a:latin typeface="Century Gothic" panose="020B0502020202020204" pitchFamily="34" charset="0"/>
            </a:endParaRPr>
          </a:p>
          <a:p>
            <a:pPr marL="0" indent="266700"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600" dirty="0" smtClean="0">
                <a:latin typeface="Century Gothic" panose="020B0502020202020204" pitchFamily="34" charset="0"/>
              </a:rPr>
              <a:t>Spolupráce s </a:t>
            </a:r>
            <a:r>
              <a:rPr lang="cs-CZ" sz="1600" dirty="0" err="1" smtClean="0">
                <a:latin typeface="Century Gothic" panose="020B0502020202020204" pitchFamily="34" charset="0"/>
              </a:rPr>
              <a:t>MZe</a:t>
            </a:r>
            <a:r>
              <a:rPr lang="cs-CZ" sz="1600" dirty="0" smtClean="0">
                <a:latin typeface="Century Gothic" panose="020B0502020202020204" pitchFamily="34" charset="0"/>
              </a:rPr>
              <a:t> – dr. Punčochář</a:t>
            </a:r>
          </a:p>
          <a:p>
            <a:pPr marL="0" indent="266700"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1600" dirty="0" smtClean="0">
              <a:latin typeface="Century Gothic" panose="020B0502020202020204" pitchFamily="34" charset="0"/>
            </a:endParaRPr>
          </a:p>
          <a:p>
            <a:pPr marL="0" indent="266700"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600" dirty="0" smtClean="0">
                <a:latin typeface="Century Gothic" panose="020B0502020202020204" pitchFamily="34" charset="0"/>
              </a:rPr>
              <a:t>Realizace projektu do konce roku 2016</a:t>
            </a:r>
            <a:endParaRPr lang="cs-CZ" sz="16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45825" y="260648"/>
            <a:ext cx="5511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  <a:defRPr/>
            </a:pPr>
            <a:r>
              <a:rPr lang="cs-CZ" sz="2000" b="1" u="sng" dirty="0" smtClean="0">
                <a:solidFill>
                  <a:srgbClr val="669900"/>
                </a:solidFill>
                <a:latin typeface="Century Gothic" pitchFamily="34" charset="0"/>
              </a:rPr>
              <a:t>VÝZNAMNÉ </a:t>
            </a:r>
            <a:r>
              <a:rPr lang="cs-CZ" sz="2000" b="1" u="sng" dirty="0">
                <a:solidFill>
                  <a:srgbClr val="669900"/>
                </a:solidFill>
                <a:latin typeface="Century Gothic" pitchFamily="34" charset="0"/>
              </a:rPr>
              <a:t>AKTIVITY SPÚ</a:t>
            </a:r>
            <a:endParaRPr lang="cs-CZ" sz="2000" b="1" u="sng" dirty="0" smtClean="0">
              <a:solidFill>
                <a:srgbClr val="669900"/>
              </a:solidFill>
              <a:latin typeface="Century Gothic" pitchFamily="34" charset="0"/>
            </a:endParaRPr>
          </a:p>
          <a:p>
            <a:pPr marL="514350" indent="-514350" algn="ctr">
              <a:buNone/>
              <a:defRPr/>
            </a:pPr>
            <a:r>
              <a:rPr lang="cs-CZ" sz="2000" b="1" u="sng" dirty="0" smtClean="0">
                <a:solidFill>
                  <a:srgbClr val="669900"/>
                </a:solidFill>
                <a:latin typeface="Century Gothic" pitchFamily="34" charset="0"/>
              </a:rPr>
              <a:t>SEKCE ŘÍZENÍ KPÚ A ODBORNÝCH ČINNOSTÍ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6" t="11326" r="4571" b="5246"/>
          <a:stretch/>
        </p:blipFill>
        <p:spPr bwMode="auto">
          <a:xfrm>
            <a:off x="107504" y="1340769"/>
            <a:ext cx="3816424" cy="246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923928" y="1961545"/>
            <a:ext cx="53081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entury Gothic" panose="020B0502020202020204" pitchFamily="34" charset="0"/>
              </a:rPr>
              <a:t>GVHK I – Identifikace nejzranitelnějších oblastí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cs-CZ" sz="1600" dirty="0" smtClean="0">
              <a:latin typeface="Century Gothic" panose="020B0502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entury Gothic" panose="020B0502020202020204" pitchFamily="34" charset="0"/>
              </a:rPr>
              <a:t>GVHK II – Návrh opatření pro zlepšení současného</a:t>
            </a:r>
          </a:p>
          <a:p>
            <a:pPr marL="182563" indent="-182563"/>
            <a:r>
              <a:rPr lang="cs-CZ" sz="1600" dirty="0" smtClean="0">
                <a:latin typeface="Century Gothic" panose="020B0502020202020204" pitchFamily="34" charset="0"/>
              </a:rPr>
              <a:t>                 stavu včetně ekonomického hodnocení</a:t>
            </a:r>
          </a:p>
          <a:p>
            <a:pPr marL="182563" indent="-182563"/>
            <a:r>
              <a:rPr lang="cs-CZ" sz="1600" dirty="0">
                <a:latin typeface="Century Gothic" panose="020B0502020202020204" pitchFamily="34" charset="0"/>
              </a:rPr>
              <a:t> </a:t>
            </a:r>
            <a:r>
              <a:rPr lang="cs-CZ" sz="1600" dirty="0" smtClean="0">
                <a:latin typeface="Century Gothic" panose="020B0502020202020204" pitchFamily="34" charset="0"/>
              </a:rPr>
              <a:t>                na příkladu 5 pilotních farem</a:t>
            </a:r>
          </a:p>
        </p:txBody>
      </p:sp>
    </p:spTree>
    <p:extLst>
      <p:ext uri="{BB962C8B-B14F-4D97-AF65-F5344CB8AC3E}">
        <p14:creationId xmlns:p14="http://schemas.microsoft.com/office/powerpoint/2010/main" val="36027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04" y="188640"/>
            <a:ext cx="116434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525344"/>
            <a:ext cx="1619919" cy="25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584176" cy="5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1" y="980728"/>
            <a:ext cx="8664941" cy="5616624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1600" b="1" dirty="0" smtClean="0">
                <a:latin typeface="Century Gothic" panose="020B0502020202020204" pitchFamily="34" charset="0"/>
              </a:rPr>
              <a:t>Monitoring zemědělského sucha – </a:t>
            </a:r>
            <a:r>
              <a:rPr lang="cs-CZ" sz="1600" b="1" dirty="0" err="1" smtClean="0">
                <a:latin typeface="Century Gothic" panose="020B0502020202020204" pitchFamily="34" charset="0"/>
              </a:rPr>
              <a:t>Intersucho</a:t>
            </a: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1600" b="1" dirty="0">
                <a:latin typeface="Century Gothic" panose="020B0502020202020204" pitchFamily="34" charset="0"/>
              </a:rPr>
              <a:t>Monitoring eroze zemědělské půdy</a:t>
            </a: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45825" y="260648"/>
            <a:ext cx="5511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  <a:defRPr/>
            </a:pPr>
            <a:r>
              <a:rPr lang="cs-CZ" sz="2000" b="1" u="sng" dirty="0" smtClean="0">
                <a:solidFill>
                  <a:srgbClr val="669900"/>
                </a:solidFill>
                <a:latin typeface="Century Gothic" pitchFamily="34" charset="0"/>
              </a:rPr>
              <a:t>VÝZNAMNÉ </a:t>
            </a:r>
            <a:r>
              <a:rPr lang="cs-CZ" sz="2000" b="1" u="sng" dirty="0">
                <a:solidFill>
                  <a:srgbClr val="669900"/>
                </a:solidFill>
                <a:latin typeface="Century Gothic" pitchFamily="34" charset="0"/>
              </a:rPr>
              <a:t>AKTIVITY  SPÚ</a:t>
            </a:r>
            <a:endParaRPr lang="cs-CZ" sz="2000" b="1" u="sng" dirty="0" smtClean="0">
              <a:solidFill>
                <a:srgbClr val="669900"/>
              </a:solidFill>
              <a:latin typeface="Century Gothic" pitchFamily="34" charset="0"/>
            </a:endParaRPr>
          </a:p>
          <a:p>
            <a:pPr marL="514350" indent="-514350" algn="ctr">
              <a:buNone/>
              <a:defRPr/>
            </a:pPr>
            <a:r>
              <a:rPr lang="cs-CZ" sz="2000" b="1" u="sng" dirty="0" smtClean="0">
                <a:solidFill>
                  <a:srgbClr val="669900"/>
                </a:solidFill>
                <a:latin typeface="Century Gothic" pitchFamily="34" charset="0"/>
              </a:rPr>
              <a:t>SEKCE ŘÍZENÍ KPÚ A ODBORNÝCH ČINNOSTÍ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529797" cy="247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860032" y="1992108"/>
            <a:ext cx="376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entury Gothic" panose="020B0502020202020204" pitchFamily="34" charset="0"/>
              </a:rPr>
              <a:t>Vstup SPÚ do systému </a:t>
            </a:r>
            <a:r>
              <a:rPr lang="cs-CZ" sz="1600" dirty="0" err="1" smtClean="0">
                <a:latin typeface="Century Gothic" panose="020B0502020202020204" pitchFamily="34" charset="0"/>
              </a:rPr>
              <a:t>Intersucho</a:t>
            </a:r>
            <a:endParaRPr lang="cs-CZ" sz="1600" dirty="0" smtClean="0">
              <a:latin typeface="Century Gothic" panose="020B0502020202020204" pitchFamily="34" charset="0"/>
            </a:endParaRPr>
          </a:p>
          <a:p>
            <a:r>
              <a:rPr lang="cs-CZ" sz="1600" dirty="0" smtClean="0">
                <a:latin typeface="Century Gothic" panose="020B0502020202020204" pitchFamily="34" charset="0"/>
              </a:rPr>
              <a:t>s předpokladem od 1. 10. 2016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22660"/>
            <a:ext cx="4368643" cy="2418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4499992" y="4797152"/>
            <a:ext cx="46974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entury Gothic" panose="020B0502020202020204" pitchFamily="34" charset="0"/>
              </a:rPr>
              <a:t>Počet erozních událostí – 730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cs-CZ" sz="1600" dirty="0" smtClean="0">
              <a:latin typeface="Century Gothic" panose="020B0502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entury Gothic" panose="020B0502020202020204" pitchFamily="34" charset="0"/>
              </a:rPr>
              <a:t>Počet opakovaných erozních událostí – 217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cs-CZ" sz="1600" dirty="0" smtClean="0">
              <a:latin typeface="Century Gothic" panose="020B0502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Century Gothic" panose="020B0502020202020204" pitchFamily="34" charset="0"/>
              </a:rPr>
              <a:t>Příprava systému pro přeřazování do </a:t>
            </a:r>
          </a:p>
          <a:p>
            <a:r>
              <a:rPr lang="cs-CZ" sz="1600" dirty="0" smtClean="0">
                <a:latin typeface="Century Gothic" panose="020B0502020202020204" pitchFamily="34" charset="0"/>
              </a:rPr>
              <a:t>   vyšších stupňů ochrany (MEO/SEO)</a:t>
            </a:r>
          </a:p>
        </p:txBody>
      </p:sp>
    </p:spTree>
    <p:extLst>
      <p:ext uri="{BB962C8B-B14F-4D97-AF65-F5344CB8AC3E}">
        <p14:creationId xmlns:p14="http://schemas.microsoft.com/office/powerpoint/2010/main" val="1144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tverce potla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04" y="188640"/>
            <a:ext cx="116434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tvere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525344"/>
            <a:ext cx="1619919" cy="25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Státní pozemkový úřad">
            <a:hlinkClick r:id="rId4" tooltip="Státní pozemkový úřa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584176" cy="5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1" y="980728"/>
            <a:ext cx="8664941" cy="567385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1600" b="1" dirty="0">
                <a:latin typeface="Century Gothic" panose="020B0502020202020204" pitchFamily="34" charset="0"/>
              </a:rPr>
              <a:t>Delimitace půdní služby VÚMOP – vznik odboru půdní služby SPÚ</a:t>
            </a: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1600" b="1" dirty="0" smtClean="0">
                <a:latin typeface="Century Gothic" panose="020B0502020202020204" pitchFamily="34" charset="0"/>
              </a:rPr>
              <a:t>Koncepce pozemkových úprav 2016 – 2020</a:t>
            </a: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cs-CZ" sz="1600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45825" y="260648"/>
            <a:ext cx="5511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  <a:defRPr/>
            </a:pPr>
            <a:r>
              <a:rPr lang="cs-CZ" sz="2000" b="1" u="sng" dirty="0" smtClean="0">
                <a:solidFill>
                  <a:srgbClr val="669900"/>
                </a:solidFill>
                <a:latin typeface="Century Gothic" pitchFamily="34" charset="0"/>
              </a:rPr>
              <a:t>VÝZNAMNÉ </a:t>
            </a:r>
            <a:r>
              <a:rPr lang="cs-CZ" sz="2000" b="1" u="sng" dirty="0">
                <a:solidFill>
                  <a:srgbClr val="669900"/>
                </a:solidFill>
                <a:latin typeface="Century Gothic" pitchFamily="34" charset="0"/>
              </a:rPr>
              <a:t>AKTIVITY  SPÚ</a:t>
            </a:r>
            <a:endParaRPr lang="cs-CZ" sz="2000" b="1" u="sng" dirty="0" smtClean="0">
              <a:solidFill>
                <a:srgbClr val="669900"/>
              </a:solidFill>
              <a:latin typeface="Century Gothic" pitchFamily="34" charset="0"/>
            </a:endParaRPr>
          </a:p>
          <a:p>
            <a:pPr marL="514350" indent="-514350" algn="ctr">
              <a:buNone/>
              <a:defRPr/>
            </a:pPr>
            <a:r>
              <a:rPr lang="cs-CZ" sz="2000" b="1" u="sng" dirty="0" smtClean="0">
                <a:solidFill>
                  <a:srgbClr val="669900"/>
                </a:solidFill>
                <a:latin typeface="Century Gothic" pitchFamily="34" charset="0"/>
              </a:rPr>
              <a:t>SEKCE ŘÍZENÍ KPÚ A ODBORNÝCH ČINNOSTÍ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004048" y="5358670"/>
            <a:ext cx="3114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anose="020B0502020202020204" pitchFamily="34" charset="0"/>
              </a:rPr>
              <a:t>Výhledové priority v oboru PÚ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"/>
          <a:stretch/>
        </p:blipFill>
        <p:spPr bwMode="auto">
          <a:xfrm>
            <a:off x="467544" y="1301469"/>
            <a:ext cx="5654799" cy="22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50771"/>
            <a:ext cx="4032448" cy="255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prezentace v PowerPointu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tiv sady Offic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v PowerPointu</Template>
  <TotalTime>14843</TotalTime>
  <Words>455</Words>
  <Application>Microsoft Office PowerPoint</Application>
  <PresentationFormat>Předvádění na obrazovce (4:3)</PresentationFormat>
  <Paragraphs>174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Šablona prezentace v PowerPointu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a pravidla její tvorby</dc:title>
  <dc:creator>10002282</dc:creator>
  <cp:lastModifiedBy>Tampír Václav</cp:lastModifiedBy>
  <cp:revision>483</cp:revision>
  <cp:lastPrinted>2014-11-03T10:36:29Z</cp:lastPrinted>
  <dcterms:created xsi:type="dcterms:W3CDTF">2011-04-05T15:43:33Z</dcterms:created>
  <dcterms:modified xsi:type="dcterms:W3CDTF">2016-08-15T16:03:00Z</dcterms:modified>
</cp:coreProperties>
</file>