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60" r:id="rId5"/>
    <p:sldId id="261" r:id="rId6"/>
    <p:sldId id="257" r:id="rId7"/>
    <p:sldId id="258" r:id="rId8"/>
    <p:sldId id="259" r:id="rId9"/>
    <p:sldId id="268" r:id="rId10"/>
    <p:sldId id="271" r:id="rId11"/>
    <p:sldId id="269" r:id="rId12"/>
    <p:sldId id="273" r:id="rId13"/>
    <p:sldId id="265" r:id="rId14"/>
    <p:sldId id="262" r:id="rId15"/>
    <p:sldId id="263" r:id="rId16"/>
    <p:sldId id="266" r:id="rId17"/>
    <p:sldId id="274" r:id="rId18"/>
    <p:sldId id="270" r:id="rId19"/>
    <p:sldId id="267" r:id="rId20"/>
    <p:sldId id="275" r:id="rId21"/>
    <p:sldId id="276" r:id="rId22"/>
    <p:sldId id="272" r:id="rId23"/>
    <p:sldId id="279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9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tavy%20a%20odlov%20zv&#283;&#345;e\2015\Statistika%20-%20od%20roku%201998%20dle%20&#268;SU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673385696998007E-2"/>
          <c:y val="7.8469879597368467E-2"/>
          <c:w val="0.8941972364702867"/>
          <c:h val="0.853982696381169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Lbls>
            <c:dLbl>
              <c:idx val="8"/>
              <c:layout>
                <c:manualLayout>
                  <c:x val="0"/>
                  <c:y val="-1.078530387699828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1.078530387699828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-1.61779558154974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List1!$D$3:$T$3</c:f>
              <c:numCache>
                <c:formatCode>General</c:formatCode>
                <c:ptCount val="17"/>
                <c:pt idx="0">
                  <c:v>1924</c:v>
                </c:pt>
                <c:pt idx="1">
                  <c:v>1934</c:v>
                </c:pt>
                <c:pt idx="2">
                  <c:v>1948</c:v>
                </c:pt>
                <c:pt idx="3">
                  <c:v>1958</c:v>
                </c:pt>
                <c:pt idx="4">
                  <c:v>1968</c:v>
                </c:pt>
                <c:pt idx="5">
                  <c:v>1978</c:v>
                </c:pt>
                <c:pt idx="6">
                  <c:v>1988</c:v>
                </c:pt>
                <c:pt idx="7">
                  <c:v>1998</c:v>
                </c:pt>
                <c:pt idx="8">
                  <c:v>2000</c:v>
                </c:pt>
                <c:pt idx="9">
                  <c:v>2002</c:v>
                </c:pt>
                <c:pt idx="10">
                  <c:v>2004</c:v>
                </c:pt>
                <c:pt idx="11">
                  <c:v>2006</c:v>
                </c:pt>
                <c:pt idx="12">
                  <c:v>2008</c:v>
                </c:pt>
                <c:pt idx="13">
                  <c:v>2010</c:v>
                </c:pt>
                <c:pt idx="14">
                  <c:v>2012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List1!$D$8:$T$8</c:f>
              <c:numCache>
                <c:formatCode>General</c:formatCode>
                <c:ptCount val="17"/>
                <c:pt idx="0">
                  <c:v>18330</c:v>
                </c:pt>
                <c:pt idx="1">
                  <c:v>39569</c:v>
                </c:pt>
                <c:pt idx="2">
                  <c:v>30450</c:v>
                </c:pt>
                <c:pt idx="3">
                  <c:v>54975</c:v>
                </c:pt>
                <c:pt idx="4">
                  <c:v>78300</c:v>
                </c:pt>
                <c:pt idx="5">
                  <c:v>112000</c:v>
                </c:pt>
                <c:pt idx="6">
                  <c:v>76400</c:v>
                </c:pt>
                <c:pt idx="7">
                  <c:v>88245</c:v>
                </c:pt>
                <c:pt idx="8">
                  <c:v>113204</c:v>
                </c:pt>
                <c:pt idx="9">
                  <c:v>112802</c:v>
                </c:pt>
                <c:pt idx="10">
                  <c:v>120995</c:v>
                </c:pt>
                <c:pt idx="11">
                  <c:v>99066</c:v>
                </c:pt>
                <c:pt idx="12">
                  <c:v>127211</c:v>
                </c:pt>
                <c:pt idx="13">
                  <c:v>120174</c:v>
                </c:pt>
                <c:pt idx="14">
                  <c:v>108591</c:v>
                </c:pt>
                <c:pt idx="15">
                  <c:v>100348</c:v>
                </c:pt>
                <c:pt idx="16">
                  <c:v>99828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964544"/>
        <c:axId val="71966080"/>
      </c:barChart>
      <c:catAx>
        <c:axId val="7196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1966080"/>
        <c:crosses val="autoZero"/>
        <c:auto val="1"/>
        <c:lblAlgn val="ctr"/>
        <c:lblOffset val="100"/>
        <c:noMultiLvlLbl val="0"/>
      </c:catAx>
      <c:valAx>
        <c:axId val="71966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964544"/>
        <c:crosses val="autoZero"/>
        <c:crossBetween val="between"/>
      </c:valAx>
      <c:spPr>
        <a:solidFill>
          <a:srgbClr val="FFC000"/>
        </a:solidFill>
      </c:spPr>
    </c:plotArea>
    <c:plotVisOnly val="1"/>
    <c:dispBlanksAs val="gap"/>
    <c:showDLblsOverMax val="0"/>
  </c:chart>
  <c:spPr>
    <a:solidFill>
      <a:schemeClr val="accent3">
        <a:lumMod val="50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AEFB-5DD5-48D2-9217-A434BBBC54F4}" type="datetimeFigureOut">
              <a:rPr lang="cs-CZ" smtClean="0"/>
              <a:pPr/>
              <a:t>29.6.2017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C21C-DBD2-48B8-8D32-0D3B1586B94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404664"/>
            <a:ext cx="532859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Fibropapilomatóza</a:t>
            </a:r>
            <a:r>
              <a:rPr lang="cs-CZ" sz="2000" b="1" dirty="0" smtClean="0"/>
              <a:t> spárkaté zvěře </a:t>
            </a:r>
            <a:r>
              <a:rPr lang="cs-CZ" sz="2000" b="1" smtClean="0"/>
              <a:t>– </a:t>
            </a:r>
            <a:r>
              <a:rPr lang="cs-CZ" sz="2000" b="1"/>
              <a:t> </a:t>
            </a:r>
            <a:r>
              <a:rPr lang="cs-CZ" sz="2000" b="1" smtClean="0"/>
              <a:t>Jihlava 2017</a:t>
            </a:r>
            <a:endParaRPr lang="cs-CZ" sz="2000" b="1" dirty="0"/>
          </a:p>
        </p:txBody>
      </p:sp>
      <p:pic>
        <p:nvPicPr>
          <p:cNvPr id="6" name="Obrázek 5" descr="DSC_1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8928" y="1271016"/>
            <a:ext cx="6486144" cy="431596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51520" y="5805264"/>
            <a:ext cx="2664296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Středoevropský institut ekologie zvěře </a:t>
            </a:r>
          </a:p>
          <a:p>
            <a:r>
              <a:rPr lang="cs-CZ" dirty="0" smtClean="0"/>
              <a:t>Brno-</a:t>
            </a:r>
            <a:r>
              <a:rPr lang="cs-CZ" dirty="0" err="1" smtClean="0"/>
              <a:t>Wien</a:t>
            </a:r>
            <a:r>
              <a:rPr lang="cs-CZ" dirty="0" smtClean="0"/>
              <a:t>-Nitra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6093296"/>
            <a:ext cx="295232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MVDr. Pavel Forejtek, CSc.</a:t>
            </a:r>
            <a:endParaRPr lang="cs-CZ" sz="2000" b="1" dirty="0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635896" y="5877272"/>
          <a:ext cx="1368152" cy="854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4" imgW="4153480" imgH="2952381" progId="">
                  <p:embed/>
                </p:oleObj>
              </mc:Choice>
              <mc:Fallback>
                <p:oleObj r:id="rId4" imgW="4153480" imgH="2952381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5877272"/>
                        <a:ext cx="1368152" cy="8543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FotoStation Easy aktuální\nemoci\Fibropapilomatóza\srnec nádor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8" y="116632"/>
            <a:ext cx="7729140" cy="579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6165304"/>
            <a:ext cx="561662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Jižní Čechy – dr. Pouzarová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30248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img.mf.cz/035/892/1-kli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2936"/>
            <a:ext cx="4922912" cy="369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prost.as/cze/skudci/koma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8" y="548680"/>
            <a:ext cx="455929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6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27784" y="3068960"/>
            <a:ext cx="1756506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Valtice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25146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9618"/>
            <a:ext cx="8136904" cy="612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46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elen s tlupo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841" y="260648"/>
            <a:ext cx="8339103" cy="5544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63688" y="5877272"/>
            <a:ext cx="561662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1986 – 1990 Moravský Krumlov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Fotostation aktuální duben\FotoStation Easy aktuální\nemoci\Fibropapilomatóza\Fibropapilom u jelení zvěř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952875" cy="38068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148064" y="1340768"/>
            <a:ext cx="3384376" cy="34470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Fibropapilomy</a:t>
            </a:r>
            <a:r>
              <a:rPr lang="cs-CZ" sz="2000" b="1" dirty="0" smtClean="0"/>
              <a:t> u jelení zvěře:</a:t>
            </a:r>
          </a:p>
          <a:p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ojedinělé či málo početné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 malé až středně velké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povrch novotvaru hrubý 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lokalizace většinou na spodině    </a:t>
            </a:r>
          </a:p>
          <a:p>
            <a:r>
              <a:rPr lang="cs-CZ" dirty="0" smtClean="0"/>
              <a:t>  těla ( břicho, mediální plochy </a:t>
            </a:r>
          </a:p>
          <a:p>
            <a:r>
              <a:rPr lang="cs-CZ" dirty="0"/>
              <a:t> </a:t>
            </a:r>
            <a:r>
              <a:rPr lang="cs-CZ" dirty="0" smtClean="0"/>
              <a:t> stehen, ojediněle vnější </a:t>
            </a:r>
          </a:p>
          <a:p>
            <a:r>
              <a:rPr lang="cs-CZ" dirty="0"/>
              <a:t> </a:t>
            </a:r>
            <a:r>
              <a:rPr lang="cs-CZ" dirty="0" smtClean="0"/>
              <a:t> plochy končetin)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68815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73016"/>
            <a:ext cx="4066255" cy="306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80112" y="836712"/>
            <a:ext cx="33123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Jelen evropský </a:t>
            </a:r>
            <a:r>
              <a:rPr lang="cs-CZ" i="1" dirty="0" err="1" smtClean="0"/>
              <a:t>Cervus</a:t>
            </a:r>
            <a:r>
              <a:rPr lang="cs-CZ" i="1" dirty="0" smtClean="0"/>
              <a:t> </a:t>
            </a:r>
            <a:r>
              <a:rPr lang="cs-CZ" i="1" dirty="0" err="1" smtClean="0"/>
              <a:t>elaphus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2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:\FotoStation Easy aktuální\nemoci\Fibropapilomatóza\Mor Krumlov 2017\IMG_20170508_192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5806444" cy="32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:\FotoStation Easy aktuální\nemoci\Fibropapilomatóza\Mor Krumlov 2017\IMG_20170508_192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84" y="501452"/>
            <a:ext cx="3398660" cy="60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5576" y="4581128"/>
            <a:ext cx="36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Moravský Krumlov 2017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8884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FotoStation Easy aktuální\nemoci\Fibropapilomatóza\jelen Vaca\Papilomatozník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" y="15528"/>
            <a:ext cx="4215573" cy="31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FotoStation Easy aktuální\nemoci\Fibropapilomatóza\jelen Vaca\Papilomatozní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813" y="2786751"/>
            <a:ext cx="5428332" cy="407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FotoStation Easy aktuální\nemoci\Fibropapilomatóza\jelen Vaca\Papilomatoznik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95" y="116632"/>
            <a:ext cx="3399168" cy="25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4005064"/>
            <a:ext cx="266429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Okres Děčín - 2015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4034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" y="0"/>
            <a:ext cx="6080736" cy="40623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96" y="3886085"/>
            <a:ext cx="4355704" cy="290015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77058" y="262389"/>
            <a:ext cx="20514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Daněk skvrnitý </a:t>
            </a:r>
            <a:r>
              <a:rPr lang="cs-CZ" i="1" dirty="0" smtClean="0"/>
              <a:t>  </a:t>
            </a:r>
            <a:r>
              <a:rPr lang="cs-CZ" i="1" dirty="0" err="1" smtClean="0"/>
              <a:t>Dama</a:t>
            </a:r>
            <a:r>
              <a:rPr lang="cs-CZ" i="1" dirty="0" smtClean="0"/>
              <a:t> </a:t>
            </a:r>
            <a:r>
              <a:rPr lang="cs-CZ" i="1" dirty="0" err="1" smtClean="0"/>
              <a:t>dama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05836" y="2219810"/>
            <a:ext cx="217785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Typ srnčího </a:t>
            </a:r>
            <a:r>
              <a:rPr lang="cs-CZ" dirty="0" err="1" smtClean="0"/>
              <a:t>fibropapilomu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605836" y="1196752"/>
            <a:ext cx="217785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Daněla 10 let plus Bílovice 2013</a:t>
            </a:r>
            <a:endParaRPr lang="cs-CZ" dirty="0"/>
          </a:p>
        </p:txBody>
      </p:sp>
      <p:pic>
        <p:nvPicPr>
          <p:cNvPr id="3074" name="Picture 2" descr="I:\FotoStation Easy aktuální\nemoci\Nádory\Daněla Bílovice únor 2013\Celkový pohled na střeva - upra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2956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319863"/>
            <a:ext cx="50405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Adenokarcinom s metastázami v mízních uzlinách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72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620688"/>
            <a:ext cx="7632848" cy="5078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Nehumánní </a:t>
            </a:r>
            <a:r>
              <a:rPr lang="cs-CZ" dirty="0" err="1" smtClean="0"/>
              <a:t>papilomaviry</a:t>
            </a:r>
            <a:r>
              <a:rPr lang="cs-CZ" dirty="0" smtClean="0"/>
              <a:t> primátů – </a:t>
            </a:r>
            <a:r>
              <a:rPr lang="cs-CZ" dirty="0" err="1" smtClean="0"/>
              <a:t>guerézy</a:t>
            </a:r>
            <a:r>
              <a:rPr lang="cs-CZ" dirty="0" smtClean="0"/>
              <a:t>, šimpanz, makakové a další</a:t>
            </a:r>
          </a:p>
          <a:p>
            <a:endParaRPr lang="cs-CZ" dirty="0"/>
          </a:p>
          <a:p>
            <a:r>
              <a:rPr lang="cs-CZ" dirty="0" smtClean="0"/>
              <a:t>Bovinní </a:t>
            </a:r>
            <a:r>
              <a:rPr lang="cs-CZ" dirty="0" err="1" smtClean="0"/>
              <a:t>papilomavirus</a:t>
            </a:r>
            <a:r>
              <a:rPr lang="cs-CZ" dirty="0" smtClean="0"/>
              <a:t>  (BPV)</a:t>
            </a:r>
          </a:p>
          <a:p>
            <a:endParaRPr lang="cs-CZ" dirty="0"/>
          </a:p>
          <a:p>
            <a:r>
              <a:rPr lang="cs-CZ" dirty="0" smtClean="0"/>
              <a:t>Králičí </a:t>
            </a:r>
            <a:r>
              <a:rPr lang="cs-CZ" dirty="0" err="1" smtClean="0"/>
              <a:t>papilomavirus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Ovčí </a:t>
            </a:r>
            <a:r>
              <a:rPr lang="cs-CZ" dirty="0" err="1" smtClean="0"/>
              <a:t>papilomatóza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Orální </a:t>
            </a:r>
            <a:r>
              <a:rPr lang="cs-CZ" dirty="0" err="1" smtClean="0"/>
              <a:t>papilomatóza</a:t>
            </a:r>
            <a:r>
              <a:rPr lang="cs-CZ" dirty="0" smtClean="0"/>
              <a:t> psů</a:t>
            </a:r>
          </a:p>
          <a:p>
            <a:endParaRPr lang="cs-CZ" dirty="0" smtClean="0"/>
          </a:p>
          <a:p>
            <a:r>
              <a:rPr lang="cs-CZ" dirty="0" smtClean="0"/>
              <a:t>Kočičí </a:t>
            </a:r>
            <a:r>
              <a:rPr lang="cs-CZ" dirty="0" err="1" smtClean="0"/>
              <a:t>papilomatóza</a:t>
            </a:r>
            <a:r>
              <a:rPr lang="cs-CZ" dirty="0" smtClean="0"/>
              <a:t> – často podmíněná imunodeficiencí</a:t>
            </a:r>
          </a:p>
          <a:p>
            <a:endParaRPr lang="cs-CZ" dirty="0"/>
          </a:p>
          <a:p>
            <a:r>
              <a:rPr lang="cs-CZ" dirty="0" smtClean="0"/>
              <a:t>Ptačí </a:t>
            </a:r>
            <a:r>
              <a:rPr lang="cs-CZ" dirty="0" err="1" smtClean="0"/>
              <a:t>pailomavirus</a:t>
            </a:r>
            <a:r>
              <a:rPr lang="cs-CZ" dirty="0" smtClean="0"/>
              <a:t> – pěnkavy  na končetinách,  papoušci</a:t>
            </a:r>
          </a:p>
          <a:p>
            <a:endParaRPr lang="cs-CZ" dirty="0"/>
          </a:p>
          <a:p>
            <a:r>
              <a:rPr lang="cs-CZ" dirty="0" err="1" smtClean="0"/>
              <a:t>Papilomaviry</a:t>
            </a:r>
            <a:r>
              <a:rPr lang="cs-CZ" dirty="0" smtClean="0"/>
              <a:t> </a:t>
            </a:r>
            <a:r>
              <a:rPr lang="cs-CZ" dirty="0" err="1" smtClean="0"/>
              <a:t>cervidů</a:t>
            </a:r>
            <a:r>
              <a:rPr lang="cs-CZ" dirty="0" smtClean="0"/>
              <a:t> – los, sob, srnec, jelenec, </a:t>
            </a:r>
          </a:p>
          <a:p>
            <a:endParaRPr lang="cs-CZ" dirty="0"/>
          </a:p>
          <a:p>
            <a:r>
              <a:rPr lang="cs-CZ" dirty="0" smtClean="0"/>
              <a:t>                                     </a:t>
            </a:r>
            <a:r>
              <a:rPr lang="cs-CZ" dirty="0" err="1" smtClean="0"/>
              <a:t>CePV</a:t>
            </a:r>
            <a:r>
              <a:rPr lang="cs-CZ" dirty="0" smtClean="0"/>
              <a:t>   - </a:t>
            </a:r>
            <a:r>
              <a:rPr lang="cs-CZ" i="1" dirty="0" err="1" smtClean="0"/>
              <a:t>Cervus</a:t>
            </a:r>
            <a:r>
              <a:rPr lang="cs-CZ" i="1" dirty="0" smtClean="0"/>
              <a:t> </a:t>
            </a:r>
            <a:r>
              <a:rPr lang="cs-CZ" i="1" dirty="0" err="1" smtClean="0"/>
              <a:t>elaphus</a:t>
            </a:r>
            <a:r>
              <a:rPr lang="cs-CZ" i="1" dirty="0" smtClean="0"/>
              <a:t> </a:t>
            </a:r>
            <a:r>
              <a:rPr lang="cs-CZ" i="1" dirty="0" err="1" smtClean="0"/>
              <a:t>papillomavirus</a:t>
            </a:r>
            <a:endParaRPr lang="cs-CZ" i="1" dirty="0" smtClean="0"/>
          </a:p>
          <a:p>
            <a:r>
              <a:rPr lang="cs-CZ" i="1" dirty="0"/>
              <a:t> </a:t>
            </a:r>
            <a:r>
              <a:rPr lang="cs-CZ" i="1" dirty="0" smtClean="0"/>
              <a:t>                                     </a:t>
            </a:r>
            <a:r>
              <a:rPr lang="cs-CZ" dirty="0" err="1" smtClean="0"/>
              <a:t>CcPV</a:t>
            </a:r>
            <a:r>
              <a:rPr lang="cs-CZ" i="1" dirty="0" smtClean="0"/>
              <a:t> – </a:t>
            </a:r>
            <a:r>
              <a:rPr lang="cs-CZ" i="1" dirty="0" err="1" smtClean="0"/>
              <a:t>Capreolus</a:t>
            </a:r>
            <a:r>
              <a:rPr lang="cs-CZ" i="1" dirty="0" smtClean="0"/>
              <a:t> </a:t>
            </a:r>
            <a:r>
              <a:rPr lang="cs-CZ" i="1" dirty="0" err="1" smtClean="0"/>
              <a:t>capreolus</a:t>
            </a:r>
            <a:r>
              <a:rPr lang="cs-CZ" i="1" dirty="0" smtClean="0"/>
              <a:t> </a:t>
            </a:r>
            <a:r>
              <a:rPr lang="cs-CZ" i="1" dirty="0" err="1" smtClean="0"/>
              <a:t>papillomavirus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8623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56292"/>
            <a:ext cx="30963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Stres  a imunita</a:t>
            </a:r>
            <a:endParaRPr lang="cs-CZ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980728"/>
            <a:ext cx="7416824" cy="32316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Stress</a:t>
            </a:r>
          </a:p>
          <a:p>
            <a:r>
              <a:rPr lang="cs-CZ" dirty="0" smtClean="0"/>
              <a:t>	 – početní stavy</a:t>
            </a:r>
          </a:p>
          <a:p>
            <a:endParaRPr lang="cs-CZ" dirty="0"/>
          </a:p>
          <a:p>
            <a:r>
              <a:rPr lang="cs-CZ" dirty="0" smtClean="0"/>
              <a:t>	-  věková a pohlavní skladba</a:t>
            </a:r>
          </a:p>
          <a:p>
            <a:endParaRPr lang="cs-CZ" dirty="0"/>
          </a:p>
          <a:p>
            <a:r>
              <a:rPr lang="cs-CZ" dirty="0" smtClean="0"/>
              <a:t>	- pozitivní selekce</a:t>
            </a:r>
          </a:p>
          <a:p>
            <a:endParaRPr lang="cs-CZ" dirty="0"/>
          </a:p>
          <a:p>
            <a:r>
              <a:rPr lang="cs-CZ" dirty="0" smtClean="0"/>
              <a:t>	- dlouhodobá absence selektivního průběrného odstřelu</a:t>
            </a:r>
          </a:p>
          <a:p>
            <a:endParaRPr lang="cs-CZ" dirty="0"/>
          </a:p>
          <a:p>
            <a:r>
              <a:rPr lang="cs-CZ" dirty="0" smtClean="0"/>
              <a:t>                 </a:t>
            </a:r>
            <a:r>
              <a:rPr lang="cs-CZ" b="1" dirty="0" smtClean="0"/>
              <a:t>Výsledek:  klesající průměrná hmotnost a kondice srnčí zvěře</a:t>
            </a:r>
          </a:p>
          <a:p>
            <a:r>
              <a:rPr lang="cs-CZ" dirty="0" smtClean="0"/>
              <a:t>       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3568" y="4365104"/>
            <a:ext cx="7416824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Imunita</a:t>
            </a:r>
          </a:p>
          <a:p>
            <a:endParaRPr lang="cs-CZ" sz="2400" b="1" dirty="0"/>
          </a:p>
          <a:p>
            <a:r>
              <a:rPr lang="cs-CZ" sz="2400" b="1" dirty="0" smtClean="0"/>
              <a:t>	- </a:t>
            </a:r>
            <a:r>
              <a:rPr lang="cs-CZ" dirty="0" smtClean="0"/>
              <a:t>zhoršené trofické možnosti </a:t>
            </a:r>
            <a:r>
              <a:rPr lang="cs-CZ" dirty="0" smtClean="0"/>
              <a:t>honiteb,  </a:t>
            </a:r>
            <a:r>
              <a:rPr lang="cs-CZ" dirty="0" err="1" smtClean="0"/>
              <a:t>monodiety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	- </a:t>
            </a:r>
            <a:r>
              <a:rPr lang="cs-CZ" dirty="0" err="1" smtClean="0"/>
              <a:t>mykotoxíny</a:t>
            </a:r>
            <a:r>
              <a:rPr lang="cs-CZ" dirty="0" smtClean="0"/>
              <a:t> </a:t>
            </a:r>
          </a:p>
          <a:p>
            <a:r>
              <a:rPr lang="cs-CZ" dirty="0"/>
              <a:t> </a:t>
            </a:r>
            <a:r>
              <a:rPr lang="cs-CZ" dirty="0" smtClean="0"/>
              <a:t>        </a:t>
            </a:r>
          </a:p>
          <a:p>
            <a:r>
              <a:rPr lang="cs-CZ" dirty="0" smtClean="0"/>
              <a:t>	</a:t>
            </a:r>
            <a:r>
              <a:rPr lang="cs-CZ" b="1" dirty="0" smtClean="0"/>
              <a:t>Výsledek :  </a:t>
            </a:r>
            <a:r>
              <a:rPr lang="cs-CZ" b="1" dirty="0" err="1" smtClean="0"/>
              <a:t>imunodeplece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502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995142"/>
              </p:ext>
            </p:extLst>
          </p:nvPr>
        </p:nvGraphicFramePr>
        <p:xfrm>
          <a:off x="395536" y="1700808"/>
          <a:ext cx="7991425" cy="4135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527389" y="620688"/>
            <a:ext cx="3007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Srnec obecný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14" y="307543"/>
            <a:ext cx="754454" cy="9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95" y="0"/>
            <a:ext cx="5078413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I:\FotoStation Easy aktuální\nemoci\Mykotoxikózy\Františkov 23.9.2009\Celkový poh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3590651" cy="540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3639" y="5169170"/>
            <a:ext cx="38164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 smtClean="0"/>
              <a:t>Vomitoxin</a:t>
            </a:r>
            <a:r>
              <a:rPr lang="cs-CZ" sz="2000" b="1" dirty="0" smtClean="0"/>
              <a:t> (DON) = 4000ug </a:t>
            </a:r>
            <a:endParaRPr lang="cs-CZ" sz="2000" b="1" dirty="0"/>
          </a:p>
        </p:txBody>
      </p:sp>
      <p:pic>
        <p:nvPicPr>
          <p:cNvPr id="5124" name="Picture 4" descr="I:\FotoStation Easy aktuální\nemoci\Mykotoxikózy\Hrdlička NL 12032013\Detail kukuřice němčice B 1003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76" y="3804270"/>
            <a:ext cx="3165432" cy="28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5949280"/>
            <a:ext cx="571965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Mykotoxiny = </a:t>
            </a:r>
            <a:r>
              <a:rPr lang="cs-CZ" sz="2400" b="1" dirty="0"/>
              <a:t>imunodeficience</a:t>
            </a:r>
          </a:p>
          <a:p>
            <a:r>
              <a:rPr lang="cs-CZ" sz="2400" b="1" dirty="0" smtClean="0"/>
              <a:t>(snížení obranyschopnosti organizmu)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6604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7" y="116632"/>
            <a:ext cx="8888099" cy="648072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36096" y="5949280"/>
            <a:ext cx="324036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3">
                    <a:lumMod val="50000"/>
                  </a:schemeClr>
                </a:solidFill>
                <a:latin typeface="Colonna MT" pitchFamily="82" charset="0"/>
              </a:rPr>
              <a:t>Děkuji za pozornost</a:t>
            </a:r>
            <a:endParaRPr lang="cs-CZ" sz="2800" b="1" dirty="0">
              <a:solidFill>
                <a:schemeClr val="accent3">
                  <a:lumMod val="50000"/>
                </a:schemeClr>
              </a:solidFill>
              <a:latin typeface="Colonna M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5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0296" y="620687"/>
            <a:ext cx="7416824" cy="59093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Virologie  - Delta - </a:t>
            </a:r>
            <a:r>
              <a:rPr lang="cs-CZ" dirty="0" err="1" smtClean="0"/>
              <a:t>papillomavirus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CcPV</a:t>
            </a:r>
            <a:r>
              <a:rPr lang="cs-CZ" dirty="0" smtClean="0"/>
              <a:t> – </a:t>
            </a:r>
            <a:r>
              <a:rPr lang="cs-CZ" i="1" dirty="0" err="1" smtClean="0"/>
              <a:t>Capreolus</a:t>
            </a:r>
            <a:r>
              <a:rPr lang="cs-CZ" i="1" dirty="0" smtClean="0"/>
              <a:t> </a:t>
            </a:r>
            <a:r>
              <a:rPr lang="cs-CZ" i="1" dirty="0" err="1" smtClean="0"/>
              <a:t>capreolus</a:t>
            </a:r>
            <a:r>
              <a:rPr lang="cs-CZ" i="1" dirty="0" smtClean="0"/>
              <a:t> </a:t>
            </a:r>
            <a:r>
              <a:rPr lang="cs-CZ" i="1" dirty="0" err="1" smtClean="0"/>
              <a:t>papillomavirus</a:t>
            </a:r>
            <a:r>
              <a:rPr lang="cs-CZ" i="1" dirty="0" smtClean="0"/>
              <a:t> </a:t>
            </a:r>
          </a:p>
          <a:p>
            <a:r>
              <a:rPr lang="cs-CZ" i="1" dirty="0"/>
              <a:t> </a:t>
            </a:r>
            <a:r>
              <a:rPr lang="cs-CZ" i="1" dirty="0" smtClean="0"/>
              <a:t>                  </a:t>
            </a:r>
          </a:p>
          <a:p>
            <a:r>
              <a:rPr lang="cs-CZ" i="1" dirty="0" smtClean="0"/>
              <a:t> 	-</a:t>
            </a:r>
            <a:r>
              <a:rPr lang="cs-CZ" dirty="0" smtClean="0"/>
              <a:t> postihuje především starší kusy srnčí zvěře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-  nebyla zjištěna malignita  ani schopnost vytvářet metastázy</a:t>
            </a:r>
          </a:p>
          <a:p>
            <a:r>
              <a:rPr lang="cs-CZ" dirty="0"/>
              <a:t>	</a:t>
            </a:r>
            <a:r>
              <a:rPr lang="cs-CZ" dirty="0" smtClean="0"/>
              <a:t>-  typická makroskopická struktura</a:t>
            </a:r>
          </a:p>
          <a:p>
            <a:r>
              <a:rPr lang="cs-CZ" dirty="0"/>
              <a:t>	</a:t>
            </a:r>
            <a:r>
              <a:rPr lang="cs-CZ" dirty="0" smtClean="0"/>
              <a:t>- endemický </a:t>
            </a:r>
            <a:r>
              <a:rPr lang="cs-CZ" dirty="0" smtClean="0"/>
              <a:t>výskyt – především okolí vodních toků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- histopatologicky je většina </a:t>
            </a:r>
            <a:r>
              <a:rPr lang="cs-CZ" dirty="0" err="1" smtClean="0"/>
              <a:t>novotvatrů</a:t>
            </a:r>
            <a:r>
              <a:rPr lang="cs-CZ" dirty="0" smtClean="0"/>
              <a:t> lokalizovaná ve </a:t>
            </a:r>
            <a:r>
              <a:rPr lang="cs-CZ" dirty="0" err="1" smtClean="0"/>
              <a:t>stratum</a:t>
            </a:r>
            <a:r>
              <a:rPr lang="cs-CZ" dirty="0" smtClean="0"/>
              <a:t> 	   </a:t>
            </a:r>
            <a:r>
              <a:rPr lang="cs-CZ" dirty="0" err="1" smtClean="0"/>
              <a:t>reticulare</a:t>
            </a:r>
            <a:r>
              <a:rPr lang="cs-CZ" dirty="0" smtClean="0"/>
              <a:t>  a je tvořena  skupinami </a:t>
            </a:r>
            <a:r>
              <a:rPr lang="cs-CZ" dirty="0" err="1" smtClean="0"/>
              <a:t>proliferujících</a:t>
            </a:r>
            <a:r>
              <a:rPr lang="cs-CZ" dirty="0" smtClean="0"/>
              <a:t> fibroblastů 	   obklopených sítí  kolagenních vláken</a:t>
            </a:r>
          </a:p>
          <a:p>
            <a:endParaRPr lang="cs-CZ" dirty="0"/>
          </a:p>
          <a:p>
            <a:r>
              <a:rPr lang="cs-CZ" dirty="0" err="1" smtClean="0"/>
              <a:t>CePV</a:t>
            </a:r>
            <a:r>
              <a:rPr lang="cs-CZ" dirty="0" smtClean="0"/>
              <a:t> – </a:t>
            </a:r>
            <a:r>
              <a:rPr lang="cs-CZ" i="1" dirty="0" err="1" smtClean="0"/>
              <a:t>Cervus</a:t>
            </a:r>
            <a:r>
              <a:rPr lang="cs-CZ" i="1" dirty="0" smtClean="0"/>
              <a:t> </a:t>
            </a:r>
            <a:r>
              <a:rPr lang="cs-CZ" i="1" dirty="0" err="1" smtClean="0"/>
              <a:t>elaphus</a:t>
            </a:r>
            <a:r>
              <a:rPr lang="cs-CZ" i="1" dirty="0" smtClean="0"/>
              <a:t> </a:t>
            </a:r>
            <a:r>
              <a:rPr lang="cs-CZ" i="1" dirty="0" err="1" smtClean="0"/>
              <a:t>papillomavirus</a:t>
            </a:r>
            <a:endParaRPr lang="cs-CZ" i="1" dirty="0" smtClean="0"/>
          </a:p>
          <a:p>
            <a:endParaRPr lang="cs-CZ" i="1" dirty="0"/>
          </a:p>
          <a:p>
            <a:r>
              <a:rPr lang="cs-CZ" i="1" dirty="0" smtClean="0"/>
              <a:t>	- </a:t>
            </a:r>
            <a:r>
              <a:rPr lang="cs-CZ" dirty="0" smtClean="0"/>
              <a:t>postihuje především mladší jedince  jelení zvěře</a:t>
            </a:r>
          </a:p>
          <a:p>
            <a:r>
              <a:rPr lang="cs-CZ" dirty="0" smtClean="0"/>
              <a:t>	-  nebyla </a:t>
            </a:r>
            <a:r>
              <a:rPr lang="cs-CZ" dirty="0"/>
              <a:t>zjištěna malignita  ani schopnost vytvářet </a:t>
            </a:r>
            <a:r>
              <a:rPr lang="cs-CZ" dirty="0" smtClean="0"/>
              <a:t>metastázy</a:t>
            </a:r>
          </a:p>
          <a:p>
            <a:r>
              <a:rPr lang="cs-CZ" dirty="0"/>
              <a:t>	</a:t>
            </a:r>
            <a:r>
              <a:rPr lang="cs-CZ" dirty="0" smtClean="0"/>
              <a:t>- typická makroskopická struktura</a:t>
            </a:r>
          </a:p>
          <a:p>
            <a:r>
              <a:rPr lang="cs-CZ" dirty="0"/>
              <a:t>	</a:t>
            </a:r>
            <a:r>
              <a:rPr lang="cs-CZ" dirty="0" smtClean="0"/>
              <a:t>- sporadický  výskyt po celé Evropě</a:t>
            </a:r>
          </a:p>
          <a:p>
            <a:r>
              <a:rPr lang="cs-CZ" dirty="0"/>
              <a:t> </a:t>
            </a:r>
            <a:r>
              <a:rPr lang="cs-CZ" dirty="0" smtClean="0"/>
              <a:t>	- histologicky  se jedná o </a:t>
            </a:r>
            <a:r>
              <a:rPr lang="cs-CZ" dirty="0" err="1" smtClean="0"/>
              <a:t>proliferující</a:t>
            </a:r>
            <a:r>
              <a:rPr lang="cs-CZ" dirty="0" smtClean="0"/>
              <a:t> fibroblasty , uzavřené v	   pojivové tkání a vykazující hyperkeratózu a </a:t>
            </a:r>
            <a:r>
              <a:rPr lang="cs-CZ" dirty="0" err="1" smtClean="0"/>
              <a:t>akantózu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8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030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6632"/>
            <a:ext cx="8604448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2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299" y="260648"/>
            <a:ext cx="8795701" cy="584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1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8928" y="1271016"/>
            <a:ext cx="6486144" cy="43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1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8928" y="1271016"/>
            <a:ext cx="6486144" cy="43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1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28928" y="1271016"/>
            <a:ext cx="6486144" cy="4315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0754"/>
            <a:ext cx="7272808" cy="546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1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197</Words>
  <Application>Microsoft Office PowerPoint</Application>
  <PresentationFormat>Předvádění na obrazovce (4:3)</PresentationFormat>
  <Paragraphs>88</Paragraphs>
  <Slides>23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Pavel Forejtek</dc:creator>
  <cp:lastModifiedBy>Pavel</cp:lastModifiedBy>
  <cp:revision>25</cp:revision>
  <dcterms:created xsi:type="dcterms:W3CDTF">2011-11-06T21:04:17Z</dcterms:created>
  <dcterms:modified xsi:type="dcterms:W3CDTF">2017-06-29T04:42:00Z</dcterms:modified>
</cp:coreProperties>
</file>