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19" r:id="rId2"/>
    <p:sldId id="548" r:id="rId3"/>
    <p:sldId id="399" r:id="rId4"/>
    <p:sldId id="538" r:id="rId5"/>
    <p:sldId id="539" r:id="rId6"/>
    <p:sldId id="543" r:id="rId7"/>
    <p:sldId id="544" r:id="rId8"/>
    <p:sldId id="545" r:id="rId9"/>
    <p:sldId id="542" r:id="rId10"/>
    <p:sldId id="546" r:id="rId11"/>
    <p:sldId id="549" r:id="rId1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41C"/>
    <a:srgbClr val="A50021"/>
    <a:srgbClr val="B2B2B2"/>
    <a:srgbClr val="FF6600"/>
    <a:srgbClr val="115B11"/>
    <a:srgbClr val="157515"/>
    <a:srgbClr val="C7F5C7"/>
    <a:srgbClr val="1B991B"/>
    <a:srgbClr val="6DE56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4344" autoAdjust="0"/>
  </p:normalViewPr>
  <p:slideViewPr>
    <p:cSldViewPr>
      <p:cViewPr>
        <p:scale>
          <a:sx n="70" d="100"/>
          <a:sy n="70" d="100"/>
        </p:scale>
        <p:origin x="-1925" y="-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1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640FA-0EFC-493C-9340-F55BCE0960F0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0FD07-55F4-4539-9D97-8C4ECF9F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1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5A68-F67F-41C9-A33E-6E5114EB889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1540-02B8-4D78-89F7-5502E3503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0515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5A68-F67F-41C9-A33E-6E5114EB889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1540-02B8-4D78-89F7-5502E3503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9545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5A68-F67F-41C9-A33E-6E5114EB889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1540-02B8-4D78-89F7-5502E3503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2382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5A68-F67F-41C9-A33E-6E5114EB889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1540-02B8-4D78-89F7-5502E3503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4191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5A68-F67F-41C9-A33E-6E5114EB889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1540-02B8-4D78-89F7-5502E3503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8683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5A68-F67F-41C9-A33E-6E5114EB889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1540-02B8-4D78-89F7-5502E3503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3149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5A68-F67F-41C9-A33E-6E5114EB889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1540-02B8-4D78-89F7-5502E3503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6991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5A68-F67F-41C9-A33E-6E5114EB889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1540-02B8-4D78-89F7-5502E3503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4517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5A68-F67F-41C9-A33E-6E5114EB889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1540-02B8-4D78-89F7-5502E3503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1343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5A68-F67F-41C9-A33E-6E5114EB889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1540-02B8-4D78-89F7-5502E3503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40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5A68-F67F-41C9-A33E-6E5114EB889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1540-02B8-4D78-89F7-5502E3503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709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24000">
              <a:schemeClr val="accent3">
                <a:lumMod val="20000"/>
                <a:lumOff val="80000"/>
              </a:schemeClr>
            </a:gs>
            <a:gs pos="6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55A68-F67F-41C9-A33E-6E5114EB8899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91540-02B8-4D78-89F7-5502E3503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0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2.gif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10" Type="http://schemas.microsoft.com/office/2007/relationships/hdphoto" Target="../media/hdphoto3.wdp"/><Relationship Id="rId4" Type="http://schemas.openxmlformats.org/officeDocument/2006/relationships/image" Target="../media/image2.gif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gif"/><Relationship Id="rId4" Type="http://schemas.openxmlformats.org/officeDocument/2006/relationships/image" Target="../media/image2.gif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12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microsoft.com/office/2007/relationships/hdphoto" Target="../media/hdphoto6.wdp"/><Relationship Id="rId4" Type="http://schemas.openxmlformats.org/officeDocument/2006/relationships/image" Target="../media/image2.gif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ww.vuzv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oradenstvi@vuzv.cz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4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microsoft.com/office/2007/relationships/hdphoto" Target="../media/hdphoto1.wdp"/><Relationship Id="rId7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5" name="Obráze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067071"/>
            <a:ext cx="1800200" cy="160228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9592" y="4482986"/>
            <a:ext cx="8136904" cy="196977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cs-CZ" sz="3500" b="1" cap="none" spc="-100" dirty="0" smtClean="0">
                <a:ln w="12700">
                  <a:noFill/>
                  <a:prstDash val="solid"/>
                </a:ln>
                <a:solidFill>
                  <a:srgbClr val="3744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VÝZKUMNÝ ÚSTAV ŽIVOČIŠNÉ VÝROBY</a:t>
            </a:r>
            <a:r>
              <a:rPr lang="cs-CZ" b="1" cap="none" spc="-70" dirty="0" smtClean="0">
                <a:ln w="12700">
                  <a:noFill/>
                  <a:prstDash val="solid"/>
                </a:ln>
                <a:solidFill>
                  <a:srgbClr val="3744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v.v.i.</a:t>
            </a:r>
          </a:p>
          <a:p>
            <a:r>
              <a:rPr lang="cs-CZ" sz="2800" b="1" spc="-70" dirty="0" smtClean="0">
                <a:ln w="12700">
                  <a:noFill/>
                  <a:prstDash val="solid"/>
                </a:ln>
                <a:solidFill>
                  <a:srgbClr val="3744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Praha Uhříněves</a:t>
            </a:r>
          </a:p>
          <a:p>
            <a:pPr algn="ctr"/>
            <a:endParaRPr lang="cs-CZ" sz="2000" b="1" spc="-70" dirty="0" smtClean="0">
              <a:ln w="12700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cs-CZ" sz="2400" b="1" cap="none" spc="-70" dirty="0" smtClean="0">
                <a:ln w="12700">
                  <a:noFill/>
                  <a:prstDash val="solid"/>
                </a:ln>
              </a:rPr>
              <a:t>Ing. Luděk Bartoň, Ph.D.</a:t>
            </a:r>
            <a:endParaRPr lang="cs-CZ" sz="2400" b="1" cap="none" spc="-70" dirty="0">
              <a:ln w="12700">
                <a:noFill/>
                <a:prstDash val="solid"/>
              </a:ln>
            </a:endParaRPr>
          </a:p>
        </p:txBody>
      </p:sp>
      <p:pic>
        <p:nvPicPr>
          <p:cNvPr id="8" name="Picture 10" descr="IMG_81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8" y="244031"/>
            <a:ext cx="7118504" cy="3833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32025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1" name="Obdélník 10"/>
          <p:cNvSpPr/>
          <p:nvPr/>
        </p:nvSpPr>
        <p:spPr>
          <a:xfrm>
            <a:off x="0" y="188640"/>
            <a:ext cx="9144000" cy="464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653346"/>
            <a:ext cx="9144000" cy="10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665"/>
            <a:ext cx="1364115" cy="1248939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699792" y="1321718"/>
            <a:ext cx="6120680" cy="47859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cs-CZ" sz="2400" b="1" dirty="0" smtClean="0">
                <a:latin typeface="Calibri" panose="020F0502020204030204" pitchFamily="34" charset="0"/>
                <a:cs typeface="Arial" pitchFamily="34" charset="0"/>
              </a:rPr>
              <a:t>Ekonomická analýza výroby mléka</a:t>
            </a:r>
            <a:endParaRPr lang="cs-CZ" altLang="cs-CZ" sz="24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42925" lvl="1" indent="-1587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sz="2100" dirty="0">
                <a:latin typeface="Calibri" panose="020F0502020204030204" pitchFamily="34" charset="0"/>
                <a:cs typeface="Arial" panose="020B0604020202020204" pitchFamily="34" charset="0"/>
              </a:rPr>
              <a:t>spolupráce se 70zemědělskými podniky </a:t>
            </a:r>
            <a:r>
              <a:rPr lang="cs-CZ" sz="2100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sz="21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100" dirty="0" smtClean="0">
                <a:latin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cs-CZ" sz="2100" dirty="0">
                <a:latin typeface="Calibri" panose="020F0502020204030204" pitchFamily="34" charset="0"/>
                <a:cs typeface="Arial" panose="020B0604020202020204" pitchFamily="34" charset="0"/>
              </a:rPr>
              <a:t>chovem dojeného skotu,</a:t>
            </a:r>
          </a:p>
          <a:p>
            <a:pPr marL="542925" lvl="1" indent="-1587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sz="2100" dirty="0">
                <a:latin typeface="Calibri" panose="020F0502020204030204" pitchFamily="34" charset="0"/>
                <a:cs typeface="Arial" panose="020B0604020202020204" pitchFamily="34" charset="0"/>
              </a:rPr>
              <a:t>poskytnutí dat pro analýzu ekonomiky </a:t>
            </a:r>
            <a:r>
              <a:rPr lang="cs-CZ" sz="2100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sz="21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100" dirty="0" smtClean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2100" dirty="0">
                <a:latin typeface="Calibri" panose="020F0502020204030204" pitchFamily="34" charset="0"/>
                <a:cs typeface="Arial" panose="020B0604020202020204" pitchFamily="34" charset="0"/>
              </a:rPr>
              <a:t>údaje o reprodukci, produkci, odchovu telat, dotacích, nákladech na chov jednotlivých kategorií skotu aj.),</a:t>
            </a:r>
          </a:p>
          <a:p>
            <a:pPr marL="542925" lvl="1" indent="-1587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sz="2100" dirty="0">
                <a:latin typeface="Calibri" panose="020F0502020204030204" pitchFamily="34" charset="0"/>
                <a:cs typeface="Arial" panose="020B0604020202020204" pitchFamily="34" charset="0"/>
              </a:rPr>
              <a:t>srovnávání ekonomiky produkce mléka (mezipodnikové srovnání),</a:t>
            </a:r>
          </a:p>
          <a:p>
            <a:pPr marL="542925" lvl="1" indent="-1587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sz="2100" dirty="0">
                <a:latin typeface="Calibri" panose="020F0502020204030204" pitchFamily="34" charset="0"/>
                <a:cs typeface="Arial" panose="020B0604020202020204" pitchFamily="34" charset="0"/>
              </a:rPr>
              <a:t>vypracování zprávy s hodnocením každému chovateli</a:t>
            </a:r>
            <a:r>
              <a:rPr lang="cs-CZ" sz="2100" dirty="0" smtClean="0">
                <a:latin typeface="Calibri" panose="020F0502020204030204" pitchFamily="34" charset="0"/>
                <a:cs typeface="Arial" panose="020B0604020202020204" pitchFamily="34" charset="0"/>
              </a:rPr>
              <a:t>!,</a:t>
            </a:r>
            <a:endParaRPr lang="cs-CZ" sz="21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42925" lvl="1" indent="-1587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sz="2100" dirty="0">
                <a:latin typeface="Calibri" panose="020F0502020204030204" pitchFamily="34" charset="0"/>
                <a:cs typeface="Arial" panose="020B0604020202020204" pitchFamily="34" charset="0"/>
              </a:rPr>
              <a:t>zaručena 100 % </a:t>
            </a:r>
            <a:r>
              <a:rPr lang="cs-CZ" sz="2100" dirty="0" smtClean="0">
                <a:latin typeface="Calibri" panose="020F0502020204030204" pitchFamily="34" charset="0"/>
                <a:cs typeface="Arial" panose="020B0604020202020204" pitchFamily="34" charset="0"/>
              </a:rPr>
              <a:t>„anonymita </a:t>
            </a:r>
            <a:r>
              <a:rPr lang="cs-CZ" sz="2100" dirty="0">
                <a:latin typeface="Calibri" panose="020F0502020204030204" pitchFamily="34" charset="0"/>
                <a:cs typeface="Arial" panose="020B0604020202020204" pitchFamily="34" charset="0"/>
              </a:rPr>
              <a:t>chovu</a:t>
            </a:r>
            <a:r>
              <a:rPr lang="cs-CZ" sz="2100" dirty="0" smtClean="0">
                <a:latin typeface="Calibri" panose="020F0502020204030204" pitchFamily="34" charset="0"/>
                <a:cs typeface="Arial" panose="020B0604020202020204" pitchFamily="34" charset="0"/>
              </a:rPr>
              <a:t>“.</a:t>
            </a:r>
            <a:endParaRPr lang="cs-CZ" sz="21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2"/>
          <p:cNvSpPr txBox="1">
            <a:spLocks noChangeArrowheads="1"/>
          </p:cNvSpPr>
          <p:nvPr/>
        </p:nvSpPr>
        <p:spPr bwMode="auto">
          <a:xfrm>
            <a:off x="395288" y="192723"/>
            <a:ext cx="69040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b="1" dirty="0" smtClean="0">
                <a:latin typeface="Calibri" panose="020F0502020204030204" pitchFamily="34" charset="0"/>
                <a:cs typeface="Arial" pitchFamily="34" charset="0"/>
              </a:rPr>
              <a:t>PŘÍKLADY ÚSPĚŠNÉ SPOLUPRÁCE S PRAXÍ</a:t>
            </a:r>
            <a:endParaRPr lang="cs-CZ" sz="30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7072"/>
            <a:ext cx="188595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00" b="9028"/>
          <a:stretch/>
        </p:blipFill>
        <p:spPr>
          <a:xfrm>
            <a:off x="395288" y="836713"/>
            <a:ext cx="2196000" cy="1592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4" t="8161" r="4268"/>
          <a:stretch/>
        </p:blipFill>
        <p:spPr>
          <a:xfrm>
            <a:off x="395288" y="2564904"/>
            <a:ext cx="2196000" cy="1447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0466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5" name="Obráze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828400"/>
            <a:ext cx="1922462" cy="176441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971600" y="4941168"/>
            <a:ext cx="8475190" cy="153888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cs-CZ" sz="5000" b="1" cap="none" spc="-100" dirty="0" smtClean="0">
                <a:ln w="127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www.vuzv.cz</a:t>
            </a:r>
            <a:endParaRPr lang="cs-CZ" sz="5000" b="1" spc="-70" dirty="0" smtClean="0">
              <a:ln w="12700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cs-CZ" sz="2000" b="1" spc="-70" dirty="0" smtClean="0">
              <a:ln w="12700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cs-CZ" sz="2400" b="1" spc="-70" dirty="0">
                <a:ln w="12700">
                  <a:noFill/>
                  <a:prstDash val="solid"/>
                </a:ln>
                <a:latin typeface="Calibri" panose="020F0502020204030204" pitchFamily="34" charset="0"/>
              </a:rPr>
              <a:t>barton.ludek@vuzv.cz</a:t>
            </a:r>
          </a:p>
        </p:txBody>
      </p:sp>
      <p:pic>
        <p:nvPicPr>
          <p:cNvPr id="7" name="Picture 4" descr="II_83"/>
          <p:cNvPicPr>
            <a:picLocks noChangeAspect="1" noChangeArrowheads="1"/>
          </p:cNvPicPr>
          <p:nvPr/>
        </p:nvPicPr>
        <p:blipFill rotWithShape="1">
          <a:blip r:embed="rId5"/>
          <a:srcRect t="10641" b="7356"/>
          <a:stretch/>
        </p:blipFill>
        <p:spPr bwMode="auto">
          <a:xfrm>
            <a:off x="395536" y="260648"/>
            <a:ext cx="7056784" cy="4405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4376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3" name="Obdélník 2"/>
          <p:cNvSpPr/>
          <p:nvPr/>
        </p:nvSpPr>
        <p:spPr>
          <a:xfrm>
            <a:off x="0" y="277812"/>
            <a:ext cx="9144000" cy="464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742518"/>
            <a:ext cx="9144000" cy="10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2"/>
          <p:cNvSpPr txBox="1">
            <a:spLocks noChangeArrowheads="1"/>
          </p:cNvSpPr>
          <p:nvPr/>
        </p:nvSpPr>
        <p:spPr bwMode="auto">
          <a:xfrm>
            <a:off x="395288" y="281895"/>
            <a:ext cx="69040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b="1" dirty="0" smtClean="0">
                <a:latin typeface="Calibri" panose="020F0502020204030204" pitchFamily="34" charset="0"/>
                <a:cs typeface="Arial" pitchFamily="34" charset="0"/>
              </a:rPr>
              <a:t>OBLASTI VÝZKUMNÝCH AKTIVIT</a:t>
            </a:r>
            <a:endParaRPr lang="cs-CZ" sz="30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63837"/>
            <a:ext cx="1364115" cy="124893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r="-1"/>
          <a:stretch/>
        </p:blipFill>
        <p:spPr>
          <a:xfrm>
            <a:off x="1053133" y="2313024"/>
            <a:ext cx="1332000" cy="13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20602"/>
          <a:stretch/>
        </p:blipFill>
        <p:spPr>
          <a:xfrm>
            <a:off x="1053133" y="3753184"/>
            <a:ext cx="1331879" cy="13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3" r="12334"/>
          <a:stretch/>
        </p:blipFill>
        <p:spPr>
          <a:xfrm>
            <a:off x="1060710" y="5193344"/>
            <a:ext cx="1332000" cy="13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r="23955"/>
          <a:stretch/>
        </p:blipFill>
        <p:spPr>
          <a:xfrm>
            <a:off x="1052414" y="916411"/>
            <a:ext cx="1332000" cy="13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Obdélník 14"/>
          <p:cNvSpPr/>
          <p:nvPr/>
        </p:nvSpPr>
        <p:spPr>
          <a:xfrm>
            <a:off x="2627784" y="1700808"/>
            <a:ext cx="565060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cs-CZ" sz="2000" dirty="0" smtClean="0">
                <a:latin typeface="Calibri" panose="020F0502020204030204" pitchFamily="34" charset="0"/>
              </a:rPr>
              <a:t>Biologie </a:t>
            </a:r>
            <a:r>
              <a:rPr lang="cs-CZ" sz="2000" dirty="0">
                <a:latin typeface="Calibri" panose="020F0502020204030204" pitchFamily="34" charset="0"/>
              </a:rPr>
              <a:t>reprodukce </a:t>
            </a:r>
          </a:p>
          <a:p>
            <a:pPr marL="285750" indent="-2857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cs-CZ" sz="2000" dirty="0" smtClean="0">
                <a:latin typeface="Calibri" panose="020F0502020204030204" pitchFamily="34" charset="0"/>
              </a:rPr>
              <a:t>Molekulární </a:t>
            </a:r>
            <a:r>
              <a:rPr lang="cs-CZ" sz="2000" dirty="0">
                <a:latin typeface="Calibri" panose="020F0502020204030204" pitchFamily="34" charset="0"/>
              </a:rPr>
              <a:t>genetika </a:t>
            </a:r>
          </a:p>
          <a:p>
            <a:pPr marL="285750" indent="-2857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cs-CZ" sz="2000" dirty="0" smtClean="0">
                <a:latin typeface="Calibri" panose="020F0502020204030204" pitchFamily="34" charset="0"/>
              </a:rPr>
              <a:t>Genetika </a:t>
            </a:r>
            <a:r>
              <a:rPr lang="cs-CZ" sz="2000" dirty="0">
                <a:latin typeface="Calibri" panose="020F0502020204030204" pitchFamily="34" charset="0"/>
              </a:rPr>
              <a:t>a šlechtění hospodářských zvířat </a:t>
            </a:r>
          </a:p>
          <a:p>
            <a:pPr marL="285750" indent="-2857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cs-CZ" sz="2000" dirty="0" smtClean="0">
                <a:latin typeface="Calibri" panose="020F0502020204030204" pitchFamily="34" charset="0"/>
              </a:rPr>
              <a:t>Fyziologie </a:t>
            </a:r>
            <a:r>
              <a:rPr lang="cs-CZ" sz="2000" dirty="0">
                <a:latin typeface="Calibri" panose="020F0502020204030204" pitchFamily="34" charset="0"/>
              </a:rPr>
              <a:t>výživy a jakosti produkce </a:t>
            </a:r>
          </a:p>
          <a:p>
            <a:pPr marL="285750" indent="-2857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cs-CZ" sz="2000" dirty="0" smtClean="0">
                <a:latin typeface="Calibri" panose="020F0502020204030204" pitchFamily="34" charset="0"/>
              </a:rPr>
              <a:t>Výživa </a:t>
            </a:r>
            <a:r>
              <a:rPr lang="cs-CZ" sz="2000" dirty="0">
                <a:latin typeface="Calibri" panose="020F0502020204030204" pitchFamily="34" charset="0"/>
              </a:rPr>
              <a:t>a krmení hospodářských zvířat </a:t>
            </a:r>
          </a:p>
          <a:p>
            <a:pPr marL="285750" indent="-2857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cs-CZ" sz="2000" dirty="0" smtClean="0">
                <a:latin typeface="Calibri" panose="020F0502020204030204" pitchFamily="34" charset="0"/>
              </a:rPr>
              <a:t>Etologie </a:t>
            </a:r>
            <a:endParaRPr lang="cs-CZ" sz="2000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cs-CZ" sz="2000" spc="-30" dirty="0" smtClean="0">
                <a:latin typeface="Calibri" panose="020F0502020204030204" pitchFamily="34" charset="0"/>
              </a:rPr>
              <a:t>Technologie </a:t>
            </a:r>
            <a:r>
              <a:rPr lang="cs-CZ" sz="2000" spc="-30" dirty="0">
                <a:latin typeface="Calibri" panose="020F0502020204030204" pitchFamily="34" charset="0"/>
              </a:rPr>
              <a:t>a technika chovu hospodářských zvířat </a:t>
            </a:r>
          </a:p>
          <a:p>
            <a:pPr marL="285750" indent="-2857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cs-CZ" sz="2000" dirty="0" smtClean="0">
                <a:latin typeface="Calibri" panose="020F0502020204030204" pitchFamily="34" charset="0"/>
              </a:rPr>
              <a:t>Chov </a:t>
            </a:r>
            <a:r>
              <a:rPr lang="cs-CZ" sz="2000" dirty="0">
                <a:latin typeface="Calibri" panose="020F0502020204030204" pitchFamily="34" charset="0"/>
              </a:rPr>
              <a:t>skotu </a:t>
            </a:r>
          </a:p>
          <a:p>
            <a:pPr marL="285750" indent="-2857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cs-CZ" sz="2000" dirty="0" smtClean="0">
                <a:latin typeface="Calibri" panose="020F0502020204030204" pitchFamily="34" charset="0"/>
              </a:rPr>
              <a:t>Chov </a:t>
            </a:r>
            <a:r>
              <a:rPr lang="cs-CZ" sz="2000" dirty="0">
                <a:latin typeface="Calibri" panose="020F0502020204030204" pitchFamily="34" charset="0"/>
              </a:rPr>
              <a:t>prasat</a:t>
            </a:r>
          </a:p>
        </p:txBody>
      </p:sp>
    </p:spTree>
    <p:extLst>
      <p:ext uri="{BB962C8B-B14F-4D97-AF65-F5344CB8AC3E}">
        <p14:creationId xmlns:p14="http://schemas.microsoft.com/office/powerpoint/2010/main" val="765812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699792" y="1268760"/>
            <a:ext cx="5184576" cy="48013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cs-CZ" sz="2000" dirty="0" smtClean="0">
                <a:latin typeface="Calibri" panose="020F0502020204030204" pitchFamily="34" charset="0"/>
                <a:cs typeface="Arial" pitchFamily="34" charset="0"/>
              </a:rPr>
              <a:t>VÚŽV disponuje </a:t>
            </a:r>
            <a:r>
              <a:rPr lang="cs-CZ" sz="2000" b="1" dirty="0">
                <a:latin typeface="Calibri" panose="020F0502020204030204" pitchFamily="34" charset="0"/>
                <a:cs typeface="Arial" pitchFamily="34" charset="0"/>
              </a:rPr>
              <a:t>24 objekty akreditovanými</a:t>
            </a:r>
            <a:r>
              <a:rPr lang="cs-CZ" sz="2000" dirty="0">
                <a:latin typeface="Calibri" panose="020F0502020204030204" pitchFamily="34" charset="0"/>
                <a:cs typeface="Arial" pitchFamily="34" charset="0"/>
              </a:rPr>
              <a:t> podle zákona 246/1992 Sb. Tato </a:t>
            </a:r>
            <a:r>
              <a:rPr lang="cs-CZ" sz="2000" b="1" dirty="0">
                <a:latin typeface="Calibri" panose="020F0502020204030204" pitchFamily="34" charset="0"/>
                <a:cs typeface="Arial" pitchFamily="34" charset="0"/>
              </a:rPr>
              <a:t>experimentální základna</a:t>
            </a:r>
            <a:r>
              <a:rPr lang="cs-CZ" sz="2000" dirty="0">
                <a:latin typeface="Calibri" panose="020F0502020204030204" pitchFamily="34" charset="0"/>
                <a:cs typeface="Arial" pitchFamily="34" charset="0"/>
              </a:rPr>
              <a:t> umožňuje pokusy na </a:t>
            </a:r>
            <a:r>
              <a:rPr lang="cs-CZ" sz="2000" dirty="0" smtClean="0">
                <a:latin typeface="Calibri" panose="020F0502020204030204" pitchFamily="34" charset="0"/>
                <a:cs typeface="Arial" pitchFamily="34" charset="0"/>
              </a:rPr>
              <a:t>většině druhů  </a:t>
            </a:r>
            <a:r>
              <a:rPr lang="cs-CZ" sz="2000" dirty="0">
                <a:latin typeface="Calibri" panose="020F0502020204030204" pitchFamily="34" charset="0"/>
                <a:cs typeface="Arial" pitchFamily="34" charset="0"/>
              </a:rPr>
              <a:t>hospodářských </a:t>
            </a:r>
            <a:r>
              <a:rPr lang="cs-CZ" sz="2000" dirty="0" smtClean="0">
                <a:latin typeface="Calibri" panose="020F0502020204030204" pitchFamily="34" charset="0"/>
                <a:cs typeface="Arial" pitchFamily="34" charset="0"/>
              </a:rPr>
              <a:t>i </a:t>
            </a:r>
            <a:r>
              <a:rPr lang="cs-CZ" sz="2000" dirty="0">
                <a:latin typeface="Calibri" panose="020F0502020204030204" pitchFamily="34" charset="0"/>
                <a:cs typeface="Arial" pitchFamily="34" charset="0"/>
              </a:rPr>
              <a:t>laboratorních </a:t>
            </a:r>
            <a:r>
              <a:rPr lang="cs-CZ" sz="2000" dirty="0" smtClean="0">
                <a:latin typeface="Calibri" panose="020F0502020204030204" pitchFamily="34" charset="0"/>
                <a:cs typeface="Arial" pitchFamily="34" charset="0"/>
              </a:rPr>
              <a:t>zvířat.</a:t>
            </a:r>
            <a:endParaRPr lang="cs-CZ" sz="2000" dirty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cs-CZ" sz="2000" dirty="0">
                <a:latin typeface="Calibri" panose="020F0502020204030204" pitchFamily="34" charset="0"/>
                <a:cs typeface="Arial" pitchFamily="34" charset="0"/>
              </a:rPr>
              <a:t>VÚŽV má </a:t>
            </a:r>
            <a:r>
              <a:rPr lang="cs-CZ" sz="2000" b="1" dirty="0">
                <a:latin typeface="Calibri" panose="020F0502020204030204" pitchFamily="34" charset="0"/>
                <a:cs typeface="Arial" pitchFamily="34" charset="0"/>
              </a:rPr>
              <a:t>experimentální jatka</a:t>
            </a:r>
            <a:r>
              <a:rPr lang="cs-CZ" sz="2000" dirty="0">
                <a:latin typeface="Calibri" panose="020F0502020204030204" pitchFamily="34" charset="0"/>
                <a:cs typeface="Arial" pitchFamily="34" charset="0"/>
              </a:rPr>
              <a:t> splňující požadavky evropských norem </a:t>
            </a:r>
            <a:br>
              <a:rPr lang="cs-CZ" sz="2000" dirty="0">
                <a:latin typeface="Calibri" panose="020F0502020204030204" pitchFamily="34" charset="0"/>
                <a:cs typeface="Arial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Arial" pitchFamily="34" charset="0"/>
              </a:rPr>
              <a:t>a </a:t>
            </a:r>
            <a:r>
              <a:rPr lang="cs-CZ" sz="2000" b="1" dirty="0">
                <a:latin typeface="Calibri" panose="020F0502020204030204" pitchFamily="34" charset="0"/>
                <a:cs typeface="Arial" pitchFamily="34" charset="0"/>
              </a:rPr>
              <a:t>výrobnu krmných směsí</a:t>
            </a:r>
            <a:r>
              <a:rPr lang="cs-CZ" sz="2000" dirty="0">
                <a:latin typeface="Calibri" panose="020F0502020204030204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cs-CZ" sz="2000" dirty="0">
                <a:latin typeface="Calibri" panose="020F0502020204030204" pitchFamily="34" charset="0"/>
                <a:cs typeface="Arial" pitchFamily="34" charset="0"/>
              </a:rPr>
              <a:t>V současné době VÚŽV obhospodařuje </a:t>
            </a:r>
            <a:r>
              <a:rPr lang="cs-CZ" sz="2000" b="1" dirty="0">
                <a:latin typeface="Calibri" panose="020F0502020204030204" pitchFamily="34" charset="0"/>
                <a:cs typeface="Arial" pitchFamily="34" charset="0"/>
              </a:rPr>
              <a:t>722,79  ha zemědělské půdy</a:t>
            </a:r>
            <a:r>
              <a:rPr lang="cs-CZ" sz="2000" dirty="0">
                <a:latin typeface="Calibri" panose="020F0502020204030204" pitchFamily="34" charset="0"/>
                <a:cs typeface="Arial" pitchFamily="34" charset="0"/>
              </a:rPr>
              <a:t>. Rostlinná výroba je zaměřena </a:t>
            </a:r>
            <a:r>
              <a:rPr lang="cs-CZ" sz="2000" dirty="0" smtClean="0">
                <a:latin typeface="Calibri" panose="020F0502020204030204" pitchFamily="34" charset="0"/>
                <a:cs typeface="Arial" pitchFamily="34" charset="0"/>
              </a:rPr>
              <a:t>především na </a:t>
            </a:r>
            <a:r>
              <a:rPr lang="cs-CZ" sz="2000" dirty="0">
                <a:latin typeface="Calibri" panose="020F0502020204030204" pitchFamily="34" charset="0"/>
                <a:cs typeface="Arial" pitchFamily="34" charset="0"/>
              </a:rPr>
              <a:t>produkci krmiv v potřebné kvalitě </a:t>
            </a:r>
            <a:r>
              <a:rPr lang="cs-CZ" sz="2000" dirty="0" smtClean="0">
                <a:latin typeface="Calibri" panose="020F0502020204030204" pitchFamily="34" charset="0"/>
                <a:cs typeface="Arial" pitchFamily="34" charset="0"/>
              </a:rPr>
              <a:t>i </a:t>
            </a:r>
            <a:r>
              <a:rPr lang="cs-CZ" sz="2000" dirty="0">
                <a:latin typeface="Calibri" panose="020F0502020204030204" pitchFamily="34" charset="0"/>
                <a:cs typeface="Arial" pitchFamily="34" charset="0"/>
              </a:rPr>
              <a:t>sortimentu pro účely živočišné výroby.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0" y="277812"/>
            <a:ext cx="9144000" cy="464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742518"/>
            <a:ext cx="9144000" cy="10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533" name="TextovéPole 2"/>
          <p:cNvSpPr txBox="1">
            <a:spLocks noChangeArrowheads="1"/>
          </p:cNvSpPr>
          <p:nvPr/>
        </p:nvSpPr>
        <p:spPr bwMode="auto">
          <a:xfrm>
            <a:off x="395288" y="310470"/>
            <a:ext cx="727305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500" b="1" dirty="0" smtClean="0">
                <a:latin typeface="Arial" pitchFamily="34" charset="0"/>
                <a:cs typeface="Arial" pitchFamily="34" charset="0"/>
              </a:rPr>
              <a:t>LABORATORNÍ A EXPERIMENTÁLNÍ ZÁZEMÍ</a:t>
            </a:r>
            <a:endParaRPr lang="cs-CZ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Obrázek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63837"/>
            <a:ext cx="1364115" cy="124893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5" t="13334" r="32121" b="6372"/>
          <a:stretch/>
        </p:blipFill>
        <p:spPr>
          <a:xfrm>
            <a:off x="1079760" y="908720"/>
            <a:ext cx="1332000" cy="13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r="20312"/>
          <a:stretch/>
        </p:blipFill>
        <p:spPr>
          <a:xfrm>
            <a:off x="1079760" y="5131833"/>
            <a:ext cx="1332000" cy="13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1079760" y="2312888"/>
            <a:ext cx="1332000" cy="13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-832" r="10521" b="832"/>
          <a:stretch/>
        </p:blipFill>
        <p:spPr>
          <a:xfrm>
            <a:off x="1079760" y="3717032"/>
            <a:ext cx="1332000" cy="13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9760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419872" y="1312892"/>
            <a:ext cx="5173633" cy="11079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cs-CZ" sz="2200" b="1" dirty="0" smtClean="0">
                <a:latin typeface="Calibri" panose="020F0502020204030204" pitchFamily="34" charset="0"/>
                <a:cs typeface="Arial" pitchFamily="34" charset="0"/>
              </a:rPr>
              <a:t>Publikační činnost </a:t>
            </a:r>
            <a:r>
              <a:rPr lang="cs-CZ" sz="2200" dirty="0" smtClean="0">
                <a:latin typeface="Calibri" panose="020F0502020204030204" pitchFamily="34" charset="0"/>
                <a:cs typeface="Arial" pitchFamily="34" charset="0"/>
              </a:rPr>
              <a:t>– články v odborných časopisech, kapitoly v odborných knihách, ročenkách atd.</a:t>
            </a:r>
            <a:endParaRPr lang="cs-CZ" sz="22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188640"/>
            <a:ext cx="9144000" cy="464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653346"/>
            <a:ext cx="9144000" cy="10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533" name="TextovéPole 2"/>
          <p:cNvSpPr txBox="1">
            <a:spLocks noChangeArrowheads="1"/>
          </p:cNvSpPr>
          <p:nvPr/>
        </p:nvSpPr>
        <p:spPr bwMode="auto">
          <a:xfrm>
            <a:off x="395288" y="173673"/>
            <a:ext cx="69040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b="1" dirty="0" smtClean="0">
                <a:latin typeface="Calibri" panose="020F0502020204030204" pitchFamily="34" charset="0"/>
                <a:cs typeface="Arial" pitchFamily="34" charset="0"/>
              </a:rPr>
              <a:t>TRANSFER ZÍSKANÝCH POZNATKŮ</a:t>
            </a:r>
            <a:endParaRPr lang="cs-CZ" sz="30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7" name="Obrázek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665"/>
            <a:ext cx="1364115" cy="1248939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445612" y="2587551"/>
            <a:ext cx="50148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cs-CZ" sz="2200" b="1" dirty="0" smtClean="0">
                <a:latin typeface="Calibri" panose="020F0502020204030204" pitchFamily="34" charset="0"/>
                <a:cs typeface="Arial" pitchFamily="34" charset="0"/>
              </a:rPr>
              <a:t>Certifikované metodiky, užitné vzory, prototypy, patenty</a:t>
            </a:r>
            <a:r>
              <a:rPr lang="cs-CZ" sz="2200" dirty="0" smtClean="0">
                <a:latin typeface="Calibri" panose="020F0502020204030204" pitchFamily="34" charset="0"/>
                <a:cs typeface="Arial" pitchFamily="34" charset="0"/>
              </a:rPr>
              <a:t>...</a:t>
            </a:r>
          </a:p>
        </p:txBody>
      </p:sp>
      <p:pic>
        <p:nvPicPr>
          <p:cNvPr id="14" name="Zástupný symbol pro obsah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2214" b="10094"/>
          <a:stretch/>
        </p:blipFill>
        <p:spPr>
          <a:xfrm>
            <a:off x="1916299" y="1174984"/>
            <a:ext cx="1503573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ovéPole 2"/>
          <p:cNvSpPr txBox="1"/>
          <p:nvPr/>
        </p:nvSpPr>
        <p:spPr>
          <a:xfrm>
            <a:off x="3779912" y="5221649"/>
            <a:ext cx="4935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Prototyp</a:t>
            </a:r>
          </a:p>
          <a:p>
            <a:r>
              <a:rPr lang="cs-CZ" sz="1500" dirty="0" smtClean="0">
                <a:latin typeface="Calibri" panose="020F0502020204030204" pitchFamily="34" charset="0"/>
                <a:cs typeface="Arial" panose="020B0604020202020204" pitchFamily="34" charset="0"/>
              </a:rPr>
              <a:t>Dávkovací </a:t>
            </a:r>
            <a:r>
              <a:rPr lang="cs-CZ" sz="1500" dirty="0">
                <a:latin typeface="Calibri" panose="020F0502020204030204" pitchFamily="34" charset="0"/>
                <a:cs typeface="Arial" panose="020B0604020202020204" pitchFamily="34" charset="0"/>
              </a:rPr>
              <a:t>vozík na krmné mléko nebo mléčnou krmnou </a:t>
            </a:r>
            <a:r>
              <a:rPr lang="cs-CZ" sz="1500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Calibri" panose="020F0502020204030204" pitchFamily="34" charset="0"/>
                <a:cs typeface="Arial" panose="020B0604020202020204" pitchFamily="34" charset="0"/>
              </a:rPr>
              <a:t>směs </a:t>
            </a:r>
            <a:r>
              <a:rPr lang="cs-CZ" sz="1500" dirty="0">
                <a:latin typeface="Calibri" panose="020F0502020204030204" pitchFamily="34" charset="0"/>
                <a:cs typeface="Arial" panose="020B0604020202020204" pitchFamily="34" charset="0"/>
              </a:rPr>
              <a:t>s ohřevem a pasterizací</a:t>
            </a:r>
          </a:p>
          <a:p>
            <a:endParaRPr lang="cs-CZ" sz="1500" dirty="0">
              <a:latin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23345" y="3436258"/>
            <a:ext cx="37444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Užitný vzor</a:t>
            </a:r>
          </a:p>
          <a:p>
            <a:r>
              <a:rPr lang="cs-CZ" sz="1500" dirty="0" smtClean="0">
                <a:latin typeface="Calibri" panose="020F0502020204030204" pitchFamily="34" charset="0"/>
                <a:cs typeface="Arial" panose="020B0604020202020204" pitchFamily="34" charset="0"/>
              </a:rPr>
              <a:t>Kruhová stáj – řešení stájové konstrukce</a:t>
            </a:r>
            <a:br>
              <a:rPr lang="cs-CZ" sz="15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Calibri" panose="020F0502020204030204" pitchFamily="34" charset="0"/>
                <a:cs typeface="Arial" panose="020B0604020202020204" pitchFamily="34" charset="0"/>
              </a:rPr>
              <a:t> a prostor</a:t>
            </a:r>
            <a:endParaRPr lang="cs-CZ" sz="15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Obrázek 21" descr="Publikace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" b="3366"/>
          <a:stretch>
            <a:fillRect/>
          </a:stretch>
        </p:blipFill>
        <p:spPr bwMode="auto">
          <a:xfrm>
            <a:off x="323527" y="1167345"/>
            <a:ext cx="1466469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082" b="2574"/>
          <a:stretch/>
        </p:blipFill>
        <p:spPr>
          <a:xfrm>
            <a:off x="323529" y="3753272"/>
            <a:ext cx="1466468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54" y="3155650"/>
            <a:ext cx="1929534" cy="1929534"/>
          </a:xfrm>
          <a:prstGeom prst="rect">
            <a:avLst/>
          </a:prstGeom>
        </p:spPr>
      </p:pic>
      <p:pic>
        <p:nvPicPr>
          <p:cNvPr id="1026" name="obrázek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920" b="1631"/>
          <a:stretch/>
        </p:blipFill>
        <p:spPr bwMode="auto">
          <a:xfrm>
            <a:off x="1921884" y="3774157"/>
            <a:ext cx="1836256" cy="218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26945"/>
            <a:ext cx="3384376" cy="123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563888" y="1279788"/>
            <a:ext cx="5112568" cy="40934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cs-CZ" sz="2100" dirty="0" smtClean="0">
                <a:latin typeface="Calibri" panose="020F0502020204030204" pitchFamily="34" charset="0"/>
                <a:cs typeface="Arial" pitchFamily="34" charset="0"/>
              </a:rPr>
              <a:t>Organizace a účast na </a:t>
            </a:r>
            <a:r>
              <a:rPr lang="cs-CZ" sz="2100" b="1" dirty="0" smtClean="0">
                <a:latin typeface="Calibri" panose="020F0502020204030204" pitchFamily="34" charset="0"/>
                <a:cs typeface="Arial" pitchFamily="34" charset="0"/>
              </a:rPr>
              <a:t>seminářích </a:t>
            </a:r>
            <a:br>
              <a:rPr lang="cs-CZ" sz="2100" b="1" dirty="0" smtClean="0">
                <a:latin typeface="Calibri" panose="020F0502020204030204" pitchFamily="34" charset="0"/>
                <a:cs typeface="Arial" pitchFamily="34" charset="0"/>
              </a:rPr>
            </a:br>
            <a:r>
              <a:rPr lang="cs-CZ" sz="2100" b="1" dirty="0" smtClean="0">
                <a:latin typeface="Calibri" panose="020F0502020204030204" pitchFamily="34" charset="0"/>
                <a:cs typeface="Arial" pitchFamily="34" charset="0"/>
              </a:rPr>
              <a:t>pro odbornou veřejnost</a:t>
            </a:r>
          </a:p>
          <a:p>
            <a:pPr eaLnBrk="1" hangingPunct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cs-CZ" sz="2100" dirty="0">
                <a:latin typeface="Calibri" panose="020F0502020204030204" pitchFamily="34" charset="0"/>
                <a:cs typeface="Arial" pitchFamily="34" charset="0"/>
              </a:rPr>
              <a:t>Spolupráce se zemědělskými podniky </a:t>
            </a:r>
            <a:r>
              <a:rPr lang="cs-CZ" sz="2100" dirty="0" smtClean="0">
                <a:latin typeface="Calibri" panose="020F0502020204030204" pitchFamily="34" charset="0"/>
                <a:cs typeface="Arial" pitchFamily="34" charset="0"/>
              </a:rPr>
              <a:t/>
            </a:r>
            <a:br>
              <a:rPr lang="cs-CZ" sz="2100" dirty="0" smtClean="0">
                <a:latin typeface="Calibri" panose="020F0502020204030204" pitchFamily="34" charset="0"/>
                <a:cs typeface="Arial" pitchFamily="34" charset="0"/>
              </a:rPr>
            </a:br>
            <a:r>
              <a:rPr lang="cs-CZ" sz="2100" dirty="0" smtClean="0">
                <a:latin typeface="Calibri" panose="020F0502020204030204" pitchFamily="34" charset="0"/>
                <a:cs typeface="Arial" pitchFamily="34" charset="0"/>
              </a:rPr>
              <a:t>v </a:t>
            </a:r>
            <a:r>
              <a:rPr lang="cs-CZ" sz="2100" b="1" dirty="0">
                <a:latin typeface="Calibri" panose="020F0502020204030204" pitchFamily="34" charset="0"/>
                <a:cs typeface="Arial" pitchFamily="34" charset="0"/>
              </a:rPr>
              <a:t>rámci výzkumných </a:t>
            </a:r>
            <a:r>
              <a:rPr lang="cs-CZ" sz="2100" b="1" dirty="0" smtClean="0">
                <a:latin typeface="Calibri" panose="020F0502020204030204" pitchFamily="34" charset="0"/>
                <a:cs typeface="Arial" pitchFamily="34" charset="0"/>
              </a:rPr>
              <a:t>projektů</a:t>
            </a:r>
          </a:p>
          <a:p>
            <a:pPr eaLnBrk="1" hangingPunct="1">
              <a:spcBef>
                <a:spcPts val="18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cs-CZ" sz="2100" b="1" dirty="0">
                <a:latin typeface="Calibri" panose="020F0502020204030204" pitchFamily="34" charset="0"/>
                <a:cs typeface="Arial" pitchFamily="34" charset="0"/>
              </a:rPr>
              <a:t>Školení a kurzy např. pro</a:t>
            </a:r>
            <a:r>
              <a:rPr lang="cs-CZ" sz="2100" b="1" dirty="0" smtClean="0">
                <a:latin typeface="Calibri" panose="020F0502020204030204" pitchFamily="34" charset="0"/>
                <a:cs typeface="Arial" pitchFamily="34" charset="0"/>
              </a:rPr>
              <a:t>:</a:t>
            </a:r>
          </a:p>
          <a:p>
            <a:pPr marL="447675" indent="0">
              <a:defRPr/>
            </a:pPr>
            <a:r>
              <a:rPr lang="cs-CZ" sz="2100" i="1" dirty="0">
                <a:latin typeface="Calibri" panose="020F0502020204030204" pitchFamily="34" charset="0"/>
                <a:cs typeface="Arial" panose="020B0604020202020204" pitchFamily="34" charset="0"/>
              </a:rPr>
              <a:t>Inseminační  techniky prasat</a:t>
            </a:r>
          </a:p>
          <a:p>
            <a:pPr marL="447675" indent="0">
              <a:defRPr/>
            </a:pPr>
            <a:r>
              <a:rPr lang="cs-CZ" sz="2100" i="1" dirty="0">
                <a:latin typeface="Calibri" panose="020F0502020204030204" pitchFamily="34" charset="0"/>
                <a:cs typeface="Arial" panose="020B0604020202020204" pitchFamily="34" charset="0"/>
              </a:rPr>
              <a:t>Klasifikátory jatečně </a:t>
            </a:r>
            <a:r>
              <a:rPr lang="cs-CZ" sz="21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upravených těl</a:t>
            </a:r>
            <a:r>
              <a:rPr lang="cs-CZ" sz="2100" i="1" dirty="0"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cs-CZ" sz="21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sz="2100" i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1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skotu </a:t>
            </a:r>
            <a:r>
              <a:rPr lang="cs-CZ" sz="2100" i="1" dirty="0">
                <a:latin typeface="Calibri" panose="020F0502020204030204" pitchFamily="34" charset="0"/>
                <a:cs typeface="Arial" panose="020B0604020202020204" pitchFamily="34" charset="0"/>
              </a:rPr>
              <a:t>a prasat </a:t>
            </a:r>
            <a:endParaRPr lang="cs-CZ" sz="2100" b="1" i="1" dirty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"/>
              <a:defRPr/>
            </a:pPr>
            <a:endParaRPr lang="cs-CZ" sz="2100" b="1" dirty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"/>
              <a:defRPr/>
            </a:pPr>
            <a:endParaRPr lang="cs-CZ" sz="21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188640"/>
            <a:ext cx="9144000" cy="464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653346"/>
            <a:ext cx="9144000" cy="10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665"/>
            <a:ext cx="1364115" cy="12489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87" y="2997120"/>
            <a:ext cx="2265917" cy="15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6" descr="foto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69160"/>
            <a:ext cx="1915093" cy="1437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" name="Picture 4" descr="IMG_180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4101075"/>
            <a:ext cx="1656184" cy="2208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ovéPole 2"/>
          <p:cNvSpPr txBox="1">
            <a:spLocks noChangeArrowheads="1"/>
          </p:cNvSpPr>
          <p:nvPr/>
        </p:nvSpPr>
        <p:spPr bwMode="auto">
          <a:xfrm>
            <a:off x="395288" y="173673"/>
            <a:ext cx="69040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b="1" dirty="0" smtClean="0">
                <a:latin typeface="Calibri" panose="020F0502020204030204" pitchFamily="34" charset="0"/>
                <a:cs typeface="Arial" pitchFamily="34" charset="0"/>
              </a:rPr>
              <a:t>TRANSFER ZÍSKANÝCH POZNATKŮ</a:t>
            </a:r>
            <a:endParaRPr lang="cs-CZ" sz="30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912"/>
            <a:ext cx="2265918" cy="15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5" r="10389"/>
          <a:stretch/>
        </p:blipFill>
        <p:spPr>
          <a:xfrm>
            <a:off x="1078013" y="4872232"/>
            <a:ext cx="2240691" cy="1365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5350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6"/>
            <a:ext cx="9144000" cy="68580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2" name="Obdélník 1"/>
          <p:cNvSpPr/>
          <p:nvPr/>
        </p:nvSpPr>
        <p:spPr>
          <a:xfrm>
            <a:off x="493194" y="2627620"/>
            <a:ext cx="7048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>
                  <a:lumMod val="50000"/>
                </a:schemeClr>
              </a:buClr>
            </a:pPr>
            <a:r>
              <a:rPr lang="cs-CZ" b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KDE DOSTANE CHOVATEL RADU, INFORMACI ?</a:t>
            </a:r>
            <a:endParaRPr lang="cs-CZ" b="1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63046" y="2833345"/>
            <a:ext cx="244140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chov přežvýkavců</a:t>
            </a:r>
            <a:br>
              <a:rPr lang="cs-CZ" sz="17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7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(skot, ovce, kozy)</a:t>
            </a:r>
          </a:p>
          <a:p>
            <a:pPr marL="285750" lvl="1" indent="-28575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chov prasat</a:t>
            </a:r>
          </a:p>
          <a:p>
            <a:pPr marL="285750" lvl="1" indent="-28575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chov drůbeže</a:t>
            </a:r>
          </a:p>
          <a:p>
            <a:pPr marL="285750" lvl="1" indent="-28575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b="1" i="1" dirty="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cs-CZ" sz="17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hov králíků </a:t>
            </a:r>
          </a:p>
          <a:p>
            <a:pPr marL="285750" lvl="1" indent="-28575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konzervace píce</a:t>
            </a:r>
            <a:endParaRPr lang="cs-CZ" sz="1700" b="1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37448" y="350275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8" t="8987" r="23856" b="53485"/>
          <a:stretch/>
        </p:blipFill>
        <p:spPr bwMode="auto">
          <a:xfrm>
            <a:off x="470637" y="2958877"/>
            <a:ext cx="5446958" cy="2414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0" y="188640"/>
            <a:ext cx="9144000" cy="464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653346"/>
            <a:ext cx="9144000" cy="10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665"/>
            <a:ext cx="1364115" cy="1248939"/>
          </a:xfrm>
          <a:prstGeom prst="rect">
            <a:avLst/>
          </a:prstGeom>
        </p:spPr>
      </p:pic>
      <p:sp>
        <p:nvSpPr>
          <p:cNvPr id="14" name="TextovéPole 2"/>
          <p:cNvSpPr txBox="1">
            <a:spLocks noChangeArrowheads="1"/>
          </p:cNvSpPr>
          <p:nvPr/>
        </p:nvSpPr>
        <p:spPr bwMode="auto">
          <a:xfrm>
            <a:off x="395288" y="173673"/>
            <a:ext cx="69040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b="1" dirty="0" smtClean="0">
                <a:latin typeface="Calibri" panose="020F0502020204030204" pitchFamily="34" charset="0"/>
                <a:cs typeface="Arial" pitchFamily="34" charset="0"/>
              </a:rPr>
              <a:t>PORADENSTVÍ</a:t>
            </a:r>
            <a:endParaRPr lang="cs-CZ" sz="30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71600" y="1555051"/>
            <a:ext cx="58771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2000" dirty="0">
                <a:latin typeface="Calibri" panose="020F0502020204030204" pitchFamily="34" charset="0"/>
                <a:cs typeface="Arial" panose="020B0604020202020204" pitchFamily="34" charset="0"/>
              </a:rPr>
              <a:t>telefon, email, dopis, osobní setkání ve VÚŽV</a:t>
            </a:r>
            <a:r>
              <a:rPr lang="cs-CZ" sz="1400" dirty="0">
                <a:latin typeface="Calibri" panose="020F0502020204030204" pitchFamily="34" charset="0"/>
                <a:cs typeface="Arial" panose="020B0604020202020204" pitchFamily="34" charset="0"/>
              </a:rPr>
              <a:t>, v.v.i.</a:t>
            </a:r>
          </a:p>
          <a:p>
            <a:pPr marL="285750" indent="-28575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2000" dirty="0">
                <a:latin typeface="Calibri" panose="020F0502020204030204" pitchFamily="34" charset="0"/>
                <a:cs typeface="Arial" panose="020B0604020202020204" pitchFamily="34" charset="0"/>
              </a:rPr>
              <a:t>odborné poradenské týmy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65440" y="908720"/>
            <a:ext cx="283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"/>
            </a:pPr>
            <a:r>
              <a:rPr lang="cs-CZ" sz="3600" b="1" dirty="0" smtClean="0">
                <a:latin typeface="Calibri" panose="020F0502020204030204" pitchFamily="34" charset="0"/>
              </a:rPr>
              <a:t>pasivní</a:t>
            </a:r>
            <a:endParaRPr lang="cs-CZ" sz="3600" b="1" dirty="0">
              <a:latin typeface="Calibri" panose="020F0502020204030204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07588" y="6011996"/>
            <a:ext cx="8944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4">
                  <a:lumMod val="75000"/>
                </a:schemeClr>
              </a:buClr>
              <a:buSzPct val="90000"/>
            </a:pP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Email: </a:t>
            </a:r>
            <a:r>
              <a:rPr lang="cs-CZ" sz="2000" b="1" dirty="0" smtClean="0">
                <a:latin typeface="Calibri" panose="020F0502020204030204" pitchFamily="34" charset="0"/>
                <a:cs typeface="Arial" panose="020B0604020202020204" pitchFamily="34" charset="0"/>
                <a:hlinkClick r:id="rId6"/>
              </a:rPr>
              <a:t>poradenstvi@vuzv.cz</a:t>
            </a:r>
            <a:r>
              <a:rPr lang="cs-CZ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cs-CZ" dirty="0" smtClean="0">
                <a:latin typeface="Calibri" panose="020F0502020204030204" pitchFamily="34" charset="0"/>
                <a:cs typeface="Arial" panose="020B0604020202020204" pitchFamily="34" charset="0"/>
              </a:rPr>
              <a:t>Webové 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stránky </a:t>
            </a:r>
            <a:r>
              <a:rPr lang="cs-CZ" sz="2000" b="1" dirty="0">
                <a:latin typeface="Calibri" panose="020F0502020204030204" pitchFamily="34" charset="0"/>
                <a:cs typeface="Arial" panose="020B0604020202020204" pitchFamily="34" charset="0"/>
                <a:hlinkClick r:id="rId7"/>
              </a:rPr>
              <a:t>www.vuzv.cz</a:t>
            </a:r>
            <a:r>
              <a:rPr lang="cs-CZ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  <a:cs typeface="Arial" panose="020B0604020202020204" pitchFamily="34" charset="0"/>
              </a:rPr>
              <a:t>(kontaktní </a:t>
            </a:r>
            <a:r>
              <a:rPr lang="cs-CZ" dirty="0">
                <a:latin typeface="Calibri" panose="020F0502020204030204" pitchFamily="34" charset="0"/>
                <a:cs typeface="Arial" panose="020B0604020202020204" pitchFamily="34" charset="0"/>
              </a:rPr>
              <a:t>formulář)</a:t>
            </a:r>
          </a:p>
        </p:txBody>
      </p:sp>
    </p:spTree>
    <p:extLst>
      <p:ext uri="{BB962C8B-B14F-4D97-AF65-F5344CB8AC3E}">
        <p14:creationId xmlns:p14="http://schemas.microsoft.com/office/powerpoint/2010/main" val="3499836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6"/>
            <a:ext cx="9144000" cy="68580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46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139952" y="941819"/>
            <a:ext cx="39604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>
                  <a:lumMod val="50000"/>
                </a:schemeClr>
              </a:buClr>
            </a:pPr>
            <a:r>
              <a:rPr lang="cs-CZ" sz="2500" b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NOVÁ ON-LINE PORADNA 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cs-CZ" sz="2500" b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PRO CHOVATELE!</a:t>
            </a:r>
            <a:endParaRPr lang="cs-CZ" sz="2500" b="1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077544" y="1844824"/>
            <a:ext cx="488694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dirty="0">
                <a:latin typeface="+mj-lt"/>
                <a:cs typeface="Arial" panose="020B0604020202020204" pitchFamily="34" charset="0"/>
              </a:rPr>
              <a:t>a</a:t>
            </a:r>
            <a:r>
              <a:rPr lang="cs-CZ" sz="1700" dirty="0" smtClean="0">
                <a:latin typeface="+mj-lt"/>
                <a:cs typeface="Arial" panose="020B0604020202020204" pitchFamily="34" charset="0"/>
              </a:rPr>
              <a:t>dresa poradny	</a:t>
            </a:r>
            <a:r>
              <a:rPr lang="cs-CZ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http:// poradna.vuzv.cz</a:t>
            </a:r>
          </a:p>
          <a:p>
            <a:pPr marL="285750" indent="-2857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dirty="0" smtClean="0">
                <a:latin typeface="+mj-lt"/>
                <a:cs typeface="Arial" panose="020B0604020202020204" pitchFamily="34" charset="0"/>
              </a:rPr>
              <a:t>jednoduchá registrace tazatele</a:t>
            </a:r>
          </a:p>
          <a:p>
            <a:pPr marL="285750" indent="-2857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dirty="0" smtClean="0">
                <a:latin typeface="+mj-lt"/>
                <a:cs typeface="Arial" panose="020B0604020202020204" pitchFamily="34" charset="0"/>
              </a:rPr>
              <a:t>kategorie podle druhů HZ</a:t>
            </a:r>
          </a:p>
          <a:p>
            <a:pPr lvl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90000"/>
            </a:pPr>
            <a:r>
              <a:rPr lang="cs-CZ" b="1" i="1" dirty="0">
                <a:latin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cs-CZ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kot, ovce, kozy, prasata, králíci, drůbež</a:t>
            </a:r>
          </a:p>
          <a:p>
            <a:pPr marL="285750" indent="-28575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dirty="0" smtClean="0">
                <a:latin typeface="+mj-lt"/>
                <a:cs typeface="Arial" panose="020B0604020202020204" pitchFamily="34" charset="0"/>
              </a:rPr>
              <a:t>odborná témata </a:t>
            </a:r>
          </a:p>
          <a:p>
            <a:pPr lvl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90000"/>
            </a:pPr>
            <a:r>
              <a:rPr lang="cs-CZ" sz="1700" b="1" i="1" dirty="0" smtClean="0">
                <a:latin typeface="+mj-lt"/>
                <a:cs typeface="Arial" panose="020B0604020202020204" pitchFamily="34" charset="0"/>
              </a:rPr>
              <a:t>výživa, zootechnika, ekonomika, ustájení, legislativa aj.</a:t>
            </a:r>
          </a:p>
          <a:p>
            <a:pPr marL="285750" indent="-28575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54455" y="801786"/>
            <a:ext cx="283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"/>
            </a:pPr>
            <a:r>
              <a:rPr lang="cs-CZ" sz="3600" b="1" dirty="0" smtClean="0">
                <a:latin typeface="Calibri" panose="020F0502020204030204" pitchFamily="34" charset="0"/>
              </a:rPr>
              <a:t>pasivní</a:t>
            </a:r>
            <a:endParaRPr lang="cs-CZ" sz="3600" b="1" dirty="0">
              <a:latin typeface="Calibri" panose="020F050202020403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0" y="188640"/>
            <a:ext cx="9144000" cy="464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0" y="653346"/>
            <a:ext cx="9144000" cy="10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665"/>
            <a:ext cx="1364115" cy="1248939"/>
          </a:xfrm>
          <a:prstGeom prst="rect">
            <a:avLst/>
          </a:prstGeom>
        </p:spPr>
      </p:pic>
      <p:sp>
        <p:nvSpPr>
          <p:cNvPr id="18" name="TextovéPole 2"/>
          <p:cNvSpPr txBox="1">
            <a:spLocks noChangeArrowheads="1"/>
          </p:cNvSpPr>
          <p:nvPr/>
        </p:nvSpPr>
        <p:spPr bwMode="auto">
          <a:xfrm>
            <a:off x="395288" y="173673"/>
            <a:ext cx="69040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b="1" dirty="0" smtClean="0">
                <a:latin typeface="Calibri" panose="020F0502020204030204" pitchFamily="34" charset="0"/>
                <a:cs typeface="Arial" pitchFamily="34" charset="0"/>
              </a:rPr>
              <a:t>PORADENSTVÍ</a:t>
            </a:r>
            <a:endParaRPr lang="cs-CZ" sz="30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" r="37616"/>
          <a:stretch/>
        </p:blipFill>
        <p:spPr bwMode="auto">
          <a:xfrm>
            <a:off x="295592" y="1448117"/>
            <a:ext cx="3781952" cy="5420599"/>
          </a:xfrm>
          <a:prstGeom prst="roundRect">
            <a:avLst>
              <a:gd name="adj" fmla="val 547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139952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b="1" dirty="0">
                <a:latin typeface="Calibri" panose="020F0502020204030204" pitchFamily="34" charset="0"/>
                <a:cs typeface="Arial" panose="020B0604020202020204" pitchFamily="34" charset="0"/>
              </a:rPr>
              <a:t>garant při položení dotazu okamžitě dostává zprávu na svůj email!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10193" r="21909" b="63174"/>
          <a:stretch/>
        </p:blipFill>
        <p:spPr bwMode="auto">
          <a:xfrm>
            <a:off x="4142423" y="5373216"/>
            <a:ext cx="4737986" cy="137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117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4"/>
            <a:ext cx="9144000" cy="68580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2849"/>
            <a:ext cx="1364115" cy="1248939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555776" y="1125905"/>
            <a:ext cx="478102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>
                  <a:lumMod val="50000"/>
                </a:schemeClr>
              </a:buClr>
            </a:pPr>
            <a:r>
              <a:rPr lang="cs-CZ" sz="2500" b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PORADENSTVÍ PŘÍMO V CHOVECH</a:t>
            </a:r>
            <a:endParaRPr lang="cs-CZ" sz="2500" b="1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45987" y="1602959"/>
            <a:ext cx="6786471" cy="529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posouzení </a:t>
            </a:r>
            <a:r>
              <a:rPr lang="cs-CZ" sz="1700" dirty="0">
                <a:latin typeface="Calibri" panose="020F0502020204030204" pitchFamily="34" charset="0"/>
                <a:cs typeface="Arial" panose="020B0604020202020204" pitchFamily="34" charset="0"/>
              </a:rPr>
              <a:t>projektové dokumentace – stáj pro dojnice </a:t>
            </a: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1700" b="1" dirty="0" err="1" smtClean="0">
                <a:latin typeface="Calibri" panose="020F0502020204030204" pitchFamily="34" charset="0"/>
              </a:rPr>
              <a:t>Agropol</a:t>
            </a:r>
            <a:r>
              <a:rPr lang="cs-CZ" sz="1700" b="1" dirty="0" smtClean="0">
                <a:latin typeface="Calibri" panose="020F0502020204030204" pitchFamily="34" charset="0"/>
              </a:rPr>
              <a:t> Dražovice/Sušice</a:t>
            </a:r>
            <a:r>
              <a:rPr lang="cs-CZ" sz="1700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Bef>
                <a:spcPts val="10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dirty="0">
                <a:latin typeface="Calibri" panose="020F0502020204030204" pitchFamily="34" charset="0"/>
                <a:cs typeface="Arial" panose="020B0604020202020204" pitchFamily="34" charset="0"/>
              </a:rPr>
              <a:t>možnosti rekonstrukce stáje na odchovnu </a:t>
            </a: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jalovic (</a:t>
            </a:r>
            <a:r>
              <a:rPr lang="cs-CZ" sz="1700" b="1" dirty="0" smtClean="0">
                <a:latin typeface="Calibri" panose="020F0502020204030204" pitchFamily="34" charset="0"/>
              </a:rPr>
              <a:t>ZD Sebranice/Svitavy</a:t>
            </a:r>
            <a:r>
              <a:rPr lang="cs-CZ" sz="1700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Bef>
                <a:spcPts val="10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dirty="0">
                <a:latin typeface="Calibri" panose="020F0502020204030204" pitchFamily="34" charset="0"/>
                <a:cs typeface="Arial" panose="020B0604020202020204" pitchFamily="34" charset="0"/>
              </a:rPr>
              <a:t>přístřešek pro ustájení telat </a:t>
            </a: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17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Čečovice Čížkov/Plzeň</a:t>
            </a: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10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rekonstrukce </a:t>
            </a:r>
            <a:r>
              <a:rPr lang="cs-CZ" sz="1700" dirty="0">
                <a:latin typeface="Calibri" panose="020F0502020204030204" pitchFamily="34" charset="0"/>
                <a:cs typeface="Arial" panose="020B0604020202020204" pitchFamily="34" charset="0"/>
              </a:rPr>
              <a:t>původní K-96 na odchovnu </a:t>
            </a: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jalovic (</a:t>
            </a:r>
            <a:r>
              <a:rPr lang="cs-CZ" sz="17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ZD Hrotovice/Třebíč</a:t>
            </a: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10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odchov </a:t>
            </a:r>
            <a:r>
              <a:rPr lang="cs-CZ" sz="1700" dirty="0">
                <a:latin typeface="Calibri" panose="020F0502020204030204" pitchFamily="34" charset="0"/>
                <a:cs typeface="Arial" panose="020B0604020202020204" pitchFamily="34" charset="0"/>
              </a:rPr>
              <a:t>telat – faremní koncept ustájení všech věkových </a:t>
            </a: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kategorií </a:t>
            </a:r>
            <a:b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17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Agro Sokoleč/Nymburk</a:t>
            </a: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10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problematika </a:t>
            </a:r>
            <a:r>
              <a:rPr lang="cs-CZ" sz="1700" dirty="0">
                <a:latin typeface="Calibri" panose="020F0502020204030204" pitchFamily="34" charset="0"/>
                <a:cs typeface="Arial" panose="020B0604020202020204" pitchFamily="34" charset="0"/>
              </a:rPr>
              <a:t>ventilace rekonstruované odchovny jalovic, odchov </a:t>
            </a: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telat (</a:t>
            </a:r>
            <a:r>
              <a:rPr lang="cs-CZ" sz="17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AGRO </a:t>
            </a:r>
            <a:r>
              <a:rPr lang="cs-CZ" sz="1700" b="1" dirty="0">
                <a:latin typeface="Calibri" panose="020F0502020204030204" pitchFamily="34" charset="0"/>
                <a:cs typeface="Arial" panose="020B0604020202020204" pitchFamily="34" charset="0"/>
              </a:rPr>
              <a:t>Bystré </a:t>
            </a:r>
            <a:r>
              <a:rPr lang="cs-CZ" sz="17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Vysočina/Svitavy</a:t>
            </a:r>
            <a:r>
              <a:rPr lang="cs-CZ" sz="1700" dirty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10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problematická </a:t>
            </a:r>
            <a:r>
              <a:rPr lang="cs-CZ" sz="1700" dirty="0">
                <a:latin typeface="Calibri" panose="020F0502020204030204" pitchFamily="34" charset="0"/>
                <a:cs typeface="Arial" panose="020B0604020202020204" pitchFamily="34" charset="0"/>
              </a:rPr>
              <a:t>boxová </a:t>
            </a: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lože (</a:t>
            </a:r>
            <a:r>
              <a:rPr lang="cs-CZ" sz="17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Farma Macán/Domažlice</a:t>
            </a: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spcBef>
                <a:spcPts val="10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koncept </a:t>
            </a:r>
            <a:r>
              <a:rPr lang="cs-CZ" sz="1700" dirty="0">
                <a:latin typeface="Calibri" panose="020F0502020204030204" pitchFamily="34" charset="0"/>
                <a:cs typeface="Arial" panose="020B0604020202020204" pitchFamily="34" charset="0"/>
              </a:rPr>
              <a:t>ustájení </a:t>
            </a: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krav – rekonstrukce a novostavba </a:t>
            </a:r>
            <a:b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17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Statek Jezerka/Chomutov</a:t>
            </a: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10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rekonstrukce stáje pro odchov telat a výkrm býků (</a:t>
            </a:r>
            <a:r>
              <a:rPr lang="cs-CZ" sz="17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Mlázovice/Jičín</a:t>
            </a: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10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r>
              <a:rPr lang="cs-CZ" sz="1700" dirty="0">
                <a:latin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ložení krmných směsí pro drůbež (</a:t>
            </a:r>
            <a:r>
              <a:rPr lang="cs-CZ" sz="17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ZOD Brniště</a:t>
            </a:r>
            <a:r>
              <a:rPr lang="cs-CZ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10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n"/>
            </a:pPr>
            <a:endParaRPr lang="cs-CZ" sz="17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37448" y="340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r="11637"/>
          <a:stretch/>
        </p:blipFill>
        <p:spPr bwMode="auto">
          <a:xfrm>
            <a:off x="576074" y="5085184"/>
            <a:ext cx="144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9" r="6770"/>
          <a:stretch/>
        </p:blipFill>
        <p:spPr>
          <a:xfrm>
            <a:off x="576074" y="3284984"/>
            <a:ext cx="144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1632" r="9167" b="85"/>
          <a:stretch/>
        </p:blipFill>
        <p:spPr bwMode="auto">
          <a:xfrm>
            <a:off x="576074" y="1556792"/>
            <a:ext cx="144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446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54455" y="764704"/>
            <a:ext cx="283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"/>
            </a:pPr>
            <a:r>
              <a:rPr lang="cs-CZ" sz="3600" b="1" dirty="0" smtClean="0">
                <a:latin typeface="Calibri" panose="020F0502020204030204" pitchFamily="34" charset="0"/>
              </a:rPr>
              <a:t>aktivní</a:t>
            </a:r>
            <a:endParaRPr lang="cs-CZ" sz="3600" b="1" dirty="0">
              <a:latin typeface="Calibri" panose="020F050202020403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188640"/>
            <a:ext cx="9144000" cy="464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0" y="653346"/>
            <a:ext cx="9144000" cy="10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665"/>
            <a:ext cx="1364115" cy="1248939"/>
          </a:xfrm>
          <a:prstGeom prst="rect">
            <a:avLst/>
          </a:prstGeom>
        </p:spPr>
      </p:pic>
      <p:sp>
        <p:nvSpPr>
          <p:cNvPr id="21" name="TextovéPole 2"/>
          <p:cNvSpPr txBox="1">
            <a:spLocks noChangeArrowheads="1"/>
          </p:cNvSpPr>
          <p:nvPr/>
        </p:nvSpPr>
        <p:spPr bwMode="auto">
          <a:xfrm>
            <a:off x="395288" y="173673"/>
            <a:ext cx="69040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b="1" dirty="0" smtClean="0">
                <a:latin typeface="Calibri" panose="020F0502020204030204" pitchFamily="34" charset="0"/>
                <a:cs typeface="Arial" pitchFamily="34" charset="0"/>
              </a:rPr>
              <a:t>PORADENSTVÍ</a:t>
            </a:r>
            <a:endParaRPr lang="cs-CZ" sz="3000" b="1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0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1" name="Obdélník 10"/>
          <p:cNvSpPr/>
          <p:nvPr/>
        </p:nvSpPr>
        <p:spPr>
          <a:xfrm>
            <a:off x="0" y="188640"/>
            <a:ext cx="9144000" cy="464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653346"/>
            <a:ext cx="9144000" cy="10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533" name="TextovéPole 2"/>
          <p:cNvSpPr txBox="1">
            <a:spLocks noChangeArrowheads="1"/>
          </p:cNvSpPr>
          <p:nvPr/>
        </p:nvSpPr>
        <p:spPr bwMode="auto">
          <a:xfrm>
            <a:off x="395288" y="192723"/>
            <a:ext cx="69040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000" b="1" dirty="0" smtClean="0">
                <a:latin typeface="Calibri" panose="020F0502020204030204" pitchFamily="34" charset="0"/>
                <a:cs typeface="Arial" pitchFamily="34" charset="0"/>
              </a:rPr>
              <a:t>PŘÍKLADY ÚSPĚŠNÉ SPOLUPRÁCE S PRAXÍ</a:t>
            </a:r>
            <a:endParaRPr lang="cs-CZ" sz="30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7" name="Obrázek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665"/>
            <a:ext cx="1364115" cy="1248939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597681" y="1495812"/>
            <a:ext cx="5006767" cy="40934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cs-CZ" sz="2000" b="1" dirty="0" smtClean="0">
                <a:latin typeface="Calibri" panose="020F0502020204030204" pitchFamily="34" charset="0"/>
                <a:cs typeface="Arial" pitchFamily="34" charset="0"/>
              </a:rPr>
              <a:t>GENETIKA A ŠLECHTĚNÍ </a:t>
            </a:r>
            <a:br>
              <a:rPr lang="cs-CZ" sz="2000" b="1" dirty="0" smtClean="0">
                <a:latin typeface="Calibri" panose="020F0502020204030204" pitchFamily="34" charset="0"/>
                <a:cs typeface="Arial" pitchFamily="34" charset="0"/>
              </a:rPr>
            </a:br>
            <a:r>
              <a:rPr lang="cs-CZ" sz="2000" b="1" dirty="0" smtClean="0">
                <a:latin typeface="Calibri" panose="020F0502020204030204" pitchFamily="34" charset="0"/>
                <a:cs typeface="Arial" pitchFamily="34" charset="0"/>
              </a:rPr>
              <a:t>- v</a:t>
            </a:r>
            <a:r>
              <a:rPr lang="cs-CZ" altLang="cs-CZ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ývoj </a:t>
            </a:r>
            <a:r>
              <a:rPr lang="cs-CZ" altLang="cs-CZ" sz="2000" b="1" dirty="0">
                <a:latin typeface="Calibri" panose="020F0502020204030204" pitchFamily="34" charset="0"/>
                <a:cs typeface="Arial" panose="020B0604020202020204" pitchFamily="34" charset="0"/>
              </a:rPr>
              <a:t>metod šlechtění </a:t>
            </a:r>
            <a:r>
              <a:rPr lang="cs-CZ" altLang="cs-CZ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cs-CZ" altLang="cs-CZ" sz="2000" b="1" dirty="0">
                <a:latin typeface="Calibri" panose="020F0502020204030204" pitchFamily="34" charset="0"/>
                <a:cs typeface="Arial" panose="020B0604020202020204" pitchFamily="34" charset="0"/>
              </a:rPr>
              <a:t>následnou aplikací do praxe českého </a:t>
            </a:r>
            <a:r>
              <a:rPr lang="cs-CZ" altLang="cs-CZ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zemědělství</a:t>
            </a:r>
          </a:p>
          <a:p>
            <a:pPr marL="457200" lvl="1" indent="0" eaLnBrk="1" hangingPunct="1">
              <a:spcBef>
                <a:spcPts val="120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cs-CZ" sz="2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Genomická</a:t>
            </a:r>
            <a:r>
              <a:rPr lang="cs-CZ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Arial" panose="020B0604020202020204" pitchFamily="34" charset="0"/>
              </a:rPr>
              <a:t>selekce u dojeného skotu - metoda aplikovaná  v současnosti pro odhad plemenných hodnot </a:t>
            </a:r>
            <a:endParaRPr lang="cs-CZ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cs-CZ" altLang="cs-CZ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VÝŽIVA a KRMENÍ</a:t>
            </a:r>
          </a:p>
          <a:p>
            <a:pPr marL="457200" lvl="1" indent="0" eaLnBrk="1" hangingPunct="1">
              <a:spcBef>
                <a:spcPts val="120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cs-CZ" altLang="cs-CZ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Predikce nutriční hodnoty a konzervace krmiv</a:t>
            </a:r>
          </a:p>
          <a:p>
            <a:pPr marL="457200" lvl="1" indent="0" eaLnBrk="1" hangingPunct="1">
              <a:spcBef>
                <a:spcPts val="120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cs-CZ" altLang="cs-CZ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Výživa </a:t>
            </a:r>
            <a:r>
              <a:rPr lang="cs-CZ" altLang="cs-CZ" sz="2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vysokoužitkových</a:t>
            </a:r>
            <a:r>
              <a:rPr lang="cs-CZ" altLang="cs-CZ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 dojnic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2025" r="6075" b="2882"/>
          <a:stretch/>
        </p:blipFill>
        <p:spPr>
          <a:xfrm>
            <a:off x="251519" y="1053480"/>
            <a:ext cx="1648200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t="188" r="7376" b="2346"/>
          <a:stretch/>
        </p:blipFill>
        <p:spPr>
          <a:xfrm>
            <a:off x="1966274" y="1052736"/>
            <a:ext cx="1648200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5450" b="1586"/>
          <a:stretch/>
        </p:blipFill>
        <p:spPr>
          <a:xfrm>
            <a:off x="1959006" y="4005064"/>
            <a:ext cx="1648200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t="1650" b="2786"/>
          <a:stretch/>
        </p:blipFill>
        <p:spPr>
          <a:xfrm>
            <a:off x="251520" y="4005064"/>
            <a:ext cx="1648200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5672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2908</TotalTime>
  <Words>225</Words>
  <Application>Microsoft Office PowerPoint</Application>
  <PresentationFormat>Předvádění na obrazovce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VÚŽV, v.v.i.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Oddělení biologie reprodukce</dc:title>
  <dc:creator>Dana Pokorná</dc:creator>
  <cp:lastModifiedBy>Barton Ludek</cp:lastModifiedBy>
  <cp:revision>341</cp:revision>
  <cp:lastPrinted>2015-04-14T06:39:02Z</cp:lastPrinted>
  <dcterms:created xsi:type="dcterms:W3CDTF">2015-04-01T15:45:23Z</dcterms:created>
  <dcterms:modified xsi:type="dcterms:W3CDTF">2015-05-05T14:11:46Z</dcterms:modified>
</cp:coreProperties>
</file>