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6" r:id="rId5"/>
    <p:sldId id="267" r:id="rId6"/>
    <p:sldId id="280" r:id="rId7"/>
    <p:sldId id="281" r:id="rId8"/>
    <p:sldId id="282" r:id="rId9"/>
    <p:sldId id="284" r:id="rId10"/>
    <p:sldId id="262" r:id="rId11"/>
    <p:sldId id="283" r:id="rId12"/>
    <p:sldId id="271" r:id="rId13"/>
    <p:sldId id="272" r:id="rId14"/>
    <p:sldId id="274" r:id="rId15"/>
    <p:sldId id="275" r:id="rId16"/>
    <p:sldId id="276" r:id="rId17"/>
    <p:sldId id="277" r:id="rId18"/>
    <p:sldId id="27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F13"/>
    <a:srgbClr val="BDF5A1"/>
    <a:srgbClr val="679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AE908-C6CD-4830-9694-2F9F97E97382}" type="datetimeFigureOut">
              <a:rPr lang="cs-CZ" smtClean="0"/>
              <a:t>5.5.2015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1C707-4AF3-4AB2-A219-C8B0B9F6EE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39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1C707-4AF3-4AB2-A219-C8B0B9F6EEB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70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ACDA-BC64-4DB8-9297-B33FD1882283}" type="datetime1">
              <a:rPr lang="cs-CZ" smtClean="0"/>
              <a:t>5.5.2015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72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9942-7613-4761-8B8F-FBB337E0AA51}" type="datetime1">
              <a:rPr lang="cs-CZ" smtClean="0"/>
              <a:t>5.5.2015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1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9BD7-447D-4DDC-B7F8-15025D45F053}" type="datetime1">
              <a:rPr lang="cs-CZ" smtClean="0"/>
              <a:t>5.5.2015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6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86D6-562A-4819-B81E-49DCC5A1610E}" type="datetime1">
              <a:rPr lang="cs-CZ" smtClean="0"/>
              <a:t>5.5.2015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29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CAD5-018B-4DEE-BB90-0A71C46199C9}" type="datetime1">
              <a:rPr lang="cs-CZ" smtClean="0"/>
              <a:t>5.5.2015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0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30FD-03CA-4A24-AC52-2FC9DC50B538}" type="datetime1">
              <a:rPr lang="cs-CZ" smtClean="0"/>
              <a:t>5.5.2015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08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6CBE-FE07-4DBB-B590-C01A76F59554}" type="datetime1">
              <a:rPr lang="cs-CZ" smtClean="0"/>
              <a:t>5.5.2015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11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AF4B-7CF7-4D6B-AE43-5E27E31DCC2C}" type="datetime1">
              <a:rPr lang="cs-CZ" smtClean="0"/>
              <a:t>5.5.2015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933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1409E-D018-420A-BEFC-3008E7AEFDE2}" type="datetime1">
              <a:rPr lang="cs-CZ" smtClean="0"/>
              <a:t>5.5.2015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32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0C1F-CD04-4EE6-A5D6-9ABA9D7CFA92}" type="datetime1">
              <a:rPr lang="cs-CZ" smtClean="0"/>
              <a:t>5.5.2015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82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2D45-3C4A-4F09-87EE-3D927A09B309}" type="datetime1">
              <a:rPr lang="cs-CZ" smtClean="0"/>
              <a:t>5.5.2015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6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38CE4-C178-445B-8979-5A336DE43B27}" type="datetime1">
              <a:rPr lang="cs-CZ" smtClean="0"/>
              <a:t>5.5.2015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214C9-BDBD-4470-B62C-C1791ACC6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73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emf"/><Relationship Id="rId4" Type="http://schemas.openxmlformats.org/officeDocument/2006/relationships/image" Target="../media/image2.wmf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hyperlink" Target="mailto:lomsky@vulhm.cz" TargetMode="External"/><Relationship Id="rId5" Type="http://schemas.openxmlformats.org/officeDocument/2006/relationships/hyperlink" Target="mailto:admin@vulhm.cz" TargetMode="Externa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2.wm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90731" y="1003757"/>
            <a:ext cx="9550400" cy="23876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cs-CZ" sz="5000" b="1" dirty="0" smtClean="0">
                <a:solidFill>
                  <a:srgbClr val="1E2F13"/>
                </a:solidFill>
                <a:latin typeface="+mn-lt"/>
              </a:rPr>
              <a:t>Výzkumný ústav </a:t>
            </a:r>
            <a:br>
              <a:rPr lang="cs-CZ" sz="5000" b="1" dirty="0" smtClean="0">
                <a:solidFill>
                  <a:srgbClr val="1E2F13"/>
                </a:solidFill>
                <a:latin typeface="+mn-lt"/>
              </a:rPr>
            </a:br>
            <a:r>
              <a:rPr lang="cs-CZ" sz="5000" b="1" dirty="0" smtClean="0">
                <a:solidFill>
                  <a:srgbClr val="1E2F13"/>
                </a:solidFill>
                <a:latin typeface="+mn-lt"/>
              </a:rPr>
              <a:t>lesního hospodářství a myslivosti, </a:t>
            </a:r>
            <a:r>
              <a:rPr lang="cs-CZ" sz="5000" b="1" dirty="0" err="1" smtClean="0">
                <a:solidFill>
                  <a:srgbClr val="1E2F13"/>
                </a:solidFill>
                <a:latin typeface="+mn-lt"/>
              </a:rPr>
              <a:t>v.v.i</a:t>
            </a:r>
            <a:r>
              <a:rPr lang="cs-CZ" sz="5000" b="1" dirty="0" smtClean="0">
                <a:solidFill>
                  <a:srgbClr val="1E2F13"/>
                </a:solidFill>
                <a:latin typeface="+mn-lt"/>
              </a:rPr>
              <a:t>.</a:t>
            </a:r>
            <a:endParaRPr lang="cs-CZ" sz="5000" b="1" dirty="0">
              <a:solidFill>
                <a:srgbClr val="1E2F13"/>
              </a:solidFill>
              <a:latin typeface="+mn-lt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825945"/>
              </p:ext>
            </p:extLst>
          </p:nvPr>
        </p:nvGraphicFramePr>
        <p:xfrm>
          <a:off x="642771" y="1219300"/>
          <a:ext cx="1981706" cy="1956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71" y="1219300"/>
                        <a:ext cx="1981706" cy="195651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790731" y="347039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Bohumír Lomský</a:t>
            </a:r>
            <a:endParaRPr lang="cs-CZ" sz="24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55" y="3347731"/>
            <a:ext cx="4232310" cy="2834342"/>
          </a:xfrm>
          <a:prstGeom prst="rect">
            <a:avLst/>
          </a:prstGeom>
          <a:ln>
            <a:solidFill>
              <a:srgbClr val="1E2F13"/>
            </a:solidFill>
          </a:ln>
        </p:spPr>
      </p:pic>
    </p:spTree>
    <p:extLst>
      <p:ext uri="{BB962C8B-B14F-4D97-AF65-F5344CB8AC3E}">
        <p14:creationId xmlns:p14="http://schemas.microsoft.com/office/powerpoint/2010/main" val="10666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441631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rgbClr val="1E2F13"/>
                </a:solidFill>
                <a:latin typeface="+mn-lt"/>
              </a:rPr>
              <a:t>Pěstování lesa</a:t>
            </a:r>
            <a:endParaRPr lang="cs-CZ" sz="4000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1" y="1568027"/>
            <a:ext cx="105155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342900" algn="just">
              <a:lnSpc>
                <a:spcPct val="100000"/>
              </a:lnSpc>
            </a:pPr>
            <a:r>
              <a:rPr lang="cs-CZ" sz="2000" dirty="0" smtClean="0">
                <a:solidFill>
                  <a:srgbClr val="1E2F13"/>
                </a:solidFill>
              </a:rPr>
              <a:t>Expertní a poradenská činnost </a:t>
            </a:r>
            <a:r>
              <a:rPr lang="cs-CZ" sz="2000" b="1" dirty="0" smtClean="0">
                <a:solidFill>
                  <a:srgbClr val="1E2F13"/>
                </a:solidFill>
              </a:rPr>
              <a:t>k uvádění reprodukčního materiálu lesních dřevin do oběhu </a:t>
            </a:r>
            <a:r>
              <a:rPr lang="cs-CZ" sz="2000" dirty="0" smtClean="0">
                <a:solidFill>
                  <a:srgbClr val="1E2F13"/>
                </a:solidFill>
              </a:rPr>
              <a:t>včetně posuzování kvality sadebního materiálu lesních dřevin v </a:t>
            </a:r>
            <a:r>
              <a:rPr lang="cs-CZ" sz="2000" u="sng" dirty="0" smtClean="0">
                <a:solidFill>
                  <a:srgbClr val="1E2F13"/>
                </a:solidFill>
              </a:rPr>
              <a:t>akreditované zkušební laboratoři školkařské kontroly L 1175.2</a:t>
            </a:r>
            <a:endParaRPr lang="cs-CZ" sz="2000" dirty="0" smtClean="0">
              <a:solidFill>
                <a:srgbClr val="1E2F13"/>
              </a:solidFill>
            </a:endParaRPr>
          </a:p>
          <a:p>
            <a:pPr marL="428625" lvl="0" indent="-342900" algn="just">
              <a:lnSpc>
                <a:spcPct val="100000"/>
              </a:lnSpc>
            </a:pPr>
            <a:r>
              <a:rPr lang="cs-CZ" sz="2000" b="1" dirty="0" smtClean="0">
                <a:solidFill>
                  <a:srgbClr val="1E2F13"/>
                </a:solidFill>
              </a:rPr>
              <a:t>Ověřování</a:t>
            </a:r>
            <a:r>
              <a:rPr lang="cs-CZ" sz="2000" dirty="0" smtClean="0">
                <a:solidFill>
                  <a:srgbClr val="1E2F13"/>
                </a:solidFill>
              </a:rPr>
              <a:t> biologické nezávadnosti </a:t>
            </a:r>
            <a:r>
              <a:rPr lang="cs-CZ" sz="2000" b="1" u="sng" dirty="0" smtClean="0">
                <a:solidFill>
                  <a:srgbClr val="1E2F13"/>
                </a:solidFill>
              </a:rPr>
              <a:t>nových typů pěstebních obalů pro </a:t>
            </a:r>
            <a:r>
              <a:rPr lang="cs-CZ" sz="2000" b="1" u="sng" dirty="0" err="1" smtClean="0">
                <a:solidFill>
                  <a:srgbClr val="1E2F13"/>
                </a:solidFill>
              </a:rPr>
              <a:t>krytokořenný</a:t>
            </a:r>
            <a:r>
              <a:rPr lang="cs-CZ" sz="2000" b="1" u="sng" dirty="0" smtClean="0">
                <a:solidFill>
                  <a:srgbClr val="1E2F13"/>
                </a:solidFill>
              </a:rPr>
              <a:t> sadební materiál </a:t>
            </a:r>
            <a:r>
              <a:rPr lang="cs-CZ" sz="2000" dirty="0" smtClean="0">
                <a:solidFill>
                  <a:srgbClr val="1E2F13"/>
                </a:solidFill>
              </a:rPr>
              <a:t>(KSM) lesních dřevin.</a:t>
            </a:r>
          </a:p>
          <a:p>
            <a:pPr marL="428625" indent="-342900" algn="just">
              <a:lnSpc>
                <a:spcPct val="100000"/>
              </a:lnSpc>
            </a:pPr>
            <a:r>
              <a:rPr lang="cs-CZ" sz="2000" dirty="0" smtClean="0">
                <a:solidFill>
                  <a:srgbClr val="1E2F13"/>
                </a:solidFill>
              </a:rPr>
              <a:t>Expertní a poradenská činnost </a:t>
            </a:r>
            <a:r>
              <a:rPr lang="cs-CZ" sz="2000" b="1" dirty="0" smtClean="0">
                <a:solidFill>
                  <a:srgbClr val="1E2F13"/>
                </a:solidFill>
              </a:rPr>
              <a:t>při obnově, zalesňování a výchově lesa</a:t>
            </a:r>
            <a:r>
              <a:rPr lang="cs-CZ" sz="2000" b="1" dirty="0" smtClean="0"/>
              <a:t>.</a:t>
            </a:r>
          </a:p>
          <a:p>
            <a:pPr marL="428625" indent="-342900" algn="just">
              <a:lnSpc>
                <a:spcPct val="100000"/>
              </a:lnSpc>
            </a:pPr>
            <a:r>
              <a:rPr lang="cs-CZ" sz="2000" dirty="0" smtClean="0">
                <a:solidFill>
                  <a:srgbClr val="1E2F13"/>
                </a:solidFill>
              </a:rPr>
              <a:t>Poskytování odborných informací vlastníkům lesa, držitelům licencí, orgánům státní správy lesů v problematice </a:t>
            </a:r>
            <a:r>
              <a:rPr lang="cs-CZ" sz="2000" b="1" dirty="0" smtClean="0">
                <a:solidFill>
                  <a:srgbClr val="1E2F13"/>
                </a:solidFill>
              </a:rPr>
              <a:t>obnovy a výchovy lesa</a:t>
            </a:r>
            <a:r>
              <a:rPr lang="cs-CZ" sz="2000" dirty="0" smtClean="0">
                <a:solidFill>
                  <a:srgbClr val="1E2F13"/>
                </a:solidFill>
              </a:rPr>
              <a:t>, poskytování informací v lesnickém tisku, </a:t>
            </a:r>
            <a:r>
              <a:rPr lang="cs-CZ" sz="2000" u="sng" dirty="0" smtClean="0">
                <a:solidFill>
                  <a:srgbClr val="1E2F13"/>
                </a:solidFill>
              </a:rPr>
              <a:t>přípravy</a:t>
            </a:r>
            <a:r>
              <a:rPr lang="cs-CZ" sz="2000" b="1" u="sng" dirty="0" smtClean="0">
                <a:solidFill>
                  <a:srgbClr val="1E2F13"/>
                </a:solidFill>
              </a:rPr>
              <a:t> a zajištění odborných seminářů.</a:t>
            </a:r>
          </a:p>
          <a:p>
            <a:pPr marL="428625" indent="-342900" algn="just"/>
            <a:endParaRPr lang="cs-CZ" sz="2000" dirty="0" smtClean="0"/>
          </a:p>
          <a:p>
            <a:pPr marL="428625" lvl="0" indent="-342900" algn="just"/>
            <a:endParaRPr lang="cs-CZ" sz="2000" dirty="0" smtClean="0">
              <a:solidFill>
                <a:srgbClr val="1E2F13"/>
              </a:solidFill>
            </a:endParaRPr>
          </a:p>
          <a:p>
            <a:pPr marL="428625" indent="-342900" algn="just"/>
            <a:endParaRPr lang="cs-CZ" sz="2000" dirty="0" smtClean="0">
              <a:solidFill>
                <a:srgbClr val="1E2F13"/>
              </a:solidFill>
            </a:endParaRPr>
          </a:p>
          <a:p>
            <a:pPr marL="428625" indent="-342900" algn="just"/>
            <a:endParaRPr lang="cs-CZ" sz="20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8" name="Picture 7" descr="krček P101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64" y="5321020"/>
            <a:ext cx="2309936" cy="153698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OH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21020"/>
            <a:ext cx="2139401" cy="153698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bjekt záhony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20"/>
            <a:ext cx="1920590" cy="153698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Bystré-D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02" y="5321020"/>
            <a:ext cx="2048652" cy="153698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54" y="5324078"/>
            <a:ext cx="2045229" cy="1533922"/>
          </a:xfrm>
          <a:prstGeom prst="rect">
            <a:avLst/>
          </a:prstGeom>
          <a:ln w="9525">
            <a:solidFill>
              <a:srgbClr val="1E2F13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8511" y="4990042"/>
            <a:ext cx="1290743" cy="1867958"/>
          </a:xfrm>
          <a:prstGeom prst="rect">
            <a:avLst/>
          </a:prstGeom>
          <a:ln>
            <a:solidFill>
              <a:srgbClr val="1E2F13"/>
            </a:solidFill>
          </a:ln>
        </p:spPr>
      </p:pic>
    </p:spTree>
    <p:extLst>
      <p:ext uri="{BB962C8B-B14F-4D97-AF65-F5344CB8AC3E}">
        <p14:creationId xmlns:p14="http://schemas.microsoft.com/office/powerpoint/2010/main" val="23415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Vzdělávání 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200" y="1847850"/>
            <a:ext cx="1116051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>
                <a:solidFill>
                  <a:srgbClr val="1E2F13"/>
                </a:solidFill>
              </a:rPr>
              <a:t>Semináře</a:t>
            </a:r>
            <a:r>
              <a:rPr lang="cs-CZ" sz="2400" dirty="0">
                <a:solidFill>
                  <a:srgbClr val="1E2F13"/>
                </a:solidFill>
              </a:rPr>
              <a:t> v oblasti ochrany a pěstování lesa, kvality sadebního materiálu a šlechtění </a:t>
            </a:r>
            <a:r>
              <a:rPr lang="cs-CZ" sz="2400" dirty="0" smtClean="0">
                <a:solidFill>
                  <a:srgbClr val="1E2F13"/>
                </a:solidFill>
              </a:rPr>
              <a:t>dřevin pro vlastníky lesa</a:t>
            </a:r>
            <a:endParaRPr lang="cs-CZ" sz="2400" dirty="0">
              <a:solidFill>
                <a:srgbClr val="1E2F13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solidFill>
                  <a:srgbClr val="1E2F13"/>
                </a:solidFill>
              </a:rPr>
              <a:t>Semináře </a:t>
            </a:r>
            <a:r>
              <a:rPr lang="cs-CZ" sz="2400" dirty="0">
                <a:solidFill>
                  <a:srgbClr val="1E2F13"/>
                </a:solidFill>
              </a:rPr>
              <a:t>v oblasti </a:t>
            </a:r>
            <a:r>
              <a:rPr lang="cs-CZ" sz="2400" dirty="0" smtClean="0">
                <a:solidFill>
                  <a:srgbClr val="1E2F13"/>
                </a:solidFill>
              </a:rPr>
              <a:t>myslivosti pro </a:t>
            </a:r>
            <a:r>
              <a:rPr lang="cs-CZ" sz="2400" dirty="0">
                <a:solidFill>
                  <a:srgbClr val="1E2F13"/>
                </a:solidFill>
              </a:rPr>
              <a:t>vlastníky </a:t>
            </a:r>
            <a:r>
              <a:rPr lang="cs-CZ" sz="2400" dirty="0" smtClean="0">
                <a:solidFill>
                  <a:srgbClr val="1E2F13"/>
                </a:solidFill>
              </a:rPr>
              <a:t>honiteb</a:t>
            </a:r>
            <a:endParaRPr lang="cs-CZ" sz="2400" dirty="0">
              <a:solidFill>
                <a:srgbClr val="1E2F13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400" dirty="0" smtClean="0">
              <a:solidFill>
                <a:srgbClr val="1E2F13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solidFill>
                  <a:srgbClr val="1E2F13"/>
                </a:solidFill>
              </a:rPr>
              <a:t>Vydavatelská </a:t>
            </a:r>
            <a:r>
              <a:rPr lang="cs-CZ" sz="2400" b="1" dirty="0">
                <a:solidFill>
                  <a:srgbClr val="1E2F13"/>
                </a:solidFill>
              </a:rPr>
              <a:t>činnost </a:t>
            </a:r>
            <a:endParaRPr lang="cs-CZ" sz="2400" b="1" dirty="0" smtClean="0">
              <a:solidFill>
                <a:srgbClr val="1E2F13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1E2F13"/>
                </a:solidFill>
              </a:rPr>
              <a:t>Zprávy </a:t>
            </a:r>
            <a:r>
              <a:rPr lang="cs-CZ" sz="2000" dirty="0">
                <a:solidFill>
                  <a:srgbClr val="1E2F13"/>
                </a:solidFill>
              </a:rPr>
              <a:t>lesnického </a:t>
            </a:r>
            <a:r>
              <a:rPr lang="cs-CZ" sz="2000" dirty="0" smtClean="0">
                <a:solidFill>
                  <a:srgbClr val="1E2F13"/>
                </a:solidFill>
              </a:rPr>
              <a:t>výzkumu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1E2F13"/>
                </a:solidFill>
              </a:rPr>
              <a:t>Lesnický průvodce – 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solidFill>
                  <a:srgbClr val="1E2F13"/>
                </a:solidFill>
              </a:rPr>
              <a:t> </a:t>
            </a:r>
            <a:r>
              <a:rPr lang="cs-CZ" sz="2000" dirty="0" smtClean="0">
                <a:solidFill>
                  <a:srgbClr val="1E2F13"/>
                </a:solidFill>
              </a:rPr>
              <a:t>   certifikované metodiky pro praxi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1E2F13"/>
                </a:solidFill>
              </a:rPr>
              <a:t>Zpravodaj ochrany lesa</a:t>
            </a:r>
            <a:endParaRPr lang="cs-CZ" sz="2000" dirty="0">
              <a:solidFill>
                <a:srgbClr val="1E2F13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2000" dirty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2000" dirty="0" smtClean="0"/>
          </a:p>
          <a:p>
            <a:pPr lvl="1"/>
            <a:endParaRPr lang="cs-CZ" sz="2000" dirty="0" smtClean="0"/>
          </a:p>
          <a:p>
            <a:pPr lvl="1"/>
            <a:endParaRPr lang="cs-CZ" sz="2000" dirty="0"/>
          </a:p>
          <a:p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9" name="Picture 3" descr="C:\Users\uživatel\Documents\Foto\Seminar Pruhonice 2015\IMG_16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74" y="3188928"/>
            <a:ext cx="2883558" cy="1966966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69" y="2456871"/>
            <a:ext cx="2476470" cy="2476470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2" name="Picture 2" descr="C:\Users\uživatel\Documents\LOS\2015\Seminare\Pruhonice\Prezentace\Milos\IMG_25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85" y="4787802"/>
            <a:ext cx="3596767" cy="175111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4800" b="1" dirty="0" smtClean="0">
                <a:solidFill>
                  <a:srgbClr val="1E2F13"/>
                </a:solidFill>
              </a:rPr>
              <a:t>Nabídka služeb </a:t>
            </a:r>
            <a:r>
              <a:rPr lang="cs-CZ" sz="4800" b="1" smtClean="0">
                <a:solidFill>
                  <a:srgbClr val="1E2F13"/>
                </a:solidFill>
              </a:rPr>
              <a:t>pro zemědělce</a:t>
            </a:r>
            <a:endParaRPr lang="cs-CZ" sz="4800" b="1" dirty="0" smtClean="0">
              <a:solidFill>
                <a:srgbClr val="1E2F13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Zalesňování zemědělských půd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201" y="1847850"/>
            <a:ext cx="1065870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200" dirty="0">
                <a:solidFill>
                  <a:srgbClr val="1E2F13"/>
                </a:solidFill>
              </a:rPr>
              <a:t>z</a:t>
            </a:r>
            <a:r>
              <a:rPr lang="cs-CZ" sz="2200" dirty="0" smtClean="0">
                <a:solidFill>
                  <a:srgbClr val="1E2F13"/>
                </a:solidFill>
              </a:rPr>
              <a:t>alesňování </a:t>
            </a:r>
            <a:r>
              <a:rPr lang="cs-CZ" sz="2200" dirty="0">
                <a:solidFill>
                  <a:srgbClr val="1E2F13"/>
                </a:solidFill>
              </a:rPr>
              <a:t>zemědělských půd a pěstebních opatření v porostech vzniklých na těchto </a:t>
            </a:r>
            <a:r>
              <a:rPr lang="cs-CZ" sz="2200" dirty="0" smtClean="0">
                <a:solidFill>
                  <a:srgbClr val="1E2F13"/>
                </a:solidFill>
              </a:rPr>
              <a:t>lokalitách </a:t>
            </a:r>
          </a:p>
          <a:p>
            <a:pPr algn="just"/>
            <a:r>
              <a:rPr lang="cs-CZ" sz="2200" dirty="0">
                <a:solidFill>
                  <a:srgbClr val="1E2F13"/>
                </a:solidFill>
              </a:rPr>
              <a:t>v</a:t>
            </a:r>
            <a:r>
              <a:rPr lang="cs-CZ" sz="2200" dirty="0" smtClean="0">
                <a:solidFill>
                  <a:srgbClr val="1E2F13"/>
                </a:solidFill>
              </a:rPr>
              <a:t>olba</a:t>
            </a:r>
            <a:r>
              <a:rPr lang="cs-CZ" sz="2200" b="1" dirty="0" smtClean="0">
                <a:solidFill>
                  <a:srgbClr val="1E2F13"/>
                </a:solidFill>
              </a:rPr>
              <a:t> </a:t>
            </a:r>
            <a:r>
              <a:rPr lang="cs-CZ" sz="2200" b="1" dirty="0">
                <a:solidFill>
                  <a:srgbClr val="1E2F13"/>
                </a:solidFill>
              </a:rPr>
              <a:t>druhové skladby </a:t>
            </a:r>
            <a:r>
              <a:rPr lang="cs-CZ" sz="2200" dirty="0">
                <a:solidFill>
                  <a:srgbClr val="1E2F13"/>
                </a:solidFill>
              </a:rPr>
              <a:t>pro zalesňování</a:t>
            </a:r>
            <a:r>
              <a:rPr lang="cs-CZ" sz="2200" b="1" dirty="0">
                <a:solidFill>
                  <a:srgbClr val="1E2F13"/>
                </a:solidFill>
              </a:rPr>
              <a:t>, </a:t>
            </a:r>
            <a:r>
              <a:rPr lang="cs-CZ" sz="2200" dirty="0">
                <a:solidFill>
                  <a:srgbClr val="1E2F13"/>
                </a:solidFill>
              </a:rPr>
              <a:t>tvorba speciálních </a:t>
            </a:r>
            <a:r>
              <a:rPr lang="cs-CZ" sz="2200" b="1" dirty="0">
                <a:solidFill>
                  <a:srgbClr val="1E2F13"/>
                </a:solidFill>
              </a:rPr>
              <a:t>výchovných modelů, postupy obnovy, délka obmýtí, přeměny porostů první generace </a:t>
            </a:r>
            <a:r>
              <a:rPr lang="cs-CZ" sz="2200" dirty="0" smtClean="0">
                <a:solidFill>
                  <a:srgbClr val="1E2F13"/>
                </a:solidFill>
              </a:rPr>
              <a:t>apod.</a:t>
            </a:r>
            <a:endParaRPr lang="cs-CZ" sz="2200" dirty="0">
              <a:solidFill>
                <a:srgbClr val="1E2F13"/>
              </a:solidFill>
            </a:endParaRPr>
          </a:p>
          <a:p>
            <a:pPr algn="just"/>
            <a:r>
              <a:rPr lang="cs-CZ" sz="2200" b="1" dirty="0" smtClean="0">
                <a:solidFill>
                  <a:srgbClr val="1E2F13"/>
                </a:solidFill>
              </a:rPr>
              <a:t>Výstupy: </a:t>
            </a:r>
            <a:r>
              <a:rPr lang="cs-CZ" sz="2200" dirty="0" smtClean="0">
                <a:solidFill>
                  <a:srgbClr val="1E2F13"/>
                </a:solidFill>
              </a:rPr>
              <a:t>projekty, semináře </a:t>
            </a:r>
            <a:r>
              <a:rPr lang="cs-CZ" sz="2200" dirty="0">
                <a:solidFill>
                  <a:srgbClr val="1E2F13"/>
                </a:solidFill>
              </a:rPr>
              <a:t>pro praxi a exkurze na demonstračních </a:t>
            </a:r>
            <a:r>
              <a:rPr lang="cs-CZ" sz="2200" dirty="0" smtClean="0">
                <a:solidFill>
                  <a:srgbClr val="1E2F13"/>
                </a:solidFill>
              </a:rPr>
              <a:t>objektech</a:t>
            </a:r>
            <a:endParaRPr lang="cs-CZ" altLang="cs-CZ" sz="2200" b="1" dirty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6" y="4245980"/>
            <a:ext cx="2873505" cy="2155128"/>
          </a:xfrm>
          <a:prstGeom prst="rect">
            <a:avLst/>
          </a:prstGeom>
          <a:ln w="9525">
            <a:solidFill>
              <a:srgbClr val="1E2F13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41" y="4245980"/>
            <a:ext cx="2934879" cy="2155128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585" y="3999312"/>
            <a:ext cx="1868818" cy="2648464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70" y="4245980"/>
            <a:ext cx="2873504" cy="2155128"/>
          </a:xfrm>
          <a:prstGeom prst="rect">
            <a:avLst/>
          </a:prstGeom>
          <a:ln>
            <a:solidFill>
              <a:srgbClr val="1E2F13"/>
            </a:solidFill>
          </a:ln>
        </p:spPr>
      </p:pic>
    </p:spTree>
    <p:extLst>
      <p:ext uri="{BB962C8B-B14F-4D97-AF65-F5344CB8AC3E}">
        <p14:creationId xmlns:p14="http://schemas.microsoft.com/office/powerpoint/2010/main" val="20713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Agrolesnictví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19346" y="1847850"/>
            <a:ext cx="1116051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>
                <a:solidFill>
                  <a:srgbClr val="1E2F13"/>
                </a:solidFill>
              </a:rPr>
              <a:t>s</a:t>
            </a:r>
            <a:r>
              <a:rPr lang="cs-CZ" sz="2400" b="1" dirty="0" smtClean="0">
                <a:solidFill>
                  <a:srgbClr val="1E2F13"/>
                </a:solidFill>
              </a:rPr>
              <a:t>oučasné </a:t>
            </a:r>
            <a:r>
              <a:rPr lang="cs-CZ" sz="2400" b="1" dirty="0">
                <a:solidFill>
                  <a:srgbClr val="1E2F13"/>
                </a:solidFill>
              </a:rPr>
              <a:t>využívání </a:t>
            </a:r>
            <a:r>
              <a:rPr lang="cs-CZ" sz="2400" dirty="0">
                <a:solidFill>
                  <a:srgbClr val="1E2F13"/>
                </a:solidFill>
              </a:rPr>
              <a:t>jednotky </a:t>
            </a:r>
            <a:r>
              <a:rPr lang="cs-CZ" sz="2400" b="1" dirty="0">
                <a:solidFill>
                  <a:srgbClr val="1E2F13"/>
                </a:solidFill>
              </a:rPr>
              <a:t>půdy</a:t>
            </a:r>
            <a:r>
              <a:rPr lang="cs-CZ" sz="2400" dirty="0">
                <a:solidFill>
                  <a:srgbClr val="1E2F13"/>
                </a:solidFill>
              </a:rPr>
              <a:t> pro produkci zemědělskou </a:t>
            </a:r>
            <a:r>
              <a:rPr lang="cs-CZ" sz="2400" b="1" dirty="0">
                <a:solidFill>
                  <a:srgbClr val="1E2F13"/>
                </a:solidFill>
              </a:rPr>
              <a:t>v kombinaci </a:t>
            </a:r>
            <a:r>
              <a:rPr lang="cs-CZ" sz="2400" b="1" dirty="0" smtClean="0">
                <a:solidFill>
                  <a:srgbClr val="1E2F13"/>
                </a:solidFill>
              </a:rPr>
              <a:t/>
            </a:r>
            <a:br>
              <a:rPr lang="cs-CZ" sz="2400" b="1" dirty="0" smtClean="0">
                <a:solidFill>
                  <a:srgbClr val="1E2F13"/>
                </a:solidFill>
              </a:rPr>
            </a:br>
            <a:r>
              <a:rPr lang="cs-CZ" sz="2400" b="1" dirty="0" smtClean="0">
                <a:solidFill>
                  <a:srgbClr val="1E2F13"/>
                </a:solidFill>
              </a:rPr>
              <a:t>s </a:t>
            </a:r>
            <a:r>
              <a:rPr lang="cs-CZ" sz="2400" b="1" dirty="0">
                <a:solidFill>
                  <a:srgbClr val="1E2F13"/>
                </a:solidFill>
              </a:rPr>
              <a:t>pěstováním </a:t>
            </a:r>
            <a:r>
              <a:rPr lang="cs-CZ" sz="2400" b="1" dirty="0" smtClean="0">
                <a:solidFill>
                  <a:srgbClr val="1E2F13"/>
                </a:solidFill>
              </a:rPr>
              <a:t>dřevin</a:t>
            </a:r>
            <a:endParaRPr lang="cs-CZ" sz="2400" b="1" dirty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solidFill>
                  <a:srgbClr val="1E2F13"/>
                </a:solidFill>
              </a:rPr>
              <a:t>souběh </a:t>
            </a:r>
            <a:r>
              <a:rPr lang="cs-CZ" sz="2400" dirty="0">
                <a:solidFill>
                  <a:srgbClr val="1E2F13"/>
                </a:solidFill>
              </a:rPr>
              <a:t>produkčních funkcí podporujících udržitelnost hospodaření, environmentálních funkcí podporujících biodiverzitu a také zachování kulturní, esteticky funkční </a:t>
            </a:r>
            <a:r>
              <a:rPr lang="cs-CZ" sz="2400" dirty="0" smtClean="0">
                <a:solidFill>
                  <a:srgbClr val="1E2F13"/>
                </a:solidFill>
              </a:rPr>
              <a:t>krajiny</a:t>
            </a:r>
          </a:p>
          <a:p>
            <a:pPr lvl="1"/>
            <a:r>
              <a:rPr lang="cs-CZ" u="sng" dirty="0">
                <a:solidFill>
                  <a:srgbClr val="1E2F13"/>
                </a:solidFill>
              </a:rPr>
              <a:t>Pěstování dřevin pro energetické účely </a:t>
            </a:r>
            <a:r>
              <a:rPr lang="cs-CZ" dirty="0">
                <a:solidFill>
                  <a:srgbClr val="1E2F13"/>
                </a:solidFill>
              </a:rPr>
              <a:t>v kombinaci se zemědělskou výrobou – efektivnější využívání půdy (živin) a vody (zvýšení výnosů na jednotku plochy)</a:t>
            </a:r>
          </a:p>
          <a:p>
            <a:pPr lvl="1"/>
            <a:r>
              <a:rPr lang="cs-CZ" dirty="0">
                <a:solidFill>
                  <a:srgbClr val="1E2F13"/>
                </a:solidFill>
              </a:rPr>
              <a:t>Optimalizace poměru využívání půd pro agrolesnictví ve vazbě na jejich ekologické podmínky – </a:t>
            </a:r>
            <a:r>
              <a:rPr lang="cs-CZ" u="sng" dirty="0">
                <a:solidFill>
                  <a:srgbClr val="1E2F13"/>
                </a:solidFill>
              </a:rPr>
              <a:t>diverzifikace výnosů, snížení nákladů</a:t>
            </a:r>
          </a:p>
          <a:p>
            <a:pPr lvl="1"/>
            <a:r>
              <a:rPr lang="cs-CZ" dirty="0">
                <a:solidFill>
                  <a:srgbClr val="1E2F13"/>
                </a:solidFill>
              </a:rPr>
              <a:t>Uplatnění agrolesnických postupů pro posílení environmentálních funkcí krajiny – </a:t>
            </a:r>
            <a:r>
              <a:rPr lang="cs-CZ" u="sng" dirty="0">
                <a:solidFill>
                  <a:srgbClr val="1E2F13"/>
                </a:solidFill>
              </a:rPr>
              <a:t>snížení nákladů na protierozní </a:t>
            </a:r>
            <a:r>
              <a:rPr lang="cs-CZ" u="sng" dirty="0" smtClean="0">
                <a:solidFill>
                  <a:srgbClr val="1E2F13"/>
                </a:solidFill>
              </a:rPr>
              <a:t>opatření</a:t>
            </a:r>
            <a:r>
              <a:rPr lang="cs-CZ" dirty="0" smtClean="0">
                <a:solidFill>
                  <a:srgbClr val="1E2F13"/>
                </a:solidFill>
              </a:rPr>
              <a:t> – větrolamy, vsakovací pásy apod.</a:t>
            </a:r>
            <a:endParaRPr lang="cs-CZ" dirty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62319" y="744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 smtClean="0">
                <a:solidFill>
                  <a:srgbClr val="1E2F13"/>
                </a:solidFill>
                <a:latin typeface="+mn-lt"/>
              </a:rPr>
              <a:t>Rychlerostoucí</a:t>
            </a:r>
            <a:r>
              <a:rPr lang="cs-CZ" sz="4000" b="1" dirty="0" smtClean="0">
                <a:solidFill>
                  <a:srgbClr val="1E2F13"/>
                </a:solidFill>
                <a:latin typeface="+mn-lt"/>
              </a:rPr>
              <a:t> dřeviny</a:t>
            </a:r>
            <a:endParaRPr lang="cs-CZ" sz="4000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57432" y="1112555"/>
            <a:ext cx="1116051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400" u="sng" dirty="0">
                <a:solidFill>
                  <a:srgbClr val="1E2F13"/>
                </a:solidFill>
              </a:rPr>
              <a:t>Keřové druhy vrb využitelné pro „včelí pastvu</a:t>
            </a:r>
            <a:r>
              <a:rPr lang="cs-CZ" sz="2400" u="sng" dirty="0" smtClean="0">
                <a:solidFill>
                  <a:srgbClr val="1E2F13"/>
                </a:solidFill>
              </a:rPr>
              <a:t>“</a:t>
            </a:r>
            <a:r>
              <a:rPr lang="cs-CZ" sz="2400" dirty="0">
                <a:solidFill>
                  <a:srgbClr val="1E2F13"/>
                </a:solidFill>
              </a:rPr>
              <a:t> </a:t>
            </a:r>
          </a:p>
          <a:p>
            <a:pPr lvl="1"/>
            <a:r>
              <a:rPr lang="cs-CZ" sz="2000" dirty="0" smtClean="0">
                <a:solidFill>
                  <a:srgbClr val="1E2F13"/>
                </a:solidFill>
              </a:rPr>
              <a:t>speciální </a:t>
            </a:r>
            <a:r>
              <a:rPr lang="cs-CZ" sz="2000" dirty="0">
                <a:solidFill>
                  <a:srgbClr val="1E2F13"/>
                </a:solidFill>
              </a:rPr>
              <a:t>sortiment klonů keřových druhů vrb vhodný pro včelí pastvu (pyl z „kočiček“ vrb je důležitý pro jarní výživu a rozvoj včelstev) </a:t>
            </a:r>
          </a:p>
          <a:p>
            <a:pPr lvl="1"/>
            <a:r>
              <a:rPr lang="cs-CZ" sz="2000" dirty="0">
                <a:solidFill>
                  <a:srgbClr val="1E2F13"/>
                </a:solidFill>
              </a:rPr>
              <a:t>m</a:t>
            </a:r>
            <a:r>
              <a:rPr lang="cs-CZ" sz="2000" dirty="0" smtClean="0">
                <a:solidFill>
                  <a:srgbClr val="1E2F13"/>
                </a:solidFill>
              </a:rPr>
              <a:t>ožnost </a:t>
            </a:r>
            <a:r>
              <a:rPr lang="cs-CZ" sz="2000" dirty="0">
                <a:solidFill>
                  <a:srgbClr val="1E2F13"/>
                </a:solidFill>
              </a:rPr>
              <a:t>kombinace klonů – </a:t>
            </a:r>
            <a:r>
              <a:rPr lang="cs-CZ" sz="2000" dirty="0" smtClean="0">
                <a:solidFill>
                  <a:srgbClr val="1E2F13"/>
                </a:solidFill>
              </a:rPr>
              <a:t>časově </a:t>
            </a:r>
            <a:r>
              <a:rPr lang="cs-CZ" sz="2000" dirty="0">
                <a:solidFill>
                  <a:srgbClr val="1E2F13"/>
                </a:solidFill>
              </a:rPr>
              <a:t>různá doba kvetení</a:t>
            </a:r>
          </a:p>
          <a:p>
            <a:pPr lvl="1"/>
            <a:r>
              <a:rPr lang="cs-CZ" sz="2000" dirty="0">
                <a:solidFill>
                  <a:srgbClr val="1E2F13"/>
                </a:solidFill>
              </a:rPr>
              <a:t>v</a:t>
            </a:r>
            <a:r>
              <a:rPr lang="cs-CZ" sz="2000" dirty="0" smtClean="0">
                <a:solidFill>
                  <a:srgbClr val="1E2F13"/>
                </a:solidFill>
              </a:rPr>
              <a:t>ýsadba </a:t>
            </a:r>
            <a:r>
              <a:rPr lang="cs-CZ" sz="2000" dirty="0">
                <a:solidFill>
                  <a:srgbClr val="1E2F13"/>
                </a:solidFill>
              </a:rPr>
              <a:t>uvedených vrb v zemědělské krajině  obecně </a:t>
            </a:r>
            <a:r>
              <a:rPr lang="cs-CZ" sz="2000" b="1" dirty="0">
                <a:solidFill>
                  <a:srgbClr val="1E2F13"/>
                </a:solidFill>
              </a:rPr>
              <a:t>zvyšuje biodiverzitu   </a:t>
            </a:r>
          </a:p>
          <a:p>
            <a:endParaRPr lang="cs-CZ" sz="2400" dirty="0">
              <a:solidFill>
                <a:srgbClr val="1E2F13"/>
              </a:solidFill>
            </a:endParaRPr>
          </a:p>
          <a:p>
            <a:pPr lvl="0"/>
            <a:r>
              <a:rPr lang="cs-CZ" sz="2400" u="sng" dirty="0" smtClean="0">
                <a:solidFill>
                  <a:srgbClr val="1E2F13"/>
                </a:solidFill>
              </a:rPr>
              <a:t>Rostlinný </a:t>
            </a:r>
            <a:r>
              <a:rPr lang="cs-CZ" sz="2400" u="sng" dirty="0">
                <a:solidFill>
                  <a:srgbClr val="1E2F13"/>
                </a:solidFill>
              </a:rPr>
              <a:t>materiál pro další využití:</a:t>
            </a:r>
            <a:endParaRPr lang="cs-CZ" sz="2400" dirty="0">
              <a:solidFill>
                <a:srgbClr val="1E2F13"/>
              </a:solidFill>
            </a:endParaRPr>
          </a:p>
          <a:p>
            <a:pPr lvl="1"/>
            <a:r>
              <a:rPr lang="cs-CZ" sz="2000" dirty="0">
                <a:solidFill>
                  <a:srgbClr val="1E2F13"/>
                </a:solidFill>
              </a:rPr>
              <a:t>k</a:t>
            </a:r>
            <a:r>
              <a:rPr lang="cs-CZ" sz="2000" dirty="0" smtClean="0">
                <a:solidFill>
                  <a:srgbClr val="1E2F13"/>
                </a:solidFill>
              </a:rPr>
              <a:t>eřové </a:t>
            </a:r>
            <a:r>
              <a:rPr lang="cs-CZ" sz="2000" dirty="0">
                <a:solidFill>
                  <a:srgbClr val="1E2F13"/>
                </a:solidFill>
              </a:rPr>
              <a:t>druhy vrb použitelné pro </a:t>
            </a:r>
            <a:r>
              <a:rPr lang="cs-CZ" sz="2000" b="1" dirty="0">
                <a:solidFill>
                  <a:srgbClr val="1E2F13"/>
                </a:solidFill>
              </a:rPr>
              <a:t>zpevnění břehů vodních toků </a:t>
            </a:r>
            <a:r>
              <a:rPr lang="cs-CZ" sz="2000" dirty="0">
                <a:solidFill>
                  <a:srgbClr val="1E2F13"/>
                </a:solidFill>
              </a:rPr>
              <a:t>a nádrží</a:t>
            </a:r>
          </a:p>
          <a:p>
            <a:pPr lvl="1"/>
            <a:r>
              <a:rPr lang="cs-CZ" sz="2000" dirty="0" smtClean="0">
                <a:solidFill>
                  <a:srgbClr val="1E2F13"/>
                </a:solidFill>
              </a:rPr>
              <a:t>keřové </a:t>
            </a:r>
            <a:r>
              <a:rPr lang="cs-CZ" sz="2000" dirty="0">
                <a:solidFill>
                  <a:srgbClr val="1E2F13"/>
                </a:solidFill>
              </a:rPr>
              <a:t>druhy vrb použitelné pro </a:t>
            </a:r>
            <a:r>
              <a:rPr lang="cs-CZ" sz="2000" b="1" dirty="0">
                <a:solidFill>
                  <a:srgbClr val="1E2F13"/>
                </a:solidFill>
              </a:rPr>
              <a:t>košíkářské účely </a:t>
            </a:r>
          </a:p>
          <a:p>
            <a:pPr lvl="1"/>
            <a:r>
              <a:rPr lang="cs-CZ" sz="2000" dirty="0">
                <a:solidFill>
                  <a:srgbClr val="1E2F13"/>
                </a:solidFill>
              </a:rPr>
              <a:t>v</a:t>
            </a:r>
            <a:r>
              <a:rPr lang="cs-CZ" sz="2000" dirty="0" smtClean="0">
                <a:solidFill>
                  <a:srgbClr val="1E2F13"/>
                </a:solidFill>
              </a:rPr>
              <a:t>rby </a:t>
            </a:r>
            <a:r>
              <a:rPr lang="cs-CZ" sz="2000" dirty="0">
                <a:solidFill>
                  <a:srgbClr val="1E2F13"/>
                </a:solidFill>
              </a:rPr>
              <a:t>použitelné pro </a:t>
            </a:r>
            <a:r>
              <a:rPr lang="cs-CZ" sz="2000" b="1" dirty="0">
                <a:solidFill>
                  <a:srgbClr val="1E2F13"/>
                </a:solidFill>
              </a:rPr>
              <a:t>okrasné použití </a:t>
            </a:r>
          </a:p>
          <a:p>
            <a:pPr lvl="1"/>
            <a:r>
              <a:rPr lang="cs-CZ" sz="2000" dirty="0" err="1" smtClean="0">
                <a:solidFill>
                  <a:srgbClr val="1E2F13"/>
                </a:solidFill>
              </a:rPr>
              <a:t>rychlerostoucí</a:t>
            </a:r>
            <a:r>
              <a:rPr lang="cs-CZ" sz="2000" dirty="0" smtClean="0">
                <a:solidFill>
                  <a:srgbClr val="1E2F13"/>
                </a:solidFill>
              </a:rPr>
              <a:t> </a:t>
            </a:r>
            <a:r>
              <a:rPr lang="cs-CZ" sz="2000" dirty="0">
                <a:solidFill>
                  <a:srgbClr val="1E2F13"/>
                </a:solidFill>
              </a:rPr>
              <a:t>dřeviny </a:t>
            </a:r>
            <a:r>
              <a:rPr lang="cs-CZ" sz="2000" dirty="0" smtClean="0">
                <a:solidFill>
                  <a:srgbClr val="1E2F13"/>
                </a:solidFill>
              </a:rPr>
              <a:t>využitelné </a:t>
            </a:r>
            <a:r>
              <a:rPr lang="cs-CZ" sz="2000" dirty="0">
                <a:solidFill>
                  <a:srgbClr val="1E2F13"/>
                </a:solidFill>
              </a:rPr>
              <a:t>na zemědělskou půdu </a:t>
            </a:r>
          </a:p>
          <a:p>
            <a:endParaRPr lang="cs-CZ" sz="2400" dirty="0"/>
          </a:p>
          <a:p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9" name="Obrázek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49" y="2764341"/>
            <a:ext cx="2447925" cy="1619250"/>
          </a:xfrm>
          <a:prstGeom prst="rect">
            <a:avLst/>
          </a:prstGeom>
          <a:noFill/>
          <a:ln>
            <a:solidFill>
              <a:srgbClr val="1E2F13"/>
            </a:solidFill>
          </a:ln>
        </p:spPr>
      </p:pic>
      <p:pic>
        <p:nvPicPr>
          <p:cNvPr id="10" name="Obrázek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01" y="4683512"/>
            <a:ext cx="2405252" cy="1855400"/>
          </a:xfrm>
          <a:prstGeom prst="rect">
            <a:avLst/>
          </a:prstGeom>
          <a:noFill/>
          <a:ln>
            <a:solidFill>
              <a:srgbClr val="1E2F13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93" y="4099049"/>
            <a:ext cx="1577863" cy="2368139"/>
          </a:xfrm>
          <a:prstGeom prst="rect">
            <a:avLst/>
          </a:prstGeom>
          <a:ln>
            <a:solidFill>
              <a:srgbClr val="1E2F13"/>
            </a:solidFill>
          </a:ln>
        </p:spPr>
      </p:pic>
    </p:spTree>
    <p:extLst>
      <p:ext uri="{BB962C8B-B14F-4D97-AF65-F5344CB8AC3E}">
        <p14:creationId xmlns:p14="http://schemas.microsoft.com/office/powerpoint/2010/main" val="24821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Ochrana před škodami zvěří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200" y="1847850"/>
            <a:ext cx="803445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solidFill>
                  <a:srgbClr val="1E2F13"/>
                </a:solidFill>
              </a:rPr>
              <a:t>Projekty </a:t>
            </a:r>
            <a:r>
              <a:rPr lang="cs-CZ" sz="2400" b="1" dirty="0">
                <a:solidFill>
                  <a:srgbClr val="1E2F13"/>
                </a:solidFill>
              </a:rPr>
              <a:t>komplexní ochrany zemědělských kultur</a:t>
            </a:r>
            <a:r>
              <a:rPr lang="cs-CZ" sz="2400" dirty="0">
                <a:solidFill>
                  <a:srgbClr val="1E2F13"/>
                </a:solidFill>
              </a:rPr>
              <a:t>, včetně </a:t>
            </a:r>
            <a:r>
              <a:rPr lang="cs-CZ" sz="2400" dirty="0" err="1">
                <a:solidFill>
                  <a:srgbClr val="1E2F13"/>
                </a:solidFill>
              </a:rPr>
              <a:t>vysokocenných</a:t>
            </a:r>
            <a:r>
              <a:rPr lang="cs-CZ" sz="2400" dirty="0">
                <a:solidFill>
                  <a:srgbClr val="1E2F13"/>
                </a:solidFill>
              </a:rPr>
              <a:t>, před škodami zvěří (úpravy prostředí, myslivecký management</a:t>
            </a:r>
            <a:r>
              <a:rPr lang="cs-CZ" sz="2400" dirty="0" smtClean="0">
                <a:solidFill>
                  <a:srgbClr val="1E2F13"/>
                </a:solidFill>
              </a:rPr>
              <a:t>, technická </a:t>
            </a:r>
            <a:r>
              <a:rPr lang="cs-CZ" sz="2400" dirty="0">
                <a:solidFill>
                  <a:srgbClr val="1E2F13"/>
                </a:solidFill>
              </a:rPr>
              <a:t>opatření</a:t>
            </a:r>
            <a:r>
              <a:rPr lang="cs-CZ" sz="2400" dirty="0" smtClean="0">
                <a:solidFill>
                  <a:srgbClr val="1E2F13"/>
                </a:solidFill>
              </a:rPr>
              <a:t>)</a:t>
            </a:r>
            <a:endParaRPr lang="cs-CZ" sz="2400" dirty="0">
              <a:solidFill>
                <a:srgbClr val="1E2F13"/>
              </a:solidFill>
            </a:endParaRP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cs-CZ" sz="2000" dirty="0">
                <a:solidFill>
                  <a:srgbClr val="1E2F13"/>
                </a:solidFill>
              </a:rPr>
              <a:t>z</a:t>
            </a:r>
            <a:r>
              <a:rPr lang="cs-CZ" sz="2000" dirty="0" smtClean="0">
                <a:solidFill>
                  <a:srgbClr val="1E2F13"/>
                </a:solidFill>
              </a:rPr>
              <a:t>vukový </a:t>
            </a:r>
            <a:r>
              <a:rPr lang="cs-CZ" sz="2000" dirty="0" err="1" smtClean="0">
                <a:solidFill>
                  <a:srgbClr val="1E2F13"/>
                </a:solidFill>
              </a:rPr>
              <a:t>plašič</a:t>
            </a:r>
            <a:r>
              <a:rPr lang="cs-CZ" sz="2000" dirty="0" smtClean="0">
                <a:solidFill>
                  <a:srgbClr val="1E2F13"/>
                </a:solidFill>
              </a:rPr>
              <a:t> černé zvěře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solidFill>
                  <a:srgbClr val="1E2F13"/>
                </a:solidFill>
              </a:rPr>
              <a:t>Posuzování</a:t>
            </a:r>
            <a:r>
              <a:rPr lang="cs-CZ" sz="2400" dirty="0" smtClean="0">
                <a:solidFill>
                  <a:srgbClr val="1E2F13"/>
                </a:solidFill>
              </a:rPr>
              <a:t> </a:t>
            </a:r>
            <a:r>
              <a:rPr lang="cs-CZ" sz="2400" b="1" dirty="0">
                <a:solidFill>
                  <a:srgbClr val="1E2F13"/>
                </a:solidFill>
              </a:rPr>
              <a:t>škod zvěří </a:t>
            </a:r>
            <a:r>
              <a:rPr lang="cs-CZ" sz="2400" dirty="0">
                <a:solidFill>
                  <a:srgbClr val="1E2F13"/>
                </a:solidFill>
              </a:rPr>
              <a:t>na zemědělských kulturách při neshodě mezi zemědělcem a uživatelem honitby s cílem předcházení soudním </a:t>
            </a:r>
            <a:r>
              <a:rPr lang="cs-CZ" sz="2400" dirty="0" smtClean="0">
                <a:solidFill>
                  <a:srgbClr val="1E2F13"/>
                </a:solidFill>
              </a:rPr>
              <a:t>sporů</a:t>
            </a:r>
            <a:endParaRPr lang="cs-CZ" sz="2400" dirty="0">
              <a:solidFill>
                <a:srgbClr val="1E2F13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solidFill>
                  <a:srgbClr val="1E2F13"/>
                </a:solidFill>
              </a:rPr>
              <a:t>Hodnocení </a:t>
            </a:r>
            <a:r>
              <a:rPr lang="cs-CZ" sz="2400" b="1" dirty="0">
                <a:solidFill>
                  <a:srgbClr val="1E2F13"/>
                </a:solidFill>
              </a:rPr>
              <a:t>kvality prostředí zemědělské </a:t>
            </a:r>
            <a:r>
              <a:rPr lang="cs-CZ" sz="2400" b="1" dirty="0" smtClean="0">
                <a:solidFill>
                  <a:srgbClr val="1E2F13"/>
                </a:solidFill>
              </a:rPr>
              <a:t>krajiny </a:t>
            </a:r>
            <a:r>
              <a:rPr lang="cs-CZ" sz="2400" dirty="0" smtClean="0">
                <a:solidFill>
                  <a:srgbClr val="1E2F13"/>
                </a:solidFill>
              </a:rPr>
              <a:t>– zatížení </a:t>
            </a:r>
            <a:r>
              <a:rPr lang="cs-CZ" sz="2400" dirty="0">
                <a:solidFill>
                  <a:srgbClr val="1E2F13"/>
                </a:solidFill>
              </a:rPr>
              <a:t>cizorodými látkami, prostřednictvím </a:t>
            </a:r>
            <a:r>
              <a:rPr lang="cs-CZ" sz="2400" dirty="0" err="1">
                <a:solidFill>
                  <a:srgbClr val="1E2F13"/>
                </a:solidFill>
              </a:rPr>
              <a:t>bioindikačních</a:t>
            </a:r>
            <a:r>
              <a:rPr lang="cs-CZ" sz="2400" dirty="0">
                <a:solidFill>
                  <a:srgbClr val="1E2F13"/>
                </a:solidFill>
              </a:rPr>
              <a:t> druhů (zajíc, bažant, srnčí) a </a:t>
            </a:r>
            <a:r>
              <a:rPr lang="cs-CZ" sz="2400" b="1" dirty="0">
                <a:solidFill>
                  <a:srgbClr val="1E2F13"/>
                </a:solidFill>
              </a:rPr>
              <a:t>projekty úprav </a:t>
            </a:r>
            <a:r>
              <a:rPr lang="cs-CZ" sz="2400" dirty="0">
                <a:solidFill>
                  <a:srgbClr val="1E2F13"/>
                </a:solidFill>
              </a:rPr>
              <a:t>(optimalizace umístění dočasných i trvalých </a:t>
            </a:r>
            <a:r>
              <a:rPr lang="cs-CZ" sz="2400" dirty="0" err="1">
                <a:solidFill>
                  <a:srgbClr val="1E2F13"/>
                </a:solidFill>
              </a:rPr>
              <a:t>biopásů</a:t>
            </a:r>
            <a:r>
              <a:rPr lang="cs-CZ" sz="2400" dirty="0">
                <a:solidFill>
                  <a:srgbClr val="1E2F13"/>
                </a:solidFill>
              </a:rPr>
              <a:t> a biocenter)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1E2F13"/>
                </a:solidFill>
              </a:rPr>
              <a:t>směska </a:t>
            </a:r>
            <a:r>
              <a:rPr lang="cs-CZ" sz="2000" dirty="0">
                <a:solidFill>
                  <a:srgbClr val="1E2F13"/>
                </a:solidFill>
              </a:rPr>
              <a:t>pro prodloužení pastevní periody na konci </a:t>
            </a:r>
            <a:r>
              <a:rPr lang="cs-CZ" sz="2000" dirty="0" smtClean="0">
                <a:solidFill>
                  <a:srgbClr val="1E2F13"/>
                </a:solidFill>
              </a:rPr>
              <a:t>listopadu – užitný vzor</a:t>
            </a:r>
            <a:endParaRPr lang="cs-CZ" sz="2000" dirty="0">
              <a:solidFill>
                <a:srgbClr val="1E2F13"/>
              </a:solidFill>
            </a:endParaRPr>
          </a:p>
          <a:p>
            <a:pPr lvl="1" algn="just"/>
            <a:endParaRPr lang="cs-CZ" sz="2000" dirty="0">
              <a:solidFill>
                <a:srgbClr val="1E2F13"/>
              </a:solidFill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1E2F13"/>
                </a:solidFill>
              </a:rPr>
              <a:t/>
            </a:r>
            <a:br>
              <a:rPr lang="cs-CZ" sz="2400" dirty="0">
                <a:solidFill>
                  <a:srgbClr val="1E2F13"/>
                </a:solidFill>
              </a:rPr>
            </a:br>
            <a:r>
              <a:rPr lang="cs-CZ" sz="2400" dirty="0">
                <a:solidFill>
                  <a:srgbClr val="1E2F13"/>
                </a:solidFill>
              </a:rPr>
              <a:t/>
            </a:r>
            <a:br>
              <a:rPr lang="cs-CZ" sz="2400" dirty="0">
                <a:solidFill>
                  <a:srgbClr val="1E2F13"/>
                </a:solidFill>
              </a:rPr>
            </a:br>
            <a:endParaRPr lang="cs-CZ" sz="2400" dirty="0">
              <a:solidFill>
                <a:srgbClr val="1E2F13"/>
              </a:solidFill>
            </a:endParaRPr>
          </a:p>
          <a:p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51" y="1713067"/>
            <a:ext cx="2914185" cy="2185639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2" name="obrázek 1" descr="PB07010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5786" y="4182091"/>
            <a:ext cx="2930913" cy="2219017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2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Zkušební laboratoře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200" y="1847850"/>
            <a:ext cx="1116051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provádění chemických rozborů vod a  rostlinného a půdního </a:t>
            </a:r>
            <a:r>
              <a:rPr lang="cs-CZ" sz="2400" dirty="0" smtClean="0"/>
              <a:t>materiálu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a</a:t>
            </a:r>
            <a:r>
              <a:rPr lang="cs-CZ" sz="2000" b="1" dirty="0" smtClean="0"/>
              <a:t>nalýzy vod </a:t>
            </a:r>
            <a:r>
              <a:rPr lang="cs-CZ" sz="2000" dirty="0" smtClean="0"/>
              <a:t>(např. pH, vodivost, celková alkalita, stanovení rozpuštěného organického uhlíku a celkového rozpuštěného dusíku, stanovení základních kationtů a aniontů…)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/>
              <a:t>analýzy rostlinného materiálu </a:t>
            </a:r>
            <a:r>
              <a:rPr lang="cs-CZ" sz="2000" dirty="0" smtClean="0"/>
              <a:t>(např. stanovení </a:t>
            </a:r>
            <a:r>
              <a:rPr lang="cs-CZ" sz="2000" dirty="0"/>
              <a:t>celkového obsahu dusíku, síry a uhlíku spalovací </a:t>
            </a:r>
            <a:r>
              <a:rPr lang="cs-CZ" sz="2000" dirty="0" smtClean="0"/>
              <a:t>metodou; </a:t>
            </a:r>
            <a:r>
              <a:rPr lang="cs-CZ" sz="2000" dirty="0"/>
              <a:t>sušiny při 105 </a:t>
            </a:r>
            <a:r>
              <a:rPr lang="cs-CZ" sz="2000" baseline="30000" dirty="0" err="1" smtClean="0"/>
              <a:t>o</a:t>
            </a:r>
            <a:r>
              <a:rPr lang="cs-CZ" sz="2000" dirty="0" err="1" smtClean="0"/>
              <a:t>C</a:t>
            </a:r>
            <a:r>
              <a:rPr lang="cs-CZ" sz="2000" dirty="0"/>
              <a:t>;</a:t>
            </a:r>
            <a:r>
              <a:rPr lang="cs-CZ" sz="2000" dirty="0" smtClean="0"/>
              <a:t> </a:t>
            </a:r>
            <a:r>
              <a:rPr lang="cs-CZ" sz="2000" dirty="0"/>
              <a:t>draslíku, hořčíku, vápníku, železa, hliníku, sodíku, manganu, zinku, fosforu, mědi, niklu a boru v </a:t>
            </a:r>
            <a:r>
              <a:rPr lang="cs-CZ" sz="2000" dirty="0" err="1"/>
              <a:t>mineralizátu</a:t>
            </a:r>
            <a:r>
              <a:rPr lang="cs-CZ" sz="2000" dirty="0"/>
              <a:t> </a:t>
            </a:r>
            <a:r>
              <a:rPr lang="cs-CZ" sz="2000" dirty="0" smtClean="0"/>
              <a:t>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/HNO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; </a:t>
            </a:r>
            <a:r>
              <a:rPr lang="cs-CZ" sz="2000" dirty="0"/>
              <a:t>chrómu, arsenu, kadmia a olova v </a:t>
            </a:r>
            <a:r>
              <a:rPr lang="cs-CZ" sz="2000" dirty="0" err="1"/>
              <a:t>mineralizátu</a:t>
            </a:r>
            <a:r>
              <a:rPr lang="cs-CZ" sz="2000" dirty="0"/>
              <a:t>  </a:t>
            </a:r>
            <a:r>
              <a:rPr lang="cs-CZ" sz="2000" dirty="0" smtClean="0"/>
              <a:t>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/HNO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; </a:t>
            </a:r>
            <a:r>
              <a:rPr lang="cs-CZ" sz="2000" dirty="0"/>
              <a:t>chloridů a </a:t>
            </a:r>
            <a:r>
              <a:rPr lang="cs-CZ" sz="2000" dirty="0" smtClean="0"/>
              <a:t>fluoridů….)</a:t>
            </a:r>
          </a:p>
          <a:p>
            <a:pPr lvl="1"/>
            <a:r>
              <a:rPr lang="cs-CZ" sz="2000" b="1" dirty="0" smtClean="0"/>
              <a:t>analýzy minerálních půd a humusů </a:t>
            </a:r>
            <a:r>
              <a:rPr lang="cs-CZ" sz="2000" dirty="0" smtClean="0"/>
              <a:t>(např. stanovení </a:t>
            </a:r>
            <a:r>
              <a:rPr lang="cs-CZ" sz="2000" dirty="0"/>
              <a:t>celkového obsahu dusíku, síry a uhlíku spalovací </a:t>
            </a:r>
            <a:r>
              <a:rPr lang="cs-CZ" sz="2000" dirty="0" smtClean="0"/>
              <a:t>metodou; </a:t>
            </a:r>
            <a:r>
              <a:rPr lang="cs-CZ" sz="2000" dirty="0"/>
              <a:t>obsahu </a:t>
            </a:r>
            <a:r>
              <a:rPr lang="cs-CZ" sz="2000" dirty="0" err="1"/>
              <a:t>dusičanového</a:t>
            </a:r>
            <a:r>
              <a:rPr lang="cs-CZ" sz="2000" dirty="0"/>
              <a:t> a amonného dusíku ve výluhu </a:t>
            </a:r>
            <a:r>
              <a:rPr lang="cs-CZ" sz="2000" dirty="0" smtClean="0"/>
              <a:t>K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SO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;</a:t>
            </a:r>
            <a:r>
              <a:rPr lang="cs-CZ" sz="2000" baseline="-25000" dirty="0" smtClean="0"/>
              <a:t> </a:t>
            </a:r>
            <a:r>
              <a:rPr lang="cs-CZ" sz="2000" dirty="0"/>
              <a:t>sušiny při 105 </a:t>
            </a:r>
            <a:r>
              <a:rPr lang="cs-CZ" sz="2000" baseline="30000" dirty="0" err="1" smtClean="0"/>
              <a:t>o</a:t>
            </a:r>
            <a:r>
              <a:rPr lang="cs-CZ" sz="2000" dirty="0" err="1" smtClean="0"/>
              <a:t>C</a:t>
            </a:r>
            <a:r>
              <a:rPr lang="cs-CZ" sz="2000" dirty="0" smtClean="0"/>
              <a:t>; </a:t>
            </a:r>
            <a:r>
              <a:rPr lang="cs-CZ" sz="2000" dirty="0"/>
              <a:t>pH v půdní </a:t>
            </a:r>
            <a:r>
              <a:rPr lang="cs-CZ" sz="2000" dirty="0" smtClean="0"/>
              <a:t>suspenzi; </a:t>
            </a:r>
            <a:r>
              <a:rPr lang="cs-CZ" sz="2000" dirty="0"/>
              <a:t>hliníku, vápníku, železa, draslíku, sodíku, hořčíku, manganu a zinku ve výluhu NH</a:t>
            </a:r>
            <a:r>
              <a:rPr lang="cs-CZ" sz="2000" baseline="-25000" dirty="0"/>
              <a:t>4</a:t>
            </a:r>
            <a:r>
              <a:rPr lang="cs-CZ" sz="2000" dirty="0"/>
              <a:t>Cl, BaCl</a:t>
            </a:r>
            <a:r>
              <a:rPr lang="cs-CZ" sz="2000" baseline="-25000" dirty="0"/>
              <a:t>2</a:t>
            </a:r>
            <a:r>
              <a:rPr lang="cs-CZ" sz="2000" dirty="0"/>
              <a:t> nebo výluhu lučavkou </a:t>
            </a:r>
            <a:r>
              <a:rPr lang="cs-CZ" sz="2000" dirty="0" smtClean="0"/>
              <a:t>královskou; stanovení chloridů; stanovení </a:t>
            </a:r>
            <a:r>
              <a:rPr lang="cs-CZ" sz="2000" dirty="0"/>
              <a:t>přístupného </a:t>
            </a:r>
            <a:r>
              <a:rPr lang="cs-CZ" sz="2000" dirty="0" smtClean="0"/>
              <a:t>fosforu; potřeba vápnění…)</a:t>
            </a:r>
            <a:endParaRPr lang="cs-CZ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2000" dirty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2000" dirty="0" smtClean="0"/>
          </a:p>
          <a:p>
            <a:pPr lvl="1"/>
            <a:endParaRPr lang="cs-CZ" sz="2000" dirty="0" smtClean="0"/>
          </a:p>
          <a:p>
            <a:pPr lvl="1"/>
            <a:endParaRPr lang="cs-CZ" sz="2000" dirty="0"/>
          </a:p>
          <a:p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359634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2720335"/>
            <a:ext cx="121920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rgbClr val="1E2F13"/>
                </a:solidFill>
                <a:latin typeface="+mn-lt"/>
              </a:rPr>
              <a:t>Děkuji za pozornost 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7072" y="4685128"/>
            <a:ext cx="6909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Kontakt: </a:t>
            </a:r>
          </a:p>
          <a:p>
            <a:r>
              <a:rPr lang="cs-CZ" dirty="0" smtClean="0"/>
              <a:t>Výzkumný ústav lesního hospodářství a myslivosti, </a:t>
            </a:r>
            <a:r>
              <a:rPr lang="cs-CZ" dirty="0" err="1" smtClean="0"/>
              <a:t>v.v.i</a:t>
            </a:r>
            <a:r>
              <a:rPr lang="cs-CZ" dirty="0" smtClean="0"/>
              <a:t>.</a:t>
            </a:r>
          </a:p>
          <a:p>
            <a:r>
              <a:rPr lang="cs-CZ" dirty="0" smtClean="0"/>
              <a:t>Strnady 136, 252 02 Jíloviště</a:t>
            </a:r>
          </a:p>
          <a:p>
            <a:r>
              <a:rPr lang="cs-CZ" dirty="0" smtClean="0">
                <a:hlinkClick r:id="rId5"/>
              </a:rPr>
              <a:t>Tel. 257892222</a:t>
            </a:r>
          </a:p>
          <a:p>
            <a:r>
              <a:rPr lang="cs-CZ" dirty="0" smtClean="0">
                <a:hlinkClick r:id="rId5"/>
              </a:rPr>
              <a:t>admin@vulhm.cz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lomsky@vulhm.cz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3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56416"/>
            <a:ext cx="10515600" cy="1325563"/>
          </a:xfrm>
        </p:spPr>
        <p:txBody>
          <a:bodyPr/>
          <a:lstStyle/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Historie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586770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Picture" r:id="rId4" imgW="5361432" imgH="5285232" progId="Word.Picture.8">
                  <p:embed/>
                </p:oleObj>
              </mc:Choice>
              <mc:Fallback>
                <p:oleObj name="Picture" r:id="rId4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30" y="2245867"/>
            <a:ext cx="4033330" cy="2549566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487" y="4527172"/>
            <a:ext cx="3190710" cy="2194303"/>
          </a:xfrm>
          <a:prstGeom prst="rect">
            <a:avLst/>
          </a:prstGeom>
          <a:ln>
            <a:solidFill>
              <a:srgbClr val="1E2F13"/>
            </a:solidFill>
          </a:ln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829491" y="1704209"/>
            <a:ext cx="6934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solidFill>
                  <a:srgbClr val="1E2F13"/>
                </a:solidFill>
              </a:rPr>
              <a:t>1921 – založen </a:t>
            </a:r>
            <a:r>
              <a:rPr lang="cs-CZ" sz="2600" b="1" dirty="0" smtClean="0">
                <a:solidFill>
                  <a:srgbClr val="1E2F13"/>
                </a:solidFill>
              </a:rPr>
              <a:t>Ústav ochrany lesa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solidFill>
                  <a:srgbClr val="1E2F13"/>
                </a:solidFill>
              </a:rPr>
              <a:t>základní kámen Státních ústavů lesnických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solidFill>
                  <a:srgbClr val="1E2F13"/>
                </a:solidFill>
              </a:rPr>
              <a:t>důvod vzniku - rozsáhlá mnišková kalamita v českých zemích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solidFill>
                  <a:srgbClr val="1E2F13"/>
                </a:solidFill>
              </a:rPr>
              <a:t>poradenství </a:t>
            </a:r>
            <a:r>
              <a:rPr lang="cs-CZ" sz="2200" dirty="0">
                <a:solidFill>
                  <a:srgbClr val="1E2F13"/>
                </a:solidFill>
              </a:rPr>
              <a:t>jednou z nejdůležitějších činností </a:t>
            </a:r>
          </a:p>
          <a:p>
            <a:pPr marL="228600"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solidFill>
                  <a:srgbClr val="1E2F13"/>
                </a:solidFill>
              </a:rPr>
              <a:t>1964 </a:t>
            </a:r>
            <a:r>
              <a:rPr lang="cs-CZ" sz="2600" dirty="0">
                <a:solidFill>
                  <a:srgbClr val="1E2F13"/>
                </a:solidFill>
              </a:rPr>
              <a:t>–Výzkumný ústav lesního hospodářství a myslivosti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solidFill>
                  <a:srgbClr val="1E2F13"/>
                </a:solidFill>
              </a:rPr>
              <a:t>od 1. 1. 2007 – </a:t>
            </a:r>
            <a:r>
              <a:rPr lang="cs-CZ" sz="2600" b="1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2600" b="1" dirty="0" err="1" smtClean="0">
                <a:solidFill>
                  <a:srgbClr val="1E2F13"/>
                </a:solidFill>
              </a:rPr>
              <a:t>v.v.i</a:t>
            </a:r>
            <a:r>
              <a:rPr lang="cs-CZ" sz="2600" b="1" dirty="0" smtClean="0">
                <a:solidFill>
                  <a:srgbClr val="1E2F13"/>
                </a:solidFill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rgbClr val="1E2F13"/>
                </a:solidFill>
              </a:rPr>
              <a:t>jediný lesnický výzkumný ústav v ČR</a:t>
            </a: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441631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Zaměření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199" y="1825625"/>
            <a:ext cx="1094863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rgbClr val="1E2F13"/>
                </a:solidFill>
              </a:rPr>
              <a:t>Ekologie lesa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rgbClr val="1E2F13"/>
                </a:solidFill>
              </a:rPr>
              <a:t>Ochrana lesa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rgbClr val="1E2F13"/>
                </a:solidFill>
              </a:rPr>
              <a:t>Myslivost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rgbClr val="1E2F13"/>
                </a:solidFill>
              </a:rPr>
              <a:t>Biologie a šlechtění lesních dřevin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rgbClr val="1E2F13"/>
                </a:solidFill>
              </a:rPr>
              <a:t>Pěstování </a:t>
            </a:r>
            <a:r>
              <a:rPr lang="cs-CZ" dirty="0">
                <a:solidFill>
                  <a:srgbClr val="1E2F13"/>
                </a:solidFill>
              </a:rPr>
              <a:t>lesa</a:t>
            </a:r>
            <a:endParaRPr lang="cs-CZ" sz="1800" dirty="0">
              <a:solidFill>
                <a:srgbClr val="1E2F1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441631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1E2F13"/>
                </a:solidFill>
                <a:latin typeface="+mn-lt"/>
              </a:rPr>
              <a:t>Činnost</a:t>
            </a:r>
            <a:endParaRPr lang="cs-CZ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199" y="1825625"/>
            <a:ext cx="1094863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b="1" dirty="0" smtClean="0">
                <a:solidFill>
                  <a:srgbClr val="1E2F13"/>
                </a:solidFill>
              </a:rPr>
              <a:t>Hlavní činnost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1E2F13"/>
                </a:solidFill>
              </a:rPr>
              <a:t>je </a:t>
            </a:r>
            <a:r>
              <a:rPr lang="cs-CZ" sz="2000" b="1" dirty="0">
                <a:solidFill>
                  <a:srgbClr val="1E2F13"/>
                </a:solidFill>
              </a:rPr>
              <a:t>řešení vědeckovýzkumných projektů</a:t>
            </a:r>
            <a:r>
              <a:rPr lang="cs-CZ" sz="2000" dirty="0">
                <a:solidFill>
                  <a:srgbClr val="1E2F13"/>
                </a:solidFill>
              </a:rPr>
              <a:t> v odvětví lesního hospodářství a myslivosti a účast při zavádění výsledků do </a:t>
            </a:r>
            <a:r>
              <a:rPr lang="cs-CZ" sz="2000" dirty="0" smtClean="0">
                <a:solidFill>
                  <a:srgbClr val="1E2F13"/>
                </a:solidFill>
              </a:rPr>
              <a:t>praxe –  VZ, NAZV, TAČR, GS LČR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1E2F13"/>
                </a:solidFill>
              </a:rPr>
              <a:t>mezinárodní spolupráce a projekty.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2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b="1" dirty="0" smtClean="0">
                <a:solidFill>
                  <a:srgbClr val="1E2F13"/>
                </a:solidFill>
              </a:rPr>
              <a:t>Další činnost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solidFill>
                  <a:srgbClr val="1E2F13"/>
                </a:solidFill>
              </a:rPr>
              <a:t>je </a:t>
            </a:r>
            <a:r>
              <a:rPr lang="cs-CZ" sz="2000" b="1" dirty="0">
                <a:solidFill>
                  <a:srgbClr val="1E2F13"/>
                </a:solidFill>
              </a:rPr>
              <a:t>zajišťování </a:t>
            </a:r>
            <a:r>
              <a:rPr lang="cs-CZ" sz="2000" b="1" dirty="0" smtClean="0">
                <a:solidFill>
                  <a:srgbClr val="1E2F13"/>
                </a:solidFill>
              </a:rPr>
              <a:t>expertních </a:t>
            </a:r>
            <a:r>
              <a:rPr lang="cs-CZ" sz="2000" b="1" dirty="0">
                <a:solidFill>
                  <a:srgbClr val="1E2F13"/>
                </a:solidFill>
              </a:rPr>
              <a:t>a poradenských služeb</a:t>
            </a:r>
            <a:r>
              <a:rPr lang="cs-CZ" sz="2000" dirty="0">
                <a:solidFill>
                  <a:srgbClr val="1E2F13"/>
                </a:solidFill>
              </a:rPr>
              <a:t> pro státní správu a vlastníky lesů všech kategorií.</a:t>
            </a:r>
            <a:endParaRPr lang="cs-CZ" sz="22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441631"/>
              </p:ext>
            </p:extLst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Sedmikráska, 6. 5. 2015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51" y="1870229"/>
            <a:ext cx="1131848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4800" b="1" dirty="0" smtClean="0">
                <a:solidFill>
                  <a:srgbClr val="1E2F13"/>
                </a:solidFill>
              </a:rPr>
              <a:t>Poradenská a expertní činnost</a:t>
            </a:r>
            <a:br>
              <a:rPr lang="cs-CZ" sz="4800" b="1" dirty="0" smtClean="0">
                <a:solidFill>
                  <a:srgbClr val="1E2F13"/>
                </a:solidFill>
              </a:rPr>
            </a:br>
            <a:r>
              <a:rPr lang="cs-CZ" sz="4800" b="1" dirty="0" smtClean="0">
                <a:solidFill>
                  <a:srgbClr val="1E2F13"/>
                </a:solidFill>
              </a:rPr>
              <a:t>pro vlastníky lesa</a:t>
            </a:r>
          </a:p>
          <a:p>
            <a:pPr marL="0" indent="0">
              <a:buNone/>
            </a:pPr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rgbClr val="1E2F13"/>
                </a:solidFill>
                <a:latin typeface="+mn-lt"/>
              </a:rPr>
              <a:t>Ekologie lesa</a:t>
            </a:r>
            <a:endParaRPr lang="cs-CZ" sz="4000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199" y="1825625"/>
            <a:ext cx="1094863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dirty="0">
                <a:solidFill>
                  <a:srgbClr val="1E2F13"/>
                </a:solidFill>
              </a:rPr>
              <a:t>d</a:t>
            </a:r>
            <a:r>
              <a:rPr lang="cs-CZ" altLang="cs-CZ" dirty="0" smtClean="0">
                <a:solidFill>
                  <a:srgbClr val="1E2F13"/>
                </a:solidFill>
              </a:rPr>
              <a:t>iagnostika imisních a abiotických poškození, zpracování znaleckých posudků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dirty="0">
                <a:solidFill>
                  <a:srgbClr val="1E2F13"/>
                </a:solidFill>
              </a:rPr>
              <a:t>o</a:t>
            </a:r>
            <a:r>
              <a:rPr lang="cs-CZ" altLang="cs-CZ" dirty="0" smtClean="0">
                <a:solidFill>
                  <a:srgbClr val="1E2F13"/>
                </a:solidFill>
              </a:rPr>
              <a:t>dběr vzorků a analýzy půd v oblastech s narušenou výživou porostů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dirty="0" smtClean="0">
                <a:solidFill>
                  <a:srgbClr val="1E2F13"/>
                </a:solidFill>
                <a:latin typeface="Calibri" panose="020F0502020204030204" pitchFamily="34" charset="0"/>
              </a:rPr>
              <a:t>příprava </a:t>
            </a:r>
            <a:r>
              <a:rPr lang="cs-CZ" altLang="cs-CZ" dirty="0">
                <a:solidFill>
                  <a:srgbClr val="1E2F13"/>
                </a:solidFill>
                <a:latin typeface="Calibri" panose="020F0502020204030204" pitchFamily="34" charset="0"/>
              </a:rPr>
              <a:t>projektů chemické meliorace lesních půd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altLang="cs-CZ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14" name="Picture 3" descr="C:\D\FOTO\Krušné hory\váp03_0005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r="9891" b="5600"/>
          <a:stretch>
            <a:fillRect/>
          </a:stretch>
        </p:blipFill>
        <p:spPr bwMode="auto">
          <a:xfrm>
            <a:off x="10041376" y="3593524"/>
            <a:ext cx="2028236" cy="2272138"/>
          </a:xfrm>
          <a:prstGeom prst="rect">
            <a:avLst/>
          </a:prstGeom>
          <a:noFill/>
          <a:ln>
            <a:solidFill>
              <a:srgbClr val="1E2F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D\FOTO\Orlické hory\pošk 2002\pres-5-jelen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0" y="4163614"/>
            <a:ext cx="1815398" cy="256896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68" y="4333228"/>
            <a:ext cx="1997054" cy="1639397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kt 17"/>
          <p:cNvGraphicFramePr>
            <a:graphicFrameLocks noGrp="1" noChangeAspect="1"/>
          </p:cNvGraphicFramePr>
          <p:nvPr>
            <p:extLst/>
          </p:nvPr>
        </p:nvGraphicFramePr>
        <p:xfrm>
          <a:off x="3777592" y="4729593"/>
          <a:ext cx="2004406" cy="1886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Fotografie" r:id="rId8" imgW="9600000" imgH="9038095" progId="MSPhotoEd.3">
                  <p:embed/>
                </p:oleObj>
              </mc:Choice>
              <mc:Fallback>
                <p:oleObj name="Fotografie" r:id="rId8" imgW="9600000" imgH="9038095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7592" y="4729593"/>
                        <a:ext cx="2004406" cy="188693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6" descr="BK-nedostatek_draslik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09" y="4043188"/>
            <a:ext cx="1912427" cy="1948282"/>
          </a:xfrm>
          <a:prstGeom prst="rect">
            <a:avLst/>
          </a:prstGeom>
          <a:noFill/>
          <a:ln>
            <a:solidFill>
              <a:srgbClr val="1E2F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3-vapneni0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75" y="4834544"/>
            <a:ext cx="2686816" cy="1898030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rgbClr val="1E2F13"/>
                </a:solidFill>
                <a:latin typeface="+mn-lt"/>
              </a:rPr>
              <a:t>Ochrana lesa</a:t>
            </a:r>
            <a:endParaRPr lang="cs-CZ" sz="4000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1" y="1479939"/>
            <a:ext cx="82611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cs-CZ" sz="2000" dirty="0" smtClean="0">
                <a:solidFill>
                  <a:srgbClr val="1E2F13"/>
                </a:solidFill>
              </a:rPr>
              <a:t>poradenská </a:t>
            </a:r>
            <a:r>
              <a:rPr lang="cs-CZ" sz="2000" dirty="0">
                <a:solidFill>
                  <a:srgbClr val="1E2F13"/>
                </a:solidFill>
              </a:rPr>
              <a:t>činnost na úseku ochrany lesa pro všechny subjekty obhospodařující les (</a:t>
            </a:r>
            <a:r>
              <a:rPr lang="cs-CZ" sz="2000" b="1" dirty="0">
                <a:solidFill>
                  <a:srgbClr val="1E2F13"/>
                </a:solidFill>
              </a:rPr>
              <a:t>odborné posudky, rozbor vzorků </a:t>
            </a:r>
            <a:r>
              <a:rPr lang="cs-CZ" sz="2000" dirty="0">
                <a:solidFill>
                  <a:srgbClr val="1E2F13"/>
                </a:solidFill>
              </a:rPr>
              <a:t>apod</a:t>
            </a:r>
            <a:r>
              <a:rPr lang="cs-CZ" sz="2000" dirty="0" smtClean="0">
                <a:solidFill>
                  <a:srgbClr val="1E2F13"/>
                </a:solidFill>
              </a:rPr>
              <a:t>.), stanoviska </a:t>
            </a:r>
            <a:r>
              <a:rPr lang="cs-CZ" sz="2000" dirty="0">
                <a:solidFill>
                  <a:srgbClr val="1E2F13"/>
                </a:solidFill>
              </a:rPr>
              <a:t>k „dotacím“ ve smyslu platné legislativy 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b="1" dirty="0" smtClean="0">
                <a:solidFill>
                  <a:srgbClr val="1E2F13"/>
                </a:solidFill>
              </a:rPr>
              <a:t>kontrola </a:t>
            </a:r>
            <a:r>
              <a:rPr lang="cs-CZ" sz="2000" b="1" dirty="0">
                <a:solidFill>
                  <a:srgbClr val="1E2F13"/>
                </a:solidFill>
              </a:rPr>
              <a:t>biotických škodlivých činitelů </a:t>
            </a:r>
            <a:r>
              <a:rPr lang="cs-CZ" sz="2000" dirty="0">
                <a:solidFill>
                  <a:srgbClr val="1E2F13"/>
                </a:solidFill>
              </a:rPr>
              <a:t>v lesních </a:t>
            </a:r>
            <a:r>
              <a:rPr lang="cs-CZ" sz="2000" dirty="0" smtClean="0">
                <a:solidFill>
                  <a:srgbClr val="1E2F13"/>
                </a:solidFill>
              </a:rPr>
              <a:t>porostech, centrální </a:t>
            </a:r>
            <a:r>
              <a:rPr lang="cs-CZ" sz="2000" b="1" dirty="0" smtClean="0">
                <a:solidFill>
                  <a:srgbClr val="1E2F13"/>
                </a:solidFill>
              </a:rPr>
              <a:t>evidence </a:t>
            </a:r>
            <a:r>
              <a:rPr lang="cs-CZ" sz="2000" b="1" dirty="0">
                <a:solidFill>
                  <a:srgbClr val="1E2F13"/>
                </a:solidFill>
              </a:rPr>
              <a:t>výskytu </a:t>
            </a:r>
            <a:r>
              <a:rPr lang="cs-CZ" sz="2000" dirty="0">
                <a:solidFill>
                  <a:srgbClr val="1E2F13"/>
                </a:solidFill>
              </a:rPr>
              <a:t>škodlivých činitelů a jimi působených </a:t>
            </a:r>
            <a:r>
              <a:rPr lang="cs-CZ" sz="2000" dirty="0" smtClean="0">
                <a:solidFill>
                  <a:srgbClr val="1E2F13"/>
                </a:solidFill>
              </a:rPr>
              <a:t>ztrát a zpracovávání </a:t>
            </a:r>
            <a:r>
              <a:rPr lang="cs-CZ" sz="2000" dirty="0">
                <a:solidFill>
                  <a:srgbClr val="1E2F13"/>
                </a:solidFill>
              </a:rPr>
              <a:t>ročních přehledů výskytu škodlivých činitelů a rámcových prognóz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 smtClean="0">
                <a:solidFill>
                  <a:srgbClr val="1E2F13"/>
                </a:solidFill>
              </a:rPr>
              <a:t>pořádá </a:t>
            </a:r>
            <a:r>
              <a:rPr lang="cs-CZ" sz="2000" b="1" dirty="0" smtClean="0">
                <a:solidFill>
                  <a:srgbClr val="1E2F13"/>
                </a:solidFill>
              </a:rPr>
              <a:t>semináře </a:t>
            </a:r>
            <a:r>
              <a:rPr lang="cs-CZ" sz="2000" b="1" dirty="0">
                <a:solidFill>
                  <a:srgbClr val="1E2F13"/>
                </a:solidFill>
              </a:rPr>
              <a:t>s tématikou ochrany lesa </a:t>
            </a:r>
            <a:r>
              <a:rPr lang="cs-CZ" sz="2000" dirty="0">
                <a:solidFill>
                  <a:srgbClr val="1E2F13"/>
                </a:solidFill>
              </a:rPr>
              <a:t>pro lesnickou praxi </a:t>
            </a:r>
            <a:r>
              <a:rPr lang="cs-CZ" sz="2000" dirty="0" smtClean="0">
                <a:solidFill>
                  <a:srgbClr val="1E2F13"/>
                </a:solidFill>
              </a:rPr>
              <a:t>a </a:t>
            </a:r>
            <a:r>
              <a:rPr lang="cs-CZ" sz="2000" dirty="0">
                <a:solidFill>
                  <a:srgbClr val="1E2F13"/>
                </a:solidFill>
              </a:rPr>
              <a:t>SSL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 smtClean="0">
                <a:solidFill>
                  <a:srgbClr val="1E2F13"/>
                </a:solidFill>
              </a:rPr>
              <a:t>vydává metodické pokyny </a:t>
            </a:r>
            <a:r>
              <a:rPr lang="cs-CZ" sz="2000" dirty="0">
                <a:solidFill>
                  <a:srgbClr val="1E2F13"/>
                </a:solidFill>
              </a:rPr>
              <a:t>a </a:t>
            </a:r>
            <a:r>
              <a:rPr lang="cs-CZ" sz="2000" dirty="0" smtClean="0">
                <a:solidFill>
                  <a:srgbClr val="1E2F13"/>
                </a:solidFill>
              </a:rPr>
              <a:t>další materiály zaměřené </a:t>
            </a:r>
            <a:r>
              <a:rPr lang="cs-CZ" sz="2000" dirty="0">
                <a:solidFill>
                  <a:srgbClr val="1E2F13"/>
                </a:solidFill>
              </a:rPr>
              <a:t>na praktickou ochranu lesa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b="1" dirty="0" smtClean="0">
                <a:solidFill>
                  <a:srgbClr val="1E2F13"/>
                </a:solidFill>
              </a:rPr>
              <a:t>testování </a:t>
            </a:r>
            <a:r>
              <a:rPr lang="cs-CZ" sz="2000" b="1" dirty="0">
                <a:solidFill>
                  <a:srgbClr val="1E2F13"/>
                </a:solidFill>
              </a:rPr>
              <a:t>biologické účinnosti pesticidních látek </a:t>
            </a:r>
            <a:r>
              <a:rPr lang="cs-CZ" sz="2000" dirty="0">
                <a:solidFill>
                  <a:srgbClr val="1E2F13"/>
                </a:solidFill>
              </a:rPr>
              <a:t>na ochranu lesa včetně vydávání Seznamu povolených přípravků na ochranu lesa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 smtClean="0">
                <a:solidFill>
                  <a:srgbClr val="1E2F13"/>
                </a:solidFill>
              </a:rPr>
              <a:t>poskytuje metodickou </a:t>
            </a:r>
            <a:r>
              <a:rPr lang="cs-CZ" sz="2000" dirty="0">
                <a:solidFill>
                  <a:srgbClr val="1E2F13"/>
                </a:solidFill>
              </a:rPr>
              <a:t>pomoc při rozsáhlých opatřeních proti biotickým škodlivým činitelům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7" name="Picture 5" descr="C:\Users\uživatel\Documents\LOS\2012\Prognoza\Pro Supplementum\Pro tisk\Foto\Rozvinutý požerek lýkožrouta menšího (Opavsko, červenec 20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68" y="3130173"/>
            <a:ext cx="2639532" cy="1530072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98" y="1363359"/>
            <a:ext cx="1788784" cy="1540081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:\scen tit.strana\tituol Prakticke metod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30" y="4941936"/>
            <a:ext cx="1233270" cy="1778682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scen tit.strana\titul Prirucka Integr-och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68" y="4941936"/>
            <a:ext cx="1277374" cy="1773393"/>
          </a:xfrm>
          <a:prstGeom prst="rect">
            <a:avLst/>
          </a:prstGeom>
          <a:noFill/>
          <a:ln w="9525">
            <a:solidFill>
              <a:srgbClr val="1E2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rgbClr val="1E2F13"/>
                </a:solidFill>
                <a:latin typeface="+mn-lt"/>
              </a:rPr>
              <a:t>Myslivost</a:t>
            </a:r>
            <a:endParaRPr lang="cs-CZ" sz="4000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1" y="1847850"/>
            <a:ext cx="690074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rgbClr val="1E2F13"/>
                </a:solidFill>
              </a:rPr>
              <a:t>o</a:t>
            </a:r>
            <a:r>
              <a:rPr lang="cs-CZ" sz="2400" dirty="0" smtClean="0">
                <a:solidFill>
                  <a:srgbClr val="1E2F13"/>
                </a:solidFill>
              </a:rPr>
              <a:t>chrana lesa před škodami zvěří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solidFill>
                  <a:srgbClr val="1E2F13"/>
                </a:solidFill>
              </a:rPr>
              <a:t>poradenská činnost pro vlastníky či nájemce lesa a honiteb (studie </a:t>
            </a:r>
            <a:r>
              <a:rPr lang="cs-CZ" sz="2400" dirty="0">
                <a:solidFill>
                  <a:srgbClr val="1E2F13"/>
                </a:solidFill>
              </a:rPr>
              <a:t>proveditelnosti obor a bažantnic, záchranné programy-tetřev, koroptev, legislativa, atd.)</a:t>
            </a:r>
            <a:endParaRPr lang="cs-CZ" sz="24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rgbClr val="1E2F13"/>
                </a:solidFill>
              </a:rPr>
              <a:t>p</a:t>
            </a:r>
            <a:r>
              <a:rPr lang="cs-CZ" sz="2400" dirty="0" smtClean="0">
                <a:solidFill>
                  <a:srgbClr val="1E2F13"/>
                </a:solidFill>
              </a:rPr>
              <a:t>rojekty úprav prostředí, managementu populací lesní zvěře a projekty řešící střety mezi zájmy člověka a zvěří, prognózy </a:t>
            </a:r>
            <a:r>
              <a:rPr lang="cs-CZ" sz="2400" dirty="0">
                <a:solidFill>
                  <a:srgbClr val="1E2F13"/>
                </a:solidFill>
              </a:rPr>
              <a:t>rizikových oblastí škod ve formátu GIS</a:t>
            </a:r>
            <a:endParaRPr lang="cs-CZ" sz="24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87" y="4153690"/>
            <a:ext cx="3563110" cy="2385222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087" y="1499157"/>
            <a:ext cx="3555080" cy="2524362"/>
          </a:xfrm>
          <a:prstGeom prst="rect">
            <a:avLst/>
          </a:prstGeom>
          <a:ln>
            <a:solidFill>
              <a:srgbClr val="1E2F13"/>
            </a:solidFill>
          </a:ln>
        </p:spPr>
      </p:pic>
    </p:spTree>
    <p:extLst>
      <p:ext uri="{BB962C8B-B14F-4D97-AF65-F5344CB8AC3E}">
        <p14:creationId xmlns:p14="http://schemas.microsoft.com/office/powerpoint/2010/main" val="203866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0835" y="238817"/>
            <a:ext cx="726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1E2F13"/>
                </a:solidFill>
              </a:rPr>
              <a:t>Výzkumný ústav lesního hospodářství a myslivosti, </a:t>
            </a:r>
            <a:r>
              <a:rPr lang="cs-CZ" sz="1400" dirty="0" err="1" smtClean="0">
                <a:solidFill>
                  <a:srgbClr val="1E2F13"/>
                </a:solidFill>
              </a:rPr>
              <a:t>v.v.i</a:t>
            </a:r>
            <a:r>
              <a:rPr lang="cs-CZ" sz="1400" dirty="0" smtClean="0">
                <a:solidFill>
                  <a:srgbClr val="1E2F13"/>
                </a:solidFill>
              </a:rPr>
              <a:t>.</a:t>
            </a:r>
            <a:endParaRPr lang="cs-CZ" sz="1400" dirty="0">
              <a:solidFill>
                <a:srgbClr val="1E2F13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11055494" y="238817"/>
          <a:ext cx="853703" cy="8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Picture" r:id="rId3" imgW="5361432" imgH="5285232" progId="Word.Picture.8">
                  <p:embed/>
                </p:oleObj>
              </mc:Choice>
              <mc:Fallback>
                <p:oleObj name="Picture" r:id="rId3" imgW="5361432" imgH="5285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5494" y="238817"/>
                        <a:ext cx="853703" cy="8428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1E2F1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Sedmikráska, 6. 5. 2015</a:t>
            </a:r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87745" y="-2528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rgbClr val="1E2F13"/>
                </a:solidFill>
                <a:latin typeface="+mn-lt"/>
              </a:rPr>
              <a:t>Biologie a šlechtění lesních dřevin</a:t>
            </a:r>
            <a:endParaRPr lang="cs-CZ" sz="4000" b="1" dirty="0">
              <a:solidFill>
                <a:srgbClr val="1E2F13"/>
              </a:solidFill>
              <a:latin typeface="+mn-lt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00492" y="1824008"/>
            <a:ext cx="1094863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90599" y="1978025"/>
            <a:ext cx="1094863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78322" y="931612"/>
            <a:ext cx="1104900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000" dirty="0">
                <a:solidFill>
                  <a:srgbClr val="1E2F13"/>
                </a:solidFill>
              </a:rPr>
              <a:t>z</a:t>
            </a:r>
            <a:r>
              <a:rPr lang="cs-CZ" sz="2000" dirty="0" smtClean="0">
                <a:solidFill>
                  <a:srgbClr val="1E2F13"/>
                </a:solidFill>
              </a:rPr>
              <a:t>koušky </a:t>
            </a:r>
            <a:r>
              <a:rPr lang="cs-CZ" sz="2000" dirty="0">
                <a:solidFill>
                  <a:srgbClr val="1E2F13"/>
                </a:solidFill>
              </a:rPr>
              <a:t>kvality semenného materiálu lesních dřevin - </a:t>
            </a:r>
            <a:r>
              <a:rPr lang="cs-CZ" sz="2000" u="sng" dirty="0">
                <a:solidFill>
                  <a:srgbClr val="1E2F13"/>
                </a:solidFill>
              </a:rPr>
              <a:t>zkušební laboratoř Semenářská kontrola </a:t>
            </a:r>
            <a:r>
              <a:rPr lang="cs-CZ" sz="2000" dirty="0">
                <a:solidFill>
                  <a:srgbClr val="1E2F13"/>
                </a:solidFill>
              </a:rPr>
              <a:t>akreditovaná ČIA (L1175</a:t>
            </a:r>
            <a:r>
              <a:rPr lang="cs-CZ" sz="2000" dirty="0" smtClean="0">
                <a:solidFill>
                  <a:srgbClr val="1E2F13"/>
                </a:solidFill>
              </a:rPr>
              <a:t>)</a:t>
            </a:r>
          </a:p>
          <a:p>
            <a:pPr lvl="0"/>
            <a:r>
              <a:rPr lang="cs-CZ" sz="2000" dirty="0" smtClean="0">
                <a:solidFill>
                  <a:srgbClr val="1E2F13"/>
                </a:solidFill>
              </a:rPr>
              <a:t>klonová </a:t>
            </a:r>
            <a:r>
              <a:rPr lang="cs-CZ" sz="2000" dirty="0">
                <a:solidFill>
                  <a:srgbClr val="1E2F13"/>
                </a:solidFill>
              </a:rPr>
              <a:t>sbírka genových zdrojů reprodukčního materiálu v zaměření </a:t>
            </a:r>
            <a:r>
              <a:rPr lang="cs-CZ" sz="2000" b="1" dirty="0">
                <a:solidFill>
                  <a:srgbClr val="1E2F13"/>
                </a:solidFill>
              </a:rPr>
              <a:t>na </a:t>
            </a:r>
            <a:r>
              <a:rPr lang="cs-CZ" sz="2000" b="1" dirty="0" err="1">
                <a:solidFill>
                  <a:srgbClr val="1E2F13"/>
                </a:solidFill>
              </a:rPr>
              <a:t>rychlerostoucí</a:t>
            </a:r>
            <a:r>
              <a:rPr lang="cs-CZ" sz="2000" b="1" dirty="0">
                <a:solidFill>
                  <a:srgbClr val="1E2F13"/>
                </a:solidFill>
              </a:rPr>
              <a:t> </a:t>
            </a:r>
            <a:r>
              <a:rPr lang="cs-CZ" sz="2000" b="1" dirty="0" smtClean="0">
                <a:solidFill>
                  <a:srgbClr val="1E2F13"/>
                </a:solidFill>
              </a:rPr>
              <a:t>dřeviny</a:t>
            </a:r>
            <a:endParaRPr lang="cs-CZ" sz="2000" dirty="0">
              <a:solidFill>
                <a:srgbClr val="1E2F13"/>
              </a:solidFill>
            </a:endParaRPr>
          </a:p>
          <a:p>
            <a:pPr lvl="1"/>
            <a:r>
              <a:rPr lang="cs-CZ" sz="1800" dirty="0" smtClean="0">
                <a:solidFill>
                  <a:srgbClr val="1E2F13"/>
                </a:solidFill>
              </a:rPr>
              <a:t>Možnost </a:t>
            </a:r>
            <a:r>
              <a:rPr lang="cs-CZ" sz="1800" dirty="0">
                <a:solidFill>
                  <a:srgbClr val="1E2F13"/>
                </a:solidFill>
              </a:rPr>
              <a:t>využití množitelského  materiálu z této unikátní klonové sbírky topolů a vrb (především řízky, popř. pruty pro vegetativní množení) jak pro lesní hospodářství, tak pro výsadby do volné </a:t>
            </a:r>
            <a:r>
              <a:rPr lang="cs-CZ" sz="1800" dirty="0" smtClean="0">
                <a:solidFill>
                  <a:srgbClr val="1E2F13"/>
                </a:solidFill>
              </a:rPr>
              <a:t>krajiny</a:t>
            </a:r>
            <a:endParaRPr lang="cs-CZ" sz="1800" dirty="0">
              <a:solidFill>
                <a:srgbClr val="1E2F13"/>
              </a:solidFill>
            </a:endParaRPr>
          </a:p>
          <a:p>
            <a:pPr lvl="0"/>
            <a:r>
              <a:rPr lang="cs-CZ" sz="2000" b="1" dirty="0" smtClean="0">
                <a:solidFill>
                  <a:srgbClr val="1E2F13"/>
                </a:solidFill>
              </a:rPr>
              <a:t>Národní banka osiva lesních dřevin - </a:t>
            </a:r>
            <a:r>
              <a:rPr lang="cs-CZ" altLang="cs-CZ" sz="2000" b="1" dirty="0">
                <a:solidFill>
                  <a:srgbClr val="1E2F13"/>
                </a:solidFill>
              </a:rPr>
              <a:t>Národní banky explantátů lesních dřevin</a:t>
            </a:r>
            <a:endParaRPr lang="cs-CZ" sz="2000" b="1" dirty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000" dirty="0" smtClean="0">
                <a:solidFill>
                  <a:srgbClr val="1E2F13"/>
                </a:solidFill>
              </a:rPr>
              <a:t>spolupráce </a:t>
            </a:r>
            <a:r>
              <a:rPr lang="cs-CZ" altLang="cs-CZ" sz="2000" dirty="0">
                <a:solidFill>
                  <a:srgbClr val="1E2F13"/>
                </a:solidFill>
              </a:rPr>
              <a:t>na tvorbě legislativy na ochranu genofondu lesních dřevin v </a:t>
            </a:r>
            <a:r>
              <a:rPr lang="cs-CZ" altLang="cs-CZ" sz="2000" dirty="0" smtClean="0">
                <a:solidFill>
                  <a:srgbClr val="1E2F13"/>
                </a:solidFill>
              </a:rPr>
              <a:t>ČR</a:t>
            </a:r>
            <a:endParaRPr lang="cs-CZ" altLang="cs-CZ" sz="2000" b="1" dirty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000" dirty="0" smtClean="0">
                <a:solidFill>
                  <a:srgbClr val="1E2F13"/>
                </a:solidFill>
              </a:rPr>
              <a:t>využití </a:t>
            </a:r>
            <a:r>
              <a:rPr lang="cs-CZ" altLang="cs-CZ" sz="2000" dirty="0">
                <a:solidFill>
                  <a:srgbClr val="1E2F13"/>
                </a:solidFill>
              </a:rPr>
              <a:t>analýz DNA v identifikaci klonů v semenných sadech domácích druhů lesních </a:t>
            </a:r>
            <a:r>
              <a:rPr lang="cs-CZ" altLang="cs-CZ" sz="2000" dirty="0" smtClean="0">
                <a:solidFill>
                  <a:srgbClr val="1E2F13"/>
                </a:solidFill>
              </a:rPr>
              <a:t>dřevin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000" dirty="0">
                <a:solidFill>
                  <a:srgbClr val="1E2F13"/>
                </a:solidFill>
              </a:rPr>
              <a:t>optimalizované metody využitelné pro sledování genetické proměnlivosti  vybraných významných populací lesních dřevin v ČR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altLang="cs-CZ" sz="2000" dirty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cs-CZ" sz="2600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 smtClean="0">
              <a:solidFill>
                <a:srgbClr val="1E2F13"/>
              </a:solidFill>
            </a:endParaRPr>
          </a:p>
          <a:p>
            <a:endParaRPr lang="cs-CZ" dirty="0">
              <a:solidFill>
                <a:srgbClr val="1E2F13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" y="4725534"/>
            <a:ext cx="2734147" cy="2050610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01" y="4589015"/>
            <a:ext cx="2718799" cy="2039100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9127" y="4520305"/>
            <a:ext cx="2671825" cy="2003565"/>
          </a:xfrm>
          <a:prstGeom prst="rect">
            <a:avLst/>
          </a:prstGeom>
          <a:ln>
            <a:solidFill>
              <a:srgbClr val="1E2F13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72" y="4580390"/>
            <a:ext cx="2817072" cy="2112804"/>
          </a:xfrm>
          <a:prstGeom prst="rect">
            <a:avLst/>
          </a:prstGeom>
          <a:ln>
            <a:solidFill>
              <a:srgbClr val="1E2F13"/>
            </a:solidFill>
          </a:ln>
        </p:spPr>
      </p:pic>
    </p:spTree>
    <p:extLst>
      <p:ext uri="{BB962C8B-B14F-4D97-AF65-F5344CB8AC3E}">
        <p14:creationId xmlns:p14="http://schemas.microsoft.com/office/powerpoint/2010/main" val="3527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953</Words>
  <Application>Microsoft Office PowerPoint</Application>
  <PresentationFormat>Širokoúhlá obrazovka</PresentationFormat>
  <Paragraphs>243</Paragraphs>
  <Slides>18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Picture</vt:lpstr>
      <vt:lpstr>Fotografie</vt:lpstr>
      <vt:lpstr>Výzkumný ústav  lesního hospodářství a myslivosti, v.v.i.</vt:lpstr>
      <vt:lpstr>Historie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Výzkumný ústav  lesního hospodářství a myslivosti, v.v.i.</dc:title>
  <dc:creator>JanaD</dc:creator>
  <cp:lastModifiedBy>40Lomsky</cp:lastModifiedBy>
  <cp:revision>57</cp:revision>
  <dcterms:created xsi:type="dcterms:W3CDTF">2015-04-29T10:50:57Z</dcterms:created>
  <dcterms:modified xsi:type="dcterms:W3CDTF">2015-05-05T09:33:51Z</dcterms:modified>
</cp:coreProperties>
</file>