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6" r:id="rId3"/>
    <p:sldId id="257" r:id="rId4"/>
    <p:sldId id="262" r:id="rId5"/>
    <p:sldId id="259" r:id="rId6"/>
    <p:sldId id="261" r:id="rId7"/>
    <p:sldId id="263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33"/>
    <a:srgbClr val="EDED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05" autoAdjust="0"/>
  </p:normalViewPr>
  <p:slideViewPr>
    <p:cSldViewPr>
      <p:cViewPr varScale="1">
        <p:scale>
          <a:sx n="111" d="100"/>
          <a:sy n="111" d="100"/>
        </p:scale>
        <p:origin x="15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24F8A-32D3-43C3-A7A6-282FF01AE7FF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E0A83-FA6B-4022-A3E2-7F0ACA786D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E0A83-FA6B-4022-A3E2-7F0ACA786DC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85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6" descr="lišta pro ppt.png"/>
          <p:cNvPicPr>
            <a:picLocks noChangeAspect="1"/>
          </p:cNvPicPr>
          <p:nvPr userDrawn="1"/>
        </p:nvPicPr>
        <p:blipFill>
          <a:blip r:embed="rId2" cstate="print"/>
          <a:srcRect t="21521"/>
          <a:stretch>
            <a:fillRect/>
          </a:stretch>
        </p:blipFill>
        <p:spPr bwMode="auto">
          <a:xfrm>
            <a:off x="0" y="6021388"/>
            <a:ext cx="91440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7" descr="Logo_vuvel inverz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165850"/>
            <a:ext cx="25431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39421-A3AE-486F-B545-6FA3F6B0D37E}" type="datetimeFigureOut">
              <a:rPr lang="cs-CZ"/>
              <a:pPr>
                <a:defRPr/>
              </a:pPr>
              <a:t>4.5.2015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26A05-983B-46D2-919B-D7B9FDE8BD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89C34-7C06-417D-981D-33D39E960E6F}" type="datetimeFigureOut">
              <a:rPr lang="cs-CZ"/>
              <a:pPr>
                <a:defRPr/>
              </a:pPr>
              <a:t>4.5.2015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5AEC8-F7EE-454C-82CE-40B79DA317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6" descr="lišta pro ppt.png"/>
          <p:cNvPicPr>
            <a:picLocks noChangeAspect="1"/>
          </p:cNvPicPr>
          <p:nvPr userDrawn="1"/>
        </p:nvPicPr>
        <p:blipFill>
          <a:blip r:embed="rId2" cstate="print"/>
          <a:srcRect t="21521"/>
          <a:stretch>
            <a:fillRect/>
          </a:stretch>
        </p:blipFill>
        <p:spPr bwMode="auto">
          <a:xfrm>
            <a:off x="0" y="6021388"/>
            <a:ext cx="91440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7" descr="Logo_vuvel inverz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165850"/>
            <a:ext cx="25431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6" descr="lišta pro ppt.png"/>
          <p:cNvPicPr>
            <a:picLocks noChangeAspect="1"/>
          </p:cNvPicPr>
          <p:nvPr userDrawn="1"/>
        </p:nvPicPr>
        <p:blipFill>
          <a:blip r:embed="rId2" cstate="print"/>
          <a:srcRect t="21521"/>
          <a:stretch>
            <a:fillRect/>
          </a:stretch>
        </p:blipFill>
        <p:spPr bwMode="auto">
          <a:xfrm>
            <a:off x="0" y="6021388"/>
            <a:ext cx="91440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7" descr="Logo_vuvel inverz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165850"/>
            <a:ext cx="25431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4CBAF-2094-418F-A65C-02275CE4BD4A}" type="datetimeFigureOut">
              <a:rPr lang="cs-CZ"/>
              <a:pPr>
                <a:defRPr/>
              </a:pPr>
              <a:t>4.5.2015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AA21E-0857-44B2-881E-CCD38D2E78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6" descr="lišta pro ppt.png"/>
          <p:cNvPicPr>
            <a:picLocks noChangeAspect="1"/>
          </p:cNvPicPr>
          <p:nvPr userDrawn="1"/>
        </p:nvPicPr>
        <p:blipFill>
          <a:blip r:embed="rId2" cstate="print"/>
          <a:srcRect t="21521"/>
          <a:stretch>
            <a:fillRect/>
          </a:stretch>
        </p:blipFill>
        <p:spPr bwMode="auto">
          <a:xfrm>
            <a:off x="0" y="6021388"/>
            <a:ext cx="91440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7" descr="Logo_vuvel inverz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165850"/>
            <a:ext cx="25431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E0AAB-39A7-440B-B895-AA42EDFDCAD4}" type="datetimeFigureOut">
              <a:rPr lang="cs-CZ"/>
              <a:pPr>
                <a:defRPr/>
              </a:pPr>
              <a:t>4.5.2015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71C69-1790-4158-8D44-D3984319B1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lišta pro ppt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75350"/>
            <a:ext cx="91440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7" descr="Logo_vuvel inverz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165850"/>
            <a:ext cx="25431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9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F0DD3-DA5F-4C02-83ED-FB7F6384206C}" type="datetimeFigureOut">
              <a:rPr lang="cs-CZ"/>
              <a:pPr>
                <a:defRPr/>
              </a:pPr>
              <a:t>4.5.2015</a:t>
            </a:fld>
            <a:endParaRPr lang="cs-CZ"/>
          </a:p>
        </p:txBody>
      </p:sp>
      <p:sp>
        <p:nvSpPr>
          <p:cNvPr id="10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76C19-5F91-42CD-8FB7-61DE3FE233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6" descr="lišta pro ppt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75350"/>
            <a:ext cx="91440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Obrázek 7" descr="Logo_vuvel inverz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165850"/>
            <a:ext cx="25431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A78D4-1AEE-4411-B872-481640AB995F}" type="datetimeFigureOut">
              <a:rPr lang="cs-CZ"/>
              <a:pPr>
                <a:defRPr/>
              </a:pPr>
              <a:t>4.5.2015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A3068-CA3A-492D-8C3C-0BA7F6D31B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6" descr="lišta pro ppt.png"/>
          <p:cNvPicPr>
            <a:picLocks noChangeAspect="1"/>
          </p:cNvPicPr>
          <p:nvPr userDrawn="1"/>
        </p:nvPicPr>
        <p:blipFill>
          <a:blip r:embed="rId2" cstate="print"/>
          <a:srcRect t="21521"/>
          <a:stretch>
            <a:fillRect/>
          </a:stretch>
        </p:blipFill>
        <p:spPr bwMode="auto">
          <a:xfrm>
            <a:off x="0" y="6021388"/>
            <a:ext cx="91440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Obrázek 7" descr="Logo_vuvel inverz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165850"/>
            <a:ext cx="25431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6" descr="lišta pro ppt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75350"/>
            <a:ext cx="91440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7" descr="Logo_vuvel inverz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165850"/>
            <a:ext cx="254317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DFE90-429D-4A98-A82A-608DED9AD2BD}" type="datetimeFigureOut">
              <a:rPr lang="cs-CZ"/>
              <a:pPr>
                <a:defRPr/>
              </a:pPr>
              <a:t>4.5.2015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CB913-F1ED-4D4C-BAD3-FB7F9A8059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BD297-CECF-4B9D-BEE6-207D2DC40D28}" type="datetimeFigureOut">
              <a:rPr lang="cs-CZ"/>
              <a:pPr>
                <a:defRPr/>
              </a:pPr>
              <a:t>4.5.2015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EA53A-F14A-4106-9040-D3DDC36647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B92860-33D2-47F8-816A-2638117800C1}" type="datetimeFigureOut">
              <a:rPr lang="cs-CZ"/>
              <a:pPr>
                <a:defRPr/>
              </a:pPr>
              <a:t>4.5.2015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A54F1D-6B7D-468A-91DE-590286EEF9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file:///\\vuvel-server1\Public\Skrivanek\Dny%20se%20zemedelci\VUVeL_Brno2014-propag_video-kratsi.wmv" TargetMode="External"/><Relationship Id="rId7" Type="http://schemas.openxmlformats.org/officeDocument/2006/relationships/image" Target="../media/image7.png"/><Relationship Id="rId2" Type="http://schemas.microsoft.com/office/2007/relationships/media" Target="file:///\\vuvel-server1\Public\Skrivanek\Dny%20se%20zemedelci\VUVeL_Brno2014-propag_video-kratsi.wmv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Obrázek 4" descr="Logo_vuvel.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132388"/>
            <a:ext cx="5711825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14282" y="785794"/>
            <a:ext cx="860425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Výzkumný ústav veterinárního lékařství, v. v. i.</a:t>
            </a:r>
          </a:p>
          <a:p>
            <a:pPr algn="ctr">
              <a:defRPr/>
            </a:pPr>
            <a:endParaRPr lang="cs-CZ" sz="3200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1. beseda zemědělců 6</a:t>
            </a: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. 5. 2015</a:t>
            </a:r>
            <a:endParaRPr lang="cs-CZ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endParaRPr lang="cs-CZ" sz="2000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Dny se zemědělci</a:t>
            </a:r>
          </a:p>
          <a:p>
            <a:pPr algn="ctr">
              <a:defRPr/>
            </a:pPr>
            <a:endParaRPr lang="cs-CZ" sz="2000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endParaRPr lang="cs-CZ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MVDr. Miloslav Skřivánek, CSc. 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23528" y="260648"/>
            <a:ext cx="8535322" cy="5453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Co děláme pro praxi?</a:t>
            </a:r>
          </a:p>
          <a:p>
            <a:endParaRPr lang="cs-CZ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 Vývoj </a:t>
            </a:r>
            <a:r>
              <a:rPr lang="cs-CZ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vakcín a diagnostik pro hospodářská zvířata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endParaRPr lang="cs-CZ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 Výzkum a vývoj v oblasti bezpečnosti potravin a krmiv</a:t>
            </a:r>
          </a:p>
          <a:p>
            <a:pPr>
              <a:buFont typeface="Wingdings" pitchFamily="2" charset="2"/>
              <a:buChar char="Ø"/>
            </a:pPr>
            <a:endParaRPr lang="cs-CZ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P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oradenství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pro </a:t>
            </a:r>
            <a:r>
              <a:rPr lang="en-US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zemědělskou</a:t>
            </a: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,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veterinární</a:t>
            </a: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, potravinářskou a farmaceutickou praxi, mj.: </a:t>
            </a:r>
            <a:b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</a:br>
            <a:endParaRPr lang="cs-CZ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1257300" lvl="2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realizace preventivně - medicínských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Zdravotních programů stád prasat, skotu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, drůbeže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a ryb (NOP IBR, BVD, 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paratuberkulóza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, salmonelóza, aj.),</a:t>
            </a:r>
          </a:p>
          <a:p>
            <a:pPr marL="1257300" lvl="2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 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projekt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monitoringu výskytu onemocnění a mikrobiální rezistence u skotu,</a:t>
            </a:r>
          </a:p>
          <a:p>
            <a:pPr marL="1257300" lvl="2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seriál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seminářů 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VÚVeL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 </a:t>
            </a:r>
            <a:r>
              <a:rPr lang="cs-CZ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Fest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.</a:t>
            </a:r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sym typeface="+mn-lt"/>
            </a:endParaRPr>
          </a:p>
          <a:p>
            <a:pPr>
              <a:buFont typeface="Wingdings" pitchFamily="2" charset="2"/>
              <a:buChar char="Ø"/>
            </a:pP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47068" y="116632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Vývoj vakcín a diagnostik pro hospodářská </a:t>
            </a:r>
            <a:r>
              <a:rPr lang="cs-CZ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zvířata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547068" y="908720"/>
            <a:ext cx="8345412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2913" indent="-442913">
              <a:buFont typeface="Wingdings" panose="05000000000000000000" pitchFamily="2" charset="2"/>
              <a:buChar char="Ø"/>
            </a:pP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Markerová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vakcína proti IBR u skotu (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BioBos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IBR 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delet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in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) - </a:t>
            </a:r>
            <a:r>
              <a:rPr lang="cs-CZ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Bioveta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, 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a.s.</a:t>
            </a:r>
          </a:p>
          <a:p>
            <a:pPr marL="442913" indent="-442913">
              <a:buFont typeface="Wingdings" panose="05000000000000000000" pitchFamily="2" charset="2"/>
              <a:buChar char="Ø"/>
            </a:pPr>
            <a:endParaRPr lang="cs-CZ" b="1" i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  <a:p>
            <a:pPr marL="442913" indent="-442913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Inaktivovaná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vakcína 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k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aktivní imunizaci zvířat proti nejčastějším virovým chorobám respiračního 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traktu - </a:t>
            </a:r>
            <a:r>
              <a:rPr lang="cs-CZ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Bioveta</a:t>
            </a:r>
            <a:r>
              <a:rPr lang="cs-CZ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, a.s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.</a:t>
            </a:r>
            <a:endParaRPr lang="cs-CZ" b="1" i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442913" indent="-442913">
              <a:buFont typeface="Wingdings" panose="05000000000000000000" pitchFamily="2" charset="2"/>
              <a:buChar char="Ø"/>
            </a:pPr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442913" indent="-442913">
              <a:buFont typeface="Wingdings" panose="05000000000000000000" pitchFamily="2" charset="2"/>
              <a:buChar char="Ø"/>
            </a:pPr>
            <a:r>
              <a:rPr lang="cs-CZ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Imunoenzymatická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souprava k průkazu antigenu viru jarní virémie kaprů (SVCV) v orgánových </a:t>
            </a:r>
            <a:r>
              <a:rPr lang="cs-CZ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homogenátech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- </a:t>
            </a:r>
            <a:r>
              <a:rPr lang="cs-CZ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TestLine</a:t>
            </a:r>
            <a:r>
              <a:rPr lang="cs-CZ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cs-CZ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Clinical</a:t>
            </a:r>
            <a:r>
              <a:rPr lang="cs-CZ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cs-CZ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Diagnostics</a:t>
            </a:r>
            <a:r>
              <a:rPr lang="cs-CZ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, s.r.o.</a:t>
            </a:r>
          </a:p>
          <a:p>
            <a:pPr marL="442913" indent="-442913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442913" indent="-442913">
              <a:buFont typeface="Wingdings" panose="05000000000000000000" pitchFamily="2" charset="2"/>
              <a:buChar char="Ø"/>
            </a:pPr>
            <a:r>
              <a:rPr lang="cs-CZ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Polyepitopový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antigen, vakcinační konstrukt a vakcína pro prevenci </a:t>
            </a:r>
            <a:r>
              <a:rPr lang="cs-CZ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lymeské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boreliózy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- </a:t>
            </a:r>
            <a:r>
              <a:rPr lang="cs-CZ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Bioveta</a:t>
            </a:r>
            <a:r>
              <a:rPr lang="cs-CZ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, a.s.</a:t>
            </a:r>
            <a:endParaRPr lang="cs-CZ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442913" indent="-442913">
              <a:lnSpc>
                <a:spcPct val="130000"/>
              </a:lnSpc>
              <a:buFont typeface="Wingdings" panose="05000000000000000000" pitchFamily="2" charset="2"/>
              <a:buChar char="Ø"/>
            </a:pPr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442913" indent="-442913">
              <a:buFont typeface="Wingdings" panose="05000000000000000000" pitchFamily="2" charset="2"/>
              <a:buChar char="Ø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Sety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ke stanovení MIC antimikrobiálních látek u bakteriálních patogenů 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prasat a skotu, </a:t>
            </a:r>
            <a:r>
              <a:rPr lang="cs-CZ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LabMediaServis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, s.r.o.</a:t>
            </a:r>
            <a:endParaRPr lang="cs-CZ" b="1" i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714375" indent="-714375"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91310" y="116632"/>
            <a:ext cx="87142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sym typeface="+mn-lt"/>
              </a:rPr>
              <a:t>Výzkum a vývoj v oblasti bezpečnosti potravin a krmiv</a:t>
            </a:r>
            <a:endParaRPr lang="en-US" sz="2400" b="1" dirty="0"/>
          </a:p>
        </p:txBody>
      </p:sp>
      <p:sp>
        <p:nvSpPr>
          <p:cNvPr id="5" name="Obdélník 4"/>
          <p:cNvSpPr/>
          <p:nvPr/>
        </p:nvSpPr>
        <p:spPr>
          <a:xfrm>
            <a:off x="179512" y="908720"/>
            <a:ext cx="8435172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Ověřěné</a:t>
            </a: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technologie: </a:t>
            </a:r>
            <a:endParaRPr lang="cs-CZ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819150" lvl="1" indent="-361950">
              <a:buFont typeface="Wingdings" pitchFamily="2" charset="2"/>
              <a:buChar char="Ø"/>
            </a:pPr>
            <a:r>
              <a:rPr lang="cs-CZ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Acrylamide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ELISA </a:t>
            </a:r>
            <a:r>
              <a:rPr lang="cs-CZ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kit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- technologie na výrobu diagnostických nástrojů pro detekci akrylamidu v potravinách a ve vodě – 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ABRAXIS, LLC, USA</a:t>
            </a:r>
            <a:endParaRPr lang="en-US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  <a:p>
            <a:pPr marL="819150" lvl="1" indent="-361950">
              <a:buFont typeface="Wingdings" pitchFamily="2" charset="2"/>
              <a:buChar char="Ø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Atrazin ELISA kit pro stanovení atrazinu ve vodách</a:t>
            </a:r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  <a:p>
            <a:pPr marL="819150" lvl="1" indent="-361950">
              <a:buFont typeface="Wingdings" pitchFamily="2" charset="2"/>
              <a:buChar char="Ø"/>
            </a:pPr>
            <a:r>
              <a:rPr lang="it-IT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Imunoenzymatická souprava ke stanovení protilátek proti Trichinella spp. v krevním séru, plazmě a mase prasat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- </a:t>
            </a:r>
            <a:r>
              <a:rPr lang="cs-CZ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TestLine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cs-CZ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Clinical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cs-CZ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Diagnostics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, s.r.o.</a:t>
            </a:r>
            <a:r>
              <a:rPr lang="it-IT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 </a:t>
            </a:r>
            <a:endParaRPr lang="cs-CZ" b="1" i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  <a:p>
            <a:pPr marL="819150" lvl="1" indent="-361950">
              <a:buFont typeface="Wingdings" pitchFamily="2" charset="2"/>
              <a:buChar char="Ø"/>
            </a:pP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Sulfamethoxazole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ELISA </a:t>
            </a:r>
            <a:r>
              <a:rPr lang="cs-CZ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kit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– detekce metabolitů sulfonamidu v potravinách živočišného původu, </a:t>
            </a:r>
            <a:r>
              <a:rPr lang="cs-CZ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Bioo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cs-CZ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Scientific</a:t>
            </a:r>
            <a:r>
              <a:rPr lang="cs-CZ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, USA</a:t>
            </a:r>
            <a:endParaRPr lang="cs-CZ" b="1" i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  <a:p>
            <a:pPr lvl="1"/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  <a:p>
            <a:pPr marL="85725" lvl="1"/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Certifikované metodiky:</a:t>
            </a:r>
            <a:endPara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  <a:p>
            <a:pPr marL="819150" lvl="1" indent="-361950">
              <a:buFont typeface="Wingdings" pitchFamily="2" charset="2"/>
              <a:buChar char="Ø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Detekce a kvantifikace viru hepatitidy E v biologických vzorcích</a:t>
            </a:r>
          </a:p>
          <a:p>
            <a:pPr marL="819150" lvl="1" indent="-361950">
              <a:buFont typeface="Wingdings" pitchFamily="2" charset="2"/>
              <a:buChar char="Ø"/>
            </a:pP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Detekce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a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určení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kritických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míst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výskytu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biofilmů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v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mlékárenských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provozech</a:t>
            </a:r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marL="819150" lvl="1" indent="-361950">
              <a:buFont typeface="Wingdings" pitchFamily="2" charset="2"/>
              <a:buChar char="Ø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a další.</a:t>
            </a:r>
          </a:p>
          <a:p>
            <a:pPr marL="819150" lvl="1" indent="-361950">
              <a:buFont typeface="Wingdings" pitchFamily="2" charset="2"/>
              <a:buChar char="Ø"/>
            </a:pPr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  <a:p>
            <a:pPr>
              <a:buFont typeface="Wingdings" pitchFamily="2" charset="2"/>
              <a:buChar char="Ø"/>
            </a:pP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685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Obrázek 5" descr="banka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74" y="510944"/>
            <a:ext cx="2808312" cy="2010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Placeholder 15"/>
          <p:cNvSpPr>
            <a:spLocks noGrp="1"/>
          </p:cNvSpPr>
          <p:nvPr>
            <p:custDataLst>
              <p:tags r:id="rId1"/>
            </p:custDataLst>
          </p:nvPr>
        </p:nvSpPr>
        <p:spPr bwMode="auto">
          <a:xfrm>
            <a:off x="729251" y="0"/>
            <a:ext cx="7653450" cy="613750"/>
          </a:xfrm>
          <a:prstGeom prst="rect">
            <a:avLst/>
          </a:prstGeom>
          <a:noFill/>
          <a:effectLst/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88" indent="-1588" algn="l" rtl="0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F1B312"/>
              </a:buClr>
              <a:buFont typeface="Arial" pitchFamily="34" charset="0"/>
              <a:defRPr>
                <a:solidFill>
                  <a:schemeClr val="tx1"/>
                </a:solidFill>
                <a:latin typeface="+mn-lt"/>
              </a:defRPr>
            </a:lvl2pPr>
            <a:lvl3pPr marL="273050" indent="-269875" algn="l" rtl="0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Wingdings" pitchFamily="2" charset="2"/>
              <a:buBlip>
                <a:blip r:embed="rId5"/>
              </a:buBlip>
              <a:defRPr>
                <a:solidFill>
                  <a:schemeClr val="tx1"/>
                </a:solidFill>
                <a:latin typeface="+mn-lt"/>
              </a:defRPr>
            </a:lvl3pPr>
            <a:lvl4pPr marL="819150" indent="-287338" algn="l" rtl="0" fontAlgn="base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Wingdings" pitchFamily="2" charset="2"/>
              <a:buBlip>
                <a:blip r:embed="rId6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1350963" indent="-273050" algn="l" rtl="0" fontAlgn="base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5pPr>
            <a:lvl6pPr marL="1808163" indent="-273050" algn="l" rtl="0" eaLnBrk="1" fontAlgn="base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6pPr>
            <a:lvl7pPr marL="2265363" indent="-273050" algn="l" rtl="0" eaLnBrk="1" fontAlgn="base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7pPr>
            <a:lvl8pPr marL="2722563" indent="-273050" algn="l" rtl="0" eaLnBrk="1" fontAlgn="base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8pPr>
            <a:lvl9pPr marL="3179763" indent="-273050" algn="l" rtl="0" eaLnBrk="1" fontAlgn="base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lnSpc>
                <a:spcPct val="100000"/>
              </a:lnSpc>
            </a:pPr>
            <a:r>
              <a:rPr lang="cs-CZ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P</a:t>
            </a: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oradenství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pro </a:t>
            </a:r>
            <a:r>
              <a:rPr lang="cs-CZ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	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zemědělskou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a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veterinární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praxi</a:t>
            </a:r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Arial" charset="0"/>
              <a:sym typeface="+mn-lt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79512" y="1772816"/>
            <a:ext cx="8752929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5. 11. 2014	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Paratuberkulóza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skotu</a:t>
            </a:r>
          </a:p>
          <a:p>
            <a:pPr>
              <a:lnSpc>
                <a:spcPct val="12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19. 11. 2014	Respiratorní a parazitární infekce masného skotu</a:t>
            </a:r>
          </a:p>
          <a:p>
            <a:pPr>
              <a:lnSpc>
                <a:spcPct val="12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3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. 12. 2014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	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Parazitózy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ovcí, klíšťová encefalitida koz</a:t>
            </a: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7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.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1.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2015 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	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Komplex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respiračních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onemocnění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prasat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</a:endParaRPr>
          </a:p>
          <a:p>
            <a:pPr>
              <a:lnSpc>
                <a:spcPct val="12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21. 1. 2015  	Zdraví telat v období mléčné výživy</a:t>
            </a:r>
          </a:p>
          <a:p>
            <a:pPr>
              <a:lnSpc>
                <a:spcPct val="12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4. 2. 2015  	Zdravotní problémy včelstev v ČR</a:t>
            </a:r>
          </a:p>
          <a:p>
            <a:pPr marL="1800225" indent="-1800225">
              <a:lnSpc>
                <a:spcPct val="12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18. 2. 2015  	Stafylokoky a zdraví mléčné žlázy v chovech mléčného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skotu</a:t>
            </a:r>
          </a:p>
          <a:p>
            <a:pPr marL="1800225" indent="-1800225">
              <a:lnSpc>
                <a:spcPct val="12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4. 3. 2015 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	Gastrointestinální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onemocnění drůbeže ve velkochovech a jejich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řešení</a:t>
            </a:r>
          </a:p>
          <a:p>
            <a:pPr marL="1800225" indent="-1800225">
              <a:lnSpc>
                <a:spcPct val="12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18. 3. 2015 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	Zdraví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sladkovodních ryb v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ČR</a:t>
            </a:r>
          </a:p>
          <a:p>
            <a:pPr marL="1800225" indent="-1800225">
              <a:lnSpc>
                <a:spcPct val="12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1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. 4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.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2015 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	Mikrobiologická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</a:rPr>
              <a:t>kvalita potravin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85242" y="699304"/>
            <a:ext cx="85632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lnSpc>
                <a:spcPct val="10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  <a:sym typeface="+mn-lt"/>
              </a:rPr>
              <a:t>Projekt 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  <a:sym typeface="+mn-lt"/>
              </a:rPr>
              <a:t>VÚVeL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  <a:sym typeface="+mn-lt"/>
              </a:rPr>
              <a:t> </a:t>
            </a:r>
            <a:r>
              <a:rPr lang="cs-CZ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  <a:sym typeface="+mn-lt"/>
              </a:rPr>
              <a:t>Fest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  <a:sym typeface="+mn-lt"/>
              </a:rPr>
              <a:t> - cyklus seminářů na téma </a:t>
            </a:r>
          </a:p>
          <a:p>
            <a:pPr marL="0" indent="0" algn="ctr">
              <a:lnSpc>
                <a:spcPct val="10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  <a:cs typeface="+mn-cs"/>
                <a:sym typeface="+mn-lt"/>
              </a:rPr>
              <a:t>Zdravotní problematika hospodářských zvířat a  potravin </a:t>
            </a:r>
            <a:endParaRPr lang="de-DE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+mn-cs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5"/>
          <p:cNvSpPr>
            <a:spLocks noGrp="1"/>
          </p:cNvSpPr>
          <p:nvPr>
            <p:custDataLst>
              <p:tags r:id="rId1"/>
            </p:custDataLst>
          </p:nvPr>
        </p:nvSpPr>
        <p:spPr bwMode="auto">
          <a:xfrm>
            <a:off x="729251" y="0"/>
            <a:ext cx="7653450" cy="613750"/>
          </a:xfrm>
          <a:prstGeom prst="rect">
            <a:avLst/>
          </a:prstGeom>
          <a:noFill/>
          <a:effectLst/>
        </p:spPr>
        <p:txBody>
          <a:bodyPr wrap="none" lIns="0" tIns="0" rIns="0" bIns="0" numCol="1" spcCol="0" anchor="ctr" anchorCtr="0">
            <a:noAutofit/>
          </a:bodyPr>
          <a:lstStyle>
            <a:lvl1pPr marL="342900" indent="-342900" algn="l" rtl="0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88" indent="-1588" algn="l" rtl="0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F1B312"/>
              </a:buClr>
              <a:buFont typeface="Arial" pitchFamily="34" charset="0"/>
              <a:defRPr>
                <a:solidFill>
                  <a:schemeClr val="tx1"/>
                </a:solidFill>
                <a:latin typeface="+mn-lt"/>
              </a:defRPr>
            </a:lvl2pPr>
            <a:lvl3pPr marL="273050" indent="-269875" algn="l" rtl="0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Wingdings" pitchFamily="2" charset="2"/>
              <a:buBlip>
                <a:blip r:embed="rId5"/>
              </a:buBlip>
              <a:defRPr>
                <a:solidFill>
                  <a:schemeClr val="tx1"/>
                </a:solidFill>
                <a:latin typeface="+mn-lt"/>
              </a:defRPr>
            </a:lvl3pPr>
            <a:lvl4pPr marL="819150" indent="-287338" algn="l" rtl="0" fontAlgn="base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Wingdings" pitchFamily="2" charset="2"/>
              <a:buBlip>
                <a:blip r:embed="rId6"/>
              </a:buBlip>
              <a:defRPr sz="1600">
                <a:solidFill>
                  <a:schemeClr val="tx1"/>
                </a:solidFill>
                <a:latin typeface="+mn-lt"/>
              </a:defRPr>
            </a:lvl4pPr>
            <a:lvl5pPr marL="1350963" indent="-273050" algn="l" rtl="0" fontAlgn="base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5pPr>
            <a:lvl6pPr marL="1808163" indent="-273050" algn="l" rtl="0" eaLnBrk="1" fontAlgn="base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6pPr>
            <a:lvl7pPr marL="2265363" indent="-273050" algn="l" rtl="0" eaLnBrk="1" fontAlgn="base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7pPr>
            <a:lvl8pPr marL="2722563" indent="-273050" algn="l" rtl="0" eaLnBrk="1" fontAlgn="base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8pPr>
            <a:lvl9pPr marL="3179763" indent="-273050" algn="l" rtl="0" eaLnBrk="1" fontAlgn="base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>
                <a:srgbClr val="F14F1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lnSpc>
                <a:spcPct val="100000"/>
              </a:lnSpc>
            </a:pPr>
            <a:r>
              <a:rPr lang="cs-CZ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VÚVeL</a:t>
            </a:r>
            <a:r>
              <a:rPr lang="cs-CZ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 pro praxi</a:t>
            </a:r>
            <a:endParaRPr lang="cs-CZ" sz="2400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  <a:cs typeface="Arial" charset="0"/>
              <a:sym typeface="+mn-lt"/>
            </a:endParaRPr>
          </a:p>
        </p:txBody>
      </p:sp>
      <p:pic>
        <p:nvPicPr>
          <p:cNvPr id="4" name="VUVeL_Brno2014-propag_video-kratsi.wmv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205915" y="764704"/>
            <a:ext cx="8686565" cy="48709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0" y="162880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Děkuji za pozornost</a:t>
            </a:r>
          </a:p>
          <a:p>
            <a:pPr algn="ctr">
              <a:defRPr/>
            </a:pPr>
            <a:endParaRPr lang="cs-CZ" sz="3200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r>
              <a:rPr lang="cs-CZ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www.vri.cz</a:t>
            </a:r>
            <a:endParaRPr lang="cs-CZ" sz="2000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endParaRPr lang="cs-CZ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  <a:p>
            <a:pPr algn="ctr">
              <a:defRPr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 pitchFamily="18" charset="0"/>
              </a:rPr>
              <a:t>MVDr. Miloslav Skřivánek, CSc. 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98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wNvE7NJFEumEsofPKKQi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wNvE7NJFEumEsofPKKQiw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253</Words>
  <Application>Microsoft Office PowerPoint</Application>
  <PresentationFormat>Předvádění na obrazovce (4:3)</PresentationFormat>
  <Paragraphs>61</Paragraphs>
  <Slides>7</Slides>
  <Notes>1</Notes>
  <HiddenSlides>0</HiddenSlides>
  <MMClips>1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Wingdings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VÚVeL Brno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Andrea Ďurišová</dc:creator>
  <cp:lastModifiedBy>Ildikó Csölle Putzová</cp:lastModifiedBy>
  <cp:revision>79</cp:revision>
  <dcterms:created xsi:type="dcterms:W3CDTF">2014-03-13T10:11:47Z</dcterms:created>
  <dcterms:modified xsi:type="dcterms:W3CDTF">2015-05-04T12:11:47Z</dcterms:modified>
</cp:coreProperties>
</file>