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  <p:sldMasterId id="2147483706" r:id="rId5"/>
    <p:sldMasterId id="2147483723" r:id="rId6"/>
  </p:sldMasterIdLst>
  <p:notesMasterIdLst>
    <p:notesMasterId r:id="rId30"/>
  </p:notesMasterIdLst>
  <p:handoutMasterIdLst>
    <p:handoutMasterId r:id="rId31"/>
  </p:handoutMasterIdLst>
  <p:sldIdLst>
    <p:sldId id="256" r:id="rId7"/>
    <p:sldId id="257" r:id="rId8"/>
    <p:sldId id="266" r:id="rId9"/>
    <p:sldId id="280" r:id="rId10"/>
    <p:sldId id="282" r:id="rId11"/>
    <p:sldId id="272" r:id="rId12"/>
    <p:sldId id="283" r:id="rId13"/>
    <p:sldId id="286" r:id="rId14"/>
    <p:sldId id="288" r:id="rId15"/>
    <p:sldId id="284" r:id="rId16"/>
    <p:sldId id="285" r:id="rId17"/>
    <p:sldId id="281" r:id="rId18"/>
    <p:sldId id="258" r:id="rId19"/>
    <p:sldId id="274" r:id="rId20"/>
    <p:sldId id="289" r:id="rId21"/>
    <p:sldId id="276" r:id="rId22"/>
    <p:sldId id="298" r:id="rId23"/>
    <p:sldId id="299" r:id="rId24"/>
    <p:sldId id="300" r:id="rId25"/>
    <p:sldId id="296" r:id="rId26"/>
    <p:sldId id="297" r:id="rId27"/>
    <p:sldId id="287" r:id="rId28"/>
    <p:sldId id="279" r:id="rId29"/>
  </p:sldIdLst>
  <p:sldSz cx="9144000" cy="6858000" type="screen4x3"/>
  <p:notesSz cx="6808788" cy="99409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0286" autoAdjust="0"/>
  </p:normalViewPr>
  <p:slideViewPr>
    <p:cSldViewPr>
      <p:cViewPr>
        <p:scale>
          <a:sx n="109" d="100"/>
          <a:sy n="109" d="100"/>
        </p:scale>
        <p:origin x="-16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4234822814329E-2"/>
          <c:y val="0.28402708050755399"/>
          <c:w val="0.91334194680773262"/>
          <c:h val="0.64124762928123902"/>
        </c:manualLayout>
      </c:layout>
      <c:lineChart>
        <c:grouping val="standard"/>
        <c:varyColors val="0"/>
        <c:ser>
          <c:idx val="0"/>
          <c:order val="0"/>
          <c:tx>
            <c:strRef>
              <c:f>Vše!$A$2</c:f>
              <c:strCache>
                <c:ptCount val="1"/>
                <c:pt idx="0">
                  <c:v>MLÉKO (Výroba/spotřeba)</c:v>
                </c:pt>
              </c:strCache>
            </c:strRef>
          </c:tx>
          <c:marker>
            <c:symbol val="none"/>
          </c:marker>
          <c:cat>
            <c:numRef>
              <c:f>Vše!$B$1:$P$1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cat>
          <c:val>
            <c:numRef>
              <c:f>Vše!$B$2:$P$2</c:f>
              <c:numCache>
                <c:formatCode>General</c:formatCode>
                <c:ptCount val="15"/>
                <c:pt idx="0">
                  <c:v>123.3</c:v>
                </c:pt>
                <c:pt idx="1">
                  <c:v>125.5</c:v>
                </c:pt>
                <c:pt idx="2">
                  <c:v>123</c:v>
                </c:pt>
                <c:pt idx="3">
                  <c:v>119.6</c:v>
                </c:pt>
                <c:pt idx="4">
                  <c:v>123.2</c:v>
                </c:pt>
                <c:pt idx="5">
                  <c:v>121.2</c:v>
                </c:pt>
                <c:pt idx="6">
                  <c:v>118.9</c:v>
                </c:pt>
                <c:pt idx="7">
                  <c:v>124.6</c:v>
                </c:pt>
                <c:pt idx="8">
                  <c:v>124.5</c:v>
                </c:pt>
                <c:pt idx="9">
                  <c:v>128.69999999999999</c:v>
                </c:pt>
                <c:pt idx="10">
                  <c:v>131.1</c:v>
                </c:pt>
                <c:pt idx="11">
                  <c:v>130</c:v>
                </c:pt>
                <c:pt idx="12">
                  <c:v>130</c:v>
                </c:pt>
                <c:pt idx="13">
                  <c:v>130</c:v>
                </c:pt>
                <c:pt idx="14">
                  <c:v>130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Vše!$A$3</c:f>
              <c:strCache>
                <c:ptCount val="1"/>
                <c:pt idx="0">
                  <c:v>HOVĚZÍ MASO</c:v>
                </c:pt>
              </c:strCache>
            </c:strRef>
          </c:tx>
          <c:marker>
            <c:symbol val="none"/>
          </c:marker>
          <c:cat>
            <c:numRef>
              <c:f>Vše!$B$1:$P$1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cat>
          <c:val>
            <c:numRef>
              <c:f>Vše!$B$3:$P$3</c:f>
              <c:numCache>
                <c:formatCode>General</c:formatCode>
                <c:ptCount val="15"/>
                <c:pt idx="0">
                  <c:v>117.2</c:v>
                </c:pt>
                <c:pt idx="1">
                  <c:v>105.6</c:v>
                </c:pt>
                <c:pt idx="2">
                  <c:v>106.8</c:v>
                </c:pt>
                <c:pt idx="3">
                  <c:v>104.2</c:v>
                </c:pt>
                <c:pt idx="4">
                  <c:v>122.2</c:v>
                </c:pt>
                <c:pt idx="5">
                  <c:v>121.1</c:v>
                </c:pt>
                <c:pt idx="6">
                  <c:v>114.4</c:v>
                </c:pt>
                <c:pt idx="7">
                  <c:v>121.6</c:v>
                </c:pt>
                <c:pt idx="8">
                  <c:v>131.5</c:v>
                </c:pt>
                <c:pt idx="9">
                  <c:v>140.1</c:v>
                </c:pt>
                <c:pt idx="10">
                  <c:v>140</c:v>
                </c:pt>
                <c:pt idx="11">
                  <c:v>140</c:v>
                </c:pt>
                <c:pt idx="12">
                  <c:v>140</c:v>
                </c:pt>
                <c:pt idx="13">
                  <c:v>140</c:v>
                </c:pt>
                <c:pt idx="14">
                  <c:v>140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Vše!$A$4</c:f>
              <c:strCache>
                <c:ptCount val="1"/>
                <c:pt idx="0">
                  <c:v>DRŮBEŽÍ MASO</c:v>
                </c:pt>
              </c:strCache>
            </c:strRef>
          </c:tx>
          <c:marker>
            <c:symbol val="none"/>
          </c:marker>
          <c:cat>
            <c:numRef>
              <c:f>Vše!$B$1:$P$1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cat>
          <c:val>
            <c:numRef>
              <c:f>Vše!$B$4:$P$4</c:f>
              <c:numCache>
                <c:formatCode>General</c:formatCode>
                <c:ptCount val="15"/>
                <c:pt idx="0">
                  <c:v>88.2</c:v>
                </c:pt>
                <c:pt idx="1">
                  <c:v>90.6</c:v>
                </c:pt>
                <c:pt idx="2">
                  <c:v>85</c:v>
                </c:pt>
                <c:pt idx="3">
                  <c:v>85</c:v>
                </c:pt>
                <c:pt idx="4">
                  <c:v>83.3</c:v>
                </c:pt>
                <c:pt idx="5">
                  <c:v>78.8</c:v>
                </c:pt>
                <c:pt idx="6">
                  <c:v>84.9</c:v>
                </c:pt>
                <c:pt idx="7">
                  <c:v>73.2</c:v>
                </c:pt>
                <c:pt idx="8">
                  <c:v>69.400000000000006</c:v>
                </c:pt>
                <c:pt idx="9">
                  <c:v>70.8</c:v>
                </c:pt>
                <c:pt idx="10">
                  <c:v>69.400000000000006</c:v>
                </c:pt>
                <c:pt idx="11">
                  <c:v>65</c:v>
                </c:pt>
                <c:pt idx="12">
                  <c:v>85</c:v>
                </c:pt>
                <c:pt idx="13">
                  <c:v>90</c:v>
                </c:pt>
                <c:pt idx="14">
                  <c:v>100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Vše!$A$5</c:f>
              <c:strCache>
                <c:ptCount val="1"/>
                <c:pt idx="0">
                  <c:v>VEJCE</c:v>
                </c:pt>
              </c:strCache>
            </c:strRef>
          </c:tx>
          <c:marker>
            <c:symbol val="none"/>
          </c:marker>
          <c:cat>
            <c:numRef>
              <c:f>Vše!$B$1:$P$1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cat>
          <c:val>
            <c:numRef>
              <c:f>Vše!$B$5:$P$5</c:f>
              <c:numCache>
                <c:formatCode>General</c:formatCode>
                <c:ptCount val="15"/>
                <c:pt idx="0">
                  <c:v>95.5</c:v>
                </c:pt>
                <c:pt idx="1">
                  <c:v>89.7</c:v>
                </c:pt>
                <c:pt idx="2">
                  <c:v>83.4</c:v>
                </c:pt>
                <c:pt idx="3">
                  <c:v>84.6</c:v>
                </c:pt>
                <c:pt idx="4">
                  <c:v>80.599999999999994</c:v>
                </c:pt>
                <c:pt idx="5">
                  <c:v>84.3</c:v>
                </c:pt>
                <c:pt idx="6">
                  <c:v>84.1</c:v>
                </c:pt>
                <c:pt idx="7">
                  <c:v>81.599999999999994</c:v>
                </c:pt>
                <c:pt idx="8">
                  <c:v>80.900000000000006</c:v>
                </c:pt>
                <c:pt idx="9">
                  <c:v>85.7</c:v>
                </c:pt>
                <c:pt idx="10">
                  <c:v>82.9</c:v>
                </c:pt>
                <c:pt idx="11">
                  <c:v>78.400000000000006</c:v>
                </c:pt>
                <c:pt idx="12">
                  <c:v>85</c:v>
                </c:pt>
                <c:pt idx="13">
                  <c:v>90</c:v>
                </c:pt>
                <c:pt idx="14">
                  <c:v>100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Vše!$A$6</c:f>
              <c:strCache>
                <c:ptCount val="1"/>
                <c:pt idx="0">
                  <c:v>VEPŘOVÉ MASO</c:v>
                </c:pt>
              </c:strCache>
            </c:strRef>
          </c:tx>
          <c:marker>
            <c:symbol val="none"/>
          </c:marker>
          <c:cat>
            <c:numRef>
              <c:f>Vše!$B$1:$P$1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</c:numCache>
            </c:numRef>
          </c:cat>
          <c:val>
            <c:numRef>
              <c:f>Vše!$B$6:$P$6</c:f>
              <c:numCache>
                <c:formatCode>General</c:formatCode>
                <c:ptCount val="15"/>
                <c:pt idx="0">
                  <c:v>96.9</c:v>
                </c:pt>
                <c:pt idx="1">
                  <c:v>82.8</c:v>
                </c:pt>
                <c:pt idx="2">
                  <c:v>79.7</c:v>
                </c:pt>
                <c:pt idx="3">
                  <c:v>78.7</c:v>
                </c:pt>
                <c:pt idx="4">
                  <c:v>74</c:v>
                </c:pt>
                <c:pt idx="5">
                  <c:v>65.099999999999994</c:v>
                </c:pt>
                <c:pt idx="6">
                  <c:v>63.8</c:v>
                </c:pt>
                <c:pt idx="7">
                  <c:v>60.8</c:v>
                </c:pt>
                <c:pt idx="8">
                  <c:v>54.5</c:v>
                </c:pt>
                <c:pt idx="9">
                  <c:v>56.9</c:v>
                </c:pt>
                <c:pt idx="10">
                  <c:v>57.2</c:v>
                </c:pt>
                <c:pt idx="11">
                  <c:v>55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02912"/>
        <c:axId val="30908800"/>
      </c:lineChart>
      <c:catAx>
        <c:axId val="3090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0908800"/>
        <c:crosses val="autoZero"/>
        <c:auto val="1"/>
        <c:lblAlgn val="ctr"/>
        <c:lblOffset val="100"/>
        <c:noMultiLvlLbl val="0"/>
      </c:catAx>
      <c:valAx>
        <c:axId val="3090880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0902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968000130014708E-2"/>
          <c:y val="0.17598806860551827"/>
          <c:w val="0.9"/>
          <c:h val="5.105908741273113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334250054492689"/>
          <c:y val="0.28807755842671307"/>
          <c:w val="0.48144326578017022"/>
          <c:h val="0.53324074074074079"/>
        </c:manualLayout>
      </c:layout>
      <c:lineChart>
        <c:grouping val="standard"/>
        <c:varyColors val="0"/>
        <c:ser>
          <c:idx val="0"/>
          <c:order val="0"/>
          <c:tx>
            <c:strRef>
              <c:f>trendy!$A$3</c:f>
              <c:strCache>
                <c:ptCount val="1"/>
                <c:pt idx="0">
                  <c:v>ZELENINA</c:v>
                </c:pt>
              </c:strCache>
            </c:strRef>
          </c:tx>
          <c:marker>
            <c:symbol val="none"/>
          </c:marker>
          <c:cat>
            <c:numRef>
              <c:f>trendy!$B$2:$E$2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trendy!$B$3:$E$3</c:f>
              <c:numCache>
                <c:formatCode>General</c:formatCode>
                <c:ptCount val="4"/>
                <c:pt idx="0">
                  <c:v>42</c:v>
                </c:pt>
                <c:pt idx="1">
                  <c:v>43</c:v>
                </c:pt>
                <c:pt idx="2">
                  <c:v>55</c:v>
                </c:pt>
                <c:pt idx="3">
                  <c:v>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trendy!$A$4</c:f>
              <c:strCache>
                <c:ptCount val="1"/>
                <c:pt idx="0">
                  <c:v>OVOCE</c:v>
                </c:pt>
              </c:strCache>
            </c:strRef>
          </c:tx>
          <c:marker>
            <c:symbol val="none"/>
          </c:marker>
          <c:cat>
            <c:numRef>
              <c:f>trendy!$B$2:$E$2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trendy!$B$4:$E$4</c:f>
              <c:numCache>
                <c:formatCode>General</c:formatCode>
                <c:ptCount val="4"/>
                <c:pt idx="0">
                  <c:v>57</c:v>
                </c:pt>
                <c:pt idx="1">
                  <c:v>59</c:v>
                </c:pt>
                <c:pt idx="2">
                  <c:v>63</c:v>
                </c:pt>
                <c:pt idx="3">
                  <c:v>70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trendy!#REF!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val>
            <c:numRef>
              <c:f>trendy!#REF!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trendy!$A$5</c:f>
              <c:strCache>
                <c:ptCount val="1"/>
                <c:pt idx="0">
                  <c:v>BRAMBORY</c:v>
                </c:pt>
              </c:strCache>
            </c:strRef>
          </c:tx>
          <c:marker>
            <c:symbol val="none"/>
          </c:marker>
          <c:val>
            <c:numRef>
              <c:f>trendy!$B$5:$E$5</c:f>
              <c:numCache>
                <c:formatCode>General</c:formatCode>
                <c:ptCount val="4"/>
                <c:pt idx="0">
                  <c:v>80</c:v>
                </c:pt>
                <c:pt idx="1">
                  <c:v>85</c:v>
                </c:pt>
                <c:pt idx="2">
                  <c:v>87</c:v>
                </c:pt>
                <c:pt idx="3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451008"/>
        <c:axId val="100286464"/>
      </c:lineChart>
      <c:catAx>
        <c:axId val="117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286464"/>
        <c:crosses val="autoZero"/>
        <c:auto val="1"/>
        <c:lblAlgn val="ctr"/>
        <c:lblOffset val="100"/>
        <c:noMultiLvlLbl val="0"/>
      </c:catAx>
      <c:valAx>
        <c:axId val="100286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451008"/>
        <c:crosses val="autoZero"/>
        <c:crossBetween val="midCat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14028109820351498"/>
          <c:y val="0.15599856880981203"/>
          <c:w val="0.73076695153236726"/>
          <c:h val="6.6695844204725255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0.15081</cdr:x>
      <cdr:y>0.0434</cdr:y>
    </cdr:from>
    <cdr:to>
      <cdr:x>0.92387</cdr:x>
      <cdr:y>0.21161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981076" y="170934"/>
          <a:ext cx="5029200" cy="662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8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2ABFA-177B-445C-8BA4-F2A4610785D8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5D694-9EFE-41E3-92A1-BA4EE0D3F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39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79BBE-E63B-49A8-82C4-43DD3F614E11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1D900-B30A-427E-8F1B-BB158CAB2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68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Soběstačnost v živočišných komoditách se liší dle sektorů. U mléka a hovězího masa je silně nad 100</a:t>
            </a:r>
            <a:r>
              <a:rPr lang="cs-CZ" baseline="0" dirty="0" smtClean="0"/>
              <a:t> procenty, u vepřového masa, drůbežího masa a vajec naopak silně pod 100 procenty.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00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Rok 2015 uváděný ve Strategii 2030 jako aktuální stav odpovídá hodnotě odhadované v polovině roku 2015 (ÚZEI), a tudíž se může lišit od konečné hodnoty daného období!</a:t>
            </a:r>
          </a:p>
          <a:p>
            <a:r>
              <a:rPr lang="cs-CZ" dirty="0" smtClean="0"/>
              <a:t>AMBICE JE ZVÝŠIT SOBĚSTAČNOST</a:t>
            </a:r>
            <a:r>
              <a:rPr lang="cs-CZ" baseline="0" dirty="0" smtClean="0"/>
              <a:t> V TĚCHTO SEKTORECH – DRŮBEŽ AN 100 % A VEPŘOVÉ ALESPOŇ NA 80 %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36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241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Domácí produkce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vepřového masa se oproti roku 2014 v roce 2015 meziročně snížila na +309,8 tis. t ž. hm. (tj. o -0,9 %), avšak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spotřeba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zvýšila na 549,9 tis. t. ž. hm. (tj. 1,3 %).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Spotřeba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vepřového masa na obyvatele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v roce 2014 mírně zvýšila na 40,7 kg, pro rok 2015 bude publikována ČSÚ až závěrem roku 2016.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ČR není dlouhodobě ve výrobě vepřového masa soběstačná a v roce 2015 došlo opět k poklesu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míry soběstačnosti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56,3% (tj. o 1,2 %) což je hluboko pod úrovní průměru EU.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Spotřeba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vepřového masa na obyvatele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v roce 2014 mírně zvýšila na 40,7 kg, pro rok 2015 bude publikována ČSÚ až závěrem roku 2016.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33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Rok 2015 uváděný ve Strategii 2030 jako aktuální stav odpovídá hodnotě odhadované v polovině roku 2015 (ÚZEI), a tudíž se může lišit od konečné hodnoty daného období!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1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Cukrová řepa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jako surovina pro výrobu cukru a kvasného lihu, je mj. přímo závislá poptávce a vývoji trhu s cukrem a lihem, současně na počasí. Dokladem je nadúroda roku 2014/15 a sucho roku 2015/16.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Stávající průměrná celková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plocha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cukrové řepy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pohybuje okolo 60 tis. ha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Výroba cukru v ČR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pohybuje okolo 500 tis. t ročně (dlouhodobý průměr), 518 tis. 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průměr za roky 2013/14-2015/16.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Bilance, resp. saldo obchodní výměny čistého cukru je tradičně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kladná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Cukr je prodáván do všech okolních států EU, nemalá část je vyvážena mimo EU. Opačná situace je pro ČR v oblasti obchodní výměny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cukru zapracovaného ve výrobcích,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kde je ČR dlouhodobě v záporných číslech.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Celková bilance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(obchod in natura a obchod zapracovaných výrobků) je však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kladná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05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3847F25-D7C4-4C8E-B9FF-F3B82B9F18DE}" type="slidenum">
              <a:rPr lang="cs-CZ" altLang="cs-CZ" smtClean="0">
                <a:solidFill>
                  <a:prstClr val="black"/>
                </a:solidFill>
              </a:rPr>
              <a:pPr/>
              <a:t>20</a:t>
            </a:fld>
            <a:endParaRPr lang="cs-CZ" alt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32D7-C200-43EB-AC59-611EEED691D8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E54-8978-4258-AC3C-0830FD094379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F4DF-E04D-4CFB-AEBF-5A5C7F5DFB85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A0A4-91B3-447B-B8B5-6FFABD6638DE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FBDE-8292-4776-89ED-44C1F3C8B471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FB48-F4CD-464E-90BC-5A825F1FD3DC}" type="datetime1">
              <a:rPr lang="cs-CZ" smtClean="0"/>
              <a:t>21.3.2016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490-2CA8-4C97-BDF9-20B7F4A13064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A3C-8E8A-4220-84F2-A332D7049F7C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15-12A0-42B8-AF09-EF67A4B74BCD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54BE-4FAB-4DF7-83E1-6DF5313A46F1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1AB7-7F5E-4F8A-AAC0-C762D19D305F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3F56-4ADB-48A9-9296-EDB97B31A6F2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502B-05FA-4181-B326-CA201A3EA963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9200-D563-41DD-9009-8058362E88CD}" type="datetime1">
              <a:rPr lang="cs-CZ" smtClean="0"/>
              <a:t>21.3.2016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F87-2741-4589-8523-4C56187B51E5}" type="datetime1">
              <a:rPr lang="cs-CZ" smtClean="0"/>
              <a:t>21.3.2016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7AB3-997E-4C7C-9F25-9E1C3AAAA7A4}" type="datetime1">
              <a:rPr lang="cs-CZ" smtClean="0"/>
              <a:t>21.3.2016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FF41-BF5A-4CCF-8AFF-B14E5C8C1D9F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2DFF-288E-4E50-832F-4A8C68585680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BF83-975D-4035-8188-F5E6DC9928C8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98B5-20E6-4950-9D26-5EF6938FF1E4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B5D-F743-441F-851E-417FD5D05B26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960C-28E7-4B83-A77F-2324416FB0EA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A4D-6E63-4738-84B9-BF141557371F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19C-F319-41A6-B634-2E6B7D055009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B085-A509-4E82-9C6B-DBC8C4588EC9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08C-844C-4B2C-A8CC-160F099799CE}" type="datetime1">
              <a:rPr lang="cs-CZ" smtClean="0"/>
              <a:t>21.3.2016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4709-FD80-4DA4-8AF3-E4498A60F3C3}" type="datetime1">
              <a:rPr lang="cs-CZ" smtClean="0"/>
              <a:t>21.3.2016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E450-D590-47FE-B6AB-1B2D0AB4521D}" type="datetime1">
              <a:rPr lang="cs-CZ" smtClean="0"/>
              <a:t>21.3.2016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083D-CDF5-4F63-BDCC-B8016815E236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CD1F-C3D3-4DC8-BE12-4543CE8DAB33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1AD-F59F-4A15-8E79-58EB0E9D1083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E5F3-DABE-4738-B85C-B6161949EF54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A3E-029C-4547-ACC9-37C017EA5BE7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Kliknutím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A12B-A278-4E60-B342-0D89B3DE9A81}" type="datetime1">
              <a:rPr lang="cs-CZ" smtClean="0"/>
              <a:t>21.3.2016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F26-39D5-41D6-9995-C152BF6EA75D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6E5-6CBF-4B5D-860F-326EA355CFFC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7F5D-E24A-4B95-A102-7C73B889E6ED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8DFC-3771-4C56-B6B2-E94F7559994C}" type="datetime1">
              <a:rPr lang="cs-CZ" smtClean="0"/>
              <a:t>21.3.2016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BD9-2682-49E5-AC8A-B2FEC070C232}" type="datetime1">
              <a:rPr lang="cs-CZ" smtClean="0"/>
              <a:t>21.3.2016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CB7E-C6D3-4608-90BE-3A8095006B54}" type="datetime1">
              <a:rPr lang="cs-CZ" smtClean="0"/>
              <a:t>21.3.2016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7804-ABFC-4A3A-82FD-DCD31E219E0F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010-1D40-4104-AD38-7D4205AAF615}" type="datetime1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F896-B843-4659-B0FE-7B6C501FF45C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8C7C-5C84-4B07-8428-706A1FA09288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Kliknutím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3E0-13A4-471A-A5AD-47B4598191A5}" type="datetime1">
              <a:rPr lang="cs-CZ" smtClean="0"/>
              <a:t>21.3.2016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EF73-D2E3-4F99-966F-9E963C13A2D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0950-8791-4B38-A30A-BD365E41E5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3122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9B70-55B4-4E0A-A494-21B05753A0D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0879-3464-4EFA-B080-0650FF0D89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523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2FC4-147C-40A8-9878-1D1920FFB8E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52C74-C232-4432-8358-44F69B49D1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6094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0AED-F1C6-412D-86DE-A4FDB4A1690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69B4-303E-499B-A135-9E795D8D92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9937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4C86-FFC2-47D3-BAC2-CBCBF4533AF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A39A-464C-4184-8DC3-FC6146C0C2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8194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0BBB-50D9-48D0-AE35-A663F7F24F0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9AC5-189C-44EE-A231-DB1B7C1D2C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6891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C4D42-A5BA-45F2-858F-120C0EF5350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0CFE-27E4-455C-8F81-6A18BE63F9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9429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86D9-634B-48FB-9490-E3FAEA6FCA7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CBC7-94B7-4C06-9AFC-7811C0A0F4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9402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5CED-7A57-4B6E-9C48-C028C84BC08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E0EF-0DBF-4A9E-9FB1-ECDFEB6AF4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6851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CCC8-2419-42E2-99A0-1711258CCDA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A1A5-783B-4148-9468-ACC193D97B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046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CC65-AE09-4126-A764-E9C173780AA9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5C0F-5035-49CD-B6B9-9172D839103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57F3-E2CB-4D14-9C23-7623B0A205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7546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tabulku.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51FD-F7AD-4328-878E-090AFEF096B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2EAA-EF9B-4CEE-B795-8BFB7B9E50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195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tabulku.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FDBFA-E1A1-4F6A-8121-74E825DC406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677E-93C0-4FB1-A751-72D327F425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42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67EE-EA9A-4257-9796-44C2AF47A62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F336-377D-4CA8-B991-4CF8562BC7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21755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88F8-407D-4BD8-8811-780988089BB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52A536A-6413-4D63-AB12-A559AB3A41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7020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D784-22E3-41B1-9253-3F64F0D1BE8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D70504C-15FB-4CA6-B9B2-A06C53F51A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7112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51B6-EB08-436E-B937-D06B8ABEDE8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0950-8791-4B38-A30A-BD365E41E5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24535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0EF1-E697-48A7-A0EE-0509D761C37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0879-3464-4EFA-B080-0650FF0D89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492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DC11-ABC4-43A2-838F-5F9A697B7D0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52C74-C232-4432-8358-44F69B49D1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87773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3C89-93DB-48E5-9715-3C7E88989DB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69B4-303E-499B-A135-9E795D8D92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970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AA79-2C8F-442D-BBD9-BA3337CBC661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740A-5C70-43E0-8F99-3F31708084A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A39A-464C-4184-8DC3-FC6146C0C2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98080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DACB-6CE7-4A4A-9FBC-B69B92F77A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9AC5-189C-44EE-A231-DB1B7C1D2C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7991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D317-7E6F-42CF-A9F3-1972E15A789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0CFE-27E4-455C-8F81-6A18BE63F9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30541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8A60-B8AB-47C7-95AC-823B884C742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CBC7-94B7-4C06-9AFC-7811C0A0F4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52715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79A4C-9C15-4307-8789-9930E0D5517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E0EF-0DBF-4A9E-9FB1-ECDFEB6AF4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7372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4633-A67B-4FF4-AE44-309ACDFEA22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A1A5-783B-4148-9468-ACC193D97B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5578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4C12-7CFA-406D-A154-1D93C853250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57F3-E2CB-4D14-9C23-7623B0A205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29819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tabulku.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19B6-E961-40C3-A380-590762815CA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2EAA-EF9B-4CEE-B795-8BFB7B9E50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3953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tabulku.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CBF4-D8D1-4E72-A36F-5C353E951DB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677E-93C0-4FB1-A751-72D327F425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76909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3D3C-3BE6-46C8-8C5E-9FD2E6DB6C7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F336-377D-4CA8-B991-4CF8562BC7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36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91A-EAAC-4D9A-9388-971AA39B3C62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7609-568F-40CA-9664-F40D2C0241D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52A536A-6413-4D63-AB12-A559AB3A41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8654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20B9-1032-4310-8B4B-2DA4691550E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D70504C-15FB-4CA6-B9B2-A06C53F51A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278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55B6-0453-4DFD-A9C6-32568405E501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53D0-318F-4066-B32E-F815AB17D052}" type="datetime1">
              <a:rPr lang="cs-CZ" smtClean="0"/>
              <a:t>21.3.2016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A7F66FD0-77ED-4855-BDD6-57F58BD46DD3}" type="slidenum">
              <a:rPr lang="cs-CZ" smtClean="0"/>
              <a:pPr algn="ctr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652" r:id="rId4"/>
    <p:sldLayoutId id="2147483700" r:id="rId5"/>
    <p:sldLayoutId id="2147483654" r:id="rId6"/>
    <p:sldLayoutId id="2147483701" r:id="rId7"/>
    <p:sldLayoutId id="2147483696" r:id="rId8"/>
    <p:sldLayoutId id="2147483702" r:id="rId9"/>
    <p:sldLayoutId id="2147483697" r:id="rId10"/>
    <p:sldLayoutId id="2147483703" r:id="rId11"/>
    <p:sldLayoutId id="2147483698" r:id="rId12"/>
    <p:sldLayoutId id="2147483704" r:id="rId13"/>
    <p:sldLayoutId id="2147483655" r:id="rId14"/>
    <p:sldLayoutId id="2147483658" r:id="rId15"/>
    <p:sldLayoutId id="2147483659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08E5-0EDB-42AE-98A7-54095FA74D92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B1B7-60A1-4647-93AA-0BD9C2EFFB3C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2759-23BF-4D32-B477-D615EA757069}" type="datetime1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93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2AD4CE-482A-43BA-9F6D-F9151F8FDCB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12CDF9-F2AD-4FD0-B8EE-149FBB2C8808}" type="slidenum">
              <a:rPr lang="cs-CZ" alt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cs-CZ" sz="3200" b="1" kern="1200" dirty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cs-CZ" sz="22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93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BC4311-533A-4505-B940-1AB2763B89C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21.3.2016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12CDF9-F2AD-4FD0-B8EE-149FBB2C8808}" type="slidenum">
              <a:rPr lang="cs-CZ" alt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3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cs-CZ" sz="3200" b="1" kern="1200" dirty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cs-CZ" sz="22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8928991" cy="266429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200" dirty="0" smtClean="0"/>
              <a:t>Zemědělství </a:t>
            </a:r>
            <a:r>
              <a:rPr lang="cs-CZ" sz="3200" dirty="0"/>
              <a:t>a </a:t>
            </a:r>
            <a:r>
              <a:rPr lang="cs-CZ" sz="3200" dirty="0" smtClean="0"/>
              <a:t>potravinářství,</a:t>
            </a:r>
            <a:br>
              <a:rPr lang="cs-CZ" sz="3200" dirty="0" smtClean="0"/>
            </a:br>
            <a:r>
              <a:rPr lang="cs-CZ" sz="3200" dirty="0" smtClean="0"/>
              <a:t>ekonomická soběstačnost</a:t>
            </a:r>
            <a:br>
              <a:rPr lang="cs-CZ" sz="3200" dirty="0" smtClean="0"/>
            </a:br>
            <a:r>
              <a:rPr lang="cs-CZ" sz="3200" dirty="0" smtClean="0"/>
              <a:t>nebo </a:t>
            </a:r>
            <a:r>
              <a:rPr lang="cs-CZ" sz="3200" dirty="0"/>
              <a:t>závislost na EU</a:t>
            </a:r>
            <a:r>
              <a:rPr lang="cs-CZ" sz="3200" dirty="0" smtClean="0"/>
              <a:t>?</a:t>
            </a:r>
            <a:br>
              <a:rPr lang="cs-CZ" sz="3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400" dirty="0" smtClean="0"/>
              <a:t>Strategie Ministerstva zemědělství s </a:t>
            </a:r>
            <a:r>
              <a:rPr lang="cs-CZ" sz="2400" dirty="0"/>
              <a:t>výhledem do </a:t>
            </a:r>
            <a:r>
              <a:rPr lang="cs-CZ" sz="2400" dirty="0" smtClean="0"/>
              <a:t>r. 2030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2880320" cy="936104"/>
          </a:xfrm>
        </p:spPr>
        <p:txBody>
          <a:bodyPr>
            <a:normAutofit fontScale="70000" lnSpcReduction="20000"/>
          </a:bodyPr>
          <a:lstStyle/>
          <a:p>
            <a:r>
              <a:rPr lang="cs-CZ" sz="2200" b="1" dirty="0" smtClean="0">
                <a:solidFill>
                  <a:schemeClr val="tx1"/>
                </a:solidFill>
              </a:rPr>
              <a:t>Marian Jurečka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ministr zemědělství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Žofínské fórum 21. 3. 2016</a:t>
            </a:r>
            <a:endParaRPr lang="cs-CZ" sz="2200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0718"/>
          </a:xfrm>
        </p:spPr>
        <p:txBody>
          <a:bodyPr/>
          <a:lstStyle/>
          <a:p>
            <a:pPr algn="ctr"/>
            <a:r>
              <a:rPr lang="cs-CZ" dirty="0" smtClean="0"/>
              <a:t>Živočišná výroba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693691"/>
              </p:ext>
            </p:extLst>
          </p:nvPr>
        </p:nvGraphicFramePr>
        <p:xfrm>
          <a:off x="1043608" y="1374364"/>
          <a:ext cx="6780802" cy="4646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  <a:gridCol w="1080120"/>
                <a:gridCol w="1080120"/>
                <a:gridCol w="1020162"/>
              </a:tblGrid>
              <a:tr h="626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Dotační programy v gesci odboru živočišných komodit „národní dotace“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čerpáno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 mil.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čerpáno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 mil.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vyčleněno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 mil.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včelařství – zazimovaná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včelstva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(DP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1.D.)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8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Udržování a zlepšování genetického potenciálu vyjmenovaných hospodářských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zvířat (DP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2.A.)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2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Nákup plemenných zvířat (2.D.)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1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vybraných činností na ozdravování chovů prasat a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drůbeže (DP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8.F.)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934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1 228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5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Speciální poradenství pro živočišnou výrobu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(DP 9.A.a.)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na účast producentů a zpracovatelů zemědělských produktů v režimech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jakosti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(DP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nadstandardní pohody zvířat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 20.)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3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1 264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1 572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2 352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1063769"/>
            <a:ext cx="40324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Národní dotační programy pro živočišné komodity</a:t>
            </a:r>
            <a:endParaRPr kumimoji="0" lang="cs-CZ" altLang="cs-CZ" sz="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609329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endParaRPr lang="cs-CZ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71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Živočišná 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1800" dirty="0" smtClean="0"/>
              <a:t>Shrnutí změn vybraných podpor živočišné výrobě (mil. Kč)</a:t>
            </a:r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86396"/>
              </p:ext>
            </p:extLst>
          </p:nvPr>
        </p:nvGraphicFramePr>
        <p:xfrm>
          <a:off x="971600" y="2060848"/>
          <a:ext cx="698477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157"/>
                <a:gridCol w="1512231"/>
                <a:gridCol w="1746194"/>
                <a:gridCol w="174619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Národní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dotace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1 264</a:t>
                      </a: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1 572</a:t>
                      </a: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2 352</a:t>
                      </a:r>
                      <a:endParaRPr lang="cs-CZ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834" marR="5883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Zelená nafta (odhad)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Dobré životní podmínky zvířat PRV (návrh alokace)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Mimořádná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kompenzační platba ČR a EU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1 264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2 172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cs-CZ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043608" y="508518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endParaRPr lang="cs-CZ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16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70186"/>
          </a:xfrm>
        </p:spPr>
        <p:txBody>
          <a:bodyPr/>
          <a:lstStyle/>
          <a:p>
            <a:pPr algn="ctr"/>
            <a:r>
              <a:rPr lang="cs-CZ" dirty="0"/>
              <a:t>Rostlinné komodity</a:t>
            </a:r>
            <a:br>
              <a:rPr lang="cs-CZ" dirty="0"/>
            </a:br>
            <a:r>
              <a:rPr lang="cs-CZ" sz="2400" dirty="0" smtClean="0"/>
              <a:t>Cíle</a:t>
            </a:r>
            <a:r>
              <a:rPr lang="cs-CZ" sz="2400" dirty="0"/>
              <a:t>, které </a:t>
            </a:r>
            <a:r>
              <a:rPr lang="cs-CZ" sz="2400" dirty="0" smtClean="0"/>
              <a:t>budou vycházet z </a:t>
            </a:r>
            <a:r>
              <a:rPr lang="cs-CZ" sz="2400" dirty="0"/>
              <a:t>resortní </a:t>
            </a:r>
            <a:r>
              <a:rPr lang="cs-CZ" sz="2400" dirty="0" smtClean="0"/>
              <a:t>strategie</a:t>
            </a:r>
            <a:br>
              <a:rPr lang="cs-CZ" sz="2400" dirty="0" smtClean="0"/>
            </a:br>
            <a:r>
              <a:rPr lang="cs-CZ" sz="1800" b="0" dirty="0">
                <a:solidFill>
                  <a:prstClr val="black"/>
                </a:solidFill>
              </a:rPr>
              <a:t>(míra soběstačnosti v %)</a:t>
            </a:r>
            <a:r>
              <a:rPr lang="cs-CZ" sz="1800" b="0" dirty="0" smtClean="0">
                <a:solidFill>
                  <a:prstClr val="black"/>
                </a:solidFill>
              </a:rPr>
              <a:t> </a:t>
            </a:r>
            <a:endParaRPr lang="cs-CZ" sz="1800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55776" y="587727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endParaRPr lang="cs-CZ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12</a:t>
            </a:fld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583179"/>
              </p:ext>
            </p:extLst>
          </p:nvPr>
        </p:nvGraphicFramePr>
        <p:xfrm>
          <a:off x="467544" y="1268760"/>
          <a:ext cx="8229600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324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626988"/>
              </p:ext>
            </p:extLst>
          </p:nvPr>
        </p:nvGraphicFramePr>
        <p:xfrm>
          <a:off x="1403647" y="2348881"/>
          <a:ext cx="6768753" cy="1790218"/>
        </p:xfrm>
        <a:graphic>
          <a:graphicData uri="http://schemas.openxmlformats.org/drawingml/2006/table">
            <a:tbl>
              <a:tblPr/>
              <a:tblGrid>
                <a:gridCol w="2948645"/>
                <a:gridCol w="955027"/>
                <a:gridCol w="955027"/>
                <a:gridCol w="955027"/>
                <a:gridCol w="955027"/>
              </a:tblGrid>
              <a:tr h="464131"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ZELENINA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2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0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BRAMBORY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403648" y="436510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endParaRPr lang="cs-CZ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Rostlinné komodity</a:t>
            </a:r>
            <a:br>
              <a:rPr lang="cs-CZ" dirty="0"/>
            </a:br>
            <a:r>
              <a:rPr lang="cs-CZ" sz="2400" dirty="0" smtClean="0"/>
              <a:t>Cíle</a:t>
            </a:r>
            <a:r>
              <a:rPr lang="cs-CZ" sz="2400" dirty="0"/>
              <a:t>, které </a:t>
            </a:r>
            <a:r>
              <a:rPr lang="cs-CZ" sz="2400" dirty="0" smtClean="0"/>
              <a:t>budou vycházet z </a:t>
            </a:r>
            <a:r>
              <a:rPr lang="cs-CZ" sz="2400" dirty="0"/>
              <a:t>resortní </a:t>
            </a:r>
            <a:r>
              <a:rPr lang="cs-CZ" sz="2400" dirty="0" smtClean="0"/>
              <a:t>strategie</a:t>
            </a:r>
            <a:br>
              <a:rPr lang="cs-CZ" sz="2400" dirty="0" smtClean="0"/>
            </a:br>
            <a:r>
              <a:rPr lang="cs-CZ" sz="1800" b="0" dirty="0">
                <a:solidFill>
                  <a:prstClr val="black"/>
                </a:solidFill>
              </a:rPr>
              <a:t>(míra soběstačnosti v %)</a:t>
            </a:r>
            <a:r>
              <a:rPr lang="cs-CZ" sz="1800" b="0" dirty="0" smtClean="0">
                <a:solidFill>
                  <a:prstClr val="black"/>
                </a:solidFill>
              </a:rPr>
              <a:t> </a:t>
            </a:r>
            <a:endParaRPr lang="cs-CZ" sz="1800" b="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4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Rostlinné komodity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752527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u="sng" dirty="0" smtClean="0"/>
              <a:t>Cukrová řepa</a:t>
            </a:r>
          </a:p>
          <a:p>
            <a:pPr lvl="1"/>
            <a:r>
              <a:rPr lang="cs-CZ" sz="2400" dirty="0" smtClean="0"/>
              <a:t>plocha cukrové řepy pro výrobu cukru a kvasného lihu</a:t>
            </a:r>
            <a:br>
              <a:rPr lang="cs-CZ" sz="2400" dirty="0" smtClean="0"/>
            </a:br>
            <a:r>
              <a:rPr lang="cs-CZ" sz="2400" dirty="0" smtClean="0"/>
              <a:t>je 60 tis. ha </a:t>
            </a:r>
          </a:p>
          <a:p>
            <a:pPr lvl="1"/>
            <a:r>
              <a:rPr lang="cs-CZ" sz="2400" dirty="0" smtClean="0"/>
              <a:t>v roce 2014/2015 výroba 4,2 mil. tun.</a:t>
            </a:r>
          </a:p>
          <a:p>
            <a:pPr lvl="1"/>
            <a:endParaRPr lang="cs-CZ" sz="2400" dirty="0" smtClean="0"/>
          </a:p>
          <a:p>
            <a:pPr lvl="0"/>
            <a:r>
              <a:rPr lang="cs-CZ" sz="2400" b="1" dirty="0" smtClean="0">
                <a:solidFill>
                  <a:prstClr val="black"/>
                </a:solidFill>
              </a:rPr>
              <a:t>Cíl: </a:t>
            </a:r>
            <a:r>
              <a:rPr lang="cs-CZ" sz="2400" dirty="0" smtClean="0">
                <a:solidFill>
                  <a:prstClr val="black"/>
                </a:solidFill>
              </a:rPr>
              <a:t>udržet </a:t>
            </a:r>
            <a:r>
              <a:rPr lang="cs-CZ" sz="2400" dirty="0" smtClean="0"/>
              <a:t>produkci cukrovky a cukru v ČR v dlouhodobém horizontu - </a:t>
            </a:r>
            <a:r>
              <a:rPr lang="cs-CZ" sz="2400" dirty="0" smtClean="0">
                <a:solidFill>
                  <a:prstClr val="black"/>
                </a:solidFill>
              </a:rPr>
              <a:t>do roku 2030 plochu minimálně 62 tis. ha.</a:t>
            </a:r>
          </a:p>
          <a:p>
            <a:pPr lvl="0"/>
            <a:endParaRPr lang="cs-CZ" sz="2400" dirty="0" smtClean="0"/>
          </a:p>
          <a:p>
            <a:r>
              <a:rPr lang="cs-CZ" sz="2400" b="1" u="sng" dirty="0" smtClean="0"/>
              <a:t>Cukr</a:t>
            </a:r>
          </a:p>
          <a:p>
            <a:pPr lvl="1"/>
            <a:r>
              <a:rPr lang="cs-CZ" sz="2400" dirty="0" smtClean="0"/>
              <a:t>výroba cukru průměrně 500 tis. tun ročně</a:t>
            </a:r>
          </a:p>
          <a:p>
            <a:pPr lvl="1"/>
            <a:r>
              <a:rPr lang="cs-CZ" sz="2400" dirty="0"/>
              <a:t>s</a:t>
            </a:r>
            <a:r>
              <a:rPr lang="cs-CZ" sz="2400" dirty="0" smtClean="0"/>
              <a:t>aldo obchodní výměny čistého cukru je tradičně kladné</a:t>
            </a:r>
            <a:br>
              <a:rPr lang="cs-CZ" sz="2400" dirty="0" smtClean="0"/>
            </a:br>
            <a:r>
              <a:rPr lang="cs-CZ" sz="2400" dirty="0" smtClean="0"/>
              <a:t>(2014/2015 = 194 tis. tun)</a:t>
            </a:r>
          </a:p>
          <a:p>
            <a:pPr lvl="1"/>
            <a:r>
              <a:rPr lang="cs-CZ" sz="2400" b="1" dirty="0" smtClean="0"/>
              <a:t>mezioborová </a:t>
            </a:r>
            <a:r>
              <a:rPr lang="cs-CZ" sz="2400" b="1" dirty="0"/>
              <a:t>dohoda </a:t>
            </a:r>
            <a:r>
              <a:rPr lang="cs-CZ" sz="2400" dirty="0"/>
              <a:t>- pozitivní příklad spolupráce při utváření dlouhotrvajících rámcových pravidel vztahů mezi prodejci cukrové řepy a cukrovarnickými podniky.</a:t>
            </a:r>
          </a:p>
          <a:p>
            <a:pPr lvl="1"/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4788024" y="636185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Pozn.: Rok 2015/2016 – odhad SZIF</a:t>
            </a:r>
            <a:endParaRPr lang="cs-CZ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2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pPr algn="ctr"/>
            <a:r>
              <a:rPr lang="cs-CZ" dirty="0"/>
              <a:t>Sucho 2015 - zmírnění škod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0"/>
          </a:xfrm>
        </p:spPr>
        <p:txBody>
          <a:bodyPr>
            <a:noAutofit/>
          </a:bodyPr>
          <a:lstStyle/>
          <a:p>
            <a:pPr lvl="0"/>
            <a:r>
              <a:rPr lang="cs-CZ" sz="2000" b="1" dirty="0">
                <a:solidFill>
                  <a:prstClr val="black"/>
                </a:solidFill>
              </a:rPr>
              <a:t>Vybrané plodiny k odškodnění: </a:t>
            </a:r>
            <a:r>
              <a:rPr lang="cs-CZ" sz="2000" dirty="0">
                <a:solidFill>
                  <a:prstClr val="black"/>
                </a:solidFill>
              </a:rPr>
              <a:t>brambory, cukrová řepa, chmel, ovoce, zelenina, školky ovocné, okrasné, lesní, kukuřice a </a:t>
            </a:r>
            <a:r>
              <a:rPr lang="cs-CZ" sz="2000" dirty="0" smtClean="0">
                <a:solidFill>
                  <a:prstClr val="black"/>
                </a:solidFill>
              </a:rPr>
              <a:t>TTP</a:t>
            </a:r>
            <a:br>
              <a:rPr lang="cs-CZ" sz="2000" dirty="0" smtClean="0">
                <a:solidFill>
                  <a:prstClr val="black"/>
                </a:solidFill>
              </a:rPr>
            </a:br>
            <a:endParaRPr lang="cs-CZ" sz="2000" dirty="0">
              <a:solidFill>
                <a:prstClr val="black"/>
              </a:solidFill>
            </a:endParaRPr>
          </a:p>
          <a:p>
            <a:pPr lvl="0"/>
            <a:r>
              <a:rPr lang="cs-CZ" sz="2000" b="1" dirty="0">
                <a:solidFill>
                  <a:prstClr val="black"/>
                </a:solidFill>
              </a:rPr>
              <a:t>Odhad celkových </a:t>
            </a:r>
            <a:r>
              <a:rPr lang="cs-CZ" sz="2000" b="1" dirty="0" smtClean="0">
                <a:solidFill>
                  <a:prstClr val="black"/>
                </a:solidFill>
              </a:rPr>
              <a:t>ztrát: </a:t>
            </a:r>
            <a:r>
              <a:rPr lang="cs-CZ" sz="2000" b="1" dirty="0">
                <a:solidFill>
                  <a:prstClr val="black"/>
                </a:solidFill>
              </a:rPr>
              <a:t>2,97 mld. </a:t>
            </a:r>
            <a:r>
              <a:rPr lang="cs-CZ" sz="2000" b="1" dirty="0" smtClean="0">
                <a:solidFill>
                  <a:prstClr val="black"/>
                </a:solidFill>
              </a:rPr>
              <a:t>Kč</a:t>
            </a:r>
            <a:br>
              <a:rPr lang="cs-CZ" sz="2000" b="1" dirty="0" smtClean="0">
                <a:solidFill>
                  <a:prstClr val="black"/>
                </a:solidFill>
              </a:rPr>
            </a:br>
            <a:endParaRPr lang="cs-CZ" sz="2000" b="1" dirty="0">
              <a:solidFill>
                <a:prstClr val="black"/>
              </a:solidFill>
            </a:endParaRPr>
          </a:p>
          <a:p>
            <a:pPr lvl="0"/>
            <a:r>
              <a:rPr lang="cs-CZ" sz="2000" b="1" dirty="0">
                <a:solidFill>
                  <a:prstClr val="black"/>
                </a:solidFill>
              </a:rPr>
              <a:t>Odhad celkové výše </a:t>
            </a:r>
            <a:r>
              <a:rPr lang="cs-CZ" sz="2000" b="1" dirty="0" smtClean="0">
                <a:solidFill>
                  <a:prstClr val="black"/>
                </a:solidFill>
              </a:rPr>
              <a:t>kompenzace:  </a:t>
            </a:r>
            <a:r>
              <a:rPr lang="cs-CZ" sz="2000" b="1" dirty="0">
                <a:solidFill>
                  <a:prstClr val="black"/>
                </a:solidFill>
              </a:rPr>
              <a:t>1,24 mld. </a:t>
            </a:r>
            <a:r>
              <a:rPr lang="cs-CZ" sz="2000" b="1" dirty="0" smtClean="0">
                <a:solidFill>
                  <a:prstClr val="black"/>
                </a:solidFill>
              </a:rPr>
              <a:t>Kč</a:t>
            </a:r>
            <a:br>
              <a:rPr lang="cs-CZ" sz="2000" b="1" dirty="0" smtClean="0">
                <a:solidFill>
                  <a:prstClr val="black"/>
                </a:solidFill>
              </a:rPr>
            </a:br>
            <a:endParaRPr lang="cs-CZ" sz="2000" dirty="0">
              <a:solidFill>
                <a:prstClr val="black"/>
              </a:solidFill>
            </a:endParaRPr>
          </a:p>
          <a:p>
            <a:pPr lvl="0"/>
            <a:r>
              <a:rPr lang="cs-CZ" sz="2000" b="1" dirty="0" smtClean="0">
                <a:solidFill>
                  <a:prstClr val="black"/>
                </a:solidFill>
              </a:rPr>
              <a:t>Počet </a:t>
            </a:r>
            <a:r>
              <a:rPr lang="cs-CZ" sz="2000" b="1" dirty="0">
                <a:solidFill>
                  <a:prstClr val="black"/>
                </a:solidFill>
              </a:rPr>
              <a:t>předpokládaných </a:t>
            </a:r>
            <a:r>
              <a:rPr lang="cs-CZ" sz="2000" b="1" dirty="0" smtClean="0">
                <a:solidFill>
                  <a:prstClr val="black"/>
                </a:solidFill>
              </a:rPr>
              <a:t>žádostí: </a:t>
            </a:r>
            <a:r>
              <a:rPr lang="cs-CZ" sz="2000" b="1" dirty="0">
                <a:solidFill>
                  <a:prstClr val="black"/>
                </a:solidFill>
              </a:rPr>
              <a:t>7 </a:t>
            </a:r>
            <a:r>
              <a:rPr lang="cs-CZ" sz="2000" b="1" dirty="0" smtClean="0">
                <a:solidFill>
                  <a:prstClr val="black"/>
                </a:solidFill>
              </a:rPr>
              <a:t>140</a:t>
            </a:r>
            <a:br>
              <a:rPr lang="cs-CZ" sz="2000" b="1" dirty="0" smtClean="0">
                <a:solidFill>
                  <a:prstClr val="black"/>
                </a:solidFill>
              </a:rPr>
            </a:br>
            <a:endParaRPr lang="cs-CZ" sz="2000" b="1" dirty="0">
              <a:solidFill>
                <a:prstClr val="black"/>
              </a:solidFill>
            </a:endParaRPr>
          </a:p>
          <a:p>
            <a:pPr lvl="0"/>
            <a:r>
              <a:rPr lang="cs-CZ" sz="2000" b="1" dirty="0">
                <a:solidFill>
                  <a:prstClr val="black"/>
                </a:solidFill>
              </a:rPr>
              <a:t>Dvousazbové odškodnění: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000" dirty="0">
                <a:solidFill>
                  <a:prstClr val="black"/>
                </a:solidFill>
              </a:rPr>
              <a:t>     a) škody </a:t>
            </a:r>
            <a:r>
              <a:rPr lang="cs-CZ" sz="2000" dirty="0" smtClean="0">
                <a:solidFill>
                  <a:prstClr val="black"/>
                </a:solidFill>
              </a:rPr>
              <a:t>30 až </a:t>
            </a:r>
            <a:r>
              <a:rPr lang="cs-CZ" sz="2000" dirty="0">
                <a:solidFill>
                  <a:prstClr val="black"/>
                </a:solidFill>
              </a:rPr>
              <a:t>40 </a:t>
            </a:r>
            <a:r>
              <a:rPr lang="cs-CZ" sz="2000" dirty="0" smtClean="0">
                <a:solidFill>
                  <a:prstClr val="black"/>
                </a:solidFill>
              </a:rPr>
              <a:t>%: </a:t>
            </a:r>
            <a:r>
              <a:rPr lang="cs-CZ" sz="2000" dirty="0">
                <a:solidFill>
                  <a:prstClr val="black"/>
                </a:solidFill>
              </a:rPr>
              <a:t>dotace ve výši do 10 % normativních nákladů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000" dirty="0">
                <a:solidFill>
                  <a:prstClr val="black"/>
                </a:solidFill>
              </a:rPr>
              <a:t>    </a:t>
            </a:r>
            <a:r>
              <a:rPr lang="cs-CZ" sz="2000" dirty="0" smtClean="0">
                <a:solidFill>
                  <a:prstClr val="black"/>
                </a:solidFill>
              </a:rPr>
              <a:t> </a:t>
            </a:r>
            <a:r>
              <a:rPr lang="cs-CZ" sz="2000" dirty="0">
                <a:solidFill>
                  <a:prstClr val="black"/>
                </a:solidFill>
              </a:rPr>
              <a:t>b) škody od 40 </a:t>
            </a:r>
            <a:r>
              <a:rPr lang="cs-CZ" sz="2000" dirty="0" smtClean="0">
                <a:solidFill>
                  <a:prstClr val="black"/>
                </a:solidFill>
              </a:rPr>
              <a:t>%: </a:t>
            </a:r>
            <a:r>
              <a:rPr lang="cs-CZ" sz="2000" dirty="0">
                <a:solidFill>
                  <a:prstClr val="black"/>
                </a:solidFill>
              </a:rPr>
              <a:t>dotace ve výši do 20 % normativních </a:t>
            </a:r>
            <a:r>
              <a:rPr lang="cs-CZ" sz="2000" dirty="0" smtClean="0">
                <a:solidFill>
                  <a:prstClr val="black"/>
                </a:solidFill>
              </a:rPr>
              <a:t>nákladů</a:t>
            </a:r>
            <a:br>
              <a:rPr lang="cs-CZ" sz="2000" dirty="0" smtClean="0">
                <a:solidFill>
                  <a:prstClr val="black"/>
                </a:solidFill>
              </a:rPr>
            </a:br>
            <a:endParaRPr lang="cs-CZ" sz="2000" dirty="0">
              <a:solidFill>
                <a:prstClr val="black"/>
              </a:solidFill>
            </a:endParaRPr>
          </a:p>
          <a:p>
            <a:r>
              <a:rPr lang="cs-CZ" sz="2000" b="1" dirty="0"/>
              <a:t>K zajištění </a:t>
            </a:r>
            <a:r>
              <a:rPr lang="cs-CZ" sz="2000" b="1" dirty="0" smtClean="0"/>
              <a:t>vyváženějšího </a:t>
            </a:r>
            <a:r>
              <a:rPr lang="cs-CZ" sz="2000" b="1" dirty="0"/>
              <a:t>rozdělení plateb mezi malé a velké zemědělské podniky budou sazby na kompenzace odpovídajícím způsobem upraveny.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Potravinářství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u="sng" dirty="0" smtClean="0"/>
              <a:t>Soběstačnost potravin se zaměřením na kvalitu</a:t>
            </a:r>
          </a:p>
          <a:p>
            <a:pPr lvl="1"/>
            <a:r>
              <a:rPr lang="cs-CZ" b="1" dirty="0" smtClean="0"/>
              <a:t>Česká potravina: </a:t>
            </a:r>
            <a:r>
              <a:rPr lang="cs-CZ" dirty="0" smtClean="0"/>
              <a:t>sjednocení </a:t>
            </a:r>
            <a:r>
              <a:rPr lang="cs-CZ" dirty="0"/>
              <a:t>podmínek pro dobrovolné deklarování odkazu na původ v </a:t>
            </a:r>
            <a:r>
              <a:rPr lang="cs-CZ" dirty="0" smtClean="0"/>
              <a:t>ČR</a:t>
            </a:r>
            <a:endParaRPr lang="cs-CZ" b="1" dirty="0" smtClean="0"/>
          </a:p>
          <a:p>
            <a:pPr lvl="1"/>
            <a:r>
              <a:rPr lang="cs-CZ" b="1" dirty="0" smtClean="0"/>
              <a:t>směřujeme k</a:t>
            </a:r>
            <a:r>
              <a:rPr lang="cs-CZ" dirty="0" smtClean="0"/>
              <a:t> přidané hodnotě </a:t>
            </a:r>
            <a:r>
              <a:rPr lang="cs-CZ" dirty="0"/>
              <a:t>zemědělských </a:t>
            </a:r>
            <a:r>
              <a:rPr lang="cs-CZ" dirty="0" smtClean="0"/>
              <a:t>produktů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potravin, </a:t>
            </a:r>
            <a:r>
              <a:rPr lang="cs-CZ" dirty="0" smtClean="0"/>
              <a:t>tradičním </a:t>
            </a:r>
            <a:r>
              <a:rPr lang="cs-CZ" dirty="0"/>
              <a:t>a </a:t>
            </a:r>
            <a:r>
              <a:rPr lang="cs-CZ" dirty="0" smtClean="0"/>
              <a:t>řemeslným výrobkům</a:t>
            </a:r>
          </a:p>
          <a:p>
            <a:pPr lvl="1"/>
            <a:r>
              <a:rPr lang="cs-CZ" b="1" dirty="0" smtClean="0"/>
              <a:t>chceme snižovat</a:t>
            </a:r>
            <a:r>
              <a:rPr lang="cs-CZ" dirty="0" smtClean="0"/>
              <a:t> množství </a:t>
            </a:r>
            <a:r>
              <a:rPr lang="cs-CZ" dirty="0"/>
              <a:t>přídatných </a:t>
            </a:r>
            <a:r>
              <a:rPr lang="cs-CZ" dirty="0" smtClean="0"/>
              <a:t>látek a náhražek.</a:t>
            </a:r>
            <a:br>
              <a:rPr lang="cs-CZ" dirty="0" smtClean="0"/>
            </a:br>
            <a:endParaRPr lang="cs-CZ" dirty="0" smtClean="0"/>
          </a:p>
          <a:p>
            <a:pPr lvl="0"/>
            <a:r>
              <a:rPr lang="cs-CZ" b="1" u="sng" dirty="0" smtClean="0">
                <a:solidFill>
                  <a:prstClr val="black"/>
                </a:solidFill>
              </a:rPr>
              <a:t>Používání domácích surovin</a:t>
            </a:r>
            <a:endParaRPr lang="cs-CZ" b="1" u="sng" dirty="0">
              <a:solidFill>
                <a:prstClr val="black"/>
              </a:solidFill>
            </a:endParaRPr>
          </a:p>
          <a:p>
            <a:pPr lvl="1"/>
            <a:r>
              <a:rPr lang="cs-CZ" b="1" dirty="0" smtClean="0"/>
              <a:t>nahrazování složek českými surovinami</a:t>
            </a:r>
            <a:r>
              <a:rPr lang="cs-CZ" dirty="0" smtClean="0"/>
              <a:t>: např</a:t>
            </a:r>
            <a:r>
              <a:rPr lang="cs-CZ" dirty="0"/>
              <a:t>. </a:t>
            </a:r>
            <a:r>
              <a:rPr lang="cs-CZ" dirty="0" smtClean="0"/>
              <a:t>místo palmového oleje používat </a:t>
            </a:r>
            <a:r>
              <a:rPr lang="cs-CZ" dirty="0"/>
              <a:t>řepkový, slunečnicový </a:t>
            </a:r>
            <a:r>
              <a:rPr lang="cs-CZ" dirty="0" smtClean="0"/>
              <a:t>olej</a:t>
            </a:r>
          </a:p>
          <a:p>
            <a:pPr lvl="1"/>
            <a:r>
              <a:rPr lang="cs-CZ" b="1" dirty="0" smtClean="0"/>
              <a:t>soběstačnost</a:t>
            </a:r>
            <a:r>
              <a:rPr lang="cs-CZ" dirty="0" smtClean="0"/>
              <a:t> v produkci dané suroviny</a:t>
            </a:r>
          </a:p>
          <a:p>
            <a:pPr lvl="1"/>
            <a:r>
              <a:rPr lang="cs-CZ" b="1" dirty="0" smtClean="0"/>
              <a:t>produktivita</a:t>
            </a:r>
            <a:r>
              <a:rPr lang="cs-CZ" dirty="0"/>
              <a:t>, </a:t>
            </a:r>
            <a:r>
              <a:rPr lang="cs-CZ" b="1" dirty="0"/>
              <a:t>potenciál výroby</a:t>
            </a:r>
            <a:r>
              <a:rPr lang="cs-CZ" dirty="0"/>
              <a:t> a </a:t>
            </a:r>
            <a:r>
              <a:rPr lang="cs-CZ" b="1" dirty="0"/>
              <a:t>exportu</a:t>
            </a:r>
            <a:r>
              <a:rPr lang="cs-CZ" dirty="0"/>
              <a:t>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v</a:t>
            </a:r>
            <a:r>
              <a:rPr lang="cs-CZ" dirty="0" smtClean="0"/>
              <a:t>ývoz piva, chmele, máku, slunečnicového oleje, mléka, mléčných výrobků, biopotravin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dovoz vepřového a drůbežího masa, vajec, ovoce a zeleniny.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10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Podpora </a:t>
            </a:r>
            <a:r>
              <a:rPr lang="cs-CZ" dirty="0" smtClean="0"/>
              <a:t>potravinářů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rámci národních dotací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59228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Dotační program 13</a:t>
            </a:r>
            <a:br>
              <a:rPr lang="cs-CZ" b="1" dirty="0"/>
            </a:br>
            <a:r>
              <a:rPr lang="cs-CZ" dirty="0"/>
              <a:t>„Podpora zpracování zemědělských produktů a zvyšování  konkurenceschopnosti potravinářského průmyslu“</a:t>
            </a:r>
          </a:p>
          <a:p>
            <a:r>
              <a:rPr lang="cs-CZ" dirty="0"/>
              <a:t>Doplnění k </a:t>
            </a:r>
            <a:r>
              <a:rPr lang="cs-CZ" dirty="0" smtClean="0"/>
              <a:t>PRV </a:t>
            </a:r>
            <a:r>
              <a:rPr lang="cs-CZ" dirty="0"/>
              <a:t>– velké potravinářské podniky s 250 zaměstnanci a </a:t>
            </a:r>
            <a:r>
              <a:rPr lang="cs-CZ" dirty="0" smtClean="0"/>
              <a:t>více.</a:t>
            </a:r>
            <a:endParaRPr lang="cs-CZ" dirty="0"/>
          </a:p>
          <a:p>
            <a:r>
              <a:rPr lang="cs-CZ" dirty="0"/>
              <a:t>Od 2004 do 2015 z programu </a:t>
            </a:r>
            <a:r>
              <a:rPr lang="cs-CZ" b="1" dirty="0"/>
              <a:t>vyplaceny 2 mld. Kč </a:t>
            </a:r>
            <a:br>
              <a:rPr lang="cs-CZ" b="1" dirty="0"/>
            </a:br>
            <a:r>
              <a:rPr lang="cs-CZ" b="1" dirty="0"/>
              <a:t>na zhruba 750 projektů</a:t>
            </a:r>
            <a:r>
              <a:rPr lang="cs-CZ" dirty="0"/>
              <a:t> (z rozpočtu </a:t>
            </a:r>
            <a:r>
              <a:rPr lang="cs-CZ" dirty="0" err="1"/>
              <a:t>MZe</a:t>
            </a:r>
            <a:r>
              <a:rPr lang="cs-CZ" dirty="0"/>
              <a:t>).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80617"/>
              </p:ext>
            </p:extLst>
          </p:nvPr>
        </p:nvGraphicFramePr>
        <p:xfrm>
          <a:off x="395536" y="4077072"/>
          <a:ext cx="8424937" cy="1184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962025"/>
                <a:gridCol w="1021739"/>
                <a:gridCol w="1020865"/>
                <a:gridCol w="1020865"/>
                <a:gridCol w="1020865"/>
                <a:gridCol w="1020865"/>
                <a:gridCol w="917553"/>
              </a:tblGrid>
              <a:tr h="360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Rok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23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Míra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podpory (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MZe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22,11%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23,82%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23,45%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23,39%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537321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endParaRPr lang="cs-CZ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20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Podpora potravinářů</a:t>
            </a:r>
            <a:br>
              <a:rPr lang="cs-CZ" dirty="0" smtClean="0"/>
            </a:br>
            <a:r>
              <a:rPr lang="cs-CZ" dirty="0" smtClean="0"/>
              <a:t>v rámci národních dotací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648071"/>
          </a:xfrm>
        </p:spPr>
        <p:txBody>
          <a:bodyPr/>
          <a:lstStyle/>
          <a:p>
            <a:r>
              <a:rPr lang="cs-CZ" b="1" dirty="0" smtClean="0"/>
              <a:t>2015: </a:t>
            </a:r>
            <a:r>
              <a:rPr lang="cs-CZ" b="1" dirty="0"/>
              <a:t>podpořeno </a:t>
            </a:r>
            <a:r>
              <a:rPr lang="cs-CZ" b="1" dirty="0" smtClean="0"/>
              <a:t>40 </a:t>
            </a:r>
            <a:r>
              <a:rPr lang="cs-CZ" b="1" dirty="0"/>
              <a:t>projektů</a:t>
            </a:r>
            <a:r>
              <a:rPr lang="cs-CZ" dirty="0"/>
              <a:t> v celkové výši </a:t>
            </a:r>
            <a:r>
              <a:rPr lang="cs-CZ" b="1" dirty="0"/>
              <a:t>203 mil. Kč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614864"/>
              </p:ext>
            </p:extLst>
          </p:nvPr>
        </p:nvGraphicFramePr>
        <p:xfrm>
          <a:off x="1619250" y="1988840"/>
          <a:ext cx="6265862" cy="3752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016"/>
                <a:gridCol w="2088923"/>
                <a:gridCol w="2088923"/>
              </a:tblGrid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sektor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Uznatelné náklady (proinvestováno)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Výše podpory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25 % (</a:t>
                      </a: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MZe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Maso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237,7 mil 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59,4 mil 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2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Drůbeží maso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97,4 mil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24,4 mil 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2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Mléko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186,9 mil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46,7 mil 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2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Ovoce zelenina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114,5 mil 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28,6 mil 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2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Krmiva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88,8 mil 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22,2 mil 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2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Ostatní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87,9 mil 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21,9 mil 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2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elkem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813,2 mil Kč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203,2 mil Kč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93" marR="6859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835696" y="587727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endParaRPr lang="cs-CZ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10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Podpora potravinářů</a:t>
            </a:r>
            <a:br>
              <a:rPr lang="cs-CZ" dirty="0" smtClean="0"/>
            </a:br>
            <a:r>
              <a:rPr lang="cs-CZ" dirty="0" smtClean="0"/>
              <a:t>v rámci národních dotací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Renotifikace</a:t>
            </a:r>
            <a:r>
              <a:rPr lang="cs-CZ" b="1" dirty="0"/>
              <a:t> (DT 13) u Evropské komise (DT 13) </a:t>
            </a:r>
            <a:endParaRPr lang="cs-CZ" b="1" dirty="0" smtClean="0"/>
          </a:p>
          <a:p>
            <a:pPr lvl="1"/>
            <a:r>
              <a:rPr lang="cs-CZ" dirty="0" smtClean="0"/>
              <a:t>schválení </a:t>
            </a:r>
            <a:r>
              <a:rPr lang="cs-CZ" dirty="0"/>
              <a:t>navýšení možné podpory </a:t>
            </a:r>
            <a:r>
              <a:rPr lang="cs-CZ" b="1" dirty="0"/>
              <a:t>ze současných 25 </a:t>
            </a:r>
            <a:r>
              <a:rPr lang="cs-CZ" b="1" dirty="0" smtClean="0"/>
              <a:t>%</a:t>
            </a:r>
            <a:br>
              <a:rPr lang="cs-CZ" b="1" dirty="0" smtClean="0"/>
            </a:br>
            <a:r>
              <a:rPr lang="cs-CZ" b="1" dirty="0" smtClean="0"/>
              <a:t>až </a:t>
            </a:r>
            <a:r>
              <a:rPr lang="cs-CZ" b="1" dirty="0"/>
              <a:t>na 50 %</a:t>
            </a:r>
            <a:r>
              <a:rPr lang="cs-CZ" dirty="0"/>
              <a:t> uznatelných nákladů a navýšení možného objemu celkové </a:t>
            </a:r>
            <a:r>
              <a:rPr lang="cs-CZ" b="1" dirty="0"/>
              <a:t>roční podpory </a:t>
            </a:r>
            <a:r>
              <a:rPr lang="cs-CZ" dirty="0"/>
              <a:t>v rámci programu </a:t>
            </a:r>
            <a:r>
              <a:rPr lang="cs-CZ" b="1" dirty="0"/>
              <a:t>ze </a:t>
            </a:r>
            <a:r>
              <a:rPr lang="cs-CZ" b="1" dirty="0" smtClean="0"/>
              <a:t>současných</a:t>
            </a:r>
            <a:br>
              <a:rPr lang="cs-CZ" b="1" dirty="0" smtClean="0"/>
            </a:br>
            <a:r>
              <a:rPr lang="cs-CZ" b="1" dirty="0" smtClean="0"/>
              <a:t>200 </a:t>
            </a:r>
            <a:r>
              <a:rPr lang="cs-CZ" b="1" dirty="0"/>
              <a:t>mil. na cca 400 mil. </a:t>
            </a:r>
            <a:r>
              <a:rPr lang="cs-CZ" b="1" dirty="0" smtClean="0"/>
              <a:t>Kč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V současné době - příjem žádostí na SZIF nejpozději                           do 29. 4. 2016 </a:t>
            </a:r>
            <a:r>
              <a:rPr lang="cs-CZ" b="1" dirty="0" smtClean="0"/>
              <a:t>včetně.</a:t>
            </a:r>
            <a:endParaRPr lang="cs-CZ" b="1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95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Strategie </a:t>
            </a:r>
            <a:r>
              <a:rPr lang="cs-CZ" sz="3600" dirty="0" err="1" smtClean="0"/>
              <a:t>MZe</a:t>
            </a:r>
            <a:r>
              <a:rPr lang="cs-CZ" sz="3600" dirty="0" smtClean="0"/>
              <a:t> s výhledem do roku 2030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187624" y="1268760"/>
            <a:ext cx="7272808" cy="4824536"/>
          </a:xfrm>
        </p:spPr>
        <p:txBody>
          <a:bodyPr>
            <a:normAutofit/>
          </a:bodyPr>
          <a:lstStyle/>
          <a:p>
            <a:r>
              <a:rPr lang="cs-CZ" b="1" dirty="0" smtClean="0"/>
              <a:t>Konkurenceschopnost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/>
              <a:t>udržitelnost českého zemědělství</a:t>
            </a:r>
            <a:r>
              <a:rPr lang="cs-CZ" dirty="0"/>
              <a:t>, </a:t>
            </a:r>
            <a:r>
              <a:rPr lang="cs-CZ" b="1" dirty="0"/>
              <a:t>potravinářství</a:t>
            </a:r>
            <a:r>
              <a:rPr lang="cs-CZ" dirty="0"/>
              <a:t>, lesnictví a vodního hospodářství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r. </a:t>
            </a:r>
            <a:r>
              <a:rPr lang="cs-CZ" b="1" dirty="0"/>
              <a:t>2030</a:t>
            </a:r>
            <a:r>
              <a:rPr lang="cs-CZ" dirty="0"/>
              <a:t> bude </a:t>
            </a:r>
            <a:r>
              <a:rPr lang="cs-CZ" dirty="0" smtClean="0"/>
              <a:t>ČR </a:t>
            </a:r>
            <a:r>
              <a:rPr lang="cs-CZ" b="1" dirty="0"/>
              <a:t>přiměřeně potravinově </a:t>
            </a:r>
            <a:r>
              <a:rPr lang="cs-CZ" b="1" dirty="0" smtClean="0"/>
              <a:t>soběstačná</a:t>
            </a:r>
            <a:r>
              <a:rPr lang="cs-CZ" dirty="0" smtClean="0"/>
              <a:t> </a:t>
            </a:r>
            <a:r>
              <a:rPr lang="cs-CZ" dirty="0"/>
              <a:t>v základních komoditách, </a:t>
            </a:r>
            <a:r>
              <a:rPr lang="cs-CZ" dirty="0" smtClean="0"/>
              <a:t>které</a:t>
            </a:r>
            <a:br>
              <a:rPr lang="cs-CZ" dirty="0" smtClean="0"/>
            </a:br>
            <a:r>
              <a:rPr lang="cs-CZ" dirty="0" smtClean="0"/>
              <a:t>lze </a:t>
            </a:r>
            <a:r>
              <a:rPr lang="cs-CZ" dirty="0"/>
              <a:t>u nás </a:t>
            </a:r>
            <a:r>
              <a:rPr lang="cs-CZ" dirty="0" smtClean="0"/>
              <a:t>produkovat.</a:t>
            </a:r>
          </a:p>
          <a:p>
            <a:r>
              <a:rPr lang="cs-CZ" b="1" dirty="0" smtClean="0"/>
              <a:t>Zásady </a:t>
            </a:r>
            <a:r>
              <a:rPr lang="cs-CZ" b="1" dirty="0"/>
              <a:t>udržitelného </a:t>
            </a:r>
            <a:r>
              <a:rPr lang="cs-CZ" b="1" dirty="0" smtClean="0"/>
              <a:t>hospodaření</a:t>
            </a:r>
            <a:br>
              <a:rPr lang="cs-CZ" b="1" dirty="0" smtClean="0"/>
            </a:br>
            <a:r>
              <a:rPr lang="cs-CZ" dirty="0" smtClean="0"/>
              <a:t>s </a:t>
            </a:r>
            <a:r>
              <a:rPr lang="cs-CZ" dirty="0"/>
              <a:t>přírodními </a:t>
            </a:r>
            <a:r>
              <a:rPr lang="cs-CZ" dirty="0" smtClean="0"/>
              <a:t>zdroji a opatření v oblasti klimatu.</a:t>
            </a:r>
          </a:p>
          <a:p>
            <a:r>
              <a:rPr lang="cs-CZ" dirty="0" smtClean="0"/>
              <a:t>Podpora </a:t>
            </a:r>
            <a:r>
              <a:rPr lang="cs-CZ" dirty="0"/>
              <a:t>tvorby </a:t>
            </a:r>
            <a:r>
              <a:rPr lang="cs-CZ" b="1" dirty="0"/>
              <a:t>nových pracovních </a:t>
            </a:r>
            <a:r>
              <a:rPr lang="cs-CZ" b="1" dirty="0" smtClean="0"/>
              <a:t>míst</a:t>
            </a:r>
            <a:br>
              <a:rPr lang="cs-CZ" b="1" dirty="0" smtClean="0"/>
            </a:br>
            <a:r>
              <a:rPr lang="cs-CZ" dirty="0" smtClean="0"/>
              <a:t>a </a:t>
            </a:r>
            <a:r>
              <a:rPr lang="cs-CZ" dirty="0"/>
              <a:t>zlepšování kvality života nejen ve venkovském </a:t>
            </a:r>
            <a:r>
              <a:rPr lang="cs-CZ" dirty="0" smtClean="0"/>
              <a:t>prostředí.</a:t>
            </a:r>
          </a:p>
          <a:p>
            <a:r>
              <a:rPr lang="cs-CZ" sz="2200" b="1" dirty="0" smtClean="0"/>
              <a:t>Bezpečnost potravin </a:t>
            </a:r>
            <a:r>
              <a:rPr lang="cs-CZ" sz="2200" dirty="0" smtClean="0"/>
              <a:t>a </a:t>
            </a:r>
            <a:r>
              <a:rPr lang="cs-CZ" sz="2200" b="1" dirty="0" smtClean="0"/>
              <a:t>ochrana spotřebitelů</a:t>
            </a:r>
            <a:r>
              <a:rPr lang="cs-CZ" sz="2200" dirty="0" smtClean="0"/>
              <a:t>.</a:t>
            </a:r>
            <a:endParaRPr lang="cs-CZ" sz="2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ctr" eaLnBrk="1" hangingPunct="1"/>
            <a:r>
              <a:rPr altLang="cs-CZ" smtClean="0">
                <a:latin typeface="Arial" charset="0"/>
                <a:cs typeface="Arial" charset="0"/>
              </a:rPr>
              <a:t>Program rozvoje venkova</a:t>
            </a:r>
            <a:endParaRPr altLang="cs-CZ" sz="28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196975"/>
            <a:ext cx="8424862" cy="5399088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20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altLang="cs-CZ" b="1" dirty="0">
                <a:latin typeface="Arial" charset="0"/>
                <a:cs typeface="Arial" charset="0"/>
              </a:rPr>
              <a:t>1. kolo příjmu </a:t>
            </a:r>
            <a:r>
              <a:rPr altLang="cs-CZ" dirty="0">
                <a:latin typeface="Arial" charset="0"/>
                <a:cs typeface="Arial" charset="0"/>
              </a:rPr>
              <a:t>(příjem 29. 9. - 12. 10. 2015)</a:t>
            </a:r>
          </a:p>
          <a:p>
            <a:pPr marL="342900" lvl="1" indent="-342900" eaLnBrk="1" hangingPunct="1">
              <a:lnSpc>
                <a:spcPct val="120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altLang="cs-CZ" dirty="0" smtClean="0">
                <a:latin typeface="Arial" charset="0"/>
                <a:cs typeface="Arial" charset="0"/>
              </a:rPr>
              <a:t>Konkurenceschopnost </a:t>
            </a:r>
            <a:r>
              <a:rPr altLang="cs-CZ" dirty="0">
                <a:latin typeface="Arial" charset="0"/>
                <a:cs typeface="Arial" charset="0"/>
              </a:rPr>
              <a:t>zemědělství – klíčová opatření: </a:t>
            </a:r>
          </a:p>
          <a:p>
            <a:pPr marL="400050" lvl="2" indent="0" eaLnBrk="1" hangingPunct="1">
              <a:lnSpc>
                <a:spcPct val="120000"/>
              </a:lnSpc>
              <a:buSzPct val="120000"/>
              <a:buFont typeface="Arial" charset="0"/>
              <a:buNone/>
              <a:defRPr/>
            </a:pPr>
            <a:r>
              <a:rPr altLang="cs-CZ" b="1" dirty="0" smtClean="0">
                <a:latin typeface="Arial" charset="0"/>
                <a:cs typeface="Arial" charset="0"/>
              </a:rPr>
              <a:t>4.1.1  Investice </a:t>
            </a:r>
            <a:r>
              <a:rPr altLang="cs-CZ" b="1" dirty="0">
                <a:latin typeface="Arial" charset="0"/>
                <a:cs typeface="Arial" charset="0"/>
              </a:rPr>
              <a:t>do zemědělských </a:t>
            </a:r>
            <a:r>
              <a:rPr altLang="cs-CZ" b="1" dirty="0" smtClean="0">
                <a:latin typeface="Arial" charset="0"/>
                <a:cs typeface="Arial" charset="0"/>
              </a:rPr>
              <a:t>podniků</a:t>
            </a:r>
          </a:p>
          <a:p>
            <a:pPr marL="2857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altLang="cs-CZ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Arial" charset="0"/>
              <a:buAutoNum type="arabicPeriod"/>
              <a:defRPr/>
            </a:pPr>
            <a:endParaRPr sz="1800" i="1" dirty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sz="1800" i="1" dirty="0">
              <a:solidFill>
                <a:schemeClr val="accent4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endParaRPr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64176"/>
              </p:ext>
            </p:extLst>
          </p:nvPr>
        </p:nvGraphicFramePr>
        <p:xfrm>
          <a:off x="467543" y="2492896"/>
          <a:ext cx="8424936" cy="3554810"/>
        </p:xfrm>
        <a:graphic>
          <a:graphicData uri="http://schemas.openxmlformats.org/drawingml/2006/table">
            <a:tbl>
              <a:tblPr/>
              <a:tblGrid>
                <a:gridCol w="655352"/>
                <a:gridCol w="4024975"/>
                <a:gridCol w="803937"/>
                <a:gridCol w="974621"/>
                <a:gridCol w="842844"/>
                <a:gridCol w="1123207"/>
              </a:tblGrid>
              <a:tr h="2698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operace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záměr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Zaregistrováno</a:t>
                      </a: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Doporučeno</a:t>
                      </a: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49123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altLang="cs-CZ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altLang="cs-CZ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žádostí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částka dotace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(mil. Kč)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žádostí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částka dotace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(mil. Kč)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411a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ŽV do 1 mil.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362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117,8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362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117, 8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411b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RV do 1 mil.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411c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skot do 5 mil.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468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617,9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468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617,9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411d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prasata do 5 mil.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44,2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44,2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411e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drůbež do 5 mil.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20,6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20,6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411f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ostatní do 5 mil.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45,4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34,8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411g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RV do 5 mil. 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352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325,9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282,9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411h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skot nad 5 mil.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505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4 088,1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1 632,5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411i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prasata nad 5 mil.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829,9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646,6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411j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drůbež nad 5 mil.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644,1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554,3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411k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ostatní nad 5 mil.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60,7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60,7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411l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RV nad 5 mil.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cs-CZ" sz="10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1 107,6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</a:rPr>
                        <a:t>599,9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55448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celkem 4.1.1 Investice do zemědělských podniků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2 233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7 961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1746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4 553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323528" y="604771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IS SZIF</a:t>
            </a:r>
            <a:endParaRPr lang="cs-CZ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E52C74-C232-4432-8358-44F69B49D137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61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337"/>
          </a:xfrm>
        </p:spPr>
        <p:txBody>
          <a:bodyPr/>
          <a:lstStyle/>
          <a:p>
            <a:pPr algn="ctr" eaLnBrk="1" hangingPunct="1"/>
            <a:r>
              <a:rPr altLang="cs-CZ" dirty="0" smtClean="0">
                <a:latin typeface="Arial" charset="0"/>
                <a:cs typeface="Arial" charset="0"/>
              </a:rPr>
              <a:t>Program rozvoje venkova</a:t>
            </a:r>
            <a:endParaRPr altLang="cs-CZ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052736"/>
            <a:ext cx="8424862" cy="5543327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20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altLang="cs-CZ" dirty="0">
                <a:latin typeface="Arial" charset="0"/>
                <a:cs typeface="Arial" charset="0"/>
              </a:rPr>
              <a:t>Konkurenceschopnost potravinářství – klíčová opatření: </a:t>
            </a:r>
          </a:p>
          <a:p>
            <a:pPr marL="400050" lvl="1" indent="0" eaLnBrk="1" fontAlgn="auto" hangingPunct="1"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sz="1800" b="1" dirty="0"/>
              <a:t>4.2.1  Zpracování a uvádění na trh zemědělských produktů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  <a:defRPr/>
            </a:pPr>
            <a:endParaRPr sz="1800" i="1" dirty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sz="1800" i="1" dirty="0">
              <a:solidFill>
                <a:schemeClr val="accent4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endParaRPr sz="1800" i="1" dirty="0">
              <a:solidFill>
                <a:schemeClr val="accent4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endParaRPr sz="1800" i="1" dirty="0">
              <a:solidFill>
                <a:schemeClr val="accent4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endParaRPr sz="1800" i="1" dirty="0">
              <a:solidFill>
                <a:schemeClr val="accent4"/>
              </a:solidFill>
            </a:endParaRPr>
          </a:p>
          <a:p>
            <a:pPr marL="400050" lvl="2" indent="0" eaLnBrk="1" hangingPunct="1">
              <a:lnSpc>
                <a:spcPct val="120000"/>
              </a:lnSpc>
              <a:buSzPct val="120000"/>
              <a:buFont typeface="Arial" charset="0"/>
              <a:buNone/>
              <a:defRPr/>
            </a:pPr>
            <a:endParaRPr sz="1800" b="1" dirty="0" smtClean="0"/>
          </a:p>
          <a:p>
            <a:pPr marL="400050" lvl="2" indent="0" eaLnBrk="1" hangingPunct="1">
              <a:lnSpc>
                <a:spcPct val="120000"/>
              </a:lnSpc>
              <a:buSzPct val="120000"/>
              <a:buFont typeface="Arial" charset="0"/>
              <a:buNone/>
              <a:defRPr/>
            </a:pPr>
            <a:r>
              <a:rPr sz="1800" b="1" dirty="0" smtClean="0"/>
              <a:t>16.2.2 </a:t>
            </a:r>
            <a:r>
              <a:rPr sz="1800" b="1" dirty="0"/>
              <a:t>Podpora vývoje nových produktů, postupů a technologií při zpracování zemědělských produktů a jejich uvádění na trh</a:t>
            </a:r>
          </a:p>
          <a:p>
            <a:pPr marL="342900" lvl="1" indent="-342900" eaLnBrk="1" hangingPunct="1">
              <a:lnSpc>
                <a:spcPct val="120000"/>
              </a:lnSpc>
              <a:buSzPct val="120000"/>
              <a:buFont typeface="Arial" charset="0"/>
              <a:buChar char="•"/>
              <a:defRPr/>
            </a:pPr>
            <a:endParaRPr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63374"/>
              </p:ext>
            </p:extLst>
          </p:nvPr>
        </p:nvGraphicFramePr>
        <p:xfrm>
          <a:off x="467545" y="1916832"/>
          <a:ext cx="7920806" cy="1944216"/>
        </p:xfrm>
        <a:graphic>
          <a:graphicData uri="http://schemas.openxmlformats.org/drawingml/2006/table">
            <a:tbl>
              <a:tblPr/>
              <a:tblGrid>
                <a:gridCol w="616136"/>
                <a:gridCol w="3784129"/>
                <a:gridCol w="616136"/>
                <a:gridCol w="1055997"/>
                <a:gridCol w="792411"/>
                <a:gridCol w="1055997"/>
              </a:tblGrid>
              <a:tr h="2414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operace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záměr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Zaregistrováno</a:t>
                      </a: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Doporučeno</a:t>
                      </a: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01934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altLang="cs-CZ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altLang="cs-CZ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žádostí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částka dotace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(mil. Kč)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žádostí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částka dotace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(mil. Kč)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2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421a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Zemědělské podniky</a:t>
                      </a:r>
                      <a:endParaRPr kumimoji="0" lang="cs-CZ" alt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350,1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350,1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402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421b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Zpracovatelské podniky</a:t>
                      </a:r>
                      <a:endParaRPr kumimoji="0" lang="cs-CZ" alt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822,3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758,9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9622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celkem 4.2.1 Zpracování a uvádění na trh zemědělských produktů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1 172,4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1 109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72145"/>
              </p:ext>
            </p:extLst>
          </p:nvPr>
        </p:nvGraphicFramePr>
        <p:xfrm>
          <a:off x="539551" y="4869433"/>
          <a:ext cx="7848799" cy="1151855"/>
        </p:xfrm>
        <a:graphic>
          <a:graphicData uri="http://schemas.openxmlformats.org/drawingml/2006/table">
            <a:tbl>
              <a:tblPr/>
              <a:tblGrid>
                <a:gridCol w="610535"/>
                <a:gridCol w="3749728"/>
                <a:gridCol w="610535"/>
                <a:gridCol w="1046397"/>
                <a:gridCol w="785207"/>
                <a:gridCol w="1046397"/>
              </a:tblGrid>
              <a:tr h="1654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operace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Záměr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Zaregistrováno</a:t>
                      </a: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Doporučeno</a:t>
                      </a: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629" marR="136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90587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altLang="cs-CZ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altLang="cs-CZ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žádostí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částka dotace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(mil. Kč)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žádostí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částka dotace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(mil. Kč)</a:t>
                      </a:r>
                    </a:p>
                  </a:txBody>
                  <a:tcPr marL="13629" marR="136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57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C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16.2.2 Podpora vývoje nových produktů, postupů a technologií při zpracování zemědělských produktů a jejich uvádění na trh (Potravinářské inovace)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44449" marR="444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1 155,2</a:t>
                      </a:r>
                    </a:p>
                  </a:txBody>
                  <a:tcPr marL="44449" marR="444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4449" marR="444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1 123,3</a:t>
                      </a:r>
                    </a:p>
                  </a:txBody>
                  <a:tcPr marL="44449" marR="444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39552" y="619172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IS SZIF</a:t>
            </a:r>
            <a:endParaRPr lang="cs-CZ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E52C74-C232-4432-8358-44F69B49D137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34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pPr algn="ctr"/>
            <a:r>
              <a:rPr lang="cs-CZ" dirty="0" smtClean="0"/>
              <a:t>Výzvy do budoucna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 smtClean="0"/>
              <a:t>Klimatická změna </a:t>
            </a:r>
            <a:r>
              <a:rPr lang="cs-CZ" dirty="0" smtClean="0"/>
              <a:t>a častější extremity počasí.</a:t>
            </a:r>
          </a:p>
          <a:p>
            <a:endParaRPr lang="cs-CZ" dirty="0" smtClean="0"/>
          </a:p>
          <a:p>
            <a:r>
              <a:rPr lang="cs-CZ" dirty="0" smtClean="0"/>
              <a:t>Závazek EU ke </a:t>
            </a:r>
            <a:r>
              <a:rPr lang="cs-CZ" b="1" u="sng" dirty="0" smtClean="0"/>
              <a:t>snížení emisí skleníkových plynů o 40 %:</a:t>
            </a:r>
            <a:br>
              <a:rPr lang="cs-CZ" b="1" u="sng" dirty="0" smtClean="0"/>
            </a:br>
            <a:r>
              <a:rPr lang="cs-CZ" dirty="0" smtClean="0"/>
              <a:t>potvrzeno dohodou v Paříži na COP21,</a:t>
            </a:r>
            <a:br>
              <a:rPr lang="cs-CZ" dirty="0" smtClean="0"/>
            </a:br>
            <a:r>
              <a:rPr lang="cs-CZ" dirty="0" smtClean="0"/>
              <a:t>EK letos připraví legislativní návrhy včetně zapojení zemědělského sektoru EU do snižování emisí (tzv. non-ETS).</a:t>
            </a:r>
          </a:p>
          <a:p>
            <a:endParaRPr lang="cs-CZ" dirty="0" smtClean="0"/>
          </a:p>
          <a:p>
            <a:r>
              <a:rPr lang="cs-CZ" dirty="0" smtClean="0"/>
              <a:t>Další klíčový předpis EU – novela </a:t>
            </a:r>
            <a:r>
              <a:rPr lang="cs-CZ" b="1" u="sng" dirty="0" smtClean="0"/>
              <a:t>směrnice o národních emisních stropech</a:t>
            </a:r>
            <a:r>
              <a:rPr lang="cs-CZ" dirty="0" smtClean="0"/>
              <a:t> látek znečišťujících ovzduší (NEC).</a:t>
            </a:r>
          </a:p>
          <a:p>
            <a:endParaRPr lang="cs-CZ" dirty="0" smtClean="0"/>
          </a:p>
          <a:p>
            <a:r>
              <a:rPr lang="cs-CZ" dirty="0" smtClean="0"/>
              <a:t>Nyní projednáváno mezi Radou EU a Evropským parlamentem: dohoda letos je možná.</a:t>
            </a:r>
          </a:p>
          <a:p>
            <a:endParaRPr lang="cs-CZ" dirty="0" smtClean="0"/>
          </a:p>
          <a:p>
            <a:r>
              <a:rPr lang="cs-CZ" dirty="0" smtClean="0"/>
              <a:t>Původní návrh EK: </a:t>
            </a:r>
            <a:r>
              <a:rPr lang="cs-CZ" b="1" u="sng" dirty="0" smtClean="0"/>
              <a:t>snížit emise amoniaku </a:t>
            </a:r>
            <a:r>
              <a:rPr lang="cs-CZ" dirty="0" smtClean="0"/>
              <a:t>v ČR o 37 %,</a:t>
            </a:r>
            <a:br>
              <a:rPr lang="cs-CZ" dirty="0" smtClean="0"/>
            </a:br>
            <a:r>
              <a:rPr lang="cs-CZ" dirty="0" smtClean="0"/>
              <a:t>aktuálně navržený cíl pro ČR podle Rady je 22 %, ambice EP</a:t>
            </a:r>
            <a:br>
              <a:rPr lang="cs-CZ" dirty="0" smtClean="0"/>
            </a:br>
            <a:r>
              <a:rPr lang="cs-CZ" dirty="0" smtClean="0"/>
              <a:t>je ale vyšší. Mapujeme potenciální dopady na zemědělství v ČR.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973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840760" cy="922114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07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2617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Živočišné komodity</a:t>
            </a:r>
            <a:br>
              <a:rPr lang="cs-CZ" dirty="0" smtClean="0"/>
            </a:br>
            <a:r>
              <a:rPr lang="cs-CZ" sz="2000" b="0" dirty="0">
                <a:solidFill>
                  <a:schemeClr val="tx1"/>
                </a:solidFill>
              </a:rPr>
              <a:t>míra soběstačnosti (v </a:t>
            </a:r>
            <a:r>
              <a:rPr lang="cs-CZ" sz="2000" b="0" dirty="0" smtClean="0">
                <a:solidFill>
                  <a:schemeClr val="tx1"/>
                </a:solidFill>
              </a:rPr>
              <a:t>%)</a:t>
            </a:r>
            <a:endParaRPr lang="cs-CZ" sz="20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707100"/>
              </p:ext>
            </p:extLst>
          </p:nvPr>
        </p:nvGraphicFramePr>
        <p:xfrm>
          <a:off x="457200" y="1341438"/>
          <a:ext cx="8229600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99592" y="616530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endParaRPr lang="cs-CZ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Živočišné komodity</a:t>
            </a:r>
            <a:br>
              <a:rPr lang="cs-CZ" dirty="0" smtClean="0"/>
            </a:br>
            <a:r>
              <a:rPr lang="cs-CZ" sz="2000" b="0" dirty="0" smtClean="0">
                <a:solidFill>
                  <a:schemeClr val="tx1"/>
                </a:solidFill>
              </a:rPr>
              <a:t>míra soběstačnosti (v %)</a:t>
            </a:r>
            <a:endParaRPr lang="cs-CZ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496393"/>
              </p:ext>
            </p:extLst>
          </p:nvPr>
        </p:nvGraphicFramePr>
        <p:xfrm>
          <a:off x="251520" y="1988842"/>
          <a:ext cx="8640958" cy="3148914"/>
        </p:xfrm>
        <a:graphic>
          <a:graphicData uri="http://schemas.openxmlformats.org/drawingml/2006/table">
            <a:tbl>
              <a:tblPr/>
              <a:tblGrid>
                <a:gridCol w="1100848"/>
                <a:gridCol w="502674"/>
                <a:gridCol w="502674"/>
                <a:gridCol w="502674"/>
                <a:gridCol w="502674"/>
                <a:gridCol w="502674"/>
                <a:gridCol w="502674"/>
                <a:gridCol w="502674"/>
                <a:gridCol w="502674"/>
                <a:gridCol w="502674"/>
                <a:gridCol w="502674"/>
                <a:gridCol w="502674"/>
                <a:gridCol w="502674"/>
                <a:gridCol w="502674"/>
                <a:gridCol w="502674"/>
                <a:gridCol w="502674"/>
              </a:tblGrid>
              <a:tr h="30981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2025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851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MLÉKO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123,3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125,5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119,6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123,2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121,2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118,9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124,6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124,5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128,7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131,1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98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HOVĚZÍ MASO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117,2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105,6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106,8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104,2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122,2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121,1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114,4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121,6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131,5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DRŮBEŽÍ MASO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90,6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83,3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78,8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84,9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69,4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70,8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69,4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98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VEJCE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95,5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89,7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83,4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84,6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80,6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84,3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81,6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80,9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85,7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82,9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78,4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85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VEPŘOVÉ MASO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96,9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82,8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79,7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78,7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63,8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60,8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54,5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56,9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9552" y="5301208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endParaRPr lang="cs-CZ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36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Živočišné komodity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9248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Potřebu systémového řešení demonstruje příklad sektoru </a:t>
            </a:r>
            <a:r>
              <a:rPr lang="cs-CZ" b="1" dirty="0" smtClean="0"/>
              <a:t>produkce mléka:</a:t>
            </a:r>
            <a:r>
              <a:rPr lang="cs-CZ" dirty="0" smtClean="0"/>
              <a:t> při soběstačnosti v produkci syrového mléka </a:t>
            </a:r>
            <a:r>
              <a:rPr lang="cs-CZ" b="1" dirty="0" smtClean="0"/>
              <a:t>přes 130 % </a:t>
            </a:r>
            <a:r>
              <a:rPr lang="cs-CZ" b="1" dirty="0"/>
              <a:t>v roce 2015 </a:t>
            </a:r>
            <a:r>
              <a:rPr lang="cs-CZ" dirty="0" smtClean="0"/>
              <a:t>bylo </a:t>
            </a:r>
            <a:r>
              <a:rPr lang="cs-CZ" u="sng" dirty="0" smtClean="0"/>
              <a:t>saldo zahraničního obchodu</a:t>
            </a:r>
            <a:r>
              <a:rPr lang="cs-CZ" dirty="0" smtClean="0"/>
              <a:t> v kategorii </a:t>
            </a:r>
            <a:r>
              <a:rPr lang="cs-CZ" u="sng" dirty="0" smtClean="0"/>
              <a:t>s nejvyšší přidanou hodnotou </a:t>
            </a:r>
            <a:r>
              <a:rPr lang="cs-CZ" dirty="0" smtClean="0"/>
              <a:t>– sýry</a:t>
            </a:r>
            <a:br>
              <a:rPr lang="cs-CZ" dirty="0" smtClean="0"/>
            </a:br>
            <a:r>
              <a:rPr lang="cs-CZ" dirty="0" smtClean="0"/>
              <a:t>a tvarohy </a:t>
            </a:r>
            <a:r>
              <a:rPr lang="cs-CZ" u="sng" dirty="0" smtClean="0"/>
              <a:t>záporné</a:t>
            </a:r>
            <a:r>
              <a:rPr lang="cs-CZ" dirty="0" smtClean="0"/>
              <a:t> ve výši 2,9 mld. Kč.</a:t>
            </a:r>
          </a:p>
          <a:p>
            <a:endParaRPr lang="cs-CZ" dirty="0" smtClean="0"/>
          </a:p>
          <a:p>
            <a:r>
              <a:rPr lang="cs-CZ" dirty="0" smtClean="0"/>
              <a:t>U komodit se soběstačností pod 100 % je </a:t>
            </a:r>
            <a:r>
              <a:rPr lang="cs-CZ" u="sng" dirty="0" smtClean="0"/>
              <a:t>únik přidané hodnoty </a:t>
            </a:r>
            <a:r>
              <a:rPr lang="cs-CZ" dirty="0" smtClean="0"/>
              <a:t>nejčastěji do zemí EU-15 ještě dramatičtější.</a:t>
            </a:r>
          </a:p>
          <a:p>
            <a:endParaRPr lang="cs-CZ" dirty="0" smtClean="0"/>
          </a:p>
          <a:p>
            <a:r>
              <a:rPr lang="cs-CZ" b="1" dirty="0" smtClean="0"/>
              <a:t>Řešení na straně producentů:</a:t>
            </a:r>
            <a:r>
              <a:rPr lang="cs-CZ" dirty="0" smtClean="0"/>
              <a:t> je mj. důležité </a:t>
            </a:r>
            <a:r>
              <a:rPr lang="cs-CZ" u="sng" dirty="0" smtClean="0"/>
              <a:t>sdružování odbytu</a:t>
            </a:r>
            <a:r>
              <a:rPr lang="cs-CZ" dirty="0" smtClean="0"/>
              <a:t>, posílení vyjednávací síly – </a:t>
            </a:r>
            <a:r>
              <a:rPr lang="cs-CZ" dirty="0" err="1" smtClean="0"/>
              <a:t>MZe</a:t>
            </a:r>
            <a:r>
              <a:rPr lang="cs-CZ" dirty="0" smtClean="0"/>
              <a:t> chystá např. uznávání organizací producentů ve všech hlavních sektorech</a:t>
            </a:r>
            <a:br>
              <a:rPr lang="cs-CZ" dirty="0" smtClean="0"/>
            </a:br>
            <a:r>
              <a:rPr lang="cs-CZ" dirty="0" smtClean="0"/>
              <a:t>s možným navázáním na podpory z PRV.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85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Živočišné komodity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7920880" cy="4392487"/>
          </a:xfrm>
        </p:spPr>
        <p:txBody>
          <a:bodyPr/>
          <a:lstStyle/>
          <a:p>
            <a:r>
              <a:rPr lang="cs-CZ" b="1" u="sng" dirty="0" smtClean="0"/>
              <a:t>Vepřové maso</a:t>
            </a:r>
            <a:endParaRPr lang="cs-CZ" u="sng" dirty="0" smtClean="0"/>
          </a:p>
          <a:p>
            <a:pPr lvl="1"/>
            <a:r>
              <a:rPr lang="cs-CZ" dirty="0" smtClean="0"/>
              <a:t>produkce se trvale snižuje, spotřeba zvyšuje</a:t>
            </a:r>
          </a:p>
          <a:p>
            <a:pPr lvl="1"/>
            <a:r>
              <a:rPr lang="cs-CZ" dirty="0" smtClean="0"/>
              <a:t>produkce 2015: </a:t>
            </a:r>
            <a:r>
              <a:rPr lang="cs-CZ" dirty="0"/>
              <a:t>309 tis</a:t>
            </a:r>
            <a:r>
              <a:rPr lang="cs-CZ" dirty="0" smtClean="0"/>
              <a:t>. tun</a:t>
            </a:r>
            <a:r>
              <a:rPr lang="cs-CZ" dirty="0"/>
              <a:t>, spotřeba 549,9 tis</a:t>
            </a:r>
            <a:r>
              <a:rPr lang="cs-CZ" dirty="0" smtClean="0"/>
              <a:t>. tun</a:t>
            </a:r>
            <a:endParaRPr lang="cs-CZ" dirty="0"/>
          </a:p>
          <a:p>
            <a:pPr lvl="1"/>
            <a:r>
              <a:rPr lang="cs-CZ" dirty="0" smtClean="0"/>
              <a:t>saldo zahraničního obchodu záporné u vepřového masa</a:t>
            </a:r>
            <a:br>
              <a:rPr lang="cs-CZ" dirty="0" smtClean="0"/>
            </a:br>
            <a:r>
              <a:rPr lang="cs-CZ" dirty="0" smtClean="0"/>
              <a:t>a živých prasat (zhruba 11 miliard Kč)</a:t>
            </a:r>
          </a:p>
          <a:p>
            <a:pPr lvl="1"/>
            <a:r>
              <a:rPr lang="cs-CZ" dirty="0" smtClean="0"/>
              <a:t>dovoz masa 325,9 tis. tun, vývoz 86 tis. tun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ovoz živých prasat 17 tis. tun, vývoz 41 tis. tun</a:t>
            </a:r>
          </a:p>
          <a:p>
            <a:pPr lvl="1"/>
            <a:r>
              <a:rPr lang="cs-CZ" dirty="0" smtClean="0"/>
              <a:t>dovoz celkem v hodnotě 14 miliard Kč</a:t>
            </a:r>
          </a:p>
          <a:p>
            <a:pPr lvl="1"/>
            <a:r>
              <a:rPr lang="cs-CZ" dirty="0" smtClean="0"/>
              <a:t>soběstačnost klesá</a:t>
            </a:r>
          </a:p>
          <a:p>
            <a:pPr lvl="1"/>
            <a:endParaRPr lang="cs-CZ" dirty="0" smtClean="0"/>
          </a:p>
          <a:p>
            <a:pPr lvl="0"/>
            <a:r>
              <a:rPr lang="cs-CZ" b="1" dirty="0" smtClean="0">
                <a:solidFill>
                  <a:prstClr val="black"/>
                </a:solidFill>
              </a:rPr>
              <a:t>Cíl: </a:t>
            </a:r>
            <a:r>
              <a:rPr lang="cs-CZ" dirty="0" smtClean="0">
                <a:solidFill>
                  <a:prstClr val="black"/>
                </a:solidFill>
              </a:rPr>
              <a:t>míra soběstačnosti v roce 2030 by měla být 80 %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4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Živočišné komodity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Řešení na straně </a:t>
            </a:r>
            <a:r>
              <a:rPr lang="cs-CZ" b="1" dirty="0" err="1" smtClean="0"/>
              <a:t>MZe</a:t>
            </a:r>
            <a:r>
              <a:rPr lang="cs-CZ" b="1" dirty="0" smtClean="0"/>
              <a:t>:</a:t>
            </a:r>
            <a:r>
              <a:rPr lang="cs-CZ" dirty="0" smtClean="0"/>
              <a:t> snaha </a:t>
            </a:r>
            <a:r>
              <a:rPr lang="cs-CZ" dirty="0"/>
              <a:t>o maximální možné srovnání úrovní přímých podpor živočišné výroby – VCS, </a:t>
            </a:r>
            <a:r>
              <a:rPr lang="cs-CZ" dirty="0" smtClean="0"/>
              <a:t>100</a:t>
            </a:r>
            <a:r>
              <a:rPr lang="cs-CZ" dirty="0"/>
              <a:t>% krytí požadavků v DT 8 – Nákazový fond, nové podpory v rámci PRV i národních </a:t>
            </a:r>
            <a:r>
              <a:rPr lang="cs-CZ" dirty="0" smtClean="0"/>
              <a:t>dotací svázané s živočišnou výrobou.</a:t>
            </a:r>
          </a:p>
          <a:p>
            <a:endParaRPr lang="cs-CZ" dirty="0" smtClean="0"/>
          </a:p>
          <a:p>
            <a:r>
              <a:rPr lang="cs-CZ" b="1" dirty="0" smtClean="0"/>
              <a:t>Zelená </a:t>
            </a:r>
            <a:r>
              <a:rPr lang="cs-CZ" b="1" dirty="0"/>
              <a:t>nafta </a:t>
            </a:r>
            <a:r>
              <a:rPr lang="cs-CZ" dirty="0"/>
              <a:t>do ŽV od roku </a:t>
            </a:r>
            <a:r>
              <a:rPr lang="cs-CZ" dirty="0" smtClean="0"/>
              <a:t>2016: objem 385 mil. Kč.</a:t>
            </a:r>
          </a:p>
          <a:p>
            <a:endParaRPr lang="cs-CZ" dirty="0" smtClean="0"/>
          </a:p>
          <a:p>
            <a:r>
              <a:rPr lang="cs-CZ" dirty="0" smtClean="0"/>
              <a:t>V rámci PRV mj. pokračování podpor dobrých životních podmínek zvířat a úvahy o přidělení preferenčních bodů</a:t>
            </a:r>
            <a:br>
              <a:rPr lang="cs-CZ" dirty="0" smtClean="0"/>
            </a:br>
            <a:r>
              <a:rPr lang="cs-CZ" dirty="0" smtClean="0"/>
              <a:t>za účast v uznaných organizacích producentů u hodnocení projektů od roku 2016.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88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Živočišné komodity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Nové dotační tituly </a:t>
            </a:r>
            <a:r>
              <a:rPr lang="cs-CZ" dirty="0"/>
              <a:t>19. a 20. </a:t>
            </a:r>
            <a:r>
              <a:rPr lang="cs-CZ" b="1" dirty="0"/>
              <a:t>na pohodu zvířat a </a:t>
            </a:r>
            <a:r>
              <a:rPr lang="cs-CZ" b="1" dirty="0" smtClean="0"/>
              <a:t>účast</a:t>
            </a:r>
            <a:br>
              <a:rPr lang="cs-CZ" b="1" dirty="0" smtClean="0"/>
            </a:br>
            <a:r>
              <a:rPr lang="cs-CZ" b="1" dirty="0" smtClean="0"/>
              <a:t>v </a:t>
            </a:r>
            <a:r>
              <a:rPr lang="cs-CZ" b="1" dirty="0"/>
              <a:t>režimu jakosti pro dojnice a mléko</a:t>
            </a:r>
            <a:r>
              <a:rPr lang="cs-CZ" dirty="0"/>
              <a:t> zavedeny pro rok 2016 (405 mil. Kč, v dalších letech plán 850 mil. Kč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Evropské komisi byl poslán k notifikaci nový dotační titul</a:t>
            </a:r>
            <a:br>
              <a:rPr lang="cs-CZ" dirty="0" smtClean="0"/>
            </a:br>
            <a:r>
              <a:rPr lang="cs-CZ" dirty="0" smtClean="0"/>
              <a:t>na podporu </a:t>
            </a:r>
            <a:r>
              <a:rPr lang="cs-CZ" b="1" dirty="0"/>
              <a:t>pohody </a:t>
            </a:r>
            <a:r>
              <a:rPr lang="cs-CZ" b="1" dirty="0" smtClean="0"/>
              <a:t>drůbeže </a:t>
            </a:r>
            <a:r>
              <a:rPr lang="cs-CZ" dirty="0" smtClean="0"/>
              <a:t>– aktuálně jej posuzuje.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err="1" smtClean="0"/>
              <a:t>MZe</a:t>
            </a:r>
            <a:r>
              <a:rPr lang="cs-CZ" dirty="0" smtClean="0"/>
              <a:t> připravuje dotační titul </a:t>
            </a:r>
            <a:r>
              <a:rPr lang="cs-CZ" dirty="0"/>
              <a:t>na podporu </a:t>
            </a:r>
            <a:r>
              <a:rPr lang="cs-CZ" b="1" dirty="0"/>
              <a:t>pohody </a:t>
            </a:r>
            <a:r>
              <a:rPr lang="cs-CZ" b="1" dirty="0" smtClean="0"/>
              <a:t>pro </a:t>
            </a:r>
            <a:r>
              <a:rPr lang="cs-CZ" b="1" dirty="0"/>
              <a:t>masný skot a </a:t>
            </a:r>
            <a:r>
              <a:rPr lang="cs-CZ" b="1" dirty="0" smtClean="0"/>
              <a:t>prasata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Zvážení </a:t>
            </a:r>
            <a:r>
              <a:rPr lang="cs-CZ" dirty="0"/>
              <a:t>režimu jakosti pro vepřové maso.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51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Situace na trhu s mlékem a vepřovým masem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 </a:t>
            </a:r>
            <a:r>
              <a:rPr lang="cs-CZ" b="1" dirty="0" smtClean="0"/>
              <a:t>zasedání Rady EU pro zemědělství a rybářství </a:t>
            </a:r>
            <a:r>
              <a:rPr lang="cs-CZ" dirty="0" smtClean="0"/>
              <a:t>(14. 3.)</a:t>
            </a:r>
            <a:br>
              <a:rPr lang="cs-CZ" dirty="0" smtClean="0"/>
            </a:br>
            <a:r>
              <a:rPr lang="cs-CZ" b="1" dirty="0" smtClean="0"/>
              <a:t>ČR požadovala</a:t>
            </a:r>
            <a:r>
              <a:rPr lang="cs-CZ" dirty="0" smtClean="0"/>
              <a:t> další opatření </a:t>
            </a:r>
            <a:r>
              <a:rPr lang="cs-CZ" b="1" dirty="0" smtClean="0"/>
              <a:t>mimořádné cílené podpory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b="1" dirty="0" smtClean="0"/>
              <a:t>navýšení prahu de </a:t>
            </a:r>
            <a:r>
              <a:rPr lang="cs-CZ" b="1" dirty="0" err="1" smtClean="0"/>
              <a:t>minimis</a:t>
            </a:r>
            <a:r>
              <a:rPr lang="cs-CZ" dirty="0" smtClean="0"/>
              <a:t>, navýšení intervenčních prahů</a:t>
            </a:r>
            <a:br>
              <a:rPr lang="cs-CZ" dirty="0" smtClean="0"/>
            </a:br>
            <a:r>
              <a:rPr lang="cs-CZ" dirty="0" smtClean="0"/>
              <a:t>a referenčních cen a další opatření.</a:t>
            </a:r>
          </a:p>
          <a:p>
            <a:endParaRPr lang="cs-CZ" dirty="0" smtClean="0"/>
          </a:p>
          <a:p>
            <a:r>
              <a:rPr lang="cs-CZ" dirty="0" smtClean="0"/>
              <a:t>EK odmítá vývozní náhrady a zvyšování intervenčních cen,</a:t>
            </a:r>
            <a:br>
              <a:rPr lang="cs-CZ" dirty="0" smtClean="0"/>
            </a:br>
            <a:r>
              <a:rPr lang="cs-CZ" dirty="0" smtClean="0"/>
              <a:t>na mimořádné cílené podpory není vyčleněn rozpočet EU,</a:t>
            </a:r>
            <a:br>
              <a:rPr lang="cs-CZ" dirty="0" smtClean="0"/>
            </a:br>
            <a:r>
              <a:rPr lang="cs-CZ" dirty="0" smtClean="0"/>
              <a:t>spuštění krizové rezervy nechceme – platí členské státy</a:t>
            </a:r>
            <a:br>
              <a:rPr lang="cs-CZ" dirty="0" smtClean="0"/>
            </a:br>
            <a:r>
              <a:rPr lang="cs-CZ" dirty="0" smtClean="0"/>
              <a:t>s většími podniky.</a:t>
            </a:r>
          </a:p>
          <a:p>
            <a:endParaRPr lang="cs-CZ" dirty="0" smtClean="0"/>
          </a:p>
          <a:p>
            <a:r>
              <a:rPr lang="cs-CZ" b="1" dirty="0" smtClean="0"/>
              <a:t>EK nabízí </a:t>
            </a:r>
            <a:r>
              <a:rPr lang="cs-CZ" dirty="0" smtClean="0"/>
              <a:t>možnost ročně </a:t>
            </a:r>
            <a:r>
              <a:rPr lang="cs-CZ" b="1" dirty="0" smtClean="0"/>
              <a:t>15 000 EUR na podnik </a:t>
            </a:r>
            <a:r>
              <a:rPr lang="cs-CZ" dirty="0" smtClean="0"/>
              <a:t>– výjimka</a:t>
            </a:r>
            <a:br>
              <a:rPr lang="cs-CZ" dirty="0" smtClean="0"/>
            </a:br>
            <a:r>
              <a:rPr lang="cs-CZ" dirty="0" smtClean="0"/>
              <a:t>z pravidel státní pomoci.</a:t>
            </a:r>
          </a:p>
          <a:p>
            <a:endParaRPr lang="cs-CZ" dirty="0" smtClean="0"/>
          </a:p>
          <a:p>
            <a:r>
              <a:rPr lang="cs-CZ" dirty="0" smtClean="0"/>
              <a:t>Navýší intervenční množství másla na 100 tis. tun</a:t>
            </a:r>
            <a:br>
              <a:rPr lang="cs-CZ" dirty="0" smtClean="0"/>
            </a:br>
            <a:r>
              <a:rPr lang="cs-CZ" dirty="0" smtClean="0"/>
              <a:t>a SOM na 218 tis. tun.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0581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Prezentace_mze</Template>
  <TotalTime>1395</TotalTime>
  <Words>1266</Words>
  <Application>Microsoft Office PowerPoint</Application>
  <PresentationFormat>Předvádění na obrazovce (4:3)</PresentationFormat>
  <Paragraphs>543</Paragraphs>
  <Slides>23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Prezentace_mze</vt:lpstr>
      <vt:lpstr>2_Vlastní návrh</vt:lpstr>
      <vt:lpstr>1_Vlastní návrh</vt:lpstr>
      <vt:lpstr>Vlastní návrh</vt:lpstr>
      <vt:lpstr>1_Prezentace_mze</vt:lpstr>
      <vt:lpstr>2_Prezentace_mze</vt:lpstr>
      <vt:lpstr>Zemědělství a potravinářství, ekonomická soběstačnost nebo závislost na EU?  Strategie Ministerstva zemědělství s výhledem do r. 2030</vt:lpstr>
      <vt:lpstr>Strategie MZe s výhledem do roku 2030</vt:lpstr>
      <vt:lpstr>Živočišné komodity míra soběstačnosti (v %)</vt:lpstr>
      <vt:lpstr>Živočišné komodity míra soběstačnosti (v %)</vt:lpstr>
      <vt:lpstr>Živočišné komodity</vt:lpstr>
      <vt:lpstr>Živočišné komodity</vt:lpstr>
      <vt:lpstr>Živočišné komodity</vt:lpstr>
      <vt:lpstr>Živočišné komodity</vt:lpstr>
      <vt:lpstr>Situace na trhu s mlékem a vepřovým masem</vt:lpstr>
      <vt:lpstr>Živočišná výroba</vt:lpstr>
      <vt:lpstr>Živočišná výroba</vt:lpstr>
      <vt:lpstr>Rostlinné komodity Cíle, které budou vycházet z resortní strategie (míra soběstačnosti v %) </vt:lpstr>
      <vt:lpstr>Rostlinné komodity Cíle, které budou vycházet z resortní strategie (míra soběstačnosti v %) </vt:lpstr>
      <vt:lpstr>Rostlinné komodity</vt:lpstr>
      <vt:lpstr>Sucho 2015 - zmírnění škod </vt:lpstr>
      <vt:lpstr>Potravinářství</vt:lpstr>
      <vt:lpstr>Podpora potravinářů v rámci národních dotací</vt:lpstr>
      <vt:lpstr>Podpora potravinářů v rámci národních dotací</vt:lpstr>
      <vt:lpstr>Podpora potravinářů v rámci národních dotací</vt:lpstr>
      <vt:lpstr>Program rozvoje venkova</vt:lpstr>
      <vt:lpstr>Program rozvoje venkova</vt:lpstr>
      <vt:lpstr>Výzvy do budoucna</vt:lpstr>
      <vt:lpstr>Děkuji za pozornost</vt:lpstr>
    </vt:vector>
  </TitlesOfParts>
  <Company>MZe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Žofínské fórum Zemědělství a  potravinářství, ekonomická soběstačnost nebo závislost na EU?  Strategie Ministerstva zemědělství ČR s výhledem do roku 2030.</dc:title>
  <dc:creator>Říhová Lucie</dc:creator>
  <cp:lastModifiedBy>Artouni Armine</cp:lastModifiedBy>
  <cp:revision>193</cp:revision>
  <cp:lastPrinted>2016-03-21T08:22:26Z</cp:lastPrinted>
  <dcterms:created xsi:type="dcterms:W3CDTF">2016-03-11T09:11:57Z</dcterms:created>
  <dcterms:modified xsi:type="dcterms:W3CDTF">2016-03-21T11:17:47Z</dcterms:modified>
</cp:coreProperties>
</file>