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91" r:id="rId5"/>
  </p:sldMasterIdLst>
  <p:notesMasterIdLst>
    <p:notesMasterId r:id="rId11"/>
  </p:notesMasterIdLst>
  <p:sldIdLst>
    <p:sldId id="257" r:id="rId6"/>
    <p:sldId id="422" r:id="rId7"/>
    <p:sldId id="423" r:id="rId8"/>
    <p:sldId id="424" r:id="rId9"/>
    <p:sldId id="412" r:id="rId10"/>
  </p:sldIdLst>
  <p:sldSz cx="12192000" cy="6858000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AE7490-D885-96CD-79A6-42B33CE070CC}" name="Partyka Milan" initials="PM" userId="S::partyka.milan@stc.cz::8bcd8c35-c95a-4417-905e-8b11527a9d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6"/>
    <a:srgbClr val="00C8D9"/>
    <a:srgbClr val="00ABEB"/>
    <a:srgbClr val="00A3B0"/>
    <a:srgbClr val="00A0DC"/>
    <a:srgbClr val="C0CFA3"/>
    <a:srgbClr val="009CA9"/>
    <a:srgbClr val="0195A1"/>
    <a:srgbClr val="0093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1"/>
    <p:restoredTop sz="94617"/>
  </p:normalViewPr>
  <p:slideViewPr>
    <p:cSldViewPr snapToGrid="0" snapToObjects="1">
      <p:cViewPr varScale="1">
        <p:scale>
          <a:sx n="104" d="100"/>
          <a:sy n="104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30260-0AEF-7B46-91A3-A3665FD119C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3B90D-C270-D649-8394-F635C1766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Titulní obrázek">
            <a:extLst>
              <a:ext uri="{FF2B5EF4-FFF2-40B4-BE49-F238E27FC236}">
                <a16:creationId xmlns:a16="http://schemas.microsoft.com/office/drawing/2014/main" id="{641D7F24-D6D0-4D0A-9061-419FCC312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39" y="2325600"/>
            <a:ext cx="10302261" cy="3486919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67EEECC5-B876-4051-9E1E-7791CEF27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8026" y="1640119"/>
            <a:ext cx="80892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Podtitulek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8026" y="819318"/>
            <a:ext cx="8089200" cy="8208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cs-CZ" dirty="0"/>
              <a:t>Hlavní titulek</a:t>
            </a:r>
          </a:p>
        </p:txBody>
      </p:sp>
    </p:spTree>
    <p:extLst>
      <p:ext uri="{BB962C8B-B14F-4D97-AF65-F5344CB8AC3E}">
        <p14:creationId xmlns:p14="http://schemas.microsoft.com/office/powerpoint/2010/main" val="132027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né papír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CENNÉ PAPÍRY">
            <a:extLst>
              <a:ext uri="{FF2B5EF4-FFF2-40B4-BE49-F238E27FC236}">
                <a16:creationId xmlns:a16="http://schemas.microsoft.com/office/drawing/2014/main" id="{7C4144D6-320B-4350-974D-3C07F2AA0A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119" y="947451"/>
            <a:ext cx="7265881" cy="5550549"/>
          </a:xfrm>
          <a:prstGeom prst="rect">
            <a:avLst/>
          </a:prstGeom>
        </p:spPr>
      </p:pic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0855" y="1719064"/>
            <a:ext cx="5949108" cy="17377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cs-CZ" dirty="0"/>
              <a:t>Cenné </a:t>
            </a:r>
            <a:br>
              <a:rPr lang="cs-CZ" dirty="0"/>
            </a:br>
            <a:r>
              <a:rPr lang="cs-CZ" dirty="0"/>
              <a:t>papíry</a:t>
            </a:r>
          </a:p>
        </p:txBody>
      </p:sp>
    </p:spTree>
    <p:extLst>
      <p:ext uri="{BB962C8B-B14F-4D97-AF65-F5344CB8AC3E}">
        <p14:creationId xmlns:p14="http://schemas.microsoft.com/office/powerpoint/2010/main" val="26590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né papír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651742-2E4A-EF44-8C92-87E238A2085C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3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stové kart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PLASTOVÉ KARTY">
            <a:extLst>
              <a:ext uri="{FF2B5EF4-FFF2-40B4-BE49-F238E27FC236}">
                <a16:creationId xmlns:a16="http://schemas.microsoft.com/office/drawing/2014/main" id="{F7B08B44-A206-472A-A24D-75D7E283F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535" y="1086920"/>
            <a:ext cx="8156465" cy="5411080"/>
          </a:xfrm>
          <a:prstGeom prst="rect">
            <a:avLst/>
          </a:prstGeom>
        </p:spPr>
      </p:pic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8926" y="2340670"/>
            <a:ext cx="4836231" cy="82080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Plastové karty</a:t>
            </a:r>
          </a:p>
        </p:txBody>
      </p:sp>
    </p:spTree>
    <p:extLst>
      <p:ext uri="{BB962C8B-B14F-4D97-AF65-F5344CB8AC3E}">
        <p14:creationId xmlns:p14="http://schemas.microsoft.com/office/powerpoint/2010/main" val="244866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stové kart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8600EE-DC91-934A-95F4-EF5FAF47CD97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tatní cenin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OSTATNÍ CENINY">
            <a:extLst>
              <a:ext uri="{FF2B5EF4-FFF2-40B4-BE49-F238E27FC236}">
                <a16:creationId xmlns:a16="http://schemas.microsoft.com/office/drawing/2014/main" id="{2400ED8F-4F79-4673-A8E2-4451900E9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02" y="1119887"/>
            <a:ext cx="7487798" cy="5378113"/>
          </a:xfrm>
          <a:prstGeom prst="rect">
            <a:avLst/>
          </a:prstGeom>
        </p:spPr>
      </p:pic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76066" y="-776067"/>
            <a:ext cx="702000" cy="2254133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1473" y="1841227"/>
            <a:ext cx="3584590" cy="19706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cs-CZ" dirty="0"/>
              <a:t>Ostatní </a:t>
            </a:r>
            <a:br>
              <a:rPr lang="cs-CZ" dirty="0"/>
            </a:br>
            <a:r>
              <a:rPr lang="cs-CZ" dirty="0"/>
              <a:t>ceniny</a:t>
            </a:r>
          </a:p>
        </p:txBody>
      </p:sp>
    </p:spTree>
    <p:extLst>
      <p:ext uri="{BB962C8B-B14F-4D97-AF65-F5344CB8AC3E}">
        <p14:creationId xmlns:p14="http://schemas.microsoft.com/office/powerpoint/2010/main" val="55156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tatní cenin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4CFD3D-4599-644A-9F1E-41D0FF52D503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76066" y="-776067"/>
            <a:ext cx="702000" cy="2254133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DAS/eOP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3200" y="6498000"/>
            <a:ext cx="1080000" cy="360000"/>
          </a:xfrm>
          <a:prstGeom prst="rect">
            <a:avLst/>
          </a:prstGeom>
        </p:spPr>
        <p:txBody>
          <a:bodyPr/>
          <a:lstStyle/>
          <a:p>
            <a:fld id="{46296EA5-7E02-4FE5-B8F9-C68BD75DCCF5}" type="datetime1">
              <a:rPr lang="cs-CZ" smtClean="0"/>
              <a:t>20.06.2022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rgbClr val="B9B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3204" y="2830890"/>
            <a:ext cx="3289023" cy="8208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 u="sng" cap="none" baseline="0">
                <a:solidFill>
                  <a:srgbClr val="B9B313"/>
                </a:solidFill>
              </a:defRPr>
            </a:lvl1pPr>
          </a:lstStyle>
          <a:p>
            <a:r>
              <a:rPr lang="cs-CZ" dirty="0" err="1"/>
              <a:t>eIDAS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E282BBAE-E58F-4C28-806B-D30F6AF25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93205" y="3794910"/>
            <a:ext cx="3848559" cy="574200"/>
          </a:xfrm>
          <a:prstGeom prst="rect">
            <a:avLst/>
          </a:prstGeom>
        </p:spPr>
        <p:txBody>
          <a:bodyPr tIns="36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b="0" cap="all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cs-CZ" dirty="0"/>
              <a:t>řešení na čipových kartách od </a:t>
            </a:r>
          </a:p>
          <a:p>
            <a:pPr lvl="0"/>
            <a:r>
              <a:rPr lang="cs-CZ" dirty="0"/>
              <a:t>státní tiskárny cenin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2617A3E-54DD-4906-861E-703FCD6FA7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617" y="1493174"/>
            <a:ext cx="7516383" cy="50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6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DAS/eOP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35C4D6-0118-BF4D-B92E-C8C9DDA67F42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rgbClr val="B9B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65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15BC-B84D-466A-ACFA-F3B139ED8FA8}" type="datetime1">
              <a:rPr lang="cs-CZ" smtClean="0"/>
              <a:t>20.06.2022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00D802-4514-4BE3-8D60-EDB2A08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Titulní obrázek">
            <a:extLst>
              <a:ext uri="{FF2B5EF4-FFF2-40B4-BE49-F238E27FC236}">
                <a16:creationId xmlns:a16="http://schemas.microsoft.com/office/drawing/2014/main" id="{641D7F24-D6D0-4D0A-9061-419FCC312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39" y="2325600"/>
            <a:ext cx="10302261" cy="3486919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67EEECC5-B876-4051-9E1E-7791CEF27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4000" y="1656000"/>
            <a:ext cx="8089200" cy="5400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Podtitulek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4000" y="702000"/>
            <a:ext cx="8089200" cy="8208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cs-CZ" dirty="0"/>
              <a:t>Hlavní titulek</a:t>
            </a:r>
          </a:p>
        </p:txBody>
      </p:sp>
      <p:pic>
        <p:nvPicPr>
          <p:cNvPr id="8" name="Titulní obrázek">
            <a:extLst>
              <a:ext uri="{FF2B5EF4-FFF2-40B4-BE49-F238E27FC236}">
                <a16:creationId xmlns:a16="http://schemas.microsoft.com/office/drawing/2014/main" id="{A878CF4C-CFA6-0B4A-A481-01D2B9C5B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39" y="2325600"/>
            <a:ext cx="10302261" cy="34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48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9B6A-4BB3-9943-9677-0D07238406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8561" y="1938623"/>
            <a:ext cx="4429125" cy="3328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575C0-675B-0F4A-B3B2-6AF4942C5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188" y="1939274"/>
            <a:ext cx="5357812" cy="3328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4FCDCD-6AD9-5244-A2E5-F877457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322024"/>
            <a:ext cx="5277022" cy="45438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8686CBF-C29F-0844-A07F-9CC77F4154A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3200" y="6498000"/>
            <a:ext cx="1080000" cy="360000"/>
          </a:xfrm>
        </p:spPr>
        <p:txBody>
          <a:bodyPr/>
          <a:lstStyle/>
          <a:p>
            <a:fld id="{A986936F-25F9-4B30-9B0D-AEA93D6FA32B}" type="datetime1">
              <a:rPr lang="cs-CZ" smtClean="0"/>
              <a:t>20.06.2022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71349B3-6C06-AF4E-A26E-65DD060AB7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60000" y="6498000"/>
            <a:ext cx="8953200" cy="360000"/>
          </a:xfrm>
        </p:spPr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F6AC680-746F-6A4A-A04B-713991F0F3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93200" y="6498000"/>
            <a:ext cx="1080000" cy="360000"/>
          </a:xfrm>
        </p:spPr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5C3264-64CD-1D41-BC44-5DAB91646491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9B6A-4BB3-9943-9677-0D07238406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8561" y="1938623"/>
            <a:ext cx="4429125" cy="3328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575C0-675B-0F4A-B3B2-6AF4942C5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188" y="1939274"/>
            <a:ext cx="5357812" cy="3328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4FCDCD-6AD9-5244-A2E5-F877457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322024"/>
            <a:ext cx="5277022" cy="45438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F6AC680-746F-6A4A-A04B-713991F0F3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93200" y="6498000"/>
            <a:ext cx="10800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571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9B6A-4BB3-9943-9677-0D07238406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5321" y="1225627"/>
            <a:ext cx="7987879" cy="44067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8686CBF-C29F-0844-A07F-9CC77F4154A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3200" y="6498000"/>
            <a:ext cx="1080000" cy="360000"/>
          </a:xfrm>
        </p:spPr>
        <p:txBody>
          <a:bodyPr/>
          <a:lstStyle/>
          <a:p>
            <a:fld id="{E92E5819-D509-4A5B-A49B-C2B8BDA23BD8}" type="datetime1">
              <a:rPr lang="cs-CZ" smtClean="0"/>
              <a:t>20.06.2022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71349B3-6C06-AF4E-A26E-65DD060AB7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60000" y="6498000"/>
            <a:ext cx="8953200" cy="360000"/>
          </a:xfrm>
        </p:spPr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F6AC680-746F-6A4A-A04B-713991F0F3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93200" y="6498000"/>
            <a:ext cx="1080000" cy="360000"/>
          </a:xfrm>
        </p:spPr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11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66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nkovk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livový obdélník v zápatí modrý">
            <a:extLst>
              <a:ext uri="{FF2B5EF4-FFF2-40B4-BE49-F238E27FC236}">
                <a16:creationId xmlns:a16="http://schemas.microsoft.com/office/drawing/2014/main" id="{24A85C82-A016-410A-94E2-1346C3903B5B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6E24-15F5-4508-8339-32165CC40951}" type="datetime1">
              <a:rPr lang="cs-CZ" smtClean="0"/>
              <a:t>20.06.2022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43E0A68C-671F-4BED-95D2-E1E450D35523}"/>
              </a:ext>
            </a:extLst>
          </p:cNvPr>
          <p:cNvSpPr/>
          <p:nvPr/>
        </p:nvSpPr>
        <p:spPr>
          <a:xfrm rot="16200000" flipV="1">
            <a:off x="761703" y="-761704"/>
            <a:ext cx="702000" cy="2225407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Logo TEXT">
            <a:extLst>
              <a:ext uri="{FF2B5EF4-FFF2-40B4-BE49-F238E27FC236}">
                <a16:creationId xmlns:a16="http://schemas.microsoft.com/office/drawing/2014/main" id="{39270C98-D795-47F3-8122-EDB6AB04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2BF339-6633-AC47-B763-9CE7F1EDB8C5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ogo PODKLAD">
            <a:extLst>
              <a:ext uri="{FF2B5EF4-FFF2-40B4-BE49-F238E27FC236}">
                <a16:creationId xmlns:a16="http://schemas.microsoft.com/office/drawing/2014/main" id="{752DC966-0163-184B-8101-B7121A4CA685}"/>
              </a:ext>
            </a:extLst>
          </p:cNvPr>
          <p:cNvSpPr/>
          <p:nvPr userDrawn="1"/>
        </p:nvSpPr>
        <p:spPr>
          <a:xfrm rot="16200000" flipV="1">
            <a:off x="761703" y="-761704"/>
            <a:ext cx="702000" cy="2225407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Logo TEXT">
            <a:extLst>
              <a:ext uri="{FF2B5EF4-FFF2-40B4-BE49-F238E27FC236}">
                <a16:creationId xmlns:a16="http://schemas.microsoft.com/office/drawing/2014/main" id="{034483DE-A5D0-D340-B598-145339A27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7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klad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ůžový obdélník v zápatí modrý">
            <a:extLst>
              <a:ext uri="{FF2B5EF4-FFF2-40B4-BE49-F238E27FC236}">
                <a16:creationId xmlns:a16="http://schemas.microsoft.com/office/drawing/2014/main" id="{24A85C82-A016-410A-94E2-1346C3903B5B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5E9-A054-44AB-8690-4309A79A82AE}" type="datetime1">
              <a:rPr lang="cs-CZ" smtClean="0"/>
              <a:t>20.06.2022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574460-D36E-6044-8457-AF1CC893D463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ogo PODKLAD">
            <a:extLst>
              <a:ext uri="{FF2B5EF4-FFF2-40B4-BE49-F238E27FC236}">
                <a16:creationId xmlns:a16="http://schemas.microsoft.com/office/drawing/2014/main" id="{422AE795-FEEC-454A-8621-D5FBEB31A7A0}"/>
              </a:ext>
            </a:extLst>
          </p:cNvPr>
          <p:cNvSpPr/>
          <p:nvPr userDrawn="1"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Logo TEXT">
            <a:extLst>
              <a:ext uri="{FF2B5EF4-FFF2-40B4-BE49-F238E27FC236}">
                <a16:creationId xmlns:a16="http://schemas.microsoft.com/office/drawing/2014/main" id="{CCB7C3EE-E71C-0049-8AFC-CCB1B7AB5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3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enné papír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ůžový obdélník v zápatí modrý">
            <a:extLst>
              <a:ext uri="{FF2B5EF4-FFF2-40B4-BE49-F238E27FC236}">
                <a16:creationId xmlns:a16="http://schemas.microsoft.com/office/drawing/2014/main" id="{24A85C82-A016-410A-94E2-1346C3903B5B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8F6-13FD-4C58-951A-A714A482790B}" type="datetime1">
              <a:rPr lang="cs-CZ" smtClean="0"/>
              <a:t>20.06.2022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CE9D6-FEC6-8341-8CBA-8F57E3847A7E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ogo PODKLAD">
            <a:extLst>
              <a:ext uri="{FF2B5EF4-FFF2-40B4-BE49-F238E27FC236}">
                <a16:creationId xmlns:a16="http://schemas.microsoft.com/office/drawing/2014/main" id="{A60FA780-3D88-2E4D-9E17-D02A02492872}"/>
              </a:ext>
            </a:extLst>
          </p:cNvPr>
          <p:cNvSpPr/>
          <p:nvPr userDrawn="1"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Logo TEXT">
            <a:extLst>
              <a:ext uri="{FF2B5EF4-FFF2-40B4-BE49-F238E27FC236}">
                <a16:creationId xmlns:a16="http://schemas.microsoft.com/office/drawing/2014/main" id="{3A117ECC-CE8F-E147-ADFD-6DA377CC4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6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lastové kart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ůžový obdélník v zápatí modrý">
            <a:extLst>
              <a:ext uri="{FF2B5EF4-FFF2-40B4-BE49-F238E27FC236}">
                <a16:creationId xmlns:a16="http://schemas.microsoft.com/office/drawing/2014/main" id="{24A85C82-A016-410A-94E2-1346C3903B5B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A1E6-F092-4D36-8146-C9143CC12B58}" type="datetime1">
              <a:rPr lang="cs-CZ" smtClean="0"/>
              <a:t>20.06.2022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116B56-33D2-B74C-937C-8CBC45B41DB4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ogo PODKLAD">
            <a:extLst>
              <a:ext uri="{FF2B5EF4-FFF2-40B4-BE49-F238E27FC236}">
                <a16:creationId xmlns:a16="http://schemas.microsoft.com/office/drawing/2014/main" id="{EFD708BB-466D-B34A-B7D3-6E6B5C1CF975}"/>
              </a:ext>
            </a:extLst>
          </p:cNvPr>
          <p:cNvSpPr/>
          <p:nvPr userDrawn="1"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Logo TEXT">
            <a:extLst>
              <a:ext uri="{FF2B5EF4-FFF2-40B4-BE49-F238E27FC236}">
                <a16:creationId xmlns:a16="http://schemas.microsoft.com/office/drawing/2014/main" id="{68D90B43-B463-5C44-9466-1E34B9C9E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2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statní cenin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ůžový obdélník v zápatí modrý">
            <a:extLst>
              <a:ext uri="{FF2B5EF4-FFF2-40B4-BE49-F238E27FC236}">
                <a16:creationId xmlns:a16="http://schemas.microsoft.com/office/drawing/2014/main" id="{24A85C82-A016-410A-94E2-1346C3903B5B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47BF-0CCE-4D06-B9B6-3DB5D3F94CEE}" type="datetime1">
              <a:rPr lang="cs-CZ" smtClean="0"/>
              <a:t>20.06.2022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/>
        </p:nvSpPr>
        <p:spPr>
          <a:xfrm rot="16200000" flipV="1">
            <a:off x="776066" y="-776067"/>
            <a:ext cx="702000" cy="2254133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E7D34D-3064-234C-A880-2E228F003419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ogo PODKLAD">
            <a:extLst>
              <a:ext uri="{FF2B5EF4-FFF2-40B4-BE49-F238E27FC236}">
                <a16:creationId xmlns:a16="http://schemas.microsoft.com/office/drawing/2014/main" id="{377EE00E-1D7C-4D41-8621-A8FF9FBEE4A0}"/>
              </a:ext>
            </a:extLst>
          </p:cNvPr>
          <p:cNvSpPr/>
          <p:nvPr userDrawn="1"/>
        </p:nvSpPr>
        <p:spPr>
          <a:xfrm rot="16200000" flipV="1">
            <a:off x="776066" y="-776067"/>
            <a:ext cx="702000" cy="2254133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Logo TEXT">
            <a:extLst>
              <a:ext uri="{FF2B5EF4-FFF2-40B4-BE49-F238E27FC236}">
                <a16:creationId xmlns:a16="http://schemas.microsoft.com/office/drawing/2014/main" id="{5676AFEF-F915-2A45-94F9-5D4FE10D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15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IDAS/eOP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ůžový obdélník v zápatí modrý">
            <a:extLst>
              <a:ext uri="{FF2B5EF4-FFF2-40B4-BE49-F238E27FC236}">
                <a16:creationId xmlns:a16="http://schemas.microsoft.com/office/drawing/2014/main" id="{24A85C82-A016-410A-94E2-1346C3903B5B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B9B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8B4A-1D94-4DB7-8549-E285197EED6F}" type="datetime1">
              <a:rPr lang="cs-CZ" smtClean="0"/>
              <a:t>20.06.2022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rgbClr val="B9B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48400C-B27B-624B-AB5A-3700BC15CB33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ogo PODKLAD">
            <a:extLst>
              <a:ext uri="{FF2B5EF4-FFF2-40B4-BE49-F238E27FC236}">
                <a16:creationId xmlns:a16="http://schemas.microsoft.com/office/drawing/2014/main" id="{4C5E0F6C-BE64-D249-91C4-C572D7B27F80}"/>
              </a:ext>
            </a:extLst>
          </p:cNvPr>
          <p:cNvSpPr/>
          <p:nvPr userDrawn="1"/>
        </p:nvSpPr>
        <p:spPr>
          <a:xfrm rot="16200000" flipV="1">
            <a:off x="772720" y="-772721"/>
            <a:ext cx="702000" cy="2247441"/>
          </a:xfrm>
          <a:prstGeom prst="flowChartManualInput">
            <a:avLst/>
          </a:prstGeom>
          <a:solidFill>
            <a:srgbClr val="B9B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Logo TEXT">
            <a:extLst>
              <a:ext uri="{FF2B5EF4-FFF2-40B4-BE49-F238E27FC236}">
                <a16:creationId xmlns:a16="http://schemas.microsoft.com/office/drawing/2014/main" id="{67478F71-B153-3049-9C95-6EA17A8F5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1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720000"/>
            <a:ext cx="4129200" cy="79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0" y="1728000"/>
            <a:ext cx="41292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3200" y="6498000"/>
            <a:ext cx="1080000" cy="360000"/>
          </a:xfrm>
          <a:prstGeom prst="rect">
            <a:avLst/>
          </a:prstGeom>
        </p:spPr>
        <p:txBody>
          <a:bodyPr/>
          <a:lstStyle/>
          <a:p>
            <a:fld id="{8117503A-D8BC-402F-9AD5-13D4350AD149}" type="datetime1">
              <a:rPr lang="cs-CZ" smtClean="0"/>
              <a:t>20.06.2022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98000"/>
            <a:ext cx="8953200" cy="3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665008A-CB9C-4CD9-A7A7-91942934A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6000"/>
            <a:ext cx="9493200" cy="63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2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Záhlaví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4DAF89E-0C1C-45B4-92C6-17D1B2E121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4000" y="1260000"/>
            <a:ext cx="4129200" cy="233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49A7A10-D20D-4EF5-AEDC-978D73EA4BE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64000" y="3927600"/>
            <a:ext cx="4129200" cy="233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84318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ě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817-E357-48E6-8112-DD395AE6282B}" type="datetime1">
              <a:rPr lang="cs-CZ" smtClean="0"/>
              <a:t>20.06.2022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00D802-4514-4BE3-8D60-EDB2A08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Olivová linka 1">
            <a:extLst>
              <a:ext uri="{FF2B5EF4-FFF2-40B4-BE49-F238E27FC236}">
                <a16:creationId xmlns:a16="http://schemas.microsoft.com/office/drawing/2014/main" id="{9CA81A3D-53BB-4D64-A1CD-770213AE1AFF}"/>
              </a:ext>
            </a:extLst>
          </p:cNvPr>
          <p:cNvCxnSpPr/>
          <p:nvPr userDrawn="1"/>
        </p:nvCxnSpPr>
        <p:spPr>
          <a:xfrm>
            <a:off x="0" y="702000"/>
            <a:ext cx="637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livová linka 2">
            <a:extLst>
              <a:ext uri="{FF2B5EF4-FFF2-40B4-BE49-F238E27FC236}">
                <a16:creationId xmlns:a16="http://schemas.microsoft.com/office/drawing/2014/main" id="{465D8E6E-C021-4D3B-96ED-B48A2154DBE1}"/>
              </a:ext>
            </a:extLst>
          </p:cNvPr>
          <p:cNvCxnSpPr/>
          <p:nvPr userDrawn="1"/>
        </p:nvCxnSpPr>
        <p:spPr>
          <a:xfrm>
            <a:off x="2880000" y="5364000"/>
            <a:ext cx="57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3A51823-F4CD-42FC-8EDD-CC6FACB3A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9725" y="3564000"/>
            <a:ext cx="7513638" cy="25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Titul, jméno, příjmení, Pozice ve společnosti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4252703-BE6E-4280-9723-6D0C0A0B0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9725" y="3888000"/>
            <a:ext cx="7513638" cy="129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STÁTNÍ TISKÁRNA CENIN, státní podnik</a:t>
            </a:r>
            <a:br>
              <a:rPr lang="cs-CZ" dirty="0"/>
            </a:br>
            <a:r>
              <a:rPr lang="cs-CZ" dirty="0"/>
              <a:t>Růžová 6, č.p. 943, 110 00 Praha 1</a:t>
            </a:r>
            <a:br>
              <a:rPr lang="cs-CZ" dirty="0"/>
            </a:br>
            <a:r>
              <a:rPr lang="cs-CZ" dirty="0"/>
              <a:t>Tel.: +420 123 456 789, E-mail: jmeno.prijmeni@stc.cz</a:t>
            </a:r>
            <a:br>
              <a:rPr lang="cs-CZ" dirty="0"/>
            </a:br>
            <a:r>
              <a:rPr lang="cs-CZ" dirty="0"/>
              <a:t>www: stc.cz</a:t>
            </a:r>
          </a:p>
        </p:txBody>
      </p:sp>
      <p:sp>
        <p:nvSpPr>
          <p:cNvPr id="9" name="Rovnoramenný trojúhelník žlutý">
            <a:extLst>
              <a:ext uri="{FF2B5EF4-FFF2-40B4-BE49-F238E27FC236}">
                <a16:creationId xmlns:a16="http://schemas.microsoft.com/office/drawing/2014/main" id="{F772207B-B082-4695-98D0-46EA6B9F5F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746000" y="1409799"/>
            <a:ext cx="612000" cy="504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ovnoramenný trojúhelník olivový">
            <a:extLst>
              <a:ext uri="{FF2B5EF4-FFF2-40B4-BE49-F238E27FC236}">
                <a16:creationId xmlns:a16="http://schemas.microsoft.com/office/drawing/2014/main" id="{CEF6A846-2C13-458F-9E35-5F36B9D79357}"/>
              </a:ext>
            </a:extLst>
          </p:cNvPr>
          <p:cNvSpPr>
            <a:spLocks noChangeAspect="1"/>
          </p:cNvSpPr>
          <p:nvPr userDrawn="1"/>
        </p:nvSpPr>
        <p:spPr>
          <a:xfrm>
            <a:off x="7243200" y="2700000"/>
            <a:ext cx="612000" cy="5040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EEECC5-B876-4051-9E1E-7791CEF27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0" y="2160000"/>
            <a:ext cx="7513200" cy="1224000"/>
          </a:xfrm>
        </p:spPr>
        <p:txBody>
          <a:bodyPr>
            <a:normAutofit/>
          </a:bodyPr>
          <a:lstStyle>
            <a:lvl1pPr marL="0" indent="0" algn="l">
              <a:spcBef>
                <a:spcPts val="1400"/>
              </a:spcBef>
              <a:buNone/>
              <a:defRPr sz="3100" b="1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Za …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0" y="1260000"/>
            <a:ext cx="7513200" cy="820801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cs-CZ" dirty="0"/>
              <a:t>Děkujeme</a:t>
            </a:r>
          </a:p>
        </p:txBody>
      </p:sp>
    </p:spTree>
    <p:extLst>
      <p:ext uri="{BB962C8B-B14F-4D97-AF65-F5344CB8AC3E}">
        <p14:creationId xmlns:p14="http://schemas.microsoft.com/office/powerpoint/2010/main" val="270739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AE8-9A2B-1A4F-9757-BA00964F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1B533-87D6-EC43-BC83-CF1D697C2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5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DF725F-BA47-F54F-B068-95832A2A791A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69B6A-4BB3-9943-9677-0D07238406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5321" y="1225627"/>
            <a:ext cx="7987879" cy="4406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F6AC680-746F-6A4A-A04B-713991F0F3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393200" y="6498000"/>
            <a:ext cx="10800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51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0CAEED-D497-D947-84A2-7C668E46A8AD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kovk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BANKOVKY">
            <a:extLst>
              <a:ext uri="{FF2B5EF4-FFF2-40B4-BE49-F238E27FC236}">
                <a16:creationId xmlns:a16="http://schemas.microsoft.com/office/drawing/2014/main" id="{85F8CC74-832A-4AE0-9C59-767BD5CE0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79" y="1333342"/>
            <a:ext cx="7237521" cy="5167890"/>
          </a:xfrm>
          <a:prstGeom prst="rect">
            <a:avLst/>
          </a:prstGeom>
        </p:spPr>
      </p:pic>
      <p:sp>
        <p:nvSpPr>
          <p:cNvPr id="16" name="Logo PODKLAD">
            <a:extLst>
              <a:ext uri="{FF2B5EF4-FFF2-40B4-BE49-F238E27FC236}">
                <a16:creationId xmlns:a16="http://schemas.microsoft.com/office/drawing/2014/main" id="{43E0A68C-671F-4BED-95D2-E1E450D35523}"/>
              </a:ext>
            </a:extLst>
          </p:cNvPr>
          <p:cNvSpPr/>
          <p:nvPr userDrawn="1"/>
        </p:nvSpPr>
        <p:spPr>
          <a:xfrm rot="16200000" flipV="1">
            <a:off x="761703" y="-761704"/>
            <a:ext cx="702000" cy="2225407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Logo TEXT">
            <a:extLst>
              <a:ext uri="{FF2B5EF4-FFF2-40B4-BE49-F238E27FC236}">
                <a16:creationId xmlns:a16="http://schemas.microsoft.com/office/drawing/2014/main" id="{39270C98-D795-47F3-8122-EDB6AB04B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2698" y="1941781"/>
            <a:ext cx="4978101" cy="99893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Bankovky</a:t>
            </a:r>
          </a:p>
        </p:txBody>
      </p:sp>
    </p:spTree>
    <p:extLst>
      <p:ext uri="{BB962C8B-B14F-4D97-AF65-F5344CB8AC3E}">
        <p14:creationId xmlns:p14="http://schemas.microsoft.com/office/powerpoint/2010/main" val="132371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kovk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E1F2C7-A067-FD42-A7F2-741AEF701D65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43E0A68C-671F-4BED-95D2-E1E450D35523}"/>
              </a:ext>
            </a:extLst>
          </p:cNvPr>
          <p:cNvSpPr/>
          <p:nvPr userDrawn="1"/>
        </p:nvSpPr>
        <p:spPr>
          <a:xfrm rot="16200000" flipV="1">
            <a:off x="761703" y="-761704"/>
            <a:ext cx="702000" cy="2225407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Logo TEXT">
            <a:extLst>
              <a:ext uri="{FF2B5EF4-FFF2-40B4-BE49-F238E27FC236}">
                <a16:creationId xmlns:a16="http://schemas.microsoft.com/office/drawing/2014/main" id="{39270C98-D795-47F3-8122-EDB6AB04B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klad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DOKLADY">
            <a:extLst>
              <a:ext uri="{FF2B5EF4-FFF2-40B4-BE49-F238E27FC236}">
                <a16:creationId xmlns:a16="http://schemas.microsoft.com/office/drawing/2014/main" id="{A6176A70-8CD6-4008-AC49-D1D485DAC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450" y="2181341"/>
            <a:ext cx="7606550" cy="4322642"/>
          </a:xfrm>
          <a:prstGeom prst="rect">
            <a:avLst/>
          </a:prstGeom>
        </p:spPr>
      </p:pic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5300" y="1765934"/>
            <a:ext cx="4130700" cy="82080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Doklady</a:t>
            </a:r>
          </a:p>
        </p:txBody>
      </p:sp>
    </p:spTree>
    <p:extLst>
      <p:ext uri="{BB962C8B-B14F-4D97-AF65-F5344CB8AC3E}">
        <p14:creationId xmlns:p14="http://schemas.microsoft.com/office/powerpoint/2010/main" val="19328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klad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8CF054-2E45-4447-B574-2F67C7E027A5}"/>
              </a:ext>
            </a:extLst>
          </p:cNvPr>
          <p:cNvSpPr/>
          <p:nvPr userDrawn="1"/>
        </p:nvSpPr>
        <p:spPr>
          <a:xfrm>
            <a:off x="0" y="6378766"/>
            <a:ext cx="12192000" cy="47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Logo PODKLAD">
            <a:extLst>
              <a:ext uri="{FF2B5EF4-FFF2-40B4-BE49-F238E27FC236}">
                <a16:creationId xmlns:a16="http://schemas.microsoft.com/office/drawing/2014/main" id="{9B484098-9169-4EFF-8875-C9227ED545E2}"/>
              </a:ext>
            </a:extLst>
          </p:cNvPr>
          <p:cNvSpPr/>
          <p:nvPr userDrawn="1"/>
        </p:nvSpPr>
        <p:spPr>
          <a:xfrm rot="16200000" flipV="1">
            <a:off x="767212" y="-767212"/>
            <a:ext cx="702000" cy="2236424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TEXT">
            <a:extLst>
              <a:ext uri="{FF2B5EF4-FFF2-40B4-BE49-F238E27FC236}">
                <a16:creationId xmlns:a16="http://schemas.microsoft.com/office/drawing/2014/main" id="{02AD4AE2-83BA-4962-944B-FB57D4667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3000"/>
            <a:ext cx="13214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D753D4-2E82-443E-A9D9-9D94CC4F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3200" y="6498000"/>
            <a:ext cx="108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Logo STC vlevo nahoře">
            <a:extLst>
              <a:ext uri="{FF2B5EF4-FFF2-40B4-BE49-F238E27FC236}">
                <a16:creationId xmlns:a16="http://schemas.microsoft.com/office/drawing/2014/main" id="{0678B815-06F6-423D-A3C1-3F65FB809D3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79255"/>
          <a:stretch/>
        </p:blipFill>
        <p:spPr>
          <a:xfrm>
            <a:off x="2" y="0"/>
            <a:ext cx="2209798" cy="702000"/>
          </a:xfrm>
          <a:prstGeom prst="rect">
            <a:avLst/>
          </a:prstGeom>
        </p:spPr>
      </p:pic>
      <p:cxnSp>
        <p:nvCxnSpPr>
          <p:cNvPr id="10" name="Přímá spojnice 9" hidden="1">
            <a:extLst>
              <a:ext uri="{FF2B5EF4-FFF2-40B4-BE49-F238E27FC236}">
                <a16:creationId xmlns:a16="http://schemas.microsoft.com/office/drawing/2014/main" id="{23EF795F-15D6-4276-A752-B9416FD4FDCA}"/>
              </a:ext>
            </a:extLst>
          </p:cNvPr>
          <p:cNvCxnSpPr/>
          <p:nvPr/>
        </p:nvCxnSpPr>
        <p:spPr>
          <a:xfrm>
            <a:off x="-1" y="702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E005D5D3-918F-46BD-95AF-41A7A9C0ECBD}"/>
              </a:ext>
            </a:extLst>
          </p:cNvPr>
          <p:cNvCxnSpPr/>
          <p:nvPr/>
        </p:nvCxnSpPr>
        <p:spPr>
          <a:xfrm>
            <a:off x="180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473B72C0-3760-4BE1-B9B9-2B6BE1BD9273}"/>
              </a:ext>
            </a:extLst>
          </p:cNvPr>
          <p:cNvCxnSpPr/>
          <p:nvPr/>
        </p:nvCxnSpPr>
        <p:spPr>
          <a:xfrm>
            <a:off x="0" y="1224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4AA36783-60FA-4613-8C39-7B4B2F0E5A5A}"/>
              </a:ext>
            </a:extLst>
          </p:cNvPr>
          <p:cNvCxnSpPr/>
          <p:nvPr/>
        </p:nvCxnSpPr>
        <p:spPr>
          <a:xfrm>
            <a:off x="0" y="1728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940A34AB-9E9C-4152-B129-8223902D9568}"/>
              </a:ext>
            </a:extLst>
          </p:cNvPr>
          <p:cNvCxnSpPr/>
          <p:nvPr/>
        </p:nvCxnSpPr>
        <p:spPr>
          <a:xfrm>
            <a:off x="0" y="6300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1E6C1827-C6E8-492A-90C9-944C5857A168}"/>
              </a:ext>
            </a:extLst>
          </p:cNvPr>
          <p:cNvCxnSpPr/>
          <p:nvPr/>
        </p:nvCxnSpPr>
        <p:spPr>
          <a:xfrm>
            <a:off x="104025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081DBAB-065D-8643-859C-7DC98504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573" y="702000"/>
            <a:ext cx="5446853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90" r:id="rId3"/>
    <p:sldLayoutId id="2147483689" r:id="rId4"/>
    <p:sldLayoutId id="2147483676" r:id="rId5"/>
    <p:sldLayoutId id="2147483677" r:id="rId6"/>
    <p:sldLayoutId id="2147483683" r:id="rId7"/>
    <p:sldLayoutId id="2147483678" r:id="rId8"/>
    <p:sldLayoutId id="2147483687" r:id="rId9"/>
    <p:sldLayoutId id="2147483679" r:id="rId10"/>
    <p:sldLayoutId id="2147483684" r:id="rId11"/>
    <p:sldLayoutId id="2147483680" r:id="rId12"/>
    <p:sldLayoutId id="2147483688" r:id="rId13"/>
    <p:sldLayoutId id="2147483681" r:id="rId14"/>
    <p:sldLayoutId id="2147483685" r:id="rId15"/>
    <p:sldLayoutId id="2147483682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livový obdélník v zápatí">
            <a:extLst>
              <a:ext uri="{FF2B5EF4-FFF2-40B4-BE49-F238E27FC236}">
                <a16:creationId xmlns:a16="http://schemas.microsoft.com/office/drawing/2014/main" id="{B38C9739-2FC8-4157-B3A9-CE1A038B2CCE}"/>
              </a:ext>
            </a:extLst>
          </p:cNvPr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1B5B632-6A63-471E-AECA-4550A463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0" y="1728000"/>
            <a:ext cx="8593200" cy="45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E0F60A-C529-4C07-84DE-3D4137B95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3200" y="6498000"/>
            <a:ext cx="108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E4ADF5-A8D7-4495-8E0D-4D4AE3BC2F82}" type="datetime1">
              <a:rPr lang="cs-CZ" smtClean="0"/>
              <a:t>20.06.2022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16C501-478B-46DB-BB43-B23D929BF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98000"/>
            <a:ext cx="89532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/>
              <a:t>© STÁTNÍ TISKÁRNA CENIN, státní podnik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D753D4-2E82-443E-A9D9-9D94CC4F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3200" y="6498000"/>
            <a:ext cx="108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Logo STC vlevo nahoře">
            <a:extLst>
              <a:ext uri="{FF2B5EF4-FFF2-40B4-BE49-F238E27FC236}">
                <a16:creationId xmlns:a16="http://schemas.microsoft.com/office/drawing/2014/main" id="{0678B815-06F6-423D-A3C1-3F65FB809D3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79255"/>
          <a:stretch/>
        </p:blipFill>
        <p:spPr>
          <a:xfrm>
            <a:off x="2" y="0"/>
            <a:ext cx="2209798" cy="702000"/>
          </a:xfrm>
          <a:prstGeom prst="rect">
            <a:avLst/>
          </a:prstGeom>
        </p:spPr>
      </p:pic>
      <p:cxnSp>
        <p:nvCxnSpPr>
          <p:cNvPr id="10" name="Přímá spojnice 9" hidden="1">
            <a:extLst>
              <a:ext uri="{FF2B5EF4-FFF2-40B4-BE49-F238E27FC236}">
                <a16:creationId xmlns:a16="http://schemas.microsoft.com/office/drawing/2014/main" id="{23EF795F-15D6-4276-A752-B9416FD4FDCA}"/>
              </a:ext>
            </a:extLst>
          </p:cNvPr>
          <p:cNvCxnSpPr/>
          <p:nvPr/>
        </p:nvCxnSpPr>
        <p:spPr>
          <a:xfrm>
            <a:off x="-1" y="702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E005D5D3-918F-46BD-95AF-41A7A9C0ECBD}"/>
              </a:ext>
            </a:extLst>
          </p:cNvPr>
          <p:cNvCxnSpPr/>
          <p:nvPr/>
        </p:nvCxnSpPr>
        <p:spPr>
          <a:xfrm>
            <a:off x="180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473B72C0-3760-4BE1-B9B9-2B6BE1BD9273}"/>
              </a:ext>
            </a:extLst>
          </p:cNvPr>
          <p:cNvCxnSpPr/>
          <p:nvPr/>
        </p:nvCxnSpPr>
        <p:spPr>
          <a:xfrm>
            <a:off x="0" y="1224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4AA36783-60FA-4613-8C39-7B4B2F0E5A5A}"/>
              </a:ext>
            </a:extLst>
          </p:cNvPr>
          <p:cNvCxnSpPr/>
          <p:nvPr/>
        </p:nvCxnSpPr>
        <p:spPr>
          <a:xfrm>
            <a:off x="0" y="1728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940A34AB-9E9C-4152-B129-8223902D9568}"/>
              </a:ext>
            </a:extLst>
          </p:cNvPr>
          <p:cNvCxnSpPr/>
          <p:nvPr/>
        </p:nvCxnSpPr>
        <p:spPr>
          <a:xfrm>
            <a:off x="0" y="6300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1E6C1827-C6E8-492A-90C9-944C5857A168}"/>
              </a:ext>
            </a:extLst>
          </p:cNvPr>
          <p:cNvCxnSpPr/>
          <p:nvPr/>
        </p:nvCxnSpPr>
        <p:spPr>
          <a:xfrm>
            <a:off x="104025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081DBAB-065D-8643-859C-7DC98504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7" r:id="rId5"/>
    <p:sldLayoutId id="2147483699" r:id="rId6"/>
    <p:sldLayoutId id="2147483701" r:id="rId7"/>
    <p:sldLayoutId id="2147483703" r:id="rId8"/>
    <p:sldLayoutId id="2147483705" r:id="rId9"/>
    <p:sldLayoutId id="2147483707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7A87935-6F08-43DE-AE95-8D24DE88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D761C-4B78-43E3-ABF1-6D383FBF1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557" y="707011"/>
            <a:ext cx="9628643" cy="129246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ÁTNÍ TISKÁRNA CENIN, </a:t>
            </a:r>
            <a:r>
              <a:rPr lang="cs-CZ" sz="3600" cap="none" dirty="0">
                <a:solidFill>
                  <a:schemeClr val="tx2">
                    <a:lumMod val="75000"/>
                  </a:schemeClr>
                </a:solidFill>
              </a:rPr>
              <a:t>státní podnik</a:t>
            </a:r>
            <a:br>
              <a:rPr lang="cs-CZ" sz="3600" cap="non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cap="none" dirty="0">
                <a:solidFill>
                  <a:schemeClr val="tx2">
                    <a:lumMod val="75000"/>
                  </a:schemeClr>
                </a:solidFill>
              </a:rPr>
              <a:t>Track &amp; </a:t>
            </a:r>
            <a:r>
              <a:rPr lang="cs-CZ" sz="2400" cap="none" dirty="0" err="1">
                <a:solidFill>
                  <a:schemeClr val="tx2">
                    <a:lumMod val="75000"/>
                  </a:schemeClr>
                </a:solidFill>
              </a:rPr>
              <a:t>Trace</a:t>
            </a:r>
            <a:endParaRPr lang="cs-CZ" sz="2400" cap="none" dirty="0"/>
          </a:p>
        </p:txBody>
      </p:sp>
      <p:sp>
        <p:nvSpPr>
          <p:cNvPr id="9" name="TextovéPole 8"/>
          <p:cNvSpPr txBox="1"/>
          <p:nvPr/>
        </p:nvSpPr>
        <p:spPr>
          <a:xfrm>
            <a:off x="8840194" y="5979370"/>
            <a:ext cx="142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848E6F"/>
                </a:solidFill>
              </a:rPr>
              <a:t>www.stc.cz</a:t>
            </a:r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DC9ACBDB-D41D-4FBB-A06D-CB46BA41D87D}"/>
              </a:ext>
            </a:extLst>
          </p:cNvPr>
          <p:cNvSpPr txBox="1">
            <a:spLocks/>
          </p:cNvSpPr>
          <p:nvPr/>
        </p:nvSpPr>
        <p:spPr>
          <a:xfrm>
            <a:off x="9706707" y="218739"/>
            <a:ext cx="2294793" cy="5725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900" b="1" dirty="0">
                <a:solidFill>
                  <a:schemeClr val="tx2"/>
                </a:solidFill>
              </a:rPr>
              <a:t>Beck, Ondřej, vedoucí útvaru podpory T&amp;T</a:t>
            </a:r>
            <a:r>
              <a:rPr lang="cs-CZ" sz="900" dirty="0"/>
              <a:t/>
            </a:r>
            <a:br>
              <a:rPr lang="cs-CZ" sz="900" dirty="0"/>
            </a:br>
            <a:r>
              <a:rPr lang="cs-CZ" sz="900" dirty="0"/>
              <a:t>beck.ondrej@stc.cz</a:t>
            </a:r>
            <a:br>
              <a:rPr lang="cs-CZ" sz="900" dirty="0"/>
            </a:br>
            <a:r>
              <a:rPr lang="cs-CZ" sz="900" dirty="0"/>
              <a:t>17.06. 2021</a:t>
            </a:r>
          </a:p>
        </p:txBody>
      </p:sp>
    </p:spTree>
    <p:extLst>
      <p:ext uri="{BB962C8B-B14F-4D97-AF65-F5344CB8AC3E}">
        <p14:creationId xmlns:p14="http://schemas.microsoft.com/office/powerpoint/2010/main" val="6461133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>
            <a:extLst>
              <a:ext uri="{FF2B5EF4-FFF2-40B4-BE49-F238E27FC236}">
                <a16:creationId xmlns:a16="http://schemas.microsoft.com/office/drawing/2014/main" id="{DF8A5401-D7DC-4907-8FA2-5BE1D917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301"/>
            <a:ext cx="12192000" cy="53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11EA4A73-5D64-450B-AF59-A9176E8A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5" y="956399"/>
            <a:ext cx="4129200" cy="792000"/>
          </a:xfrm>
        </p:spPr>
        <p:txBody>
          <a:bodyPr/>
          <a:lstStyle/>
          <a:p>
            <a:r>
              <a:rPr lang="cs-CZ" dirty="0"/>
              <a:t>Track &amp; </a:t>
            </a:r>
            <a:r>
              <a:rPr lang="cs-CZ" dirty="0" err="1"/>
              <a:t>Trace</a:t>
            </a:r>
            <a:r>
              <a:rPr lang="cs-CZ" dirty="0"/>
              <a:t> v STC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875180B-AE16-4FD6-9C2B-A382EA64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59" y="1685998"/>
            <a:ext cx="9602459" cy="411024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Provoz první etapy od 20.5. 2019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 Začátek druhé etapy 20.5.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Spolehlivost a bezpečnost systémového řešení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Vstřícný přístup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Poskytování uživatelské podpory</a:t>
            </a:r>
          </a:p>
          <a:p>
            <a:pPr marL="573750" lvl="1" indent="-285750">
              <a:buFont typeface="Wingdings" panose="05000000000000000000" pitchFamily="2" charset="2"/>
              <a:buChar char="§"/>
            </a:pPr>
            <a:r>
              <a:rPr lang="cs-CZ" sz="2400" dirty="0"/>
              <a:t>Elektronickou poštou	</a:t>
            </a:r>
          </a:p>
          <a:p>
            <a:pPr marL="573750" lvl="1" indent="-285750">
              <a:buFont typeface="Wingdings" panose="05000000000000000000" pitchFamily="2" charset="2"/>
              <a:buChar char="§"/>
            </a:pPr>
            <a:r>
              <a:rPr lang="cs-CZ" sz="2400" dirty="0"/>
              <a:t>Telefonicky</a:t>
            </a:r>
          </a:p>
          <a:p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46FDF4-53FC-4F2C-BE47-E2A17B9D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EBB4F1BC-74A0-5C45-B4A9-0F246D11EAFE}"/>
              </a:ext>
            </a:extLst>
          </p:cNvPr>
          <p:cNvSpPr txBox="1">
            <a:spLocks/>
          </p:cNvSpPr>
          <p:nvPr/>
        </p:nvSpPr>
        <p:spPr>
          <a:xfrm>
            <a:off x="3092262" y="988269"/>
            <a:ext cx="6188099" cy="5897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cs-CZ" sz="2800" b="1" dirty="0">
              <a:solidFill>
                <a:srgbClr val="008E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84458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>
            <a:extLst>
              <a:ext uri="{FF2B5EF4-FFF2-40B4-BE49-F238E27FC236}">
                <a16:creationId xmlns:a16="http://schemas.microsoft.com/office/drawing/2014/main" id="{DF8A5401-D7DC-4907-8FA2-5BE1D917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301"/>
            <a:ext cx="12192000" cy="53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11EA4A73-5D64-450B-AF59-A9176E8A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5" y="956399"/>
            <a:ext cx="4129200" cy="792000"/>
          </a:xfrm>
        </p:spPr>
        <p:txBody>
          <a:bodyPr/>
          <a:lstStyle/>
          <a:p>
            <a:r>
              <a:rPr lang="cs-CZ" dirty="0" err="1"/>
              <a:t>Onboarding</a:t>
            </a:r>
            <a:r>
              <a:rPr lang="cs-CZ" dirty="0"/>
              <a:t> proces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875180B-AE16-4FD6-9C2B-A382EA64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40" y="1655799"/>
            <a:ext cx="9602459" cy="4523328"/>
          </a:xfrm>
        </p:spPr>
        <p:txBody>
          <a:bodyPr>
            <a:normAutofit/>
          </a:bodyPr>
          <a:lstStyle/>
          <a:p>
            <a:r>
              <a:rPr lang="cs-CZ" sz="2400" b="1" dirty="0"/>
              <a:t>Současný stav – 1. etapa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Kompletní dokumentace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QA + produkční prostředí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Technická podpora při implementaci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GUI/API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Spolupráce s obchodním oddělením</a:t>
            </a:r>
          </a:p>
          <a:p>
            <a:endParaRPr lang="cs-CZ" sz="2400" b="1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46FDF4-53FC-4F2C-BE47-E2A17B9D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EBB4F1BC-74A0-5C45-B4A9-0F246D11EAFE}"/>
              </a:ext>
            </a:extLst>
          </p:cNvPr>
          <p:cNvSpPr txBox="1">
            <a:spLocks/>
          </p:cNvSpPr>
          <p:nvPr/>
        </p:nvSpPr>
        <p:spPr>
          <a:xfrm>
            <a:off x="3092262" y="988269"/>
            <a:ext cx="6188099" cy="5897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cs-CZ" sz="2800" b="1" dirty="0">
              <a:solidFill>
                <a:srgbClr val="008E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2975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>
            <a:extLst>
              <a:ext uri="{FF2B5EF4-FFF2-40B4-BE49-F238E27FC236}">
                <a16:creationId xmlns:a16="http://schemas.microsoft.com/office/drawing/2014/main" id="{DF8A5401-D7DC-4907-8FA2-5BE1D917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301"/>
            <a:ext cx="12192000" cy="53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11EA4A73-5D64-450B-AF59-A9176E8A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5" y="956399"/>
            <a:ext cx="4129200" cy="792000"/>
          </a:xfrm>
        </p:spPr>
        <p:txBody>
          <a:bodyPr/>
          <a:lstStyle/>
          <a:p>
            <a:r>
              <a:rPr lang="cs-CZ" dirty="0"/>
              <a:t>ONBOARDING PROCES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875180B-AE16-4FD6-9C2B-A382EA64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868" y="1655799"/>
            <a:ext cx="9602459" cy="4523328"/>
          </a:xfrm>
        </p:spPr>
        <p:txBody>
          <a:bodyPr>
            <a:normAutofit/>
          </a:bodyPr>
          <a:lstStyle/>
          <a:p>
            <a:r>
              <a:rPr lang="cs-CZ" sz="2400" b="1" dirty="0"/>
              <a:t>Budoucí stav – 2. etapa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Možné vývojové úpravy aplikace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Zapojení nových subjektů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User </a:t>
            </a:r>
            <a:r>
              <a:rPr lang="cs-CZ" sz="2400" dirty="0" err="1"/>
              <a:t>stories</a:t>
            </a: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46FDF4-53FC-4F2C-BE47-E2A17B9D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EBB4F1BC-74A0-5C45-B4A9-0F246D11EAFE}"/>
              </a:ext>
            </a:extLst>
          </p:cNvPr>
          <p:cNvSpPr txBox="1">
            <a:spLocks/>
          </p:cNvSpPr>
          <p:nvPr/>
        </p:nvSpPr>
        <p:spPr>
          <a:xfrm>
            <a:off x="3092262" y="988269"/>
            <a:ext cx="6188099" cy="5897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cs-CZ" sz="2800" b="1" dirty="0">
              <a:solidFill>
                <a:srgbClr val="008E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088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49EB91-8D9B-4F68-8F44-F8E9944E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6D30A-1CFF-4D1D-B9E1-FA91509A817F}" type="slidenum"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7A8912C-E89E-4E76-97F1-9BCD8AF32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Ondřej Beck, vedoucí útvaru podpory Track &amp; </a:t>
            </a:r>
            <a:r>
              <a:rPr lang="cs-CZ" dirty="0" err="1"/>
              <a:t>Trace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2AA1599-73F9-4E1F-8D46-D89AF5DE6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STÁTNÍ TISKÁRNA CENIN, státní podnik</a:t>
            </a:r>
          </a:p>
          <a:p>
            <a:r>
              <a:rPr lang="cs-CZ" dirty="0"/>
              <a:t>Růžová 6, č.p. 943, 110 00 Praha 1</a:t>
            </a:r>
          </a:p>
          <a:p>
            <a:r>
              <a:rPr lang="cs-CZ" dirty="0"/>
              <a:t>Tel.: +420 735 729 701, E-mail: beck.ondrej@stc.cz</a:t>
            </a:r>
          </a:p>
          <a:p>
            <a:r>
              <a:rPr lang="cs-CZ" dirty="0"/>
              <a:t>www.stc.cz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AC7845F8-A378-4F2A-8BDE-667C169FB8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 pozornost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F60CD6B-9075-47E4-A3A5-E2CB0EDD0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1062432276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2017">
  <a:themeElements>
    <a:clrScheme name="Custom 3">
      <a:dk1>
        <a:srgbClr val="000000"/>
      </a:dk1>
      <a:lt1>
        <a:srgbClr val="FFFFFF"/>
      </a:lt1>
      <a:dk2>
        <a:srgbClr val="818C6B"/>
      </a:dk2>
      <a:lt2>
        <a:srgbClr val="DCECD7"/>
      </a:lt2>
      <a:accent1>
        <a:srgbClr val="008E96"/>
      </a:accent1>
      <a:accent2>
        <a:srgbClr val="A51652"/>
      </a:accent2>
      <a:accent3>
        <a:srgbClr val="13235B"/>
      </a:accent3>
      <a:accent4>
        <a:srgbClr val="BAB300"/>
      </a:accent4>
      <a:accent5>
        <a:srgbClr val="606AAB"/>
      </a:accent5>
      <a:accent6>
        <a:srgbClr val="CDA139"/>
      </a:accent6>
      <a:hlink>
        <a:srgbClr val="B9B200"/>
      </a:hlink>
      <a:folHlink>
        <a:srgbClr val="B8B1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C_Prezentace_16x9.potx" id="{612078FF-5F3E-4AD6-BA19-CCEA598B0361}" vid="{2EB5048D-6D4D-4E34-B7F4-8965FBDAFE8A}"/>
    </a:ext>
  </a:extLst>
</a:theme>
</file>

<file path=ppt/theme/theme2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818C6B"/>
      </a:dk2>
      <a:lt2>
        <a:srgbClr val="DCECD7"/>
      </a:lt2>
      <a:accent1>
        <a:srgbClr val="008E96"/>
      </a:accent1>
      <a:accent2>
        <a:srgbClr val="A51652"/>
      </a:accent2>
      <a:accent3>
        <a:srgbClr val="13235B"/>
      </a:accent3>
      <a:accent4>
        <a:srgbClr val="BAB300"/>
      </a:accent4>
      <a:accent5>
        <a:srgbClr val="606AAB"/>
      </a:accent5>
      <a:accent6>
        <a:srgbClr val="CDA139"/>
      </a:accent6>
      <a:hlink>
        <a:srgbClr val="B9B200"/>
      </a:hlink>
      <a:folHlink>
        <a:srgbClr val="B8B1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FF07FC3-D3E1-CC42-B19B-9CAB8B231DBA}" vid="{DF8DE7A6-C8BB-A240-A241-658C0E0D11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FCB70F541EFC4C8DB66D8863446142" ma:contentTypeVersion="5" ma:contentTypeDescription="Vytvoří nový dokument" ma:contentTypeScope="" ma:versionID="764e88af7201951b93470d766510c03c">
  <xsd:schema xmlns:xsd="http://www.w3.org/2001/XMLSchema" xmlns:xs="http://www.w3.org/2001/XMLSchema" xmlns:p="http://schemas.microsoft.com/office/2006/metadata/properties" xmlns:ns3="2c041ef9-1b78-4714-86b3-eae588b2709f" xmlns:ns4="fe603a73-c2d3-4a71-8778-c93b568277ae" targetNamespace="http://schemas.microsoft.com/office/2006/metadata/properties" ma:root="true" ma:fieldsID="0950ea4537a1e0f03279b6db518f3a7f" ns3:_="" ns4:_="">
    <xsd:import namespace="2c041ef9-1b78-4714-86b3-eae588b2709f"/>
    <xsd:import namespace="fe603a73-c2d3-4a71-8778-c93b568277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41ef9-1b78-4714-86b3-eae588b270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03a73-c2d3-4a71-8778-c93b56827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EEED97-104E-4D48-9B2F-5830B52C3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AD493-85BC-45A1-9B02-942CD42BC8D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c041ef9-1b78-4714-86b3-eae588b2709f"/>
    <ds:schemaRef ds:uri="fe603a73-c2d3-4a71-8778-c93b568277a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3A58C-A9B9-49B5-9602-0569F8E32A1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</TotalTime>
  <Words>145</Words>
  <Application>Microsoft Office PowerPoint</Application>
  <PresentationFormat>Širokoúhlá obrazovka</PresentationFormat>
  <Paragraphs>36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Wingdings 3</vt:lpstr>
      <vt:lpstr>SABLONA_2017</vt:lpstr>
      <vt:lpstr>Theme1</vt:lpstr>
      <vt:lpstr>STÁTNÍ TISKÁRNA CENIN, státní podnik Track &amp; Trace</vt:lpstr>
      <vt:lpstr>Track &amp; Trace v STC</vt:lpstr>
      <vt:lpstr>Onboarding proces</vt:lpstr>
      <vt:lpstr>ONBOARDING PROCES</vt:lpstr>
      <vt:lpstr>Děkuji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TISKÁRNA CENIN, státní podnik</dc:title>
  <dc:creator>Petr Hysek</dc:creator>
  <cp:lastModifiedBy>Třísková Alena</cp:lastModifiedBy>
  <cp:revision>126</cp:revision>
  <cp:lastPrinted>2021-09-13T08:08:56Z</cp:lastPrinted>
  <dcterms:created xsi:type="dcterms:W3CDTF">2019-07-29T06:39:55Z</dcterms:created>
  <dcterms:modified xsi:type="dcterms:W3CDTF">2022-06-20T06:44:38Z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0x010100D5FCB70F541EFC4C8DB66D8863446142</vt:lpwstr>
  </property>
</Properties>
</file>