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0" r:id="rId3"/>
    <p:sldId id="264" r:id="rId4"/>
    <p:sldId id="265" r:id="rId5"/>
    <p:sldId id="270" r:id="rId6"/>
    <p:sldId id="266" r:id="rId7"/>
    <p:sldId id="267" r:id="rId8"/>
    <p:sldId id="268" r:id="rId9"/>
    <p:sldId id="269" r:id="rId10"/>
    <p:sldId id="271" r:id="rId11"/>
    <p:sldId id="272" r:id="rId12"/>
    <p:sldId id="273" r:id="rId13"/>
    <p:sldId id="275" r:id="rId14"/>
    <p:sldId id="276" r:id="rId15"/>
    <p:sldId id="277" r:id="rId16"/>
    <p:sldId id="278" r:id="rId17"/>
    <p:sldId id="279" r:id="rId18"/>
    <p:sldId id="283" r:id="rId19"/>
    <p:sldId id="284" r:id="rId20"/>
    <p:sldId id="285" r:id="rId21"/>
    <p:sldId id="280" r:id="rId22"/>
    <p:sldId id="286" r:id="rId23"/>
    <p:sldId id="281" r:id="rId24"/>
    <p:sldId id="274" r:id="rId25"/>
    <p:sldId id="288" r:id="rId26"/>
    <p:sldId id="289" r:id="rId27"/>
    <p:sldId id="287" r:id="rId28"/>
    <p:sldId id="259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AA3F"/>
    <a:srgbClr val="1E6846"/>
    <a:srgbClr val="F3F5C2"/>
    <a:srgbClr val="DDE1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B95333-FAD2-4428-AA11-4B6682471CC5}" type="doc">
      <dgm:prSet loTypeId="urn:microsoft.com/office/officeart/2005/8/layout/list1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cs-CZ"/>
        </a:p>
      </dgm:t>
    </dgm:pt>
    <dgm:pt modelId="{04503E20-E28F-49CF-BD67-B5B78D6BF672}">
      <dgm:prSet phldrT="[Text]" custT="1"/>
      <dgm:spPr/>
      <dgm:t>
        <a:bodyPr/>
        <a:lstStyle/>
        <a:p>
          <a:r>
            <a:rPr lang="cs-CZ" sz="1800" dirty="0" smtClean="0"/>
            <a:t>Každý, kdo je zapojen do výroby, distribuce a prodeje TV</a:t>
          </a:r>
          <a:endParaRPr lang="cs-CZ" sz="1800" dirty="0"/>
        </a:p>
      </dgm:t>
    </dgm:pt>
    <dgm:pt modelId="{4C10F394-C69B-4230-B788-5E0138D8898B}" type="parTrans" cxnId="{8FAD5917-D9E9-4C80-A82A-E2342E362EA0}">
      <dgm:prSet/>
      <dgm:spPr/>
      <dgm:t>
        <a:bodyPr/>
        <a:lstStyle/>
        <a:p>
          <a:endParaRPr lang="cs-CZ"/>
        </a:p>
      </dgm:t>
    </dgm:pt>
    <dgm:pt modelId="{8C71F62C-46F2-423E-AB05-0D8A5DE66577}" type="sibTrans" cxnId="{8FAD5917-D9E9-4C80-A82A-E2342E362EA0}">
      <dgm:prSet/>
      <dgm:spPr/>
      <dgm:t>
        <a:bodyPr/>
        <a:lstStyle/>
        <a:p>
          <a:endParaRPr lang="cs-CZ"/>
        </a:p>
      </dgm:t>
    </dgm:pt>
    <dgm:pt modelId="{EAF8911A-AE81-4E4D-9DF3-85BBBEFD8342}">
      <dgm:prSet phldrT="[Text]" custT="1"/>
      <dgm:spPr/>
      <dgm:t>
        <a:bodyPr/>
        <a:lstStyle/>
        <a:p>
          <a:r>
            <a:rPr lang="cs-CZ" sz="2800" dirty="0" smtClean="0"/>
            <a:t>výrobce</a:t>
          </a:r>
          <a:endParaRPr lang="cs-CZ" sz="2800" dirty="0"/>
        </a:p>
      </dgm:t>
    </dgm:pt>
    <dgm:pt modelId="{CDE8C3F9-DF23-4DBB-B849-9D5C96BAC060}" type="parTrans" cxnId="{4FBBA94B-4E62-4DEB-9EE2-3F690ECF5940}">
      <dgm:prSet/>
      <dgm:spPr/>
      <dgm:t>
        <a:bodyPr/>
        <a:lstStyle/>
        <a:p>
          <a:endParaRPr lang="cs-CZ"/>
        </a:p>
      </dgm:t>
    </dgm:pt>
    <dgm:pt modelId="{256665BB-D7F2-4EBB-A183-00B4A0ABF8D1}" type="sibTrans" cxnId="{4FBBA94B-4E62-4DEB-9EE2-3F690ECF5940}">
      <dgm:prSet/>
      <dgm:spPr/>
      <dgm:t>
        <a:bodyPr/>
        <a:lstStyle/>
        <a:p>
          <a:endParaRPr lang="cs-CZ"/>
        </a:p>
      </dgm:t>
    </dgm:pt>
    <dgm:pt modelId="{85CBAB94-555E-4270-9A08-BF3EC9CD4C26}">
      <dgm:prSet custT="1"/>
      <dgm:spPr/>
      <dgm:t>
        <a:bodyPr/>
        <a:lstStyle/>
        <a:p>
          <a:r>
            <a:rPr lang="cs-CZ" sz="2800" dirty="0" smtClean="0"/>
            <a:t>dovozce</a:t>
          </a:r>
        </a:p>
      </dgm:t>
    </dgm:pt>
    <dgm:pt modelId="{39785A95-8355-493B-811B-FA91F032B449}" type="parTrans" cxnId="{737A607F-98AF-42F5-8DF6-E252F7327BA7}">
      <dgm:prSet/>
      <dgm:spPr/>
      <dgm:t>
        <a:bodyPr/>
        <a:lstStyle/>
        <a:p>
          <a:endParaRPr lang="cs-CZ"/>
        </a:p>
      </dgm:t>
    </dgm:pt>
    <dgm:pt modelId="{4AF2DC40-3C9B-4966-BED1-AEF80EA155DE}" type="sibTrans" cxnId="{737A607F-98AF-42F5-8DF6-E252F7327BA7}">
      <dgm:prSet/>
      <dgm:spPr/>
      <dgm:t>
        <a:bodyPr/>
        <a:lstStyle/>
        <a:p>
          <a:endParaRPr lang="cs-CZ"/>
        </a:p>
      </dgm:t>
    </dgm:pt>
    <dgm:pt modelId="{65915AF2-CC29-4AC2-877C-412CE663606B}">
      <dgm:prSet custT="1"/>
      <dgm:spPr/>
      <dgm:t>
        <a:bodyPr/>
        <a:lstStyle/>
        <a:p>
          <a:r>
            <a:rPr lang="cs-CZ" sz="2800" smtClean="0"/>
            <a:t>distributor</a:t>
          </a:r>
          <a:endParaRPr lang="cs-CZ" sz="2800" dirty="0" smtClean="0"/>
        </a:p>
      </dgm:t>
    </dgm:pt>
    <dgm:pt modelId="{91A1BA85-F767-460E-A232-A20F1E7676AC}" type="parTrans" cxnId="{0E546F68-1DD7-4EF1-BC4B-F4EF395A7400}">
      <dgm:prSet/>
      <dgm:spPr/>
      <dgm:t>
        <a:bodyPr/>
        <a:lstStyle/>
        <a:p>
          <a:endParaRPr lang="cs-CZ"/>
        </a:p>
      </dgm:t>
    </dgm:pt>
    <dgm:pt modelId="{56EFBF3C-3D35-4376-A74A-B4E81133DED4}" type="sibTrans" cxnId="{0E546F68-1DD7-4EF1-BC4B-F4EF395A7400}">
      <dgm:prSet/>
      <dgm:spPr/>
      <dgm:t>
        <a:bodyPr/>
        <a:lstStyle/>
        <a:p>
          <a:endParaRPr lang="cs-CZ"/>
        </a:p>
      </dgm:t>
    </dgm:pt>
    <dgm:pt modelId="{9E40B946-6542-464E-8BF1-BD6BAE38B2AC}">
      <dgm:prSet custT="1"/>
      <dgm:spPr/>
      <dgm:t>
        <a:bodyPr/>
        <a:lstStyle/>
        <a:p>
          <a:r>
            <a:rPr lang="cs-CZ" sz="2800" smtClean="0"/>
            <a:t>přepravce</a:t>
          </a:r>
          <a:endParaRPr lang="cs-CZ" sz="2800" dirty="0" smtClean="0"/>
        </a:p>
      </dgm:t>
    </dgm:pt>
    <dgm:pt modelId="{DAB74392-75F5-4D79-BC94-7CB191D5F5BB}" type="parTrans" cxnId="{38472364-B7CE-4522-8F14-9F94602B0A71}">
      <dgm:prSet/>
      <dgm:spPr/>
      <dgm:t>
        <a:bodyPr/>
        <a:lstStyle/>
        <a:p>
          <a:endParaRPr lang="cs-CZ"/>
        </a:p>
      </dgm:t>
    </dgm:pt>
    <dgm:pt modelId="{B67E82C6-01ED-451D-A20F-1F8F243BF7D0}" type="sibTrans" cxnId="{38472364-B7CE-4522-8F14-9F94602B0A71}">
      <dgm:prSet/>
      <dgm:spPr/>
      <dgm:t>
        <a:bodyPr/>
        <a:lstStyle/>
        <a:p>
          <a:endParaRPr lang="cs-CZ"/>
        </a:p>
      </dgm:t>
    </dgm:pt>
    <dgm:pt modelId="{A71AF330-1BFE-4E50-BA0A-F5B9CF60E5B5}">
      <dgm:prSet custT="1"/>
      <dgm:spPr/>
      <dgm:t>
        <a:bodyPr/>
        <a:lstStyle/>
        <a:p>
          <a:r>
            <a:rPr lang="cs-CZ" sz="2800" smtClean="0"/>
            <a:t>velkoobchodní prodejce</a:t>
          </a:r>
          <a:endParaRPr lang="cs-CZ" sz="2800" dirty="0" smtClean="0"/>
        </a:p>
      </dgm:t>
    </dgm:pt>
    <dgm:pt modelId="{9309479D-DC7B-4B04-A782-973C3310648E}" type="parTrans" cxnId="{61F683D5-0360-4DE4-A925-BEF74D68D887}">
      <dgm:prSet/>
      <dgm:spPr/>
      <dgm:t>
        <a:bodyPr/>
        <a:lstStyle/>
        <a:p>
          <a:endParaRPr lang="cs-CZ"/>
        </a:p>
      </dgm:t>
    </dgm:pt>
    <dgm:pt modelId="{6F435F69-C01C-458A-9BE4-33580555BE12}" type="sibTrans" cxnId="{61F683D5-0360-4DE4-A925-BEF74D68D887}">
      <dgm:prSet/>
      <dgm:spPr/>
      <dgm:t>
        <a:bodyPr/>
        <a:lstStyle/>
        <a:p>
          <a:endParaRPr lang="cs-CZ"/>
        </a:p>
      </dgm:t>
    </dgm:pt>
    <dgm:pt modelId="{13B78171-B1BC-445B-B728-B385C380EEA0}">
      <dgm:prSet custT="1"/>
      <dgm:spPr/>
      <dgm:t>
        <a:bodyPr/>
        <a:lstStyle/>
        <a:p>
          <a:r>
            <a:rPr lang="cs-CZ" sz="2800" smtClean="0"/>
            <a:t>maloobchodní prodejce</a:t>
          </a:r>
          <a:endParaRPr lang="cs-CZ" sz="2800" dirty="0"/>
        </a:p>
      </dgm:t>
    </dgm:pt>
    <dgm:pt modelId="{BD5EB2A4-617C-4F0E-B02F-751E0A4DB9A2}" type="parTrans" cxnId="{7EBEA65E-BA69-455A-A56E-835CE635CFE8}">
      <dgm:prSet/>
      <dgm:spPr/>
      <dgm:t>
        <a:bodyPr/>
        <a:lstStyle/>
        <a:p>
          <a:endParaRPr lang="cs-CZ"/>
        </a:p>
      </dgm:t>
    </dgm:pt>
    <dgm:pt modelId="{2A7646D3-0A6F-40F4-8DB9-E1E8A7F2541E}" type="sibTrans" cxnId="{7EBEA65E-BA69-455A-A56E-835CE635CFE8}">
      <dgm:prSet/>
      <dgm:spPr/>
      <dgm:t>
        <a:bodyPr/>
        <a:lstStyle/>
        <a:p>
          <a:endParaRPr lang="cs-CZ"/>
        </a:p>
      </dgm:t>
    </dgm:pt>
    <dgm:pt modelId="{3B25C8FE-C7FC-4F2E-8C73-E8ADA0312EFE}" type="pres">
      <dgm:prSet presAssocID="{99B95333-FAD2-4428-AA11-4B6682471CC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66F280D-560A-4966-AB8F-6480652409AF}" type="pres">
      <dgm:prSet presAssocID="{04503E20-E28F-49CF-BD67-B5B78D6BF672}" presName="parentLin" presStyleCnt="0"/>
      <dgm:spPr/>
    </dgm:pt>
    <dgm:pt modelId="{111EF565-A216-414A-AF1F-B20EF8295B24}" type="pres">
      <dgm:prSet presAssocID="{04503E20-E28F-49CF-BD67-B5B78D6BF672}" presName="parentLeftMargin" presStyleLbl="node1" presStyleIdx="0" presStyleCnt="1"/>
      <dgm:spPr/>
      <dgm:t>
        <a:bodyPr/>
        <a:lstStyle/>
        <a:p>
          <a:endParaRPr lang="cs-CZ"/>
        </a:p>
      </dgm:t>
    </dgm:pt>
    <dgm:pt modelId="{3405A86B-8960-4F3E-80B6-E016DABB7A9F}" type="pres">
      <dgm:prSet presAssocID="{04503E20-E28F-49CF-BD67-B5B78D6BF672}" presName="parentText" presStyleLbl="node1" presStyleIdx="0" presStyleCnt="1" custScaleX="115406" custScaleY="26489" custLinFactNeighborX="-1961" custLinFactNeighborY="11189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B234F8D-CC4D-4D18-AEC9-34696FDB85BF}" type="pres">
      <dgm:prSet presAssocID="{04503E20-E28F-49CF-BD67-B5B78D6BF672}" presName="negativeSpace" presStyleCnt="0"/>
      <dgm:spPr/>
    </dgm:pt>
    <dgm:pt modelId="{21143F56-1A7B-41C6-AEA0-0CA0B6C92FB0}" type="pres">
      <dgm:prSet presAssocID="{04503E20-E28F-49CF-BD67-B5B78D6BF672}" presName="childText" presStyleLbl="conFgAcc1" presStyleIdx="0" presStyleCnt="1" custLinFactNeighborY="1686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AA9FA06-0B36-4B04-8AAF-C1A828561F91}" type="presOf" srcId="{9E40B946-6542-464E-8BF1-BD6BAE38B2AC}" destId="{21143F56-1A7B-41C6-AEA0-0CA0B6C92FB0}" srcOrd="0" destOrd="3" presId="urn:microsoft.com/office/officeart/2005/8/layout/list1"/>
    <dgm:cxn modelId="{4FBBA94B-4E62-4DEB-9EE2-3F690ECF5940}" srcId="{04503E20-E28F-49CF-BD67-B5B78D6BF672}" destId="{EAF8911A-AE81-4E4D-9DF3-85BBBEFD8342}" srcOrd="0" destOrd="0" parTransId="{CDE8C3F9-DF23-4DBB-B849-9D5C96BAC060}" sibTransId="{256665BB-D7F2-4EBB-A183-00B4A0ABF8D1}"/>
    <dgm:cxn modelId="{C51C484A-B8ED-48B4-80F4-69DE6B206778}" type="presOf" srcId="{99B95333-FAD2-4428-AA11-4B6682471CC5}" destId="{3B25C8FE-C7FC-4F2E-8C73-E8ADA0312EFE}" srcOrd="0" destOrd="0" presId="urn:microsoft.com/office/officeart/2005/8/layout/list1"/>
    <dgm:cxn modelId="{8FAD5917-D9E9-4C80-A82A-E2342E362EA0}" srcId="{99B95333-FAD2-4428-AA11-4B6682471CC5}" destId="{04503E20-E28F-49CF-BD67-B5B78D6BF672}" srcOrd="0" destOrd="0" parTransId="{4C10F394-C69B-4230-B788-5E0138D8898B}" sibTransId="{8C71F62C-46F2-423E-AB05-0D8A5DE66577}"/>
    <dgm:cxn modelId="{38472364-B7CE-4522-8F14-9F94602B0A71}" srcId="{04503E20-E28F-49CF-BD67-B5B78D6BF672}" destId="{9E40B946-6542-464E-8BF1-BD6BAE38B2AC}" srcOrd="3" destOrd="0" parTransId="{DAB74392-75F5-4D79-BC94-7CB191D5F5BB}" sibTransId="{B67E82C6-01ED-451D-A20F-1F8F243BF7D0}"/>
    <dgm:cxn modelId="{737A607F-98AF-42F5-8DF6-E252F7327BA7}" srcId="{04503E20-E28F-49CF-BD67-B5B78D6BF672}" destId="{85CBAB94-555E-4270-9A08-BF3EC9CD4C26}" srcOrd="1" destOrd="0" parTransId="{39785A95-8355-493B-811B-FA91F032B449}" sibTransId="{4AF2DC40-3C9B-4966-BED1-AEF80EA155DE}"/>
    <dgm:cxn modelId="{7EBEA65E-BA69-455A-A56E-835CE635CFE8}" srcId="{04503E20-E28F-49CF-BD67-B5B78D6BF672}" destId="{13B78171-B1BC-445B-B728-B385C380EEA0}" srcOrd="5" destOrd="0" parTransId="{BD5EB2A4-617C-4F0E-B02F-751E0A4DB9A2}" sibTransId="{2A7646D3-0A6F-40F4-8DB9-E1E8A7F2541E}"/>
    <dgm:cxn modelId="{E385B496-DA96-40A0-A470-AAAC9BCCDB3B}" type="presOf" srcId="{A71AF330-1BFE-4E50-BA0A-F5B9CF60E5B5}" destId="{21143F56-1A7B-41C6-AEA0-0CA0B6C92FB0}" srcOrd="0" destOrd="4" presId="urn:microsoft.com/office/officeart/2005/8/layout/list1"/>
    <dgm:cxn modelId="{1161B954-946E-42A6-9EEB-02A61EB8B1DE}" type="presOf" srcId="{04503E20-E28F-49CF-BD67-B5B78D6BF672}" destId="{3405A86B-8960-4F3E-80B6-E016DABB7A9F}" srcOrd="1" destOrd="0" presId="urn:microsoft.com/office/officeart/2005/8/layout/list1"/>
    <dgm:cxn modelId="{355715A0-7167-4D4E-B451-B961CE7127F7}" type="presOf" srcId="{85CBAB94-555E-4270-9A08-BF3EC9CD4C26}" destId="{21143F56-1A7B-41C6-AEA0-0CA0B6C92FB0}" srcOrd="0" destOrd="1" presId="urn:microsoft.com/office/officeart/2005/8/layout/list1"/>
    <dgm:cxn modelId="{0E546F68-1DD7-4EF1-BC4B-F4EF395A7400}" srcId="{04503E20-E28F-49CF-BD67-B5B78D6BF672}" destId="{65915AF2-CC29-4AC2-877C-412CE663606B}" srcOrd="2" destOrd="0" parTransId="{91A1BA85-F767-460E-A232-A20F1E7676AC}" sibTransId="{56EFBF3C-3D35-4376-A74A-B4E81133DED4}"/>
    <dgm:cxn modelId="{FB07E727-0B0F-4008-9439-CA574D7814BC}" type="presOf" srcId="{65915AF2-CC29-4AC2-877C-412CE663606B}" destId="{21143F56-1A7B-41C6-AEA0-0CA0B6C92FB0}" srcOrd="0" destOrd="2" presId="urn:microsoft.com/office/officeart/2005/8/layout/list1"/>
    <dgm:cxn modelId="{61F683D5-0360-4DE4-A925-BEF74D68D887}" srcId="{04503E20-E28F-49CF-BD67-B5B78D6BF672}" destId="{A71AF330-1BFE-4E50-BA0A-F5B9CF60E5B5}" srcOrd="4" destOrd="0" parTransId="{9309479D-DC7B-4B04-A782-973C3310648E}" sibTransId="{6F435F69-C01C-458A-9BE4-33580555BE12}"/>
    <dgm:cxn modelId="{9A60C721-3F25-4E00-9C7F-4359258FBF63}" type="presOf" srcId="{04503E20-E28F-49CF-BD67-B5B78D6BF672}" destId="{111EF565-A216-414A-AF1F-B20EF8295B24}" srcOrd="0" destOrd="0" presId="urn:microsoft.com/office/officeart/2005/8/layout/list1"/>
    <dgm:cxn modelId="{A2C1BCB3-5CDA-45B9-8113-6A1D44FFE650}" type="presOf" srcId="{EAF8911A-AE81-4E4D-9DF3-85BBBEFD8342}" destId="{21143F56-1A7B-41C6-AEA0-0CA0B6C92FB0}" srcOrd="0" destOrd="0" presId="urn:microsoft.com/office/officeart/2005/8/layout/list1"/>
    <dgm:cxn modelId="{51EC87C7-46FD-4368-B184-1777AE8104BF}" type="presOf" srcId="{13B78171-B1BC-445B-B728-B385C380EEA0}" destId="{21143F56-1A7B-41C6-AEA0-0CA0B6C92FB0}" srcOrd="0" destOrd="5" presId="urn:microsoft.com/office/officeart/2005/8/layout/list1"/>
    <dgm:cxn modelId="{405BF31B-A93F-4C21-AE6C-50B2CDE17C88}" type="presParOf" srcId="{3B25C8FE-C7FC-4F2E-8C73-E8ADA0312EFE}" destId="{F66F280D-560A-4966-AB8F-6480652409AF}" srcOrd="0" destOrd="0" presId="urn:microsoft.com/office/officeart/2005/8/layout/list1"/>
    <dgm:cxn modelId="{F186D03F-4FB0-4263-BF71-9151160707E2}" type="presParOf" srcId="{F66F280D-560A-4966-AB8F-6480652409AF}" destId="{111EF565-A216-414A-AF1F-B20EF8295B24}" srcOrd="0" destOrd="0" presId="urn:microsoft.com/office/officeart/2005/8/layout/list1"/>
    <dgm:cxn modelId="{CC674124-6BB8-44A0-ABDF-C08D41E87AA3}" type="presParOf" srcId="{F66F280D-560A-4966-AB8F-6480652409AF}" destId="{3405A86B-8960-4F3E-80B6-E016DABB7A9F}" srcOrd="1" destOrd="0" presId="urn:microsoft.com/office/officeart/2005/8/layout/list1"/>
    <dgm:cxn modelId="{506FA684-70F9-451C-B27B-130A65FDDA6C}" type="presParOf" srcId="{3B25C8FE-C7FC-4F2E-8C73-E8ADA0312EFE}" destId="{BB234F8D-CC4D-4D18-AEC9-34696FDB85BF}" srcOrd="1" destOrd="0" presId="urn:microsoft.com/office/officeart/2005/8/layout/list1"/>
    <dgm:cxn modelId="{41C1D662-4030-4EDD-ABDE-A48630CC9F9F}" type="presParOf" srcId="{3B25C8FE-C7FC-4F2E-8C73-E8ADA0312EFE}" destId="{21143F56-1A7B-41C6-AEA0-0CA0B6C92FB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43F56-1A7B-41C6-AEA0-0CA0B6C92FB0}">
      <dsp:nvSpPr>
        <dsp:cNvPr id="0" name=""/>
        <dsp:cNvSpPr/>
      </dsp:nvSpPr>
      <dsp:spPr>
        <a:xfrm>
          <a:off x="0" y="432045"/>
          <a:ext cx="7344816" cy="4299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0039" tIns="1353820" rIns="570039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800" kern="1200" dirty="0" smtClean="0"/>
            <a:t>výrobce</a:t>
          </a:r>
          <a:endParaRPr lang="cs-CZ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800" kern="1200" dirty="0" smtClean="0"/>
            <a:t>dovozce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800" kern="1200" smtClean="0"/>
            <a:t>distributor</a:t>
          </a:r>
          <a:endParaRPr lang="cs-CZ" sz="2800" kern="1200" dirty="0" smtClean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800" kern="1200" smtClean="0"/>
            <a:t>přepravce</a:t>
          </a:r>
          <a:endParaRPr lang="cs-CZ" sz="2800" kern="1200" dirty="0" smtClean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800" kern="1200" smtClean="0"/>
            <a:t>velkoobchodní prodejce</a:t>
          </a:r>
          <a:endParaRPr lang="cs-CZ" sz="2800" kern="1200" dirty="0" smtClean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800" kern="1200" smtClean="0"/>
            <a:t>maloobchodní prodejce</a:t>
          </a:r>
          <a:endParaRPr lang="cs-CZ" sz="2800" kern="1200" dirty="0"/>
        </a:p>
      </dsp:txBody>
      <dsp:txXfrm>
        <a:off x="0" y="432045"/>
        <a:ext cx="7344816" cy="4299750"/>
      </dsp:txXfrm>
    </dsp:sp>
    <dsp:sp modelId="{3405A86B-8960-4F3E-80B6-E016DABB7A9F}">
      <dsp:nvSpPr>
        <dsp:cNvPr id="0" name=""/>
        <dsp:cNvSpPr/>
      </dsp:nvSpPr>
      <dsp:spPr>
        <a:xfrm>
          <a:off x="360039" y="936104"/>
          <a:ext cx="5933450" cy="508270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32" tIns="0" rIns="1943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Každý, kdo je zapojen do výroby, distribuce a prodeje TV</a:t>
          </a:r>
          <a:endParaRPr lang="cs-CZ" sz="1800" kern="1200" dirty="0"/>
        </a:p>
      </dsp:txBody>
      <dsp:txXfrm>
        <a:off x="384851" y="960916"/>
        <a:ext cx="5883826" cy="458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B4CDE-3665-4310-AC30-E69267A12D66}" type="datetimeFigureOut">
              <a:rPr lang="cs-CZ" smtClean="0"/>
              <a:pPr/>
              <a:t>25.4.2019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9D5BE-1619-4CFF-9338-E865DFB33D4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4849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D5BE-1619-4CFF-9338-E865DFB33D44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710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068960"/>
            <a:ext cx="6768752" cy="1584176"/>
          </a:xfrm>
          <a:solidFill>
            <a:schemeClr val="tx1">
              <a:alpha val="54000"/>
            </a:schemeClr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5229200"/>
            <a:ext cx="6760840" cy="672480"/>
          </a:xfrm>
          <a:solidFill>
            <a:schemeClr val="tx1">
              <a:alpha val="54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rgbClr val="84AA3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1478"/>
            <a:ext cx="3312368" cy="467242"/>
          </a:xfrm>
          <a:prstGeom prst="rect">
            <a:avLst/>
          </a:prstGeom>
        </p:spPr>
      </p:pic>
      <p:sp>
        <p:nvSpPr>
          <p:cNvPr id="12" name="TextovéPole 11"/>
          <p:cNvSpPr txBox="1"/>
          <p:nvPr userDrawn="1"/>
        </p:nvSpPr>
        <p:spPr>
          <a:xfrm>
            <a:off x="683568" y="616530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4D0C03B-4797-46CF-A8D8-7C3A30CED629}" type="datetime4">
              <a:rPr lang="cs-CZ" b="1" smtClean="0">
                <a:solidFill>
                  <a:schemeClr val="bg1"/>
                </a:solidFill>
              </a:rPr>
              <a:pPr/>
              <a:t>25. dubna 2019</a:t>
            </a:fld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84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bg1"/>
          </a:solidFill>
          <a:ln w="28575">
            <a:solidFill>
              <a:srgbClr val="1E68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8028384" y="6525344"/>
            <a:ext cx="648072" cy="332656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66997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467544" y="1556792"/>
            <a:ext cx="8208912" cy="45719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 userDrawn="1"/>
        </p:nvSpPr>
        <p:spPr>
          <a:xfrm>
            <a:off x="460383" y="-1"/>
            <a:ext cx="3564000" cy="864000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5" y="-1"/>
            <a:ext cx="3384376" cy="787925"/>
          </a:xfrm>
          <a:prstGeom prst="rect">
            <a:avLst/>
          </a:prstGeom>
        </p:spPr>
      </p:pic>
      <p:sp>
        <p:nvSpPr>
          <p:cNvPr id="8" name="TextovéPole 7"/>
          <p:cNvSpPr txBox="1"/>
          <p:nvPr userDrawn="1"/>
        </p:nvSpPr>
        <p:spPr>
          <a:xfrm>
            <a:off x="7812360" y="6525344"/>
            <a:ext cx="86409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E71C8BB0-986B-433C-ACEB-8F4AE478ABA2}" type="slidenum">
              <a:rPr lang="cs-CZ" sz="1600" b="1" i="1" smtClean="0">
                <a:solidFill>
                  <a:schemeClr val="bg1"/>
                </a:solidFill>
              </a:rPr>
              <a:pPr algn="r"/>
              <a:t>‹#›</a:t>
            </a:fld>
            <a:endParaRPr lang="cs-CZ" sz="1600" b="1" i="1" dirty="0">
              <a:solidFill>
                <a:schemeClr val="bg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 anchor="b"/>
          <a:lstStyle>
            <a:lvl1pPr algn="r">
              <a:defRPr b="1" i="1">
                <a:solidFill>
                  <a:srgbClr val="1E684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45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bg1"/>
          </a:solidFill>
          <a:ln w="28575">
            <a:solidFill>
              <a:srgbClr val="1E68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 userDrawn="1"/>
        </p:nvSpPr>
        <p:spPr>
          <a:xfrm>
            <a:off x="8028384" y="6525344"/>
            <a:ext cx="648072" cy="332656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4038600" cy="46699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83357"/>
            <a:ext cx="4038600" cy="46699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467544" y="1556792"/>
            <a:ext cx="8208912" cy="45719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 userDrawn="1"/>
        </p:nvSpPr>
        <p:spPr>
          <a:xfrm>
            <a:off x="7884368" y="6525344"/>
            <a:ext cx="792088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E71C8BB0-986B-433C-ACEB-8F4AE478ABA2}" type="slidenum">
              <a:rPr lang="cs-CZ" sz="1600" b="1" i="1" smtClean="0">
                <a:solidFill>
                  <a:schemeClr val="bg1"/>
                </a:solidFill>
              </a:rPr>
              <a:pPr algn="r"/>
              <a:t>‹#›</a:t>
            </a:fld>
            <a:endParaRPr lang="cs-CZ" sz="1600" b="1" i="1" dirty="0">
              <a:solidFill>
                <a:schemeClr val="bg1"/>
              </a:solidFill>
            </a:endParaRPr>
          </a:p>
        </p:txBody>
      </p:sp>
      <p:sp>
        <p:nvSpPr>
          <p:cNvPr id="10" name="Obdélník 9"/>
          <p:cNvSpPr/>
          <p:nvPr userDrawn="1"/>
        </p:nvSpPr>
        <p:spPr>
          <a:xfrm>
            <a:off x="460383" y="-1"/>
            <a:ext cx="3564000" cy="864000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5" y="-1"/>
            <a:ext cx="3384376" cy="78792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defRPr lang="cs-CZ" b="1" i="1">
                <a:solidFill>
                  <a:srgbClr val="1E6846"/>
                </a:solidFill>
              </a:defRPr>
            </a:lvl1pPr>
          </a:lstStyle>
          <a:p>
            <a:pPr lvl="0" algn="r"/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0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4437112"/>
            <a:ext cx="6264696" cy="1362075"/>
          </a:xfrm>
          <a:solidFill>
            <a:schemeClr val="tx1">
              <a:alpha val="54000"/>
            </a:schemeClr>
          </a:solidFill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1478"/>
            <a:ext cx="3312368" cy="46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4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DC6AD-72DF-4B4C-9171-13EF2DA27054}" type="datetime1">
              <a:rPr lang="cs-CZ" smtClean="0"/>
              <a:pPr/>
              <a:t>25.4.2019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48D0A-DD0C-48AE-8C6A-0F37DCC0CA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81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znacenitabaku.cz/" TargetMode="External"/><Relationship Id="rId2" Type="http://schemas.openxmlformats.org/officeDocument/2006/relationships/hyperlink" Target="https://stc.cz/produkty/track-trac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ntrack.sgs.com/cs-cz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eu-secondary.dentsuaegistracking.com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zpi.gov.cz/sledovatelnost-tabakovych-vyrobku.asp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Státní zemědělská a potravinářská inspekce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Ing. Šárka Hanzelková, Ph.D.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032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1861667"/>
          </a:xfrm>
        </p:spPr>
        <p:txBody>
          <a:bodyPr/>
          <a:lstStyle/>
          <a:p>
            <a:r>
              <a:rPr lang="cs-CZ" dirty="0" smtClean="0"/>
              <a:t>TV nutné označit bezpečnostním prvkem</a:t>
            </a:r>
          </a:p>
          <a:p>
            <a:r>
              <a:rPr lang="cs-CZ" dirty="0"/>
              <a:t>p</a:t>
            </a:r>
            <a:r>
              <a:rPr lang="cs-CZ" dirty="0" smtClean="0"/>
              <a:t>okud je TV označen tabákovou nálepkou, nemusí být označen bezpečnostním prvkem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Bezpečnostní prvek</a:t>
            </a:r>
            <a:endParaRPr lang="cs-CZ" dirty="0"/>
          </a:p>
        </p:txBody>
      </p:sp>
      <p:pic>
        <p:nvPicPr>
          <p:cNvPr id="1026" name="Picture 2" descr="http://ftp.aspi.cz/obr/full/pr/82-2019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34990" y="3037618"/>
            <a:ext cx="2124970" cy="405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tp.aspi.cz/obr/full/pr/82-2019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77273" y="2999791"/>
            <a:ext cx="209391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945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783357"/>
            <a:ext cx="6563072" cy="4669979"/>
          </a:xfrm>
        </p:spPr>
        <p:txBody>
          <a:bodyPr>
            <a:normAutofit lnSpcReduction="10000"/>
          </a:bodyPr>
          <a:lstStyle/>
          <a:p>
            <a:r>
              <a:rPr lang="cs-CZ" dirty="0"/>
              <a:t>§ 12c odst. 1 zákona č. 110/1997 Sb</a:t>
            </a:r>
            <a:r>
              <a:rPr lang="cs-CZ" dirty="0" smtClean="0"/>
              <a:t>.</a:t>
            </a:r>
          </a:p>
          <a:p>
            <a:r>
              <a:rPr lang="cs-CZ" dirty="0"/>
              <a:t>o</a:t>
            </a:r>
            <a:r>
              <a:rPr lang="cs-CZ" dirty="0" smtClean="0"/>
              <a:t>značení jednotkových balení</a:t>
            </a:r>
          </a:p>
          <a:p>
            <a:r>
              <a:rPr lang="cs-CZ" dirty="0"/>
              <a:t>a</a:t>
            </a:r>
            <a:r>
              <a:rPr lang="cs-CZ" dirty="0" smtClean="0"/>
              <a:t>lfanumerický kód, který je zakódovaný do datového média</a:t>
            </a:r>
          </a:p>
          <a:p>
            <a:pPr lvl="1"/>
            <a:r>
              <a:rPr lang="cs-CZ" dirty="0"/>
              <a:t>datová matice</a:t>
            </a:r>
          </a:p>
          <a:p>
            <a:pPr lvl="1"/>
            <a:r>
              <a:rPr lang="cs-CZ" dirty="0"/>
              <a:t>QR kód</a:t>
            </a:r>
          </a:p>
          <a:p>
            <a:pPr lvl="1"/>
            <a:r>
              <a:rPr lang="cs-CZ" dirty="0" err="1" smtClean="0"/>
              <a:t>DotCode</a:t>
            </a:r>
            <a:endParaRPr lang="cs-CZ" dirty="0" smtClean="0"/>
          </a:p>
          <a:p>
            <a:r>
              <a:rPr lang="cs-CZ" dirty="0"/>
              <a:t>neodstranitelně a nesmazatelně </a:t>
            </a:r>
            <a:r>
              <a:rPr lang="cs-CZ" dirty="0" smtClean="0"/>
              <a:t>umístěn na </a:t>
            </a:r>
            <a:r>
              <a:rPr lang="cs-CZ" dirty="0"/>
              <a:t>obal </a:t>
            </a:r>
            <a:endParaRPr lang="cs-CZ" dirty="0" smtClean="0"/>
          </a:p>
          <a:p>
            <a:pPr marL="457200" lvl="1" indent="0">
              <a:buNone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Jedinečný identifikátor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0" t="43700" r="18801"/>
          <a:stretch/>
        </p:blipFill>
        <p:spPr>
          <a:xfrm>
            <a:off x="7020272" y="2187822"/>
            <a:ext cx="1872208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87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</a:t>
            </a:r>
            <a:r>
              <a:rPr lang="cs-CZ" dirty="0" smtClean="0"/>
              <a:t>kupinové balení – karton, bedna, paleta</a:t>
            </a:r>
          </a:p>
          <a:p>
            <a:r>
              <a:rPr lang="cs-CZ" dirty="0"/>
              <a:t>p</a:t>
            </a:r>
            <a:r>
              <a:rPr lang="cs-CZ" dirty="0" smtClean="0"/>
              <a:t>ropojení </a:t>
            </a:r>
            <a:r>
              <a:rPr lang="cs-CZ" dirty="0"/>
              <a:t>s identifikátory na nižších </a:t>
            </a:r>
            <a:r>
              <a:rPr lang="cs-CZ" dirty="0" smtClean="0"/>
              <a:t>úrovních</a:t>
            </a:r>
          </a:p>
          <a:p>
            <a:r>
              <a:rPr lang="cs-CZ" dirty="0"/>
              <a:t>může </a:t>
            </a:r>
            <a:r>
              <a:rPr lang="cs-CZ" dirty="0" smtClean="0"/>
              <a:t>se přidat </a:t>
            </a:r>
            <a:r>
              <a:rPr lang="cs-CZ" dirty="0"/>
              <a:t>označení „TTT“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Jedinečný identifikátor</a:t>
            </a:r>
            <a:endParaRPr lang="cs-CZ" dirty="0"/>
          </a:p>
        </p:txBody>
      </p:sp>
      <p:pic>
        <p:nvPicPr>
          <p:cNvPr id="5" name="Obrázek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1640" y="3501008"/>
            <a:ext cx="2781852" cy="1872208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27984" y="3645024"/>
            <a:ext cx="3810000" cy="13525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print"/>
          <a:srcRect b="30362"/>
          <a:stretch/>
        </p:blipFill>
        <p:spPr>
          <a:xfrm>
            <a:off x="971600" y="5085184"/>
            <a:ext cx="6766123" cy="128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80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STÁTNÍ TISKÁRNA CENIN, státní podnik </a:t>
            </a:r>
            <a:r>
              <a:rPr lang="cs-CZ" dirty="0" smtClean="0"/>
              <a:t>(STC)</a:t>
            </a:r>
          </a:p>
          <a:p>
            <a:r>
              <a:rPr lang="cs-CZ" dirty="0" smtClean="0"/>
              <a:t>Vydávání jedinečných identifikátorů</a:t>
            </a:r>
          </a:p>
          <a:p>
            <a:r>
              <a:rPr lang="cs-CZ" dirty="0" smtClean="0"/>
              <a:t>Vydávání identifikačních kódů:</a:t>
            </a:r>
          </a:p>
          <a:p>
            <a:pPr lvl="1"/>
            <a:r>
              <a:rPr lang="cs-CZ" dirty="0" smtClean="0"/>
              <a:t>hospodářských subjektů</a:t>
            </a:r>
          </a:p>
          <a:p>
            <a:pPr lvl="1"/>
            <a:r>
              <a:rPr lang="cs-CZ" dirty="0"/>
              <a:t>z</a:t>
            </a:r>
            <a:r>
              <a:rPr lang="cs-CZ" dirty="0" smtClean="0"/>
              <a:t>ařízení</a:t>
            </a:r>
          </a:p>
          <a:p>
            <a:pPr lvl="1"/>
            <a:r>
              <a:rPr lang="cs-CZ" dirty="0" smtClean="0"/>
              <a:t>strojů</a:t>
            </a:r>
          </a:p>
          <a:p>
            <a:pPr marL="457200" lvl="1" indent="0">
              <a:buNone/>
            </a:pPr>
            <a:endParaRPr lang="cs-CZ" dirty="0" smtClean="0">
              <a:hlinkClick r:id="rId2"/>
            </a:endParaRPr>
          </a:p>
          <a:p>
            <a:pPr marL="457200" lvl="1" indent="0">
              <a:buNone/>
            </a:pPr>
            <a:r>
              <a:rPr lang="cs-CZ" dirty="0" smtClean="0">
                <a:hlinkClick r:id="rId3"/>
              </a:rPr>
              <a:t>https://znacenitabaku.cz</a:t>
            </a:r>
            <a:endParaRPr lang="cs-CZ" dirty="0" smtClean="0">
              <a:hlinkClick r:id="rId2"/>
            </a:endParaRPr>
          </a:p>
          <a:p>
            <a:pPr marL="457200" lvl="1" indent="0">
              <a:buNone/>
            </a:pPr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://stc.cz/produkty/track-trace</a:t>
            </a: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Vydavatel identifikátorů</a:t>
            </a:r>
            <a:endParaRPr lang="cs-CZ" dirty="0"/>
          </a:p>
        </p:txBody>
      </p:sp>
      <p:sp>
        <p:nvSpPr>
          <p:cNvPr id="14338" name="AutoShape 2" descr="VÃ½sledek obrÃ¡zku pro statni tiskarna cen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4340" name="Picture 4" descr="VÃ½sledek obrÃ¡zku pro statni tiskarna cenin"/>
          <p:cNvPicPr>
            <a:picLocks noChangeAspect="1" noChangeArrowheads="1"/>
          </p:cNvPicPr>
          <p:nvPr/>
        </p:nvPicPr>
        <p:blipFill>
          <a:blip r:embed="rId4" cstate="print"/>
          <a:srcRect l="26750" r="30216" b="29542"/>
          <a:stretch>
            <a:fillRect/>
          </a:stretch>
        </p:blipFill>
        <p:spPr bwMode="auto">
          <a:xfrm>
            <a:off x="5940152" y="2996952"/>
            <a:ext cx="2664296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565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odle </a:t>
            </a:r>
            <a:r>
              <a:rPr lang="cs-CZ" dirty="0"/>
              <a:t>postavení ve výrobním, distributorském a prodejním </a:t>
            </a:r>
            <a:r>
              <a:rPr lang="cs-CZ" dirty="0" smtClean="0"/>
              <a:t>řetězci</a:t>
            </a:r>
          </a:p>
          <a:p>
            <a:r>
              <a:rPr lang="cs-CZ" dirty="0"/>
              <a:t>z</a:t>
            </a:r>
            <a:r>
              <a:rPr lang="cs-CZ" dirty="0" smtClean="0"/>
              <a:t>ískání identifikačních kódů</a:t>
            </a:r>
          </a:p>
          <a:p>
            <a:r>
              <a:rPr lang="cs-CZ" dirty="0"/>
              <a:t>o</a:t>
            </a:r>
            <a:r>
              <a:rPr lang="cs-CZ" dirty="0" smtClean="0"/>
              <a:t>značení TV jedinečnými identifikátory</a:t>
            </a:r>
          </a:p>
          <a:p>
            <a:r>
              <a:rPr lang="cs-CZ" dirty="0"/>
              <a:t>z</a:t>
            </a:r>
            <a:r>
              <a:rPr lang="cs-CZ" dirty="0" smtClean="0"/>
              <a:t>aznamenávání pohybu TV </a:t>
            </a:r>
          </a:p>
          <a:p>
            <a:r>
              <a:rPr lang="cs-CZ" dirty="0"/>
              <a:t>z</a:t>
            </a:r>
            <a:r>
              <a:rPr lang="cs-CZ" dirty="0" smtClean="0"/>
              <a:t>aznamenávání finančních transakcí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Povinnosti hospodářských subjektů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8723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</a:t>
            </a:r>
            <a:r>
              <a:rPr lang="cs-CZ" dirty="0" smtClean="0"/>
              <a:t>značit jednotková balení TV bezpečnostním prvkem</a:t>
            </a:r>
          </a:p>
          <a:p>
            <a:r>
              <a:rPr lang="cs-CZ" dirty="0"/>
              <a:t>z</a:t>
            </a:r>
            <a:r>
              <a:rPr lang="cs-CZ" dirty="0" smtClean="0"/>
              <a:t>aregistrovat se u STC a získat identifikační kódy</a:t>
            </a:r>
          </a:p>
          <a:p>
            <a:r>
              <a:rPr lang="cs-CZ" dirty="0" smtClean="0"/>
              <a:t>zakoupit od STC jedinečné identifikátory</a:t>
            </a:r>
          </a:p>
          <a:p>
            <a:r>
              <a:rPr lang="cs-CZ" dirty="0"/>
              <a:t>z</a:t>
            </a:r>
            <a:r>
              <a:rPr lang="cs-CZ" dirty="0" smtClean="0"/>
              <a:t>akódovat jedinečné identifikátory a označit jimi jednotková a skupinová balení</a:t>
            </a:r>
          </a:p>
          <a:p>
            <a:r>
              <a:rPr lang="cs-CZ" dirty="0"/>
              <a:t>o</a:t>
            </a:r>
            <a:r>
              <a:rPr lang="cs-CZ" dirty="0" smtClean="0"/>
              <a:t>věřit jejich aplikaci na obal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Výrobce, dovozce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2303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z</a:t>
            </a:r>
            <a:r>
              <a:rPr lang="cs-CZ" dirty="0" smtClean="0"/>
              <a:t>řídit si primární úložiště dat schválené EK</a:t>
            </a:r>
          </a:p>
          <a:p>
            <a:r>
              <a:rPr lang="cs-CZ" dirty="0"/>
              <a:t>z</a:t>
            </a:r>
            <a:r>
              <a:rPr lang="cs-CZ" dirty="0" smtClean="0"/>
              <a:t>aznamenat finanční transakce (objednávka, faktura, platba) a předat je do primárního </a:t>
            </a:r>
            <a:r>
              <a:rPr lang="cs-CZ" dirty="0"/>
              <a:t>úložiště </a:t>
            </a:r>
            <a:r>
              <a:rPr lang="cs-CZ" sz="3000" dirty="0"/>
              <a:t>(do 24 hodin, resp. od 20. května 2024 do 3 hodin</a:t>
            </a:r>
            <a:r>
              <a:rPr lang="cs-CZ" sz="3000" dirty="0" smtClean="0"/>
              <a:t>)</a:t>
            </a:r>
          </a:p>
          <a:p>
            <a:r>
              <a:rPr lang="cs-CZ" dirty="0"/>
              <a:t>z</a:t>
            </a:r>
            <a:r>
              <a:rPr lang="cs-CZ" dirty="0" smtClean="0"/>
              <a:t>aznamenat pohyb TV a předat do úložiště</a:t>
            </a:r>
          </a:p>
          <a:p>
            <a:pPr lvl="1"/>
            <a:r>
              <a:rPr lang="cs-CZ" dirty="0"/>
              <a:t>a</a:t>
            </a:r>
            <a:r>
              <a:rPr lang="cs-CZ" dirty="0" smtClean="0"/>
              <a:t>plikace jedinečných identifikátorů</a:t>
            </a:r>
          </a:p>
          <a:p>
            <a:pPr lvl="1"/>
            <a:r>
              <a:rPr lang="cs-CZ" dirty="0" smtClean="0"/>
              <a:t>příjem TV do zařízení</a:t>
            </a:r>
          </a:p>
          <a:p>
            <a:pPr lvl="1"/>
            <a:r>
              <a:rPr lang="cs-CZ" dirty="0"/>
              <a:t>o</a:t>
            </a:r>
            <a:r>
              <a:rPr lang="cs-CZ" dirty="0" smtClean="0"/>
              <a:t>deslání TV ze zařízení</a:t>
            </a:r>
          </a:p>
          <a:p>
            <a:pPr lvl="1"/>
            <a:r>
              <a:rPr lang="cs-CZ" dirty="0" smtClean="0"/>
              <a:t>překládku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Výrobce, dovozce</a:t>
            </a:r>
            <a:endParaRPr lang="cs-CZ" dirty="0"/>
          </a:p>
        </p:txBody>
      </p:sp>
      <p:sp>
        <p:nvSpPr>
          <p:cNvPr id="10242" name="AutoShape 2" descr="VÃ½sledek obrÃ¡zku pro cigarettes produ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44" name="AutoShape 4" descr="VÃ½sledek obrÃ¡zku pro cigarettes produ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46" name="AutoShape 6" descr="VÃ½sledek obrÃ¡zku pro cigarettes produ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48" name="AutoShape 8" descr="VÃ½sledek obrÃ¡zku pro cigarettes produ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Picture 2" descr="VÃ½sledek obrÃ¡zku pro cigarettes manufa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3478" y="4365104"/>
            <a:ext cx="2521613" cy="1957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9556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</a:t>
            </a:r>
            <a:r>
              <a:rPr lang="cs-CZ" dirty="0" smtClean="0"/>
              <a:t>aregistrovat se u STC a získat identifikační kódy</a:t>
            </a:r>
          </a:p>
          <a:p>
            <a:r>
              <a:rPr lang="cs-CZ" dirty="0"/>
              <a:t>z</a:t>
            </a:r>
            <a:r>
              <a:rPr lang="cs-CZ" dirty="0" smtClean="0"/>
              <a:t>ískat od STC jedinečné identifikátory na úrovni skupinového balení nebo si je vydat sám v souladu s normou ISO/IEC 15459-1:2014 nebo ISO/IEC 15459- 4:2014 </a:t>
            </a:r>
          </a:p>
          <a:p>
            <a:r>
              <a:rPr lang="cs-CZ" dirty="0"/>
              <a:t>z</a:t>
            </a:r>
            <a:r>
              <a:rPr lang="cs-CZ" dirty="0" smtClean="0"/>
              <a:t>akódovat jedinečné identifikátory a označit jimi skupinová balení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Distributor, velkoobchodník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3676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z</a:t>
            </a:r>
            <a:r>
              <a:rPr lang="cs-CZ" dirty="0" smtClean="0"/>
              <a:t>aznamenat finanční transakce (objednávka, faktura, platba) a předat je do primárního úložiště</a:t>
            </a:r>
          </a:p>
          <a:p>
            <a:r>
              <a:rPr lang="cs-CZ" dirty="0"/>
              <a:t>z</a:t>
            </a:r>
            <a:r>
              <a:rPr lang="cs-CZ" dirty="0" smtClean="0"/>
              <a:t>aznamenat pohyb TV a předat prostřednictvím routeru do úložiště:</a:t>
            </a:r>
          </a:p>
          <a:p>
            <a:pPr lvl="1"/>
            <a:r>
              <a:rPr lang="cs-CZ" dirty="0"/>
              <a:t>a</a:t>
            </a:r>
            <a:r>
              <a:rPr lang="cs-CZ" dirty="0" smtClean="0"/>
              <a:t>plikace jedinečných identifikátorů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říjem TV do zařízení</a:t>
            </a:r>
          </a:p>
          <a:p>
            <a:pPr lvl="1"/>
            <a:r>
              <a:rPr lang="cs-CZ" dirty="0"/>
              <a:t>o</a:t>
            </a:r>
            <a:r>
              <a:rPr lang="cs-CZ" dirty="0" smtClean="0"/>
              <a:t>deslání TV ze zařízení</a:t>
            </a:r>
          </a:p>
          <a:p>
            <a:pPr lvl="1"/>
            <a:r>
              <a:rPr lang="cs-CZ" dirty="0" smtClean="0"/>
              <a:t>překládku</a:t>
            </a:r>
          </a:p>
          <a:p>
            <a:r>
              <a:rPr lang="cs-CZ" dirty="0" smtClean="0"/>
              <a:t>router přenáší informace do příslušných primárních úložišť dle TV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Distributor, velkoobchodník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3676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ouvisejÃ­cÃ­ obrÃ¡zek"/>
          <p:cNvPicPr>
            <a:picLocks noChangeAspect="1" noChangeArrowheads="1"/>
          </p:cNvPicPr>
          <p:nvPr/>
        </p:nvPicPr>
        <p:blipFill>
          <a:blip r:embed="rId2" cstate="print"/>
          <a:srcRect l="22680" r="23321"/>
          <a:stretch>
            <a:fillRect/>
          </a:stretch>
        </p:blipFill>
        <p:spPr bwMode="auto">
          <a:xfrm>
            <a:off x="7308304" y="2420888"/>
            <a:ext cx="1593231" cy="2950468"/>
          </a:xfrm>
          <a:prstGeom prst="rect">
            <a:avLst/>
          </a:prstGeom>
          <a:noFill/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783357"/>
            <a:ext cx="7355160" cy="4669979"/>
          </a:xfrm>
        </p:spPr>
        <p:txBody>
          <a:bodyPr>
            <a:normAutofit/>
          </a:bodyPr>
          <a:lstStyle/>
          <a:p>
            <a:r>
              <a:rPr lang="cs-CZ" dirty="0"/>
              <a:t>s</a:t>
            </a:r>
            <a:r>
              <a:rPr lang="cs-CZ" dirty="0" smtClean="0"/>
              <a:t>kenery – nezbytné zařízení ke záznamu a předávání dat</a:t>
            </a:r>
          </a:p>
          <a:p>
            <a:pPr>
              <a:buNone/>
            </a:pPr>
            <a:r>
              <a:rPr lang="cs-CZ" u="sng" dirty="0" smtClean="0">
                <a:hlinkClick r:id="rId3"/>
              </a:rPr>
              <a:t>https://ontrack.sgs.com/cs-cz</a:t>
            </a:r>
            <a:endParaRPr lang="cs-CZ" u="sng" dirty="0" smtClean="0"/>
          </a:p>
          <a:p>
            <a:r>
              <a:rPr lang="cs-CZ" dirty="0"/>
              <a:t>p</a:t>
            </a:r>
            <a:r>
              <a:rPr lang="cs-CZ" dirty="0" smtClean="0"/>
              <a:t>ovinnost výrobců TV </a:t>
            </a:r>
          </a:p>
          <a:p>
            <a:r>
              <a:rPr lang="cs-CZ" dirty="0"/>
              <a:t>p</a:t>
            </a:r>
            <a:r>
              <a:rPr lang="cs-CZ" dirty="0" smtClean="0"/>
              <a:t>rostřednictvím jednotného kontaktního místa formou náhrad za zakoupení potřebného hardware a software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Distributor, velkoobchodník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3676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2018 – přes </a:t>
            </a:r>
            <a:r>
              <a:rPr lang="cs-CZ" b="1" dirty="0"/>
              <a:t>550 zaměstnanců</a:t>
            </a:r>
          </a:p>
          <a:p>
            <a:pPr algn="just"/>
            <a:r>
              <a:rPr lang="cs-CZ" dirty="0"/>
              <a:t>7 krajských inspektorátů</a:t>
            </a:r>
          </a:p>
          <a:p>
            <a:pPr algn="just"/>
            <a:r>
              <a:rPr lang="cs-CZ" dirty="0"/>
              <a:t>2 specializované akreditované laboratoře</a:t>
            </a:r>
          </a:p>
          <a:p>
            <a:pPr algn="just"/>
            <a:r>
              <a:rPr lang="cs-CZ" dirty="0"/>
              <a:t>m</a:t>
            </a:r>
            <a:r>
              <a:rPr lang="cs-CZ" dirty="0" smtClean="0"/>
              <a:t>obilní </a:t>
            </a:r>
            <a:r>
              <a:rPr lang="cs-CZ" dirty="0"/>
              <a:t>kanceláře</a:t>
            </a:r>
          </a:p>
          <a:p>
            <a:pPr algn="just"/>
            <a:r>
              <a:rPr lang="cs-CZ" b="1" dirty="0"/>
              <a:t>p</a:t>
            </a:r>
            <a:r>
              <a:rPr lang="cs-CZ" b="1" dirty="0" smtClean="0"/>
              <a:t>řes </a:t>
            </a:r>
            <a:r>
              <a:rPr lang="cs-CZ" b="1" dirty="0"/>
              <a:t>65 000 kontrolovaných osob</a:t>
            </a:r>
          </a:p>
          <a:p>
            <a:pPr marL="0" indent="0" algn="just">
              <a:buNone/>
            </a:pPr>
            <a:r>
              <a:rPr lang="cs-CZ" dirty="0"/>
              <a:t>(cca výrobci 10 000, prodejci 25 000, společné stravování 30 000</a:t>
            </a:r>
            <a:r>
              <a:rPr lang="cs-CZ" dirty="0" smtClean="0"/>
              <a:t>)</a:t>
            </a:r>
          </a:p>
          <a:p>
            <a:pPr algn="just"/>
            <a:r>
              <a:rPr lang="cs-CZ" dirty="0" smtClean="0"/>
              <a:t>2018 – 43 401 kontrol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SZPI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389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</a:t>
            </a:r>
            <a:r>
              <a:rPr lang="cs-CZ" dirty="0" smtClean="0"/>
              <a:t>okud jsou TV pouze přepravovány a nedochází ke skladování nebo k překládce mezi vozidly, nemusí být tabákové výrobky přepravcem skenovány</a:t>
            </a:r>
          </a:p>
          <a:p>
            <a:r>
              <a:rPr lang="cs-CZ" dirty="0"/>
              <a:t>p</a:t>
            </a:r>
            <a:r>
              <a:rPr lang="cs-CZ" dirty="0" smtClean="0"/>
              <a:t>okud při přepravě dochází ke skladování nebo k překládce, musí přepravce:</a:t>
            </a:r>
          </a:p>
          <a:p>
            <a:pPr lvl="1"/>
            <a:r>
              <a:rPr lang="cs-CZ" dirty="0"/>
              <a:t>z</a:t>
            </a:r>
            <a:r>
              <a:rPr lang="cs-CZ" dirty="0" smtClean="0"/>
              <a:t>aregistrovat se u STC a získat identifikační kódy</a:t>
            </a:r>
          </a:p>
          <a:p>
            <a:pPr lvl="1"/>
            <a:r>
              <a:rPr lang="cs-CZ" dirty="0" smtClean="0"/>
              <a:t>pořídit skenery a zažádat o finanční náhradu</a:t>
            </a:r>
          </a:p>
          <a:p>
            <a:pPr lvl="1"/>
            <a:r>
              <a:rPr lang="cs-CZ" dirty="0" smtClean="0"/>
              <a:t>zaznamenat pohyb TV a předat do úložiště</a:t>
            </a:r>
          </a:p>
          <a:p>
            <a:pPr lvl="2"/>
            <a:r>
              <a:rPr lang="cs-CZ" dirty="0"/>
              <a:t>p</a:t>
            </a:r>
            <a:r>
              <a:rPr lang="cs-CZ" dirty="0" smtClean="0"/>
              <a:t>říjem TV do zařízení</a:t>
            </a:r>
          </a:p>
          <a:p>
            <a:pPr lvl="2"/>
            <a:r>
              <a:rPr lang="cs-CZ" dirty="0" smtClean="0"/>
              <a:t>odeslání TV ze zařízení</a:t>
            </a:r>
          </a:p>
          <a:p>
            <a:pPr lvl="2"/>
            <a:r>
              <a:rPr lang="cs-CZ" dirty="0"/>
              <a:t>p</a:t>
            </a:r>
            <a:r>
              <a:rPr lang="cs-CZ" dirty="0" smtClean="0"/>
              <a:t>řekládku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Přepravce</a:t>
            </a: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rvní maloobchodní prodejna, kde jsou TV dány k dispozici konečnému spotřebiteli</a:t>
            </a:r>
          </a:p>
          <a:p>
            <a:r>
              <a:rPr lang="cs-CZ" dirty="0"/>
              <a:t>t</a:t>
            </a:r>
            <a:r>
              <a:rPr lang="cs-CZ" dirty="0" smtClean="0"/>
              <a:t>rafika, supermarket, e-</a:t>
            </a:r>
            <a:r>
              <a:rPr lang="cs-CZ" dirty="0" err="1" smtClean="0"/>
              <a:t>shop</a:t>
            </a:r>
            <a:r>
              <a:rPr lang="cs-CZ" dirty="0" smtClean="0"/>
              <a:t>, prodejní automat</a:t>
            </a:r>
          </a:p>
          <a:p>
            <a:r>
              <a:rPr lang="cs-CZ" dirty="0"/>
              <a:t>n</a:t>
            </a:r>
            <a:r>
              <a:rPr lang="cs-CZ" dirty="0" smtClean="0"/>
              <a:t>ení povinnost zaznamenávat pohyb TV a finanční transakce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Maloobchodní prodejce</a:t>
            </a:r>
            <a:endParaRPr lang="cs-CZ" dirty="0"/>
          </a:p>
        </p:txBody>
      </p:sp>
      <p:pic>
        <p:nvPicPr>
          <p:cNvPr id="8194" name="Picture 2" descr="VÃ½sledek obrÃ¡zku pro tobacco products sell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680368"/>
            <a:ext cx="2664296" cy="1772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0684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</a:t>
            </a:r>
            <a:r>
              <a:rPr lang="cs-CZ" dirty="0" smtClean="0"/>
              <a:t>aregistrovat se u STC a získat identifikační kódy hospodářského subjektu a zařízení</a:t>
            </a:r>
          </a:p>
          <a:p>
            <a:r>
              <a:rPr lang="cs-CZ" dirty="0"/>
              <a:t>m</a:t>
            </a:r>
            <a:r>
              <a:rPr lang="cs-CZ" dirty="0" smtClean="0"/>
              <a:t>ožnost registrace jiným již zaregistrovaným hospodářským subjektem na základě souhlasu</a:t>
            </a:r>
          </a:p>
          <a:p>
            <a:r>
              <a:rPr lang="cs-CZ" dirty="0"/>
              <a:t>s</a:t>
            </a:r>
            <a:r>
              <a:rPr lang="cs-CZ" dirty="0" smtClean="0"/>
              <a:t>dělit identifikační kódy svým dodavatelům!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Maloobchodní prodejce</a:t>
            </a: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primární úložiště</a:t>
            </a:r>
          </a:p>
          <a:p>
            <a:endParaRPr lang="cs-CZ" dirty="0" smtClean="0"/>
          </a:p>
          <a:p>
            <a:r>
              <a:rPr lang="cs-CZ" dirty="0"/>
              <a:t>s</a:t>
            </a:r>
            <a:r>
              <a:rPr lang="cs-CZ" dirty="0" smtClean="0"/>
              <a:t>ekundární úložiště</a:t>
            </a:r>
          </a:p>
          <a:p>
            <a:endParaRPr lang="cs-CZ" dirty="0" smtClean="0"/>
          </a:p>
          <a:p>
            <a:r>
              <a:rPr lang="cs-CZ" dirty="0"/>
              <a:t>r</a:t>
            </a:r>
            <a:r>
              <a:rPr lang="cs-CZ" dirty="0" smtClean="0"/>
              <a:t>outer - zařízení vytvořené v rámci sekundárního úložiště, které přenáší údaje mezi různými složkami systému úložišť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Systém úložišť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809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Systém úložišť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416" t="1" r="388" b="284"/>
          <a:stretch/>
        </p:blipFill>
        <p:spPr>
          <a:xfrm>
            <a:off x="171935" y="1124744"/>
            <a:ext cx="880013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66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331640" y="2636908"/>
          <a:ext cx="5888310" cy="2288313"/>
        </p:xfrm>
        <a:graphic>
          <a:graphicData uri="http://schemas.openxmlformats.org/drawingml/2006/table">
            <a:tbl>
              <a:tblPr/>
              <a:tblGrid>
                <a:gridCol w="2944155"/>
                <a:gridCol w="2944155"/>
              </a:tblGrid>
              <a:tr h="2542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Název 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Místo založení 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2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Atos AG 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Švýcarsko 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2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Atos Information Technology GmbH 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Německo 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2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Atos IT Solutions and Services A/S 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Dánsko 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2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Atos Polska S.A. 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Polsko 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2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Dentsu Aegis Network Switzerland AG 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Švýcarsko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2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IBM United Kingdom Limited 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Velká Británie 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2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Movilizer GmbH 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Německo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2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Zetes S.A. 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Belgie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Primární úložiště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83568" y="1772816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      Seznam primárních úložišť schválených EK </a:t>
            </a:r>
            <a:endParaRPr lang="cs-CZ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783357"/>
            <a:ext cx="8424936" cy="4669979"/>
          </a:xfrm>
        </p:spPr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rovozovatelem byla EK jmenována společnost </a:t>
            </a:r>
            <a:r>
              <a:rPr lang="cs-CZ" b="1" dirty="0" smtClean="0"/>
              <a:t>Dentsu Aegis Network </a:t>
            </a:r>
            <a:r>
              <a:rPr lang="cs-CZ" b="1" dirty="0" err="1" smtClean="0"/>
              <a:t>Switzerland</a:t>
            </a:r>
            <a:r>
              <a:rPr lang="cs-CZ" b="1" dirty="0" smtClean="0"/>
              <a:t> AG</a:t>
            </a:r>
          </a:p>
          <a:p>
            <a:r>
              <a:rPr lang="cs-CZ" u="sng" dirty="0" smtClean="0">
                <a:hlinkClick r:id="rId2"/>
              </a:rPr>
              <a:t>https://eu-secondary.dentsuaegistracking.com</a:t>
            </a:r>
            <a:endParaRPr lang="cs-CZ" u="sng" dirty="0" smtClean="0"/>
          </a:p>
          <a:p>
            <a:r>
              <a:rPr lang="cs-CZ" dirty="0" smtClean="0"/>
              <a:t>možnost registrace</a:t>
            </a:r>
          </a:p>
          <a:p>
            <a:r>
              <a:rPr lang="cs-CZ" dirty="0"/>
              <a:t>t</a:t>
            </a:r>
            <a:r>
              <a:rPr lang="cs-CZ" dirty="0" smtClean="0"/>
              <a:t>echnické specifikace, Společný datový slovník</a:t>
            </a:r>
          </a:p>
          <a:p>
            <a:r>
              <a:rPr lang="cs-CZ" dirty="0"/>
              <a:t>t</a:t>
            </a:r>
            <a:r>
              <a:rPr lang="cs-CZ" dirty="0" smtClean="0"/>
              <a:t>estovací prostředí (SENDBOX, QA, </a:t>
            </a:r>
            <a:r>
              <a:rPr lang="cs-CZ" dirty="0" err="1" smtClean="0"/>
              <a:t>Onboarding</a:t>
            </a:r>
            <a:r>
              <a:rPr lang="cs-CZ" dirty="0" smtClean="0"/>
              <a:t>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Sekundární úložiště</a:t>
            </a:r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3861048"/>
            <a:ext cx="2620144" cy="2780928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700808"/>
            <a:ext cx="8748464" cy="4669979"/>
          </a:xfrm>
        </p:spPr>
        <p:txBody>
          <a:bodyPr/>
          <a:lstStyle/>
          <a:p>
            <a:r>
              <a:rPr lang="cs-CZ" dirty="0"/>
              <a:t>k</a:t>
            </a:r>
            <a:r>
              <a:rPr lang="cs-CZ" dirty="0" smtClean="0"/>
              <a:t>ompetentní kontrolní orgány mají přístup do sekundárního úložiště</a:t>
            </a:r>
          </a:p>
          <a:p>
            <a:r>
              <a:rPr lang="cs-CZ" dirty="0" smtClean="0"/>
              <a:t>SZPI  je národním administrátorem</a:t>
            </a:r>
          </a:p>
          <a:p>
            <a:r>
              <a:rPr lang="cs-CZ" dirty="0"/>
              <a:t>p</a:t>
            </a:r>
            <a:r>
              <a:rPr lang="cs-CZ" dirty="0" smtClean="0"/>
              <a:t>řihlášení přes internet</a:t>
            </a:r>
          </a:p>
          <a:p>
            <a:r>
              <a:rPr lang="cs-CZ" dirty="0" smtClean="0"/>
              <a:t>off-line kontrola databázových souborů</a:t>
            </a:r>
          </a:p>
          <a:p>
            <a:r>
              <a:rPr lang="cs-CZ" dirty="0"/>
              <a:t>m</a:t>
            </a:r>
            <a:r>
              <a:rPr lang="cs-CZ" dirty="0" smtClean="0"/>
              <a:t>obilní aplikace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Kontroly SZPI a Celní správy</a:t>
            </a:r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161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w</a:t>
            </a:r>
            <a:r>
              <a:rPr lang="cs-CZ" dirty="0" smtClean="0"/>
              <a:t>ebové </a:t>
            </a:r>
            <a:r>
              <a:rPr lang="cs-CZ" dirty="0"/>
              <a:t>stránky </a:t>
            </a:r>
            <a:r>
              <a:rPr lang="cs-CZ" dirty="0" smtClean="0"/>
              <a:t>SZPI</a:t>
            </a:r>
            <a:endParaRPr lang="cs-CZ" dirty="0"/>
          </a:p>
          <a:p>
            <a:pPr>
              <a:defRPr/>
            </a:pPr>
            <a:r>
              <a:rPr lang="cs-CZ" dirty="0"/>
              <a:t>s</a:t>
            </a:r>
            <a:r>
              <a:rPr lang="cs-CZ" dirty="0" smtClean="0"/>
              <a:t>ekce </a:t>
            </a:r>
            <a:r>
              <a:rPr lang="cs-CZ" dirty="0"/>
              <a:t>Informace – Podnikatelé – Tabákové </a:t>
            </a:r>
            <a:r>
              <a:rPr lang="cs-CZ" dirty="0" smtClean="0"/>
              <a:t>výrobky – Sledovatelnost tabákových výrobků</a:t>
            </a:r>
            <a:endParaRPr lang="cs-CZ" dirty="0"/>
          </a:p>
          <a:p>
            <a:pPr marL="0" indent="0">
              <a:buNone/>
              <a:defRPr/>
            </a:pPr>
            <a:endParaRPr lang="cs-CZ" dirty="0">
              <a:hlinkClick r:id="rId2"/>
            </a:endParaRPr>
          </a:p>
          <a:p>
            <a:pPr marL="0" indent="0">
              <a:buNone/>
              <a:defRPr/>
            </a:pPr>
            <a:r>
              <a:rPr lang="cs-CZ" sz="2400" dirty="0" smtClean="0">
                <a:hlinkClick r:id="rId2"/>
              </a:rPr>
              <a:t>http</a:t>
            </a:r>
            <a:r>
              <a:rPr lang="cs-CZ" sz="2400" dirty="0">
                <a:hlinkClick r:id="rId2"/>
              </a:rPr>
              <a:t>://www.szpi.gov.cz/sledovatelnost-tabakovych-vyrobku.aspx</a:t>
            </a:r>
            <a:endParaRPr 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Aktuální informace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5255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defRPr/>
            </a:pPr>
            <a:r>
              <a:rPr lang="cs-CZ" b="1" dirty="0" smtClean="0"/>
              <a:t>zákon </a:t>
            </a:r>
            <a:r>
              <a:rPr lang="cs-CZ" b="1" dirty="0"/>
              <a:t>č. 110/1997 Sb., o potravinách a tabákových výrobcích</a:t>
            </a:r>
          </a:p>
          <a:p>
            <a:pPr algn="just">
              <a:defRPr/>
            </a:pPr>
            <a:r>
              <a:rPr lang="cs-CZ" dirty="0"/>
              <a:t>k</a:t>
            </a:r>
            <a:r>
              <a:rPr lang="cs-CZ" dirty="0" smtClean="0"/>
              <a:t>ompetence </a:t>
            </a:r>
            <a:r>
              <a:rPr lang="cs-CZ" dirty="0"/>
              <a:t>ke kontrole tabákových </a:t>
            </a:r>
            <a:r>
              <a:rPr lang="cs-CZ" dirty="0" smtClean="0"/>
              <a:t>výrobků (TV) </a:t>
            </a:r>
            <a:r>
              <a:rPr lang="cs-CZ" dirty="0"/>
              <a:t>a kontrole dodržování podmínek stanovených zvláštními právními předpisy, mezinárodními smlouvami nebo přímo použitelnými předpisy Evropské unie při výrobě/distribuci/uvádění na trh </a:t>
            </a:r>
            <a:r>
              <a:rPr lang="cs-CZ" dirty="0" smtClean="0"/>
              <a:t>TV</a:t>
            </a:r>
          </a:p>
          <a:p>
            <a:pPr algn="just">
              <a:defRPr/>
            </a:pPr>
            <a:r>
              <a:rPr lang="cs-CZ" dirty="0"/>
              <a:t>včetně povinností výrobců, dovozců, distributorů a maloobchodních prodejců týkající se sledovatelnosti </a:t>
            </a:r>
            <a:r>
              <a:rPr lang="cs-CZ" dirty="0" smtClean="0"/>
              <a:t>TV</a:t>
            </a:r>
            <a:r>
              <a:rPr lang="cs-CZ" dirty="0"/>
              <a:t> </a:t>
            </a: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Kompetence ke kontrole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995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cs-CZ" u="sng" dirty="0" smtClean="0"/>
              <a:t>Celní správa České republiky</a:t>
            </a:r>
          </a:p>
          <a:p>
            <a:r>
              <a:rPr lang="cs-CZ" dirty="0" smtClean="0"/>
              <a:t>při </a:t>
            </a:r>
            <a:r>
              <a:rPr lang="cs-CZ" dirty="0"/>
              <a:t>zjištění, že byla porušena povinnost </a:t>
            </a:r>
            <a:r>
              <a:rPr lang="cs-CZ" dirty="0" smtClean="0"/>
              <a:t>týkající se sledovatelnosti TV, </a:t>
            </a:r>
            <a:r>
              <a:rPr lang="cs-CZ" dirty="0"/>
              <a:t>sdělí tuto skutečnost bezodkladně </a:t>
            </a:r>
            <a:r>
              <a:rPr lang="cs-CZ" dirty="0" smtClean="0"/>
              <a:t>SZPI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Kompetence ke kontrole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931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783357"/>
            <a:ext cx="7859216" cy="4669979"/>
          </a:xfrm>
        </p:spPr>
        <p:txBody>
          <a:bodyPr/>
          <a:lstStyle/>
          <a:p>
            <a:r>
              <a:rPr lang="cs-CZ" b="1" dirty="0"/>
              <a:t>zákon č. 110/1997 Sb.</a:t>
            </a:r>
            <a:r>
              <a:rPr lang="cs-CZ" dirty="0"/>
              <a:t>, o potravinách a tabákových </a:t>
            </a:r>
            <a:r>
              <a:rPr lang="cs-CZ" dirty="0" smtClean="0"/>
              <a:t>výrobcích</a:t>
            </a:r>
          </a:p>
          <a:p>
            <a:r>
              <a:rPr lang="cs-CZ" b="1" dirty="0" smtClean="0"/>
              <a:t>vyhláška </a:t>
            </a:r>
            <a:r>
              <a:rPr lang="cs-CZ" b="1" dirty="0"/>
              <a:t>č. 261/2016 Sb.</a:t>
            </a:r>
            <a:r>
              <a:rPr lang="cs-CZ" dirty="0"/>
              <a:t>, o tabákových </a:t>
            </a:r>
            <a:r>
              <a:rPr lang="cs-CZ" dirty="0" smtClean="0"/>
              <a:t>výrobcích</a:t>
            </a:r>
          </a:p>
          <a:p>
            <a:r>
              <a:rPr lang="cs-CZ" b="1" dirty="0" smtClean="0"/>
              <a:t>Prováděcí </a:t>
            </a:r>
            <a:r>
              <a:rPr lang="cs-CZ" b="1" dirty="0"/>
              <a:t>nařízení Komise (EU) 2018/574,</a:t>
            </a:r>
            <a:r>
              <a:rPr lang="cs-CZ" dirty="0"/>
              <a:t> o technických normách pro zavedení a provoz systému sledovatelnosti tabákových </a:t>
            </a:r>
            <a:r>
              <a:rPr lang="cs-CZ" dirty="0" smtClean="0"/>
              <a:t>výrobků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Právní základ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6213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2014 - </a:t>
            </a:r>
            <a:r>
              <a:rPr lang="cs-CZ" dirty="0"/>
              <a:t>směrnice </a:t>
            </a:r>
            <a:r>
              <a:rPr lang="cs-CZ" b="1" dirty="0" smtClean="0"/>
              <a:t>2014/40/EU</a:t>
            </a:r>
            <a:r>
              <a:rPr lang="cs-CZ" dirty="0" smtClean="0"/>
              <a:t> stanovila povinnost zavést sledovatelnost TV</a:t>
            </a:r>
          </a:p>
          <a:p>
            <a:r>
              <a:rPr lang="cs-CZ" dirty="0"/>
              <a:t>řešení problematiky nelegálního obchodu s tabákovými výrobky v </a:t>
            </a:r>
            <a:r>
              <a:rPr lang="cs-CZ" dirty="0" smtClean="0"/>
              <a:t>Evropě</a:t>
            </a:r>
            <a:endParaRPr lang="cs-CZ" dirty="0"/>
          </a:p>
          <a:p>
            <a:r>
              <a:rPr lang="cs-CZ" dirty="0"/>
              <a:t>celosvětově ojedinělý </a:t>
            </a:r>
            <a:r>
              <a:rPr lang="cs-CZ" dirty="0" smtClean="0"/>
              <a:t>systém</a:t>
            </a:r>
          </a:p>
          <a:p>
            <a:r>
              <a:rPr lang="cs-CZ" dirty="0"/>
              <a:t>f</a:t>
            </a:r>
            <a:r>
              <a:rPr lang="cs-CZ" dirty="0" smtClean="0"/>
              <a:t>inanční, pracovní a časová náročnost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sledovatelnosti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304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Dotčené hospodářské subjekty</a:t>
            </a:r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0118745"/>
              </p:ext>
            </p:extLst>
          </p:nvPr>
        </p:nvGraphicFramePr>
        <p:xfrm>
          <a:off x="683568" y="1268760"/>
          <a:ext cx="7344816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4071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</a:t>
            </a:r>
            <a:r>
              <a:rPr lang="cs-CZ" dirty="0" smtClean="0"/>
              <a:t>d </a:t>
            </a:r>
            <a:r>
              <a:rPr lang="cs-CZ" b="1" dirty="0" smtClean="0">
                <a:solidFill>
                  <a:srgbClr val="84AA3F"/>
                </a:solidFill>
              </a:rPr>
              <a:t>20. května 2019 </a:t>
            </a:r>
            <a:r>
              <a:rPr lang="cs-CZ" dirty="0" smtClean="0"/>
              <a:t>cigarety a tabák k ručnímu balení cigaret</a:t>
            </a:r>
          </a:p>
          <a:p>
            <a:r>
              <a:rPr lang="cs-CZ" dirty="0"/>
              <a:t>o</a:t>
            </a:r>
            <a:r>
              <a:rPr lang="cs-CZ" dirty="0" smtClean="0"/>
              <a:t>d </a:t>
            </a:r>
            <a:r>
              <a:rPr lang="cs-CZ" dirty="0" smtClean="0">
                <a:solidFill>
                  <a:srgbClr val="84AA3F"/>
                </a:solidFill>
              </a:rPr>
              <a:t>20. května 2024 </a:t>
            </a:r>
            <a:r>
              <a:rPr lang="cs-CZ" dirty="0" smtClean="0"/>
              <a:t>ostatní TV</a:t>
            </a:r>
          </a:p>
          <a:p>
            <a:r>
              <a:rPr lang="cs-CZ" dirty="0"/>
              <a:t>p</a:t>
            </a:r>
            <a:r>
              <a:rPr lang="cs-CZ" dirty="0" smtClean="0"/>
              <a:t>řechodné období:</a:t>
            </a:r>
          </a:p>
          <a:p>
            <a:pPr lvl="1"/>
            <a:r>
              <a:rPr lang="cs-CZ" dirty="0" smtClean="0"/>
              <a:t>pro TV vyrobené v EU nebo dovezené do EU před 20. květnem 2019</a:t>
            </a:r>
          </a:p>
          <a:p>
            <a:pPr lvl="1"/>
            <a:r>
              <a:rPr lang="cs-CZ" dirty="0"/>
              <a:t>mohou zůstat ve volném oběhu do 20. května </a:t>
            </a:r>
            <a:r>
              <a:rPr lang="cs-CZ" dirty="0" smtClean="0"/>
              <a:t>2020</a:t>
            </a:r>
          </a:p>
          <a:p>
            <a:pPr lvl="1"/>
            <a:r>
              <a:rPr lang="cs-CZ" dirty="0" smtClean="0"/>
              <a:t>ostatní TV </a:t>
            </a:r>
            <a:r>
              <a:rPr lang="cs-CZ" dirty="0"/>
              <a:t>do 20. května </a:t>
            </a:r>
            <a:r>
              <a:rPr lang="cs-CZ" dirty="0" smtClean="0"/>
              <a:t>2026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Povinnosti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934291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832</Words>
  <Application>Microsoft Office PowerPoint</Application>
  <PresentationFormat>Předvádění na obrazovce (4:3)</PresentationFormat>
  <Paragraphs>166</Paragraphs>
  <Slides>28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Motiv systému Office</vt:lpstr>
      <vt:lpstr>Státní zemědělská a potravinářská inspekce</vt:lpstr>
      <vt:lpstr>Zdroje SZPI</vt:lpstr>
      <vt:lpstr>Aktuální informace</vt:lpstr>
      <vt:lpstr>Kompetence ke kontrole</vt:lpstr>
      <vt:lpstr>Kompetence ke kontrole</vt:lpstr>
      <vt:lpstr>Právní základ</vt:lpstr>
      <vt:lpstr>Cíl sledovatelnosti</vt:lpstr>
      <vt:lpstr>Dotčené hospodářské subjekty</vt:lpstr>
      <vt:lpstr>Povinnosti</vt:lpstr>
      <vt:lpstr>Bezpečnostní prvek</vt:lpstr>
      <vt:lpstr>Jedinečný identifikátor</vt:lpstr>
      <vt:lpstr>Jedinečný identifikátor</vt:lpstr>
      <vt:lpstr>Vydavatel identifikátorů</vt:lpstr>
      <vt:lpstr>Povinnosti hospodářských subjektů</vt:lpstr>
      <vt:lpstr>Výrobce, dovozce</vt:lpstr>
      <vt:lpstr>Výrobce, dovozce</vt:lpstr>
      <vt:lpstr>Distributor, velkoobchodník</vt:lpstr>
      <vt:lpstr>Distributor, velkoobchodník</vt:lpstr>
      <vt:lpstr>Distributor, velkoobchodník</vt:lpstr>
      <vt:lpstr>Přepravce</vt:lpstr>
      <vt:lpstr>Maloobchodní prodejce</vt:lpstr>
      <vt:lpstr>Maloobchodní prodejce</vt:lpstr>
      <vt:lpstr>Systém úložišť</vt:lpstr>
      <vt:lpstr>Systém úložišť </vt:lpstr>
      <vt:lpstr>Primární úložiště</vt:lpstr>
      <vt:lpstr>Sekundární úložiště</vt:lpstr>
      <vt:lpstr>Kontroly SZPI a Celní správy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Hegerová Alena, Ing.</dc:creator>
  <cp:lastModifiedBy>Třísková Alena</cp:lastModifiedBy>
  <cp:revision>55</cp:revision>
  <dcterms:created xsi:type="dcterms:W3CDTF">2014-04-22T07:27:12Z</dcterms:created>
  <dcterms:modified xsi:type="dcterms:W3CDTF">2019-04-25T12:29:55Z</dcterms:modified>
</cp:coreProperties>
</file>