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86" r:id="rId4"/>
    <p:sldId id="287" r:id="rId5"/>
    <p:sldId id="275" r:id="rId6"/>
    <p:sldId id="284" r:id="rId7"/>
    <p:sldId id="289" r:id="rId8"/>
    <p:sldId id="285" r:id="rId9"/>
    <p:sldId id="288" r:id="rId10"/>
    <p:sldId id="270" r:id="rId11"/>
    <p:sldId id="271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6B3"/>
    <a:srgbClr val="FF0066"/>
    <a:srgbClr val="848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D9689-7C9D-46BB-9590-546F5823A94E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D8FFC-4C33-4046-853F-6AD9052FFD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39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D8FC-52DB-400F-8C01-B7B2F62C70B7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100D802-4514-4BE3-8D60-EDB2A08A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Titulní obrázek">
            <a:extLst>
              <a:ext uri="{FF2B5EF4-FFF2-40B4-BE49-F238E27FC236}">
                <a16:creationId xmlns="" xmlns:a16="http://schemas.microsoft.com/office/drawing/2014/main" id="{641D7F24-D6D0-4D0A-9061-419FCC312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39" y="2325600"/>
            <a:ext cx="10302261" cy="3486919"/>
          </a:xfrm>
          <a:prstGeom prst="rect">
            <a:avLst/>
          </a:prstGeom>
        </p:spPr>
      </p:pic>
      <p:sp>
        <p:nvSpPr>
          <p:cNvPr id="16" name="Zástup pro Titul, jméno">
            <a:extLst>
              <a:ext uri="{FF2B5EF4-FFF2-40B4-BE49-F238E27FC236}">
                <a16:creationId xmlns="" xmlns:a16="http://schemas.microsoft.com/office/drawing/2014/main" id="{A8D1BF5B-CF6B-4557-BDE4-D3D9CEA71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4001" y="0"/>
            <a:ext cx="8089200" cy="701999"/>
          </a:xfrm>
        </p:spPr>
        <p:txBody>
          <a:bodyPr anchor="b" anchorCtr="0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cs-CZ" dirty="0"/>
              <a:t>Titul, jméno, příjmení, pozice ve společnosti</a:t>
            </a:r>
            <a:br>
              <a:rPr lang="cs-CZ" dirty="0"/>
            </a:br>
            <a:r>
              <a:rPr lang="cs-CZ" dirty="0"/>
              <a:t>e-mail@e-mail.cz</a:t>
            </a:r>
            <a:br>
              <a:rPr lang="cs-CZ" dirty="0"/>
            </a:br>
            <a:r>
              <a:rPr lang="cs-CZ" dirty="0"/>
              <a:t>DD. MM. RRRR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7EEECC5-B876-4051-9E1E-7791CEF27D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4000" y="1656000"/>
            <a:ext cx="8089200" cy="540000"/>
          </a:xfrm>
        </p:spPr>
        <p:txBody>
          <a:bodyPr>
            <a:normAutofit/>
          </a:bodyPr>
          <a:lstStyle>
            <a:lvl1pPr marL="0" indent="0" algn="l">
              <a:buNone/>
              <a:defRPr sz="3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Podtitulek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4000" y="702000"/>
            <a:ext cx="8089200" cy="820801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cs-CZ" dirty="0"/>
              <a:t>Hlavní titulek</a:t>
            </a:r>
          </a:p>
        </p:txBody>
      </p:sp>
      <p:cxnSp>
        <p:nvCxnSpPr>
          <p:cNvPr id="11" name="Olivová linka 1">
            <a:extLst>
              <a:ext uri="{FF2B5EF4-FFF2-40B4-BE49-F238E27FC236}">
                <a16:creationId xmlns="" xmlns:a16="http://schemas.microsoft.com/office/drawing/2014/main" id="{9CA81A3D-53BB-4D64-A1CD-770213AE1AFF}"/>
              </a:ext>
            </a:extLst>
          </p:cNvPr>
          <p:cNvCxnSpPr/>
          <p:nvPr userDrawn="1"/>
        </p:nvCxnSpPr>
        <p:spPr>
          <a:xfrm>
            <a:off x="0" y="702000"/>
            <a:ext cx="820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livová linka 2">
            <a:extLst>
              <a:ext uri="{FF2B5EF4-FFF2-40B4-BE49-F238E27FC236}">
                <a16:creationId xmlns="" xmlns:a16="http://schemas.microsoft.com/office/drawing/2014/main" id="{465D8E6E-C021-4D3B-96ED-B48A2154DBE1}"/>
              </a:ext>
            </a:extLst>
          </p:cNvPr>
          <p:cNvCxnSpPr/>
          <p:nvPr userDrawn="1"/>
        </p:nvCxnSpPr>
        <p:spPr>
          <a:xfrm>
            <a:off x="3384000" y="1522800"/>
            <a:ext cx="7462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kovky - 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C18814D-FE51-413B-92E5-9DEDF5082C71}"/>
              </a:ext>
            </a:extLst>
          </p:cNvPr>
          <p:cNvSpPr/>
          <p:nvPr userDrawn="1"/>
        </p:nvSpPr>
        <p:spPr>
          <a:xfrm>
            <a:off x="-1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livový obdélník v zápatí modrý">
            <a:extLst>
              <a:ext uri="{FF2B5EF4-FFF2-40B4-BE49-F238E27FC236}">
                <a16:creationId xmlns="" xmlns:a16="http://schemas.microsoft.com/office/drawing/2014/main" id="{3707CC01-AE23-4959-9EAF-53F1111067A4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579988-2E9A-42E9-B4F1-4E7C0DC4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9700E38-8EF2-4EE6-ADA1-496C02455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5A6214E-9D39-48C4-9659-978B5C4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A3A-2F9E-4D11-B506-D91C822DD095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2CC4344-F331-4C91-8ECB-A7ACB90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5174EF7-F7DB-478A-9978-5BA1801C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C665008A-CB9C-4CD9-A7A7-91942934A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000" y="36000"/>
            <a:ext cx="9493200" cy="630000"/>
          </a:xfrm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Záhlaví</a:t>
            </a:r>
          </a:p>
        </p:txBody>
      </p:sp>
      <p:pic>
        <p:nvPicPr>
          <p:cNvPr id="9" name="Logo STC - Bankovky">
            <a:extLst>
              <a:ext uri="{FF2B5EF4-FFF2-40B4-BE49-F238E27FC236}">
                <a16:creationId xmlns="" xmlns:a16="http://schemas.microsoft.com/office/drawing/2014/main" id="{CE63C322-A5AF-4297-8D24-68605F3DC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2" b="88468"/>
          <a:stretch/>
        </p:blipFill>
        <p:spPr>
          <a:xfrm>
            <a:off x="0" y="0"/>
            <a:ext cx="2209800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0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lad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- bílý překryt">
            <a:extLst>
              <a:ext uri="{FF2B5EF4-FFF2-40B4-BE49-F238E27FC236}">
                <a16:creationId xmlns="" xmlns:a16="http://schemas.microsoft.com/office/drawing/2014/main" id="{415DF609-54B5-4876-B74B-82B1863E849E}"/>
              </a:ext>
            </a:extLst>
          </p:cNvPr>
          <p:cNvSpPr/>
          <p:nvPr userDrawn="1"/>
        </p:nvSpPr>
        <p:spPr>
          <a:xfrm>
            <a:off x="-1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Doklady - předělový obrázek">
            <a:extLst>
              <a:ext uri="{FF2B5EF4-FFF2-40B4-BE49-F238E27FC236}">
                <a16:creationId xmlns="" xmlns:a16="http://schemas.microsoft.com/office/drawing/2014/main" id="{3AD5A4E5-9589-4138-86FB-3F0F58CCA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55" y="1001263"/>
            <a:ext cx="6733046" cy="4855474"/>
          </a:xfrm>
          <a:prstGeom prst="rect">
            <a:avLst/>
          </a:prstGeom>
        </p:spPr>
      </p:pic>
      <p:sp>
        <p:nvSpPr>
          <p:cNvPr id="15" name="Růžový obdélník v zápatí modrý">
            <a:extLst>
              <a:ext uri="{FF2B5EF4-FFF2-40B4-BE49-F238E27FC236}">
                <a16:creationId xmlns="" xmlns:a16="http://schemas.microsoft.com/office/drawing/2014/main" id="{24A85C82-A016-410A-94E2-1346C3903B5B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D8FC-52DB-400F-8C01-B7B2F62C70B7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100D802-4514-4BE3-8D60-EDB2A08A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000" y="702000"/>
            <a:ext cx="8593200" cy="820801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Doklady</a:t>
            </a:r>
          </a:p>
        </p:txBody>
      </p:sp>
      <p:cxnSp>
        <p:nvCxnSpPr>
          <p:cNvPr id="11" name="Růžová linka 1">
            <a:extLst>
              <a:ext uri="{FF2B5EF4-FFF2-40B4-BE49-F238E27FC236}">
                <a16:creationId xmlns="" xmlns:a16="http://schemas.microsoft.com/office/drawing/2014/main" id="{9CA81A3D-53BB-4D64-A1CD-770213AE1AFF}"/>
              </a:ext>
            </a:extLst>
          </p:cNvPr>
          <p:cNvCxnSpPr/>
          <p:nvPr userDrawn="1"/>
        </p:nvCxnSpPr>
        <p:spPr>
          <a:xfrm>
            <a:off x="0" y="702000"/>
            <a:ext cx="432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ůžová linka 2">
            <a:extLst>
              <a:ext uri="{FF2B5EF4-FFF2-40B4-BE49-F238E27FC236}">
                <a16:creationId xmlns="" xmlns:a16="http://schemas.microsoft.com/office/drawing/2014/main" id="{465D8E6E-C021-4D3B-96ED-B48A2154DBE1}"/>
              </a:ext>
            </a:extLst>
          </p:cNvPr>
          <p:cNvCxnSpPr/>
          <p:nvPr userDrawn="1"/>
        </p:nvCxnSpPr>
        <p:spPr>
          <a:xfrm>
            <a:off x="1800000" y="1522800"/>
            <a:ext cx="3546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8DA45F3D-31A3-4459-B70B-9FEC14BCD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85" b="81590"/>
          <a:stretch/>
        </p:blipFill>
        <p:spPr>
          <a:xfrm>
            <a:off x="0" y="1"/>
            <a:ext cx="2209800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9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lady - 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ý podklad">
            <a:extLst>
              <a:ext uri="{FF2B5EF4-FFF2-40B4-BE49-F238E27FC236}">
                <a16:creationId xmlns="" xmlns:a16="http://schemas.microsoft.com/office/drawing/2014/main" id="{5C18814D-FE51-413B-92E5-9DEDF5082C71}"/>
              </a:ext>
            </a:extLst>
          </p:cNvPr>
          <p:cNvSpPr/>
          <p:nvPr userDrawn="1"/>
        </p:nvSpPr>
        <p:spPr>
          <a:xfrm>
            <a:off x="-1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Logo STC - Doklady">
            <a:extLst>
              <a:ext uri="{FF2B5EF4-FFF2-40B4-BE49-F238E27FC236}">
                <a16:creationId xmlns="" xmlns:a16="http://schemas.microsoft.com/office/drawing/2014/main" id="{CE655FD6-7497-4BC4-8472-B53003F0C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85" b="81590"/>
          <a:stretch/>
        </p:blipFill>
        <p:spPr>
          <a:xfrm>
            <a:off x="0" y="1"/>
            <a:ext cx="2209800" cy="702000"/>
          </a:xfrm>
          <a:prstGeom prst="rect">
            <a:avLst/>
          </a:prstGeom>
        </p:spPr>
      </p:pic>
      <p:sp>
        <p:nvSpPr>
          <p:cNvPr id="10" name="Obdélník v zápatí růžový">
            <a:extLst>
              <a:ext uri="{FF2B5EF4-FFF2-40B4-BE49-F238E27FC236}">
                <a16:creationId xmlns="" xmlns:a16="http://schemas.microsoft.com/office/drawing/2014/main" id="{3707CC01-AE23-4959-9EAF-53F1111067A4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579988-2E9A-42E9-B4F1-4E7C0DC4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9700E38-8EF2-4EE6-ADA1-496C02455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5A6214E-9D39-48C4-9659-978B5C4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A3A-2F9E-4D11-B506-D91C822DD095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2CC4344-F331-4C91-8ECB-A7ACB90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5174EF7-F7DB-478A-9978-5BA1801C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C665008A-CB9C-4CD9-A7A7-91942934A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000" y="36000"/>
            <a:ext cx="9493200" cy="630000"/>
          </a:xfrm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2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dirty="0"/>
              <a:t>Záhlaví</a:t>
            </a:r>
          </a:p>
        </p:txBody>
      </p:sp>
    </p:spTree>
    <p:extLst>
      <p:ext uri="{BB962C8B-B14F-4D97-AF65-F5344CB8AC3E}">
        <p14:creationId xmlns:p14="http://schemas.microsoft.com/office/powerpoint/2010/main" val="399983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D8FC-52DB-400F-8C01-B7B2F62C70B7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100D802-4514-4BE3-8D60-EDB2A08A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Olivová linka 1">
            <a:extLst>
              <a:ext uri="{FF2B5EF4-FFF2-40B4-BE49-F238E27FC236}">
                <a16:creationId xmlns="" xmlns:a16="http://schemas.microsoft.com/office/drawing/2014/main" id="{9CA81A3D-53BB-4D64-A1CD-770213AE1AFF}"/>
              </a:ext>
            </a:extLst>
          </p:cNvPr>
          <p:cNvCxnSpPr/>
          <p:nvPr userDrawn="1"/>
        </p:nvCxnSpPr>
        <p:spPr>
          <a:xfrm>
            <a:off x="0" y="702000"/>
            <a:ext cx="637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livová linka 2">
            <a:extLst>
              <a:ext uri="{FF2B5EF4-FFF2-40B4-BE49-F238E27FC236}">
                <a16:creationId xmlns="" xmlns:a16="http://schemas.microsoft.com/office/drawing/2014/main" id="{465D8E6E-C021-4D3B-96ED-B48A2154DBE1}"/>
              </a:ext>
            </a:extLst>
          </p:cNvPr>
          <p:cNvCxnSpPr/>
          <p:nvPr userDrawn="1"/>
        </p:nvCxnSpPr>
        <p:spPr>
          <a:xfrm>
            <a:off x="2880000" y="5364000"/>
            <a:ext cx="57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A3A51823-F4CD-42FC-8EDD-CC6FACB3A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9725" y="3564000"/>
            <a:ext cx="7513638" cy="25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 b="1" spc="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Titul, jméno, příjmení, Pozice ve společnosti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="" xmlns:a16="http://schemas.microsoft.com/office/drawing/2014/main" id="{04252703-BE6E-4280-9723-6D0C0A0B0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9725" y="3888000"/>
            <a:ext cx="7513638" cy="129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STÁTNÍ TISKÁRNA CENIN, státní podnik</a:t>
            </a:r>
            <a:br>
              <a:rPr lang="cs-CZ" dirty="0"/>
            </a:br>
            <a:r>
              <a:rPr lang="cs-CZ" dirty="0"/>
              <a:t>Růžová 6, č.p. 943, 110 00 Praha 1</a:t>
            </a:r>
            <a:br>
              <a:rPr lang="cs-CZ" dirty="0"/>
            </a:br>
            <a:r>
              <a:rPr lang="cs-CZ" dirty="0"/>
              <a:t>Tel.: +420 123 456 789, E-mail: jmeno.prijmeni@stc.cz</a:t>
            </a:r>
            <a:br>
              <a:rPr lang="cs-CZ" dirty="0"/>
            </a:br>
            <a:r>
              <a:rPr lang="cs-CZ" dirty="0"/>
              <a:t>www: stc.cz</a:t>
            </a:r>
          </a:p>
        </p:txBody>
      </p:sp>
      <p:sp>
        <p:nvSpPr>
          <p:cNvPr id="9" name="Rovnoramenný trojúhelník žlutý">
            <a:extLst>
              <a:ext uri="{FF2B5EF4-FFF2-40B4-BE49-F238E27FC236}">
                <a16:creationId xmlns="" xmlns:a16="http://schemas.microsoft.com/office/drawing/2014/main" id="{F772207B-B082-4695-98D0-46EA6B9F5FBE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746000" y="1409799"/>
            <a:ext cx="612000" cy="504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ovnoramenný trojúhelník olivový">
            <a:extLst>
              <a:ext uri="{FF2B5EF4-FFF2-40B4-BE49-F238E27FC236}">
                <a16:creationId xmlns="" xmlns:a16="http://schemas.microsoft.com/office/drawing/2014/main" id="{CEF6A846-2C13-458F-9E35-5F36B9D79357}"/>
              </a:ext>
            </a:extLst>
          </p:cNvPr>
          <p:cNvSpPr>
            <a:spLocks noChangeAspect="1"/>
          </p:cNvSpPr>
          <p:nvPr userDrawn="1"/>
        </p:nvSpPr>
        <p:spPr>
          <a:xfrm>
            <a:off x="7243200" y="2700000"/>
            <a:ext cx="612000" cy="5040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7EEECC5-B876-4051-9E1E-7791CEF27D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0" y="2160000"/>
            <a:ext cx="7513200" cy="1224000"/>
          </a:xfrm>
        </p:spPr>
        <p:txBody>
          <a:bodyPr>
            <a:normAutofit/>
          </a:bodyPr>
          <a:lstStyle>
            <a:lvl1pPr marL="0" indent="0" algn="l">
              <a:spcBef>
                <a:spcPts val="1400"/>
              </a:spcBef>
              <a:buNone/>
              <a:defRPr sz="3100" b="1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Za …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000" y="1260000"/>
            <a:ext cx="7513200" cy="820801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cs-CZ" dirty="0"/>
              <a:t>Děkujeme</a:t>
            </a:r>
          </a:p>
        </p:txBody>
      </p:sp>
    </p:spTree>
    <p:extLst>
      <p:ext uri="{BB962C8B-B14F-4D97-AF65-F5344CB8AC3E}">
        <p14:creationId xmlns:p14="http://schemas.microsoft.com/office/powerpoint/2010/main" val="250433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579988-2E9A-42E9-B4F1-4E7C0DC4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9700E38-8EF2-4EE6-ADA1-496C02455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5A6214E-9D39-48C4-9659-978B5C4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A3A-2F9E-4D11-B506-D91C822DD095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2CC4344-F331-4C91-8ECB-A7ACB90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5174EF7-F7DB-478A-9978-5BA1801C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C665008A-CB9C-4CD9-A7A7-91942934A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000" y="36000"/>
            <a:ext cx="9493200" cy="630000"/>
          </a:xfrm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2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Záhlaví</a:t>
            </a:r>
          </a:p>
        </p:txBody>
      </p:sp>
    </p:spTree>
    <p:extLst>
      <p:ext uri="{BB962C8B-B14F-4D97-AF65-F5344CB8AC3E}">
        <p14:creationId xmlns:p14="http://schemas.microsoft.com/office/powerpoint/2010/main" val="22474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 s barevným blo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579988-2E9A-42E9-B4F1-4E7C0DC4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9700E38-8EF2-4EE6-ADA1-496C0245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0" y="1728000"/>
            <a:ext cx="8593200" cy="216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5A6214E-9D39-48C4-9659-978B5C4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A3A-2F9E-4D11-B506-D91C822DD095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2CC4344-F331-4C91-8ECB-A7ACB90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5174EF7-F7DB-478A-9978-5BA1801C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C665008A-CB9C-4CD9-A7A7-91942934A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000" y="36000"/>
            <a:ext cx="9493200" cy="630000"/>
          </a:xfrm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2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Záhlaví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="" xmlns:a16="http://schemas.microsoft.com/office/drawing/2014/main" id="{E2327486-B174-48BA-A8B1-735B70DE8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4104000"/>
            <a:ext cx="8593138" cy="2160000"/>
          </a:xfrm>
          <a:solidFill>
            <a:srgbClr val="C0C6B3"/>
          </a:solidFill>
        </p:spPr>
        <p:txBody>
          <a:bodyPr lIns="144000" tIns="144000" rIns="144000" bIns="144000"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579988-2E9A-42E9-B4F1-4E7C0DC4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9700E38-8EF2-4EE6-ADA1-496C0245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0" y="1728000"/>
            <a:ext cx="4129200" cy="453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5A6214E-9D39-48C4-9659-978B5C4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A3A-2F9E-4D11-B506-D91C822DD095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2CC4344-F331-4C91-8ECB-A7ACB90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5174EF7-F7DB-478A-9978-5BA1801C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C665008A-CB9C-4CD9-A7A7-91942934A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000" y="36000"/>
            <a:ext cx="9493200" cy="630000"/>
          </a:xfrm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2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Záhlaví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94852589-8421-4F4E-9E2D-E24EEB54B3F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4000" y="1728000"/>
            <a:ext cx="4129200" cy="453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67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579988-2E9A-42E9-B4F1-4E7C0DC4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720000"/>
            <a:ext cx="4129200" cy="79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9700E38-8EF2-4EE6-ADA1-496C0245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0" y="1728000"/>
            <a:ext cx="4129200" cy="453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5A6214E-9D39-48C4-9659-978B5C4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A3A-2F9E-4D11-B506-D91C822DD095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2CC4344-F331-4C91-8ECB-A7ACB90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5174EF7-F7DB-478A-9978-5BA1801C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C665008A-CB9C-4CD9-A7A7-91942934A2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000" y="36000"/>
            <a:ext cx="9493200" cy="630000"/>
          </a:xfrm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2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Záhlaví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C4DAF89E-0C1C-45B4-92C6-17D1B2E121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64000" y="1260000"/>
            <a:ext cx="4129200" cy="233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649A7A10-D20D-4EF5-AEDC-978D73EA4BE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64000" y="3927600"/>
            <a:ext cx="4129200" cy="233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56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579988-2E9A-42E9-B4F1-4E7C0DC4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0" y="36000"/>
            <a:ext cx="9493200" cy="630000"/>
          </a:xfrm>
        </p:spPr>
        <p:txBody>
          <a:bodyPr anchor="ctr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9700E38-8EF2-4EE6-ADA1-496C0245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0" y="1260000"/>
            <a:ext cx="4129200" cy="233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5A6214E-9D39-48C4-9659-978B5C4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A3A-2F9E-4D11-B506-D91C822DD095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2CC4344-F331-4C91-8ECB-A7ACB90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5174EF7-F7DB-478A-9978-5BA1801C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="" xmlns:a16="http://schemas.microsoft.com/office/drawing/2014/main" id="{20535630-4323-448C-8E85-9CCBC6DF90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4000" y="1260000"/>
            <a:ext cx="4129200" cy="233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4E53E824-FF6F-4C05-A236-C7415ED80E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00000" y="3927600"/>
            <a:ext cx="4129200" cy="233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="" xmlns:a16="http://schemas.microsoft.com/office/drawing/2014/main" id="{D56E7332-BC4A-41CB-B794-0AB19339127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64000" y="3927600"/>
            <a:ext cx="4129200" cy="233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87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popisem a tabul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579988-2E9A-42E9-B4F1-4E7C0DC4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0" y="36000"/>
            <a:ext cx="9493200" cy="630000"/>
          </a:xfrm>
        </p:spPr>
        <p:txBody>
          <a:bodyPr anchor="ctr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5A6214E-9D39-48C4-9659-978B5C4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A3A-2F9E-4D11-B506-D91C822DD095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2CC4344-F331-4C91-8ECB-A7ACB90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5174EF7-F7DB-478A-9978-5BA1801C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="" xmlns:a16="http://schemas.microsoft.com/office/drawing/2014/main" id="{C0EA28D0-6B67-4316-B1E0-71841459BC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0" y="1260000"/>
            <a:ext cx="27000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12" name="Zástupný symbol obrázku 7">
            <a:extLst>
              <a:ext uri="{FF2B5EF4-FFF2-40B4-BE49-F238E27FC236}">
                <a16:creationId xmlns="" xmlns:a16="http://schemas.microsoft.com/office/drawing/2014/main" id="{2BD97C0A-E790-4C1F-B7FC-A8234FA57E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93200" y="1260000"/>
            <a:ext cx="27000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="" xmlns:a16="http://schemas.microsoft.com/office/drawing/2014/main" id="{8722EB1D-FD72-4D8F-995E-2643CD214C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6600" y="1260000"/>
            <a:ext cx="2700000" cy="18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17" name="Zástupný symbol pro obsah 16">
            <a:extLst>
              <a:ext uri="{FF2B5EF4-FFF2-40B4-BE49-F238E27FC236}">
                <a16:creationId xmlns="" xmlns:a16="http://schemas.microsoft.com/office/drawing/2014/main" id="{7B1B8FC5-9188-42AD-9AA5-1085DFCEABC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00001" y="4391999"/>
            <a:ext cx="8593200" cy="1872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19" name="Zástupný symbol pro text 18">
            <a:extLst>
              <a:ext uri="{FF2B5EF4-FFF2-40B4-BE49-F238E27FC236}">
                <a16:creationId xmlns="" xmlns:a16="http://schemas.microsoft.com/office/drawing/2014/main" id="{D593C4F6-A2A6-436C-8D53-4D757766F6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0225" y="4140000"/>
            <a:ext cx="8593138" cy="21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</a:lstStyle>
          <a:p>
            <a:pPr lvl="0"/>
            <a:r>
              <a:rPr lang="cs-CZ" dirty="0"/>
              <a:t>Podnázev obsahu (například tabulky)</a:t>
            </a:r>
          </a:p>
        </p:txBody>
      </p:sp>
      <p:sp>
        <p:nvSpPr>
          <p:cNvPr id="20" name="Zástupný symbol pro text 18">
            <a:extLst>
              <a:ext uri="{FF2B5EF4-FFF2-40B4-BE49-F238E27FC236}">
                <a16:creationId xmlns="" xmlns:a16="http://schemas.microsoft.com/office/drawing/2014/main" id="{54AEE7DF-60E6-4707-87A4-1EAA31AB0B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0000" y="3167999"/>
            <a:ext cx="2700000" cy="8640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21" name="Zástupný symbol pro text 18">
            <a:extLst>
              <a:ext uri="{FF2B5EF4-FFF2-40B4-BE49-F238E27FC236}">
                <a16:creationId xmlns="" xmlns:a16="http://schemas.microsoft.com/office/drawing/2014/main" id="{CD64B904-54C4-4D66-B335-AD413C3AE5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46600" y="3167999"/>
            <a:ext cx="2700000" cy="8640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r>
              <a:rPr lang="cs-CZ" dirty="0"/>
              <a:t>Popisek obrázku</a:t>
            </a:r>
          </a:p>
        </p:txBody>
      </p:sp>
      <p:sp>
        <p:nvSpPr>
          <p:cNvPr id="22" name="Zástupný symbol pro text 18">
            <a:extLst>
              <a:ext uri="{FF2B5EF4-FFF2-40B4-BE49-F238E27FC236}">
                <a16:creationId xmlns="" xmlns:a16="http://schemas.microsoft.com/office/drawing/2014/main" id="{00A3870C-E3C1-470B-B479-D49067E711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3200" y="3171941"/>
            <a:ext cx="2700000" cy="8640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/>
            </a:lvl1pPr>
          </a:lstStyle>
          <a:p>
            <a:pPr lvl="0"/>
            <a:r>
              <a:rPr lang="cs-CZ" dirty="0"/>
              <a:t>Popisek obrázku</a:t>
            </a:r>
          </a:p>
        </p:txBody>
      </p:sp>
    </p:spTree>
    <p:extLst>
      <p:ext uri="{BB962C8B-B14F-4D97-AF65-F5344CB8AC3E}">
        <p14:creationId xmlns:p14="http://schemas.microsoft.com/office/powerpoint/2010/main" val="239781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5908F8-9B84-4EA1-9E03-DD03FFEA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09CAD420-755D-48D3-94F6-A1F58FF5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142-B83E-4A3C-BED5-38E91C7821B4}" type="datetime1">
              <a:rPr lang="cs-CZ" smtClean="0"/>
              <a:t>25.4.2019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E746C0F1-FB9B-4A99-9063-508BBCD9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330A16F4-D63B-438A-BE30-68C932DD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94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kovky -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- bílý překryt">
            <a:extLst>
              <a:ext uri="{FF2B5EF4-FFF2-40B4-BE49-F238E27FC236}">
                <a16:creationId xmlns="" xmlns:a16="http://schemas.microsoft.com/office/drawing/2014/main" id="{415DF609-54B5-4876-B74B-82B1863E849E}"/>
              </a:ext>
            </a:extLst>
          </p:cNvPr>
          <p:cNvSpPr/>
          <p:nvPr userDrawn="1"/>
        </p:nvSpPr>
        <p:spPr>
          <a:xfrm>
            <a:off x="-1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livový obdélník v zápatí modrý">
            <a:extLst>
              <a:ext uri="{FF2B5EF4-FFF2-40B4-BE49-F238E27FC236}">
                <a16:creationId xmlns="" xmlns:a16="http://schemas.microsoft.com/office/drawing/2014/main" id="{24A85C82-A016-410A-94E2-1346C3903B5B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STC - Bankovky">
            <a:extLst>
              <a:ext uri="{FF2B5EF4-FFF2-40B4-BE49-F238E27FC236}">
                <a16:creationId xmlns="" xmlns:a16="http://schemas.microsoft.com/office/drawing/2014/main" id="{CC091E82-FB3C-4CBD-B1D8-4EA129727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2" b="88468"/>
          <a:stretch/>
        </p:blipFill>
        <p:spPr>
          <a:xfrm>
            <a:off x="0" y="0"/>
            <a:ext cx="2209800" cy="702000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3A1AE59-B14D-45DE-AE09-2A7198D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D8FC-52DB-400F-8C01-B7B2F62C70B7}" type="datetime1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100D802-4514-4BE3-8D60-EDB2A08A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274558C-B952-4232-8CBE-58106E5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FB552A-1F7A-45C4-AFBC-A7AC9F48B3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4000" y="702000"/>
            <a:ext cx="8089200" cy="820801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Bankovky</a:t>
            </a:r>
          </a:p>
        </p:txBody>
      </p:sp>
      <p:cxnSp>
        <p:nvCxnSpPr>
          <p:cNvPr id="11" name="Modrá linka 1">
            <a:extLst>
              <a:ext uri="{FF2B5EF4-FFF2-40B4-BE49-F238E27FC236}">
                <a16:creationId xmlns="" xmlns:a16="http://schemas.microsoft.com/office/drawing/2014/main" id="{9CA81A3D-53BB-4D64-A1CD-770213AE1AFF}"/>
              </a:ext>
            </a:extLst>
          </p:cNvPr>
          <p:cNvCxnSpPr/>
          <p:nvPr userDrawn="1"/>
        </p:nvCxnSpPr>
        <p:spPr>
          <a:xfrm>
            <a:off x="0" y="702000"/>
            <a:ext cx="63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odrá linka 2">
            <a:extLst>
              <a:ext uri="{FF2B5EF4-FFF2-40B4-BE49-F238E27FC236}">
                <a16:creationId xmlns="" xmlns:a16="http://schemas.microsoft.com/office/drawing/2014/main" id="{465D8E6E-C021-4D3B-96ED-B48A2154DBE1}"/>
              </a:ext>
            </a:extLst>
          </p:cNvPr>
          <p:cNvCxnSpPr/>
          <p:nvPr userDrawn="1"/>
        </p:nvCxnSpPr>
        <p:spPr>
          <a:xfrm>
            <a:off x="3384000" y="1522800"/>
            <a:ext cx="590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ankovky - předělový obrázek">
            <a:extLst>
              <a:ext uri="{FF2B5EF4-FFF2-40B4-BE49-F238E27FC236}">
                <a16:creationId xmlns="" xmlns:a16="http://schemas.microsoft.com/office/drawing/2014/main" id="{4DE6CF07-6F3A-41C0-832A-411E9F2D8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72" y="2340000"/>
            <a:ext cx="8244857" cy="3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8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livový obdélník v zápatí">
            <a:extLst>
              <a:ext uri="{FF2B5EF4-FFF2-40B4-BE49-F238E27FC236}">
                <a16:creationId xmlns="" xmlns:a16="http://schemas.microsoft.com/office/drawing/2014/main" id="{B38C9739-2FC8-4157-B3A9-CE1A038B2CCE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>
            <a:extLst>
              <a:ext uri="{FF2B5EF4-FFF2-40B4-BE49-F238E27FC236}">
                <a16:creationId xmlns="" xmlns:a16="http://schemas.microsoft.com/office/drawing/2014/main" id="{6A768706-4887-4D6D-A44D-D06A51DE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720000"/>
            <a:ext cx="8593200" cy="792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51B5B632-6A63-471E-AECA-4550A463D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0" y="1728000"/>
            <a:ext cx="8593200" cy="45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CE0F60A-C529-4C07-84DE-3D4137B95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3200" y="6498000"/>
            <a:ext cx="108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0C0A10-21CB-4FC8-A448-9E59F83DF638}" type="datetime1">
              <a:rPr lang="cs-CZ" smtClean="0"/>
              <a:t>25.4.2019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B16C501-478B-46DB-BB43-B23D929BF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98000"/>
            <a:ext cx="89532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cs-CZ"/>
              <a:t>© STÁTNÍ TISKÁRNA CENIN, státní podnik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1D753D4-2E82-443E-A9D9-9D94CC4F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3200" y="6498000"/>
            <a:ext cx="108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61E6D30A-1CFF-4D1D-B9E1-FA91509A817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Logo STC vlevo nahoře">
            <a:extLst>
              <a:ext uri="{FF2B5EF4-FFF2-40B4-BE49-F238E27FC236}">
                <a16:creationId xmlns="" xmlns:a16="http://schemas.microsoft.com/office/drawing/2014/main" id="{0678B815-06F6-423D-A3C1-3F65FB809D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8" b="79255"/>
          <a:stretch/>
        </p:blipFill>
        <p:spPr>
          <a:xfrm>
            <a:off x="2" y="0"/>
            <a:ext cx="2209798" cy="702000"/>
          </a:xfrm>
          <a:prstGeom prst="rect">
            <a:avLst/>
          </a:prstGeom>
        </p:spPr>
      </p:pic>
      <p:cxnSp>
        <p:nvCxnSpPr>
          <p:cNvPr id="10" name="Přímá spojnice 9" hidden="1">
            <a:extLst>
              <a:ext uri="{FF2B5EF4-FFF2-40B4-BE49-F238E27FC236}">
                <a16:creationId xmlns="" xmlns:a16="http://schemas.microsoft.com/office/drawing/2014/main" id="{23EF795F-15D6-4276-A752-B9416FD4FDCA}"/>
              </a:ext>
            </a:extLst>
          </p:cNvPr>
          <p:cNvCxnSpPr/>
          <p:nvPr userDrawn="1"/>
        </p:nvCxnSpPr>
        <p:spPr>
          <a:xfrm>
            <a:off x="-1" y="702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 hidden="1">
            <a:extLst>
              <a:ext uri="{FF2B5EF4-FFF2-40B4-BE49-F238E27FC236}">
                <a16:creationId xmlns="" xmlns:a16="http://schemas.microsoft.com/office/drawing/2014/main" id="{E005D5D3-918F-46BD-95AF-41A7A9C0ECBD}"/>
              </a:ext>
            </a:extLst>
          </p:cNvPr>
          <p:cNvCxnSpPr/>
          <p:nvPr userDrawn="1"/>
        </p:nvCxnSpPr>
        <p:spPr>
          <a:xfrm>
            <a:off x="180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="" xmlns:a16="http://schemas.microsoft.com/office/drawing/2014/main" id="{473B72C0-3760-4BE1-B9B9-2B6BE1BD9273}"/>
              </a:ext>
            </a:extLst>
          </p:cNvPr>
          <p:cNvCxnSpPr/>
          <p:nvPr userDrawn="1"/>
        </p:nvCxnSpPr>
        <p:spPr>
          <a:xfrm>
            <a:off x="0" y="1224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="" xmlns:a16="http://schemas.microsoft.com/office/drawing/2014/main" id="{4AA36783-60FA-4613-8C39-7B4B2F0E5A5A}"/>
              </a:ext>
            </a:extLst>
          </p:cNvPr>
          <p:cNvCxnSpPr/>
          <p:nvPr userDrawn="1"/>
        </p:nvCxnSpPr>
        <p:spPr>
          <a:xfrm>
            <a:off x="0" y="1728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="" xmlns:a16="http://schemas.microsoft.com/office/drawing/2014/main" id="{940A34AB-9E9C-4152-B129-8223902D9568}"/>
              </a:ext>
            </a:extLst>
          </p:cNvPr>
          <p:cNvCxnSpPr/>
          <p:nvPr userDrawn="1"/>
        </p:nvCxnSpPr>
        <p:spPr>
          <a:xfrm>
            <a:off x="0" y="6300000"/>
            <a:ext cx="1219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="" xmlns:a16="http://schemas.microsoft.com/office/drawing/2014/main" id="{1E6C1827-C6E8-492A-90C9-944C5857A168}"/>
              </a:ext>
            </a:extLst>
          </p:cNvPr>
          <p:cNvCxnSpPr/>
          <p:nvPr userDrawn="1"/>
        </p:nvCxnSpPr>
        <p:spPr>
          <a:xfrm>
            <a:off x="104025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41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6" r:id="rId4"/>
    <p:sldLayoutId id="2147483667" r:id="rId5"/>
    <p:sldLayoutId id="2147483665" r:id="rId6"/>
    <p:sldLayoutId id="2147483668" r:id="rId7"/>
    <p:sldLayoutId id="2147483654" r:id="rId8"/>
    <p:sldLayoutId id="2147483662" r:id="rId9"/>
    <p:sldLayoutId id="2147483661" r:id="rId10"/>
    <p:sldLayoutId id="2147483663" r:id="rId11"/>
    <p:sldLayoutId id="2147483664" r:id="rId12"/>
    <p:sldLayoutId id="214748366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k/Vydani%20UI%20kodu.JP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tc.cz/produkty/track-trace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76888086-AB25-4A76-A8E9-32B95186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STÁTNÍ TISKÁRNA CENIN, státní podnik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17A87935-6F08-43DE-AE95-8D24DE88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DC9ACBDB-D41D-4FBB-A06D-CB46BA41D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Lukáš Kulovaný,</a:t>
            </a:r>
            <a:r>
              <a:rPr lang="cs-CZ" dirty="0" smtClean="0"/>
              <a:t> Projektový manažer</a:t>
            </a:r>
          </a:p>
          <a:p>
            <a:r>
              <a:rPr lang="cs-CZ" dirty="0" smtClean="0"/>
              <a:t>kulovany.lukas@stc.cz</a:t>
            </a:r>
          </a:p>
          <a:p>
            <a:r>
              <a:rPr lang="cs-CZ" dirty="0" smtClean="0"/>
              <a:t>24. 4. 2019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="" xmlns:a16="http://schemas.microsoft.com/office/drawing/2014/main" id="{B687A652-92F0-406B-AC68-3C6A27BAC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T&amp;T: Sledování tabáku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17FD761C-4B78-43E3-ABF1-6D383FBF1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Prezentace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9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BCA1FFC3-566C-4F95-B196-25CA3263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STÁTNÍ TISKÁRNA CENIN, státní podnik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0AD087C7-B92D-408A-97A9-65080446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10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19049C18-FAD1-492B-9000-F1C9BB9BF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Plán aktivit na další období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3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AA92D7-3E5B-4452-9C30-2DBB9ED6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488995"/>
            <a:ext cx="8593200" cy="792000"/>
          </a:xfrm>
        </p:spPr>
        <p:txBody>
          <a:bodyPr/>
          <a:lstStyle/>
          <a:p>
            <a:r>
              <a:rPr lang="cs-CZ" dirty="0" smtClean="0"/>
              <a:t>Aktivity na další období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C34D2AA-9473-4D9D-B9F8-5A2E1129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8D426D5B-5098-4157-AA41-D291AE77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11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44168B5C-7360-440A-8E07-F682995DF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Plán aktivit na další období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1B9D9069-D3A0-4C6D-B7DB-3FD0212AE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098" y="1733990"/>
            <a:ext cx="10089337" cy="47514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lvl="1"/>
            <a:r>
              <a:rPr lang="cs-CZ" sz="2400" dirty="0" smtClean="0"/>
              <a:t>Registrace všech HS</a:t>
            </a:r>
          </a:p>
          <a:p>
            <a:pPr lvl="1"/>
            <a:r>
              <a:rPr lang="cs-CZ" sz="2400" dirty="0" smtClean="0"/>
              <a:t>Smlouvy s Výrobci</a:t>
            </a:r>
          </a:p>
          <a:p>
            <a:pPr lvl="1"/>
            <a:r>
              <a:rPr lang="cs-CZ" sz="2400" dirty="0" smtClean="0"/>
              <a:t>Integrace </a:t>
            </a:r>
            <a:r>
              <a:rPr lang="cs-CZ" sz="2400" dirty="0" smtClean="0">
                <a:hlinkClick r:id="rId2" action="ppaction://hlinkfile"/>
              </a:rPr>
              <a:t>Výrobců</a:t>
            </a:r>
            <a:r>
              <a:rPr lang="cs-CZ" sz="2400" dirty="0" smtClean="0"/>
              <a:t> a Distributorů</a:t>
            </a:r>
          </a:p>
          <a:p>
            <a:pPr lvl="1"/>
            <a:r>
              <a:rPr lang="cs-CZ" sz="2400" dirty="0" smtClean="0"/>
              <a:t>Produkční integrace na </a:t>
            </a:r>
            <a:r>
              <a:rPr lang="cs-CZ" sz="2400" dirty="0" err="1" smtClean="0"/>
              <a:t>Router</a:t>
            </a:r>
            <a:r>
              <a:rPr lang="cs-CZ" sz="2400" dirty="0" smtClean="0"/>
              <a:t> (registrace) – od 10.5.2019</a:t>
            </a:r>
          </a:p>
          <a:p>
            <a:pPr lvl="1"/>
            <a:r>
              <a:rPr lang="cs-CZ" sz="2400" dirty="0" smtClean="0"/>
              <a:t>Ostrý provoz</a:t>
            </a:r>
          </a:p>
        </p:txBody>
      </p:sp>
    </p:spTree>
    <p:extLst>
      <p:ext uri="{BB962C8B-B14F-4D97-AF65-F5344CB8AC3E}">
        <p14:creationId xmlns:p14="http://schemas.microsoft.com/office/powerpoint/2010/main" val="29956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2E157549-F231-4BD9-B9B8-1E33A070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0E49EB91-8D9B-4F68-8F44-F8E9944E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12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87A8912C-E89E-4E76-97F1-9BCD8AF325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Lukáš Kulovaný, Projektový manažer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CF60CD6B-9075-47E4-A3A5-E2CB0EDD04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Děkujeme ZA spolupráci !!! </a:t>
            </a:r>
            <a:endParaRPr lang="cs-CZ" dirty="0"/>
          </a:p>
        </p:txBody>
      </p:sp>
      <p:sp>
        <p:nvSpPr>
          <p:cNvPr id="9" name="Zástupný symbol pro text 4">
            <a:extLst>
              <a:ext uri="{FF2B5EF4-FFF2-40B4-BE49-F238E27FC236}">
                <a16:creationId xmlns="" xmlns:a16="http://schemas.microsoft.com/office/drawing/2014/main" id="{62AA1599-73F9-4E1F-8D46-D89AF5DE6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STÁTNÍ TISKÁRNA CENIN, státní podnik</a:t>
            </a:r>
          </a:p>
          <a:p>
            <a:r>
              <a:rPr lang="cs-CZ" dirty="0"/>
              <a:t>Růžová 6, č.p. 943, 110 00 Praha 1</a:t>
            </a:r>
          </a:p>
          <a:p>
            <a:r>
              <a:rPr lang="cs-CZ" dirty="0"/>
              <a:t>Tel.: +420 </a:t>
            </a:r>
            <a:r>
              <a:rPr lang="cs-CZ" dirty="0" smtClean="0"/>
              <a:t>236 031 111, </a:t>
            </a:r>
            <a:r>
              <a:rPr lang="cs-CZ" dirty="0"/>
              <a:t>E-mail: </a:t>
            </a:r>
            <a:r>
              <a:rPr lang="cs-CZ" dirty="0" smtClean="0"/>
              <a:t>kulovany.lukas@stc.cz</a:t>
            </a:r>
            <a:endParaRPr lang="cs-CZ" dirty="0"/>
          </a:p>
          <a:p>
            <a:r>
              <a:rPr lang="cs-CZ" dirty="0" smtClean="0"/>
              <a:t>www.stc.cz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6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6D1F8991-9041-41E5-B362-9BF8D0BB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A31C8CD8-E9E7-4779-BABE-BD786538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2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A9737B7-6F28-4D38-A7A1-3289D2E665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1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C34D2AA-9473-4D9D-B9F8-5A2E1129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8D426D5B-5098-4157-AA41-D291AE77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3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44168B5C-7360-440A-8E07-F682995DF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1B9D9069-D3A0-4C6D-B7DB-3FD0212AE304}"/>
              </a:ext>
            </a:extLst>
          </p:cNvPr>
          <p:cNvSpPr txBox="1">
            <a:spLocks/>
          </p:cNvSpPr>
          <p:nvPr/>
        </p:nvSpPr>
        <p:spPr>
          <a:xfrm>
            <a:off x="1800000" y="1708749"/>
            <a:ext cx="8593200" cy="3257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4000" dirty="0" smtClean="0"/>
              <a:t>Hlavní úkoly STC</a:t>
            </a:r>
          </a:p>
          <a:p>
            <a:pPr>
              <a:lnSpc>
                <a:spcPct val="150000"/>
              </a:lnSpc>
            </a:pPr>
            <a:r>
              <a:rPr lang="cs-CZ" sz="4000" dirty="0" smtClean="0"/>
              <a:t>Aktuální stav projektu</a:t>
            </a:r>
          </a:p>
          <a:p>
            <a:pPr>
              <a:lnSpc>
                <a:spcPct val="150000"/>
              </a:lnSpc>
            </a:pPr>
            <a:r>
              <a:rPr lang="cs-CZ" sz="4000" dirty="0" smtClean="0"/>
              <a:t>Plán aktivit na další období</a:t>
            </a:r>
          </a:p>
        </p:txBody>
      </p:sp>
    </p:spTree>
    <p:extLst>
      <p:ext uri="{BB962C8B-B14F-4D97-AF65-F5344CB8AC3E}">
        <p14:creationId xmlns:p14="http://schemas.microsoft.com/office/powerpoint/2010/main" val="30370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C34D2AA-9473-4D9D-B9F8-5A2E1129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8D426D5B-5098-4157-AA41-D291AE77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4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44168B5C-7360-440A-8E07-F682995DF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="" xmlns:a16="http://schemas.microsoft.com/office/drawing/2014/main" id="{1B9D9069-D3A0-4C6D-B7DB-3FD0212AE304}"/>
              </a:ext>
            </a:extLst>
          </p:cNvPr>
          <p:cNvSpPr txBox="1">
            <a:spLocks/>
          </p:cNvSpPr>
          <p:nvPr/>
        </p:nvSpPr>
        <p:spPr>
          <a:xfrm>
            <a:off x="1800000" y="1708749"/>
            <a:ext cx="8593200" cy="3257887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4000" dirty="0" smtClean="0"/>
              <a:t>Registrace HS</a:t>
            </a:r>
          </a:p>
          <a:p>
            <a:pPr>
              <a:lnSpc>
                <a:spcPct val="150000"/>
              </a:lnSpc>
            </a:pPr>
            <a:r>
              <a:rPr lang="cs-CZ" sz="4000" dirty="0" smtClean="0"/>
              <a:t>Vydávání kódů pro Výrobce (Výjimka)</a:t>
            </a:r>
          </a:p>
          <a:p>
            <a:pPr>
              <a:lnSpc>
                <a:spcPct val="150000"/>
              </a:lnSpc>
            </a:pPr>
            <a:r>
              <a:rPr lang="cs-CZ" sz="4000" dirty="0" smtClean="0"/>
              <a:t>Integrace na </a:t>
            </a:r>
            <a:r>
              <a:rPr lang="cs-CZ" sz="4000" dirty="0" err="1" smtClean="0"/>
              <a:t>Router</a:t>
            </a:r>
            <a:r>
              <a:rPr lang="cs-CZ" sz="4000" dirty="0" smtClean="0"/>
              <a:t> / Sekundární úložiště – předávání informací</a:t>
            </a:r>
          </a:p>
          <a:p>
            <a:pPr>
              <a:lnSpc>
                <a:spcPct val="150000"/>
              </a:lnSpc>
            </a:pPr>
            <a:r>
              <a:rPr lang="cs-CZ" sz="4000" dirty="0" smtClean="0"/>
              <a:t>Poskytování informací (média, letáky, helpdesk)</a:t>
            </a:r>
          </a:p>
        </p:txBody>
      </p:sp>
    </p:spTree>
    <p:extLst>
      <p:ext uri="{BB962C8B-B14F-4D97-AF65-F5344CB8AC3E}">
        <p14:creationId xmlns:p14="http://schemas.microsoft.com/office/powerpoint/2010/main" val="19008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BCA1FFC3-566C-4F95-B196-25CA3263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STÁTNÍ TISKÁRNA CENIN, státní podnik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0AD087C7-B92D-408A-97A9-65080446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5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19049C18-FAD1-492B-9000-F1C9BB9BF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Aktuální stav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6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AA92D7-3E5B-4452-9C30-2DBB9ED6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488992"/>
            <a:ext cx="8593200" cy="792000"/>
          </a:xfrm>
        </p:spPr>
        <p:txBody>
          <a:bodyPr/>
          <a:lstStyle/>
          <a:p>
            <a:r>
              <a:rPr lang="cs-CZ" dirty="0" smtClean="0"/>
              <a:t>Aktuální stav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C34D2AA-9473-4D9D-B9F8-5A2E1129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STÁTNÍ TISKÁRNA CENIN, státní podnik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8D426D5B-5098-4157-AA41-D291AE77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6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44168B5C-7360-440A-8E07-F682995DF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Aktuální stav projektu</a:t>
            </a:r>
            <a:endParaRPr lang="cs-CZ" dirty="0"/>
          </a:p>
        </p:txBody>
      </p:sp>
      <p:sp>
        <p:nvSpPr>
          <p:cNvPr id="20" name="Zástupný symbol pro obsah 2">
            <a:extLst>
              <a:ext uri="{FF2B5EF4-FFF2-40B4-BE49-F238E27FC236}">
                <a16:creationId xmlns="" xmlns:a16="http://schemas.microsoft.com/office/drawing/2014/main" id="{1B9D9069-D3A0-4C6D-B7DB-3FD0212AE304}"/>
              </a:ext>
            </a:extLst>
          </p:cNvPr>
          <p:cNvSpPr txBox="1">
            <a:spLocks/>
          </p:cNvSpPr>
          <p:nvPr/>
        </p:nvSpPr>
        <p:spPr>
          <a:xfrm>
            <a:off x="433480" y="1516200"/>
            <a:ext cx="11633334" cy="49335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/>
              <a:t>Registrace Hospodářských subjektů: </a:t>
            </a:r>
            <a:r>
              <a:rPr lang="cs-CZ" sz="2000" dirty="0" smtClean="0"/>
              <a:t>2600 subjektů / 2000 zaregistrovaných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Nejen registrace HS, ale i </a:t>
            </a:r>
            <a:r>
              <a:rPr lang="cs-CZ" sz="2000" b="1" dirty="0" smtClean="0"/>
              <a:t>ZAŘÍZENÍ</a:t>
            </a:r>
            <a:r>
              <a:rPr lang="cs-CZ" sz="2000" dirty="0" smtClean="0"/>
              <a:t> (prodejny, …)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/>
              <a:t>Helpdesk / </a:t>
            </a:r>
            <a:r>
              <a:rPr lang="cs-CZ" sz="2000" b="1" dirty="0" err="1" smtClean="0"/>
              <a:t>callcentrum</a:t>
            </a:r>
            <a:endParaRPr lang="cs-CZ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cs-CZ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cs-CZ" sz="2000" dirty="0"/>
          </a:p>
          <a:p>
            <a:pPr marL="288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2000" dirty="0"/>
          </a:p>
          <a:p>
            <a:pPr marL="288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Web: </a:t>
            </a:r>
            <a:r>
              <a:rPr lang="cs-CZ" sz="2000" dirty="0">
                <a:hlinkClick r:id="rId2"/>
              </a:rPr>
              <a:t>https://stc.cz/produkty/track-trace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Aktuality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Základní informace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FAQ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Dokumenty</a:t>
            </a:r>
          </a:p>
          <a:p>
            <a:pPr marL="288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dirty="0" smtClean="0"/>
          </a:p>
        </p:txBody>
      </p:sp>
      <p:sp>
        <p:nvSpPr>
          <p:cNvPr id="21" name="Zástupný symbol pro obsah 2">
            <a:extLst>
              <a:ext uri="{FF2B5EF4-FFF2-40B4-BE49-F238E27FC236}">
                <a16:creationId xmlns="" xmlns:a16="http://schemas.microsoft.com/office/drawing/2014/main" id="{1B9D9069-D3A0-4C6D-B7DB-3FD0212AE304}"/>
              </a:ext>
            </a:extLst>
          </p:cNvPr>
          <p:cNvSpPr txBox="1">
            <a:spLocks/>
          </p:cNvSpPr>
          <p:nvPr/>
        </p:nvSpPr>
        <p:spPr>
          <a:xfrm>
            <a:off x="6995840" y="4194793"/>
            <a:ext cx="4477360" cy="1968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None/>
            </a:pPr>
            <a:endParaRPr lang="cs-CZ" sz="20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80" y="3127403"/>
            <a:ext cx="112680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AA92D7-3E5B-4452-9C30-2DBB9ED6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488992"/>
            <a:ext cx="8593200" cy="792000"/>
          </a:xfrm>
        </p:spPr>
        <p:txBody>
          <a:bodyPr/>
          <a:lstStyle/>
          <a:p>
            <a:r>
              <a:rPr lang="cs-CZ" dirty="0" smtClean="0"/>
              <a:t>Aktuální stav II.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C34D2AA-9473-4D9D-B9F8-5A2E1129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STÁTNÍ TISKÁRNA CENIN, státní podnik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8D426D5B-5098-4157-AA41-D291AE77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7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44168B5C-7360-440A-8E07-F682995DF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Aktuální stav projektu</a:t>
            </a:r>
            <a:endParaRPr lang="cs-CZ" dirty="0"/>
          </a:p>
        </p:txBody>
      </p:sp>
      <p:sp>
        <p:nvSpPr>
          <p:cNvPr id="20" name="Zástupný symbol pro obsah 2">
            <a:extLst>
              <a:ext uri="{FF2B5EF4-FFF2-40B4-BE49-F238E27FC236}">
                <a16:creationId xmlns="" xmlns:a16="http://schemas.microsoft.com/office/drawing/2014/main" id="{1B9D9069-D3A0-4C6D-B7DB-3FD0212AE304}"/>
              </a:ext>
            </a:extLst>
          </p:cNvPr>
          <p:cNvSpPr txBox="1">
            <a:spLocks/>
          </p:cNvSpPr>
          <p:nvPr/>
        </p:nvSpPr>
        <p:spPr>
          <a:xfrm>
            <a:off x="433480" y="1516200"/>
            <a:ext cx="11633334" cy="49335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000" b="1" dirty="0" err="1" smtClean="0"/>
              <a:t>Worshopy</a:t>
            </a:r>
            <a:r>
              <a:rPr lang="cs-CZ" sz="2000" b="1" dirty="0" smtClean="0"/>
              <a:t> / Semináře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SOCR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b="1" dirty="0" err="1" smtClean="0"/>
              <a:t>Mze</a:t>
            </a:r>
            <a:endParaRPr lang="cs-CZ" b="1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Výrobci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Jednání s </a:t>
            </a:r>
            <a:r>
              <a:rPr lang="cs-CZ" b="1" dirty="0" smtClean="0"/>
              <a:t>Výrobci:</a:t>
            </a:r>
            <a:endParaRPr lang="cs-CZ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Cca 40; cena 1,874 EUR per 1000, tj. cca 4 halíře / kus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QA prostředí, </a:t>
            </a:r>
            <a:r>
              <a:rPr lang="cs-CZ" dirty="0" err="1" smtClean="0"/>
              <a:t>onboarding</a:t>
            </a:r>
            <a:r>
              <a:rPr lang="cs-CZ" dirty="0" smtClean="0"/>
              <a:t>, produkce 10. května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Jednání s Distributory</a:t>
            </a:r>
          </a:p>
          <a:p>
            <a:pPr marL="288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21" name="Zástupný symbol pro obsah 2">
            <a:extLst>
              <a:ext uri="{FF2B5EF4-FFF2-40B4-BE49-F238E27FC236}">
                <a16:creationId xmlns="" xmlns:a16="http://schemas.microsoft.com/office/drawing/2014/main" id="{1B9D9069-D3A0-4C6D-B7DB-3FD0212AE304}"/>
              </a:ext>
            </a:extLst>
          </p:cNvPr>
          <p:cNvSpPr txBox="1">
            <a:spLocks/>
          </p:cNvSpPr>
          <p:nvPr/>
        </p:nvSpPr>
        <p:spPr>
          <a:xfrm>
            <a:off x="6995840" y="4194793"/>
            <a:ext cx="4477360" cy="1968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0721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AA92D7-3E5B-4452-9C30-2DBB9ED6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488992"/>
            <a:ext cx="8593200" cy="792000"/>
          </a:xfrm>
        </p:spPr>
        <p:txBody>
          <a:bodyPr/>
          <a:lstStyle/>
          <a:p>
            <a:r>
              <a:rPr lang="cs-CZ" dirty="0" smtClean="0"/>
              <a:t>Aktuální stav - Registrace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C34D2AA-9473-4D9D-B9F8-5A2E1129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STÁTNÍ TISKÁRNA CENIN, státní podnik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8D426D5B-5098-4157-AA41-D291AE77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8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44168B5C-7360-440A-8E07-F682995DF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Aktuální stav projektu</a:t>
            </a:r>
            <a:endParaRPr lang="cs-CZ" dirty="0"/>
          </a:p>
        </p:txBody>
      </p:sp>
      <p:sp>
        <p:nvSpPr>
          <p:cNvPr id="21" name="Zástupný symbol pro obsah 2">
            <a:extLst>
              <a:ext uri="{FF2B5EF4-FFF2-40B4-BE49-F238E27FC236}">
                <a16:creationId xmlns="" xmlns:a16="http://schemas.microsoft.com/office/drawing/2014/main" id="{1B9D9069-D3A0-4C6D-B7DB-3FD0212AE304}"/>
              </a:ext>
            </a:extLst>
          </p:cNvPr>
          <p:cNvSpPr txBox="1">
            <a:spLocks/>
          </p:cNvSpPr>
          <p:nvPr/>
        </p:nvSpPr>
        <p:spPr>
          <a:xfrm>
            <a:off x="6995840" y="4194793"/>
            <a:ext cx="4477360" cy="1968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None/>
            </a:pPr>
            <a:endParaRPr lang="cs-CZ" sz="20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7" y="1618798"/>
            <a:ext cx="11022168" cy="35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AA92D7-3E5B-4452-9C30-2DBB9ED6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488992"/>
            <a:ext cx="8593200" cy="792000"/>
          </a:xfrm>
        </p:spPr>
        <p:txBody>
          <a:bodyPr/>
          <a:lstStyle/>
          <a:p>
            <a:r>
              <a:rPr lang="cs-CZ" dirty="0" smtClean="0"/>
              <a:t>Registrace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C34D2AA-9473-4D9D-B9F8-5A2E1129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STÁTNÍ TISKÁRNA CENIN, státní podnik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8D426D5B-5098-4157-AA41-D291AE77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D30A-1CFF-4D1D-B9E1-FA91509A817F}" type="slidenum">
              <a:rPr lang="cs-CZ" smtClean="0"/>
              <a:t>9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44168B5C-7360-440A-8E07-F682995DF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Aktuální stav projektu</a:t>
            </a:r>
            <a:endParaRPr lang="cs-CZ" dirty="0"/>
          </a:p>
        </p:txBody>
      </p:sp>
      <p:sp>
        <p:nvSpPr>
          <p:cNvPr id="20" name="Zástupný symbol pro obsah 2">
            <a:extLst>
              <a:ext uri="{FF2B5EF4-FFF2-40B4-BE49-F238E27FC236}">
                <a16:creationId xmlns="" xmlns:a16="http://schemas.microsoft.com/office/drawing/2014/main" id="{1B9D9069-D3A0-4C6D-B7DB-3FD0212AE304}"/>
              </a:ext>
            </a:extLst>
          </p:cNvPr>
          <p:cNvSpPr txBox="1">
            <a:spLocks/>
          </p:cNvSpPr>
          <p:nvPr/>
        </p:nvSpPr>
        <p:spPr>
          <a:xfrm>
            <a:off x="433480" y="1516200"/>
            <a:ext cx="4329713" cy="45188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900"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dirty="0" smtClean="0"/>
              <a:t>Vyplnění formuláře HS</a:t>
            </a:r>
          </a:p>
          <a:p>
            <a:pPr marL="630900"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dirty="0" smtClean="0"/>
              <a:t>Potvrzení emailu</a:t>
            </a:r>
          </a:p>
          <a:p>
            <a:pPr marL="630900"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dirty="0" smtClean="0"/>
              <a:t>Kontrola našimi administrátory</a:t>
            </a:r>
          </a:p>
          <a:p>
            <a:pPr marL="630900"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dirty="0" smtClean="0"/>
              <a:t>Potvrzení registrace HS – vydání EOID kódu</a:t>
            </a:r>
          </a:p>
          <a:p>
            <a:pPr marL="630900"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dirty="0" smtClean="0"/>
              <a:t>Registrace Zařízení</a:t>
            </a:r>
          </a:p>
          <a:p>
            <a:pPr marL="630900"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cs-CZ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cs-CZ" dirty="0" smtClean="0"/>
          </a:p>
        </p:txBody>
      </p:sp>
      <p:sp>
        <p:nvSpPr>
          <p:cNvPr id="21" name="Zástupný symbol pro obsah 2">
            <a:extLst>
              <a:ext uri="{FF2B5EF4-FFF2-40B4-BE49-F238E27FC236}">
                <a16:creationId xmlns="" xmlns:a16="http://schemas.microsoft.com/office/drawing/2014/main" id="{1B9D9069-D3A0-4C6D-B7DB-3FD0212AE304}"/>
              </a:ext>
            </a:extLst>
          </p:cNvPr>
          <p:cNvSpPr txBox="1">
            <a:spLocks/>
          </p:cNvSpPr>
          <p:nvPr/>
        </p:nvSpPr>
        <p:spPr>
          <a:xfrm>
            <a:off x="6995840" y="4194793"/>
            <a:ext cx="4477360" cy="1968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>
              <a:buNone/>
            </a:pPr>
            <a:endParaRPr lang="cs-CZ" sz="20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600" y="1516201"/>
            <a:ext cx="7282629" cy="39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átní tiskárna cenin 16:9">
  <a:themeElements>
    <a:clrScheme name="Státní tiskárna cenin">
      <a:dk1>
        <a:sysClr val="windowText" lastClr="000000"/>
      </a:dk1>
      <a:lt1>
        <a:sysClr val="window" lastClr="FFFFFF"/>
      </a:lt1>
      <a:dk2>
        <a:srgbClr val="848E6F"/>
      </a:dk2>
      <a:lt2>
        <a:srgbClr val="DCECD7"/>
      </a:lt2>
      <a:accent1>
        <a:srgbClr val="008E96"/>
      </a:accent1>
      <a:accent2>
        <a:srgbClr val="A51652"/>
      </a:accent2>
      <a:accent3>
        <a:srgbClr val="13235B"/>
      </a:accent3>
      <a:accent4>
        <a:srgbClr val="BAB300"/>
      </a:accent4>
      <a:accent5>
        <a:srgbClr val="606AAB"/>
      </a:accent5>
      <a:accent6>
        <a:srgbClr val="CDA139"/>
      </a:accent6>
      <a:hlink>
        <a:srgbClr val="848E6F"/>
      </a:hlink>
      <a:folHlink>
        <a:srgbClr val="848E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TC_Prezentace_16x9.potx" id="{612078FF-5F3E-4AD6-BA19-CCEA598B0361}" vid="{2EB5048D-6D4D-4E34-B7F4-8965FBDAFE8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Prezentace_MIS_20180914</Template>
  <TotalTime>0</TotalTime>
  <Words>343</Words>
  <Application>Microsoft Office PowerPoint</Application>
  <PresentationFormat>Vlastní</PresentationFormat>
  <Paragraphs>88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Státní tiskárna cenin 16:9</vt:lpstr>
      <vt:lpstr>Prezentace projektu</vt:lpstr>
      <vt:lpstr>agenda</vt:lpstr>
      <vt:lpstr>Prezentace aplikace PowerPoint</vt:lpstr>
      <vt:lpstr>Prezentace aplikace PowerPoint</vt:lpstr>
      <vt:lpstr>Aktuální stav projektu</vt:lpstr>
      <vt:lpstr>Aktuální stav</vt:lpstr>
      <vt:lpstr>Aktuální stav II.</vt:lpstr>
      <vt:lpstr>Aktuální stav - Registrace</vt:lpstr>
      <vt:lpstr>Registrace</vt:lpstr>
      <vt:lpstr>Plán aktivit na další období</vt:lpstr>
      <vt:lpstr>Aktivity na další období</vt:lpstr>
      <vt:lpstr>Děkujeme ZA spolupráci 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2018-09-12T06:11:18Z</dcterms:created>
  <dcterms:modified xsi:type="dcterms:W3CDTF">2019-04-25T12:26:39Z</dcterms:modified>
</cp:coreProperties>
</file>