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85" r:id="rId4"/>
    <p:sldId id="275" r:id="rId5"/>
    <p:sldId id="286" r:id="rId6"/>
    <p:sldId id="269" r:id="rId7"/>
    <p:sldId id="270" r:id="rId8"/>
    <p:sldId id="271" r:id="rId9"/>
    <p:sldId id="272" r:id="rId10"/>
    <p:sldId id="273" r:id="rId11"/>
    <p:sldId id="274" r:id="rId12"/>
    <p:sldId id="276" r:id="rId13"/>
    <p:sldId id="279" r:id="rId14"/>
    <p:sldId id="287" r:id="rId15"/>
    <p:sldId id="277" r:id="rId16"/>
    <p:sldId id="288" r:id="rId17"/>
    <p:sldId id="280" r:id="rId18"/>
    <p:sldId id="283" r:id="rId19"/>
    <p:sldId id="26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46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3937C-7A39-4A10-BEA2-CEC8C2843DC0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24AE-F2BB-47D5-B5E8-28030C5333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23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24AE-F2BB-47D5-B5E8-28030C5333CB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C24AE-F2BB-47D5-B5E8-28030C5333CB}" type="slidenum">
              <a:rPr lang="cs-CZ" smtClean="0"/>
              <a:t>19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6BCD3-3B6B-4531-92BA-9EBDECDB26F9}" type="datetimeFigureOut">
              <a:rPr lang="cs-CZ" smtClean="0"/>
              <a:t>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7C4A-F78F-49F2-9C7A-1830B473E6C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Kvalita služeb ve venkovské turistice a agroturistice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6185" y="3600450"/>
            <a:ext cx="8718303" cy="1844774"/>
          </a:xfrm>
        </p:spPr>
        <p:txBody>
          <a:bodyPr/>
          <a:lstStyle/>
          <a:p>
            <a:r>
              <a:rPr lang="cs-CZ" dirty="0"/>
              <a:t>Svaz venkovské turistiky a agroturistiky - 2017</a:t>
            </a:r>
          </a:p>
        </p:txBody>
      </p:sp>
      <p:pic>
        <p:nvPicPr>
          <p:cNvPr id="13" name="Obrázek 12" descr="svta-logo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01483"/>
            <a:ext cx="2495550" cy="968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Oficiální jednotná klasifikace ubytování v soukromí 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779070" y="1578483"/>
            <a:ext cx="4364930" cy="4226781"/>
          </a:xfrm>
        </p:spPr>
        <p:txBody>
          <a:bodyPr>
            <a:normAutofit/>
          </a:bodyPr>
          <a:lstStyle/>
          <a:p>
            <a:pPr fontAlgn="base">
              <a:buClr>
                <a:srgbClr val="C00000"/>
              </a:buClr>
            </a:pPr>
            <a:r>
              <a:rPr lang="en-US" dirty="0" err="1"/>
              <a:t>Nový</a:t>
            </a:r>
            <a:r>
              <a:rPr lang="en-US" dirty="0"/>
              <a:t> </a:t>
            </a:r>
            <a:r>
              <a:rPr lang="en-US" dirty="0" err="1"/>
              <a:t>technický</a:t>
            </a:r>
            <a:r>
              <a:rPr lang="en-US" dirty="0"/>
              <a:t> </a:t>
            </a:r>
            <a:r>
              <a:rPr lang="en-US" dirty="0" err="1"/>
              <a:t>předpoklad</a:t>
            </a:r>
            <a:r>
              <a:rPr lang="en-US" dirty="0"/>
              <a:t> </a:t>
            </a:r>
            <a:r>
              <a:rPr lang="en-US" dirty="0" err="1"/>
              <a:t>kvality</a:t>
            </a:r>
            <a:r>
              <a:rPr lang="en-US" dirty="0"/>
              <a:t> ČSKS</a:t>
            </a:r>
            <a:endParaRPr lang="cs-CZ" dirty="0"/>
          </a:p>
          <a:p>
            <a:pPr fontAlgn="base">
              <a:buClr>
                <a:srgbClr val="C00000"/>
              </a:buClr>
            </a:pPr>
            <a:r>
              <a:rPr lang="en-US" dirty="0" err="1"/>
              <a:t>Platnost</a:t>
            </a:r>
            <a:r>
              <a:rPr lang="en-US" dirty="0"/>
              <a:t> </a:t>
            </a:r>
            <a:r>
              <a:rPr lang="en-US" dirty="0" err="1"/>
              <a:t>certifikátu</a:t>
            </a:r>
            <a:r>
              <a:rPr lang="en-US" dirty="0"/>
              <a:t> 3 </a:t>
            </a:r>
            <a:r>
              <a:rPr lang="en-US" dirty="0" err="1"/>
              <a:t>roky</a:t>
            </a:r>
            <a:endParaRPr lang="en-US" dirty="0"/>
          </a:p>
          <a:p>
            <a:pPr fontAlgn="base">
              <a:buClr>
                <a:srgbClr val="C00000"/>
              </a:buClr>
            </a:pPr>
            <a:r>
              <a:rPr lang="en-US" dirty="0" err="1"/>
              <a:t>Provozovatel</a:t>
            </a:r>
            <a:r>
              <a:rPr lang="en-US" dirty="0"/>
              <a:t> - IČO</a:t>
            </a:r>
          </a:p>
          <a:p>
            <a:pPr fontAlgn="base">
              <a:buClr>
                <a:srgbClr val="C00000"/>
              </a:buClr>
            </a:pPr>
            <a:endParaRPr lang="en-US" dirty="0"/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107504" y="5085184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2" descr="Výsledek obrázku pro čsk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7638"/>
            <a:ext cx="4320480" cy="31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4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Kategorizace zařízení agroturistiky a venkovské turistiky 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779070" y="1578483"/>
            <a:ext cx="4364930" cy="4226781"/>
          </a:xfrm>
        </p:spPr>
        <p:txBody>
          <a:bodyPr>
            <a:normAutofit/>
          </a:bodyPr>
          <a:lstStyle/>
          <a:p>
            <a:pPr fontAlgn="base">
              <a:buClr>
                <a:srgbClr val="C00000"/>
              </a:buClr>
            </a:pPr>
            <a:r>
              <a:rPr lang="cs-CZ" sz="2700" dirty="0"/>
              <a:t>Sestavil Svaz venkovské turistiky a agroturistiky za podpory Ministerstva zemědělství.</a:t>
            </a:r>
          </a:p>
          <a:p>
            <a:pPr marL="0" indent="0" fontAlgn="base">
              <a:buClr>
                <a:srgbClr val="C00000"/>
              </a:buClr>
              <a:buNone/>
            </a:pPr>
            <a:endParaRPr lang="cs-CZ" sz="2700" dirty="0"/>
          </a:p>
          <a:p>
            <a:pPr fontAlgn="base">
              <a:buClr>
                <a:srgbClr val="C00000"/>
              </a:buClr>
            </a:pPr>
            <a:r>
              <a:rPr lang="pl-PL" sz="2700" dirty="0"/>
              <a:t>Klasifikace je platná od </a:t>
            </a:r>
          </a:p>
          <a:p>
            <a:pPr marL="0" indent="0" fontAlgn="base">
              <a:buClr>
                <a:srgbClr val="C00000"/>
              </a:buClr>
              <a:buNone/>
            </a:pPr>
            <a:r>
              <a:rPr lang="pl-PL" sz="2700" dirty="0"/>
              <a:t>     28. 2. 2017. </a:t>
            </a:r>
            <a:endParaRPr lang="cs-CZ" sz="2700" dirty="0"/>
          </a:p>
        </p:txBody>
      </p:sp>
      <p:pic>
        <p:nvPicPr>
          <p:cNvPr id="2054" name="Picture 6" descr="http://www.januvdvur.cz/rs/402/galerie/6/5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81" y="1772816"/>
            <a:ext cx="3599019" cy="420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74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Kategorizace zařízení agroturistiky a venkovské turistiky 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779070" y="1578483"/>
            <a:ext cx="4364930" cy="4226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>
                <a:srgbClr val="C00000"/>
              </a:buClr>
              <a:buFont typeface="Arial" pitchFamily="34" charset="0"/>
              <a:buNone/>
            </a:pPr>
            <a:r>
              <a:rPr lang="pl-PL" b="1" dirty="0"/>
              <a:t>Kategorie</a:t>
            </a:r>
            <a:r>
              <a:rPr lang="pl-PL" dirty="0"/>
              <a:t>: 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Dovolená na statku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Dovolená na venkově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Zážitky na venkově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9" y="4673836"/>
            <a:ext cx="3105700" cy="129614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8" y="3065724"/>
            <a:ext cx="3097761" cy="145333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9" y="1487213"/>
            <a:ext cx="3036398" cy="14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6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Kategorizace zařízení agroturistiky a venkovské turistiky 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779070" y="1578483"/>
            <a:ext cx="4364930" cy="4226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C00000"/>
              </a:buClr>
            </a:pPr>
            <a:r>
              <a:rPr lang="pl-PL" dirty="0"/>
              <a:t>Čistokrevná agroturistika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Zemědělský podnikatel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Certifikované ubytování + služby vytvářející program</a:t>
            </a:r>
          </a:p>
          <a:p>
            <a:pPr fontAlgn="base">
              <a:buClr>
                <a:srgbClr val="C00000"/>
              </a:buClr>
            </a:pPr>
            <a:endParaRPr lang="pl-PL" dirty="0"/>
          </a:p>
          <a:p>
            <a:pPr fontAlgn="base">
              <a:buClr>
                <a:srgbClr val="C00000"/>
              </a:buClr>
            </a:pPr>
            <a:endParaRPr lang="pl-PL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05418"/>
            <a:ext cx="3563554" cy="531873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79" y="4941168"/>
            <a:ext cx="2555442" cy="11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1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4716016" y="0"/>
            <a:ext cx="4427984" cy="5949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C00000"/>
              </a:buClr>
            </a:pPr>
            <a:endParaRPr lang="pl-PL" dirty="0"/>
          </a:p>
          <a:p>
            <a:pPr fontAlgn="base">
              <a:buClr>
                <a:srgbClr val="C00000"/>
              </a:buClr>
            </a:pPr>
            <a:r>
              <a:rPr lang="cs-CZ" sz="3600" dirty="0"/>
              <a:t>Ubytování hostů probíhá výhradně v zemědělském areálu</a:t>
            </a:r>
          </a:p>
          <a:p>
            <a:pPr fontAlgn="base">
              <a:buClr>
                <a:srgbClr val="C00000"/>
              </a:buClr>
            </a:pPr>
            <a:r>
              <a:rPr lang="pl-PL" sz="3600" dirty="0"/>
              <a:t>Travnatá plocha pro relaxaci a odpočinek</a:t>
            </a:r>
          </a:p>
          <a:p>
            <a:pPr fontAlgn="base">
              <a:buClr>
                <a:srgbClr val="C00000"/>
              </a:buClr>
            </a:pPr>
            <a:r>
              <a:rPr lang="pl-PL" sz="3600" dirty="0"/>
              <a:t>Zázení pro přípravu jídel</a:t>
            </a:r>
          </a:p>
          <a:p>
            <a:pPr fontAlgn="base">
              <a:buClr>
                <a:srgbClr val="C00000"/>
              </a:buClr>
            </a:pPr>
            <a:r>
              <a:rPr lang="pl-PL" sz="3600" dirty="0"/>
              <a:t>Přivítání hostů</a:t>
            </a:r>
          </a:p>
          <a:p>
            <a:pPr fontAlgn="base">
              <a:buClr>
                <a:srgbClr val="C00000"/>
              </a:buClr>
            </a:pPr>
            <a:r>
              <a:rPr lang="pl-PL" sz="3600" dirty="0"/>
              <a:t>Informační složka</a:t>
            </a:r>
          </a:p>
          <a:p>
            <a:pPr fontAlgn="base">
              <a:buClr>
                <a:srgbClr val="C00000"/>
              </a:buClr>
            </a:pPr>
            <a:r>
              <a:rPr lang="pl-PL" sz="3600" dirty="0"/>
              <a:t>Informace o akcích a aktivitách</a:t>
            </a:r>
          </a:p>
          <a:p>
            <a:pPr fontAlgn="base">
              <a:buClr>
                <a:srgbClr val="C00000"/>
              </a:buClr>
            </a:pPr>
            <a:r>
              <a:rPr lang="pl-PL" sz="3600" dirty="0"/>
              <a:t>Spolupráce - pokud je možná a vítaná</a:t>
            </a:r>
          </a:p>
          <a:p>
            <a:pPr fontAlgn="base">
              <a:buClr>
                <a:srgbClr val="C00000"/>
              </a:buClr>
            </a:pPr>
            <a:r>
              <a:rPr lang="pl-PL" sz="3600" dirty="0"/>
              <a:t>Regionální potraviny a výrobky</a:t>
            </a:r>
          </a:p>
          <a:p>
            <a:pPr fontAlgn="base">
              <a:buClr>
                <a:srgbClr val="C00000"/>
              </a:buClr>
            </a:pPr>
            <a:r>
              <a:rPr lang="pl-PL" sz="3600" dirty="0"/>
              <a:t>Pojištění zákonné odpovědnosti</a:t>
            </a:r>
          </a:p>
          <a:p>
            <a:pPr fontAlgn="base">
              <a:buClr>
                <a:srgbClr val="C00000"/>
              </a:buClr>
            </a:pPr>
            <a:endParaRPr lang="pl-PL" dirty="0"/>
          </a:p>
          <a:p>
            <a:pPr fontAlgn="base">
              <a:buClr>
                <a:srgbClr val="C00000"/>
              </a:buClr>
            </a:pPr>
            <a:endParaRPr lang="pl-PL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05418"/>
            <a:ext cx="3563554" cy="531873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555442" cy="119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02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Kategorizace zařízení agroturistiky a venkovské turistiky 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779070" y="1578483"/>
            <a:ext cx="4364930" cy="4226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C00000"/>
              </a:buClr>
            </a:pPr>
            <a:r>
              <a:rPr lang="pl-PL" dirty="0"/>
              <a:t>Certifikované ubytování + služby vytvářející program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IČO</a:t>
            </a:r>
          </a:p>
        </p:txBody>
      </p:sp>
      <p:pic>
        <p:nvPicPr>
          <p:cNvPr id="7170" name="Picture 2" descr="http://www.chalupa-podlipami.cz/webcontent/galery/438/full/chalupa-pod-lip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6" y="1700808"/>
            <a:ext cx="4356314" cy="32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56869"/>
            <a:ext cx="3097761" cy="1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77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4758781" y="332656"/>
            <a:ext cx="4364930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C00000"/>
              </a:buClr>
            </a:pPr>
            <a:r>
              <a:rPr lang="cs-CZ" dirty="0"/>
              <a:t>procházka s průvodcem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cyklovýlet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grilování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ochutnávka regionálních produktů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ukázka řemesla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tvoření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autorské čtení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posezení s hudbou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prohlídka hospodářství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jízda na koni nebo v kočáře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možnost vyzkoušet si vaření regionálních specialit, péči o zahradu, pěstování bylinek, péči o zvířata atd.</a:t>
            </a:r>
            <a:endParaRPr lang="pl-PL" dirty="0"/>
          </a:p>
        </p:txBody>
      </p:sp>
      <p:pic>
        <p:nvPicPr>
          <p:cNvPr id="7170" name="Picture 2" descr="http://www.chalupa-podlipami.cz/webcontent/galery/438/full/chalupa-pod-lip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6" y="1700808"/>
            <a:ext cx="4356314" cy="32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7" y="151074"/>
            <a:ext cx="3097761" cy="14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9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Kategorizace zařízení agroturistiky a venkovské turistiky 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004048" y="1578483"/>
            <a:ext cx="4139952" cy="40107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>
                <a:srgbClr val="C00000"/>
              </a:buClr>
              <a:buNone/>
            </a:pPr>
            <a:r>
              <a:rPr lang="pl-PL" b="1" dirty="0"/>
              <a:t>Pravidedlně se opakující program: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zemědělství, 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lesnictví, 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víno, ovoce, zelenina, 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bylinky, přírodní zahrady, 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regionální řemesla, 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příprava potravin, 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činnosti související s krajinou, ochranou přírody, domácí faunou a flórou, 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umění a kultura, </a:t>
            </a:r>
          </a:p>
          <a:p>
            <a:pPr fontAlgn="base">
              <a:buClr>
                <a:srgbClr val="C00000"/>
              </a:buClr>
            </a:pPr>
            <a:r>
              <a:rPr lang="cs-CZ" dirty="0"/>
              <a:t>zdraví.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0" y="1700808"/>
            <a:ext cx="4574850" cy="30535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590330"/>
            <a:ext cx="31057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Certifikace – aktuální stav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83568" y="1578483"/>
            <a:ext cx="7848872" cy="4226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rgbClr val="C00000"/>
              </a:buClr>
            </a:pPr>
            <a:r>
              <a:rPr lang="pl-PL" dirty="0"/>
              <a:t>Navázání spolupráce s DM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Navázaná spolupráce s ASZ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Proškolení certifikačních komisařů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Sestavení certifikačních komisí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Tvorba dokumentů elektronické certifikce</a:t>
            </a:r>
          </a:p>
        </p:txBody>
      </p:sp>
    </p:spTree>
    <p:extLst>
      <p:ext uri="{BB962C8B-B14F-4D97-AF65-F5344CB8AC3E}">
        <p14:creationId xmlns:p14="http://schemas.microsoft.com/office/powerpoint/2010/main" val="69751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24745"/>
            <a:ext cx="8352928" cy="1584175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1080120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Ing. Zdenka Nosková </a:t>
            </a:r>
          </a:p>
          <a:p>
            <a:r>
              <a:rPr lang="cs-CZ" sz="2400" dirty="0"/>
              <a:t>zdenkanoskova@svazvt.cz</a:t>
            </a:r>
          </a:p>
          <a:p>
            <a:r>
              <a:rPr lang="cs-CZ" sz="2400" dirty="0"/>
              <a:t>www.svazvt.cz</a:t>
            </a:r>
          </a:p>
        </p:txBody>
      </p:sp>
      <p:pic>
        <p:nvPicPr>
          <p:cNvPr id="4" name="Obrázek 3" descr="svta-logo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684761"/>
            <a:ext cx="2495550" cy="968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://www.uvysaty.cz/photo/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3" y="692696"/>
            <a:ext cx="263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apartmany-kocourek.cz/images/galleries/14/photos/a02_full_04_142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44" y="692696"/>
            <a:ext cx="296613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ýsledek obrázku pro vařejkův dvů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/>
          <a:stretch/>
        </p:blipFill>
        <p:spPr bwMode="auto">
          <a:xfrm>
            <a:off x="3306847" y="2885560"/>
            <a:ext cx="273607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uvysaty.cz/photo/1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4"/>
          <a:stretch/>
        </p:blipFill>
        <p:spPr bwMode="auto">
          <a:xfrm>
            <a:off x="326415" y="2891195"/>
            <a:ext cx="2795173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http://www.januvdvur.cz/rs/402/galerie/4/2.h_bublani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63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85560"/>
            <a:ext cx="2636527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Certifikace kvality služeb 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ve venkovské turistice a agroturistice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0" y="1556792"/>
            <a:ext cx="4114800" cy="3888432"/>
          </a:xfrm>
        </p:spPr>
        <p:txBody>
          <a:bodyPr>
            <a:normAutofit/>
          </a:bodyPr>
          <a:lstStyle/>
          <a:p>
            <a:pPr fontAlgn="base">
              <a:buClr>
                <a:srgbClr val="C00000"/>
              </a:buClr>
            </a:pPr>
            <a:r>
              <a:rPr lang="cs-CZ" b="1" dirty="0"/>
              <a:t>Oficiální jednotná klasifikace ubytování v soukromí</a:t>
            </a:r>
          </a:p>
          <a:p>
            <a:pPr marL="0" indent="0" fontAlgn="base">
              <a:buClr>
                <a:srgbClr val="C00000"/>
              </a:buClr>
              <a:buNone/>
            </a:pPr>
            <a:endParaRPr lang="cs-CZ" b="1" dirty="0"/>
          </a:p>
          <a:p>
            <a:pPr fontAlgn="base">
              <a:buClr>
                <a:srgbClr val="C00000"/>
              </a:buClr>
            </a:pPr>
            <a:r>
              <a:rPr lang="cs-CZ" b="1" dirty="0"/>
              <a:t>Kategorizace zařízení agroturistiky a venkovské turistiky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5" y="1720462"/>
            <a:ext cx="3549106" cy="167269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2" y="3645024"/>
            <a:ext cx="3549106" cy="16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7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Stavebnice certifikací a značek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 b="7628"/>
          <a:stretch/>
        </p:blipFill>
        <p:spPr>
          <a:xfrm>
            <a:off x="1124744" y="980728"/>
            <a:ext cx="6894512" cy="454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92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Oficiální jednotná klasifikace ubytování v soukromí </a:t>
            </a:r>
          </a:p>
        </p:txBody>
      </p:sp>
      <p:sp>
        <p:nvSpPr>
          <p:cNvPr id="9" name="Zástupný symbol pro obsah 3"/>
          <p:cNvSpPr txBox="1">
            <a:spLocks/>
          </p:cNvSpPr>
          <p:nvPr/>
        </p:nvSpPr>
        <p:spPr>
          <a:xfrm>
            <a:off x="4755713" y="1700808"/>
            <a:ext cx="4280783" cy="410445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dirty="0"/>
              <a:t>Nahradila dosavadní certifikaci ubytování v soukromí.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  <a:p>
            <a:pPr marL="0" indent="0">
              <a:buFont typeface="Arial" pitchFamily="34" charset="0"/>
              <a:buNone/>
            </a:pPr>
            <a:r>
              <a:rPr lang="pl-PL" b="1" dirty="0"/>
              <a:t>TŘÍDA</a:t>
            </a:r>
            <a:r>
              <a:rPr lang="pl-PL" dirty="0"/>
              <a:t>  </a:t>
            </a:r>
          </a:p>
          <a:p>
            <a:r>
              <a:rPr lang="pl-PL" dirty="0"/>
              <a:t>2 – 4 kytičky</a:t>
            </a:r>
          </a:p>
          <a:p>
            <a:endParaRPr lang="pl-PL" dirty="0"/>
          </a:p>
          <a:p>
            <a:pPr marL="0" indent="0">
              <a:buFont typeface="Arial" pitchFamily="34" charset="0"/>
              <a:buNone/>
            </a:pPr>
            <a:r>
              <a:rPr lang="pl-PL" b="1" dirty="0"/>
              <a:t>KATEGORIE</a:t>
            </a:r>
          </a:p>
          <a:p>
            <a:r>
              <a:rPr lang="pl-PL" dirty="0"/>
              <a:t>Obytná místnost (samostatný pokoj, apartmán)</a:t>
            </a:r>
          </a:p>
          <a:p>
            <a:r>
              <a:rPr lang="pl-PL" dirty="0"/>
              <a:t>Ubytovací objekt (chata, chalupa)</a:t>
            </a:r>
          </a:p>
          <a:p>
            <a:r>
              <a:rPr lang="pl-PL" dirty="0"/>
              <a:t>Malý kemp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  <a:p>
            <a:pPr marL="0" indent="0">
              <a:buFont typeface="Arial" pitchFamily="34" charset="0"/>
              <a:buNone/>
            </a:pPr>
            <a:r>
              <a:rPr lang="pl-PL" dirty="0"/>
              <a:t>Kapacita 20 / 35 lůžek</a:t>
            </a:r>
          </a:p>
          <a:p>
            <a:pPr marL="0" indent="0">
              <a:buFont typeface="Arial" pitchFamily="34" charset="0"/>
              <a:buNone/>
            </a:pPr>
            <a:r>
              <a:rPr lang="pl-PL" dirty="0"/>
              <a:t>Platnost 3 roky</a:t>
            </a:r>
          </a:p>
          <a:p>
            <a:endParaRPr lang="pl-PL" dirty="0"/>
          </a:p>
        </p:txBody>
      </p:sp>
      <p:pic>
        <p:nvPicPr>
          <p:cNvPr id="10" name="Zástupný symbol pro obsah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25626"/>
            <a:ext cx="4331094" cy="238281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0" y="4626325"/>
            <a:ext cx="1292121" cy="129212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42" y="4626326"/>
            <a:ext cx="1304940" cy="130494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74" y="4647662"/>
            <a:ext cx="1286994" cy="12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2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Oficiální jednotná klasifikace ubytování v soukromí </a:t>
            </a:r>
          </a:p>
        </p:txBody>
      </p:sp>
      <p:pic>
        <p:nvPicPr>
          <p:cNvPr id="7" name="Zástupný symbol pro obsah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7" y="1717637"/>
            <a:ext cx="4192787" cy="3168352"/>
          </a:xfrm>
          <a:prstGeom prst="rect">
            <a:avLst/>
          </a:prstGeom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779070" y="1578483"/>
            <a:ext cx="4364930" cy="4226781"/>
          </a:xfrm>
        </p:spPr>
        <p:txBody>
          <a:bodyPr>
            <a:normAutofit/>
          </a:bodyPr>
          <a:lstStyle/>
          <a:p>
            <a:pPr fontAlgn="base">
              <a:buClr>
                <a:srgbClr val="C00000"/>
              </a:buClr>
            </a:pPr>
            <a:r>
              <a:rPr lang="cs-CZ" sz="2700" dirty="0"/>
              <a:t>Sestavil Svaz venkovské turistiky a agroturistiky za podpory Ministerstva pro místní rozvoj a Fóra cestovního ruchu. </a:t>
            </a:r>
          </a:p>
          <a:p>
            <a:pPr marL="0" indent="0" fontAlgn="base">
              <a:buClr>
                <a:srgbClr val="C00000"/>
              </a:buClr>
              <a:buNone/>
            </a:pPr>
            <a:endParaRPr lang="cs-CZ" sz="2700" dirty="0"/>
          </a:p>
          <a:p>
            <a:pPr fontAlgn="base">
              <a:buClr>
                <a:srgbClr val="C00000"/>
              </a:buClr>
            </a:pPr>
            <a:r>
              <a:rPr lang="pl-PL" sz="2700" dirty="0"/>
              <a:t>Klasifikace je platná od </a:t>
            </a:r>
          </a:p>
          <a:p>
            <a:pPr marL="0" indent="0" fontAlgn="base">
              <a:buClr>
                <a:srgbClr val="C00000"/>
              </a:buClr>
              <a:buNone/>
            </a:pPr>
            <a:r>
              <a:rPr lang="pl-PL" sz="2700" dirty="0"/>
              <a:t>    18. 1. 2017. </a:t>
            </a: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361658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Oficiální jednotná klasifikace ubytování v soukromí 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779070" y="1578483"/>
            <a:ext cx="4364930" cy="4226781"/>
          </a:xfrm>
        </p:spPr>
        <p:txBody>
          <a:bodyPr>
            <a:normAutofit fontScale="85000" lnSpcReduction="20000"/>
          </a:bodyPr>
          <a:lstStyle/>
          <a:p>
            <a:pPr fontAlgn="base">
              <a:buClr>
                <a:srgbClr val="C00000"/>
              </a:buClr>
            </a:pPr>
            <a:r>
              <a:rPr lang="cs-CZ" dirty="0"/>
              <a:t>Přechodné krátkodobé turistické ubytování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v minimálně </a:t>
            </a:r>
            <a:r>
              <a:rPr lang="pl-PL" b="1" dirty="0"/>
              <a:t>1 a maximálně ve 4 ubytovacích jednotkách v rodinném domě, bytovém domě nebo ve stavbě pro rodinnou rekreaci 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v objektu stavby pro rodinnou rekreaci.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5" y="1753616"/>
            <a:ext cx="4154058" cy="3115544"/>
          </a:xfrm>
          <a:prstGeom prst="rect">
            <a:avLst/>
          </a:prstGeom>
        </p:spPr>
      </p:pic>
      <p:sp>
        <p:nvSpPr>
          <p:cNvPr id="6" name="Zástupný symbol pro obsah 3"/>
          <p:cNvSpPr txBox="1">
            <a:spLocks/>
          </p:cNvSpPr>
          <p:nvPr/>
        </p:nvSpPr>
        <p:spPr>
          <a:xfrm>
            <a:off x="107504" y="5085184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796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Oficiální jednotná klasifikace ubytování v soukromí 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779070" y="1578483"/>
            <a:ext cx="4364930" cy="4226781"/>
          </a:xfrm>
        </p:spPr>
        <p:txBody>
          <a:bodyPr>
            <a:normAutofit/>
          </a:bodyPr>
          <a:lstStyle/>
          <a:p>
            <a:pPr marL="0" indent="0" fontAlgn="base">
              <a:buClr>
                <a:srgbClr val="C00000"/>
              </a:buClr>
              <a:buNone/>
            </a:pPr>
            <a:r>
              <a:rPr lang="pl-PL" b="1" dirty="0"/>
              <a:t>Kategorie</a:t>
            </a:r>
            <a:r>
              <a:rPr lang="pl-PL" dirty="0"/>
              <a:t>: 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Pokoj pro hosty 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Apartmán pro hosty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Objekt pro rekreaci </a:t>
            </a:r>
          </a:p>
          <a:p>
            <a:pPr fontAlgn="base">
              <a:buClr>
                <a:srgbClr val="C00000"/>
              </a:buClr>
            </a:pPr>
            <a:r>
              <a:rPr lang="pl-PL" dirty="0"/>
              <a:t>Malý penzion </a:t>
            </a: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107504" y="5085184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2" descr="http://www.apartmany-kocourek.cz/images/f-1464967077-958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8" y="1729869"/>
            <a:ext cx="4359115" cy="290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8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Oficiální jednotná klasifikace ubytování v soukromí 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779070" y="1722499"/>
            <a:ext cx="4364930" cy="4226781"/>
          </a:xfrm>
        </p:spPr>
        <p:txBody>
          <a:bodyPr>
            <a:normAutofit/>
          </a:bodyPr>
          <a:lstStyle/>
          <a:p>
            <a:pPr marL="0" indent="0" fontAlgn="base">
              <a:buClr>
                <a:srgbClr val="C00000"/>
              </a:buClr>
              <a:buNone/>
            </a:pPr>
            <a:r>
              <a:rPr lang="en-US" b="1" dirty="0" err="1"/>
              <a:t>Tříd</a:t>
            </a:r>
            <a:r>
              <a:rPr lang="cs-CZ" b="1" dirty="0"/>
              <a:t>y:</a:t>
            </a:r>
            <a:endParaRPr lang="en-US" dirty="0"/>
          </a:p>
          <a:p>
            <a:pPr marL="0" indent="0" fontAlgn="base">
              <a:buClr>
                <a:srgbClr val="C00000"/>
              </a:buClr>
              <a:buNone/>
            </a:pPr>
            <a:r>
              <a:rPr lang="en-US" dirty="0"/>
              <a:t>* Tourist</a:t>
            </a:r>
          </a:p>
          <a:p>
            <a:pPr marL="0" indent="0" fontAlgn="base">
              <a:buClr>
                <a:srgbClr val="C00000"/>
              </a:buClr>
              <a:buNone/>
            </a:pPr>
            <a:r>
              <a:rPr lang="en-US" dirty="0"/>
              <a:t>** Economy</a:t>
            </a:r>
          </a:p>
          <a:p>
            <a:pPr marL="0" indent="0" fontAlgn="base">
              <a:buClr>
                <a:srgbClr val="C00000"/>
              </a:buClr>
              <a:buNone/>
            </a:pPr>
            <a:r>
              <a:rPr lang="en-US" dirty="0"/>
              <a:t>*** Standard</a:t>
            </a:r>
          </a:p>
          <a:p>
            <a:pPr marL="0" indent="0" fontAlgn="base">
              <a:buClr>
                <a:srgbClr val="C00000"/>
              </a:buClr>
              <a:buNone/>
            </a:pPr>
            <a:r>
              <a:rPr lang="en-US" dirty="0"/>
              <a:t>**** First Class</a:t>
            </a: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107504" y="5085184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10878"/>
            <a:ext cx="4320480" cy="203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85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14677</TotalTime>
  <Words>343</Words>
  <Application>Microsoft Office PowerPoint</Application>
  <PresentationFormat>Předvádění na obrazovce (4:3)</PresentationFormat>
  <Paragraphs>106</Paragraphs>
  <Slides>19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Kvalita služeb ve venkovské turistice a agroturistice</vt:lpstr>
      <vt:lpstr>Prezentace aplikace PowerPoint</vt:lpstr>
      <vt:lpstr>Certifikace kvality služeb  ve venkovské turistice a agroturistice</vt:lpstr>
      <vt:lpstr>Stavebnice certifikací a značek</vt:lpstr>
      <vt:lpstr>Oficiální jednotná klasifikace ubytování v soukromí </vt:lpstr>
      <vt:lpstr>Oficiální jednotná klasifikace ubytování v soukromí </vt:lpstr>
      <vt:lpstr>Oficiální jednotná klasifikace ubytování v soukromí </vt:lpstr>
      <vt:lpstr>Oficiální jednotná klasifikace ubytování v soukromí </vt:lpstr>
      <vt:lpstr>Oficiální jednotná klasifikace ubytování v soukromí </vt:lpstr>
      <vt:lpstr>Oficiální jednotná klasifikace ubytování v soukromí </vt:lpstr>
      <vt:lpstr>Kategorizace zařízení agroturistiky a venkovské turistiky </vt:lpstr>
      <vt:lpstr>Kategorizace zařízení agroturistiky a venkovské turistiky </vt:lpstr>
      <vt:lpstr>Kategorizace zařízení agroturistiky a venkovské turistiky </vt:lpstr>
      <vt:lpstr>Prezentace aplikace PowerPoint</vt:lpstr>
      <vt:lpstr>Kategorizace zařízení agroturistiky a venkovské turistiky </vt:lpstr>
      <vt:lpstr>Prezentace aplikace PowerPoint</vt:lpstr>
      <vt:lpstr>Kategorizace zařízení agroturistiky a venkovské turistiky </vt:lpstr>
      <vt:lpstr>Certifikace – aktuální stav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</dc:creator>
  <cp:lastModifiedBy>Uzel Petr</cp:lastModifiedBy>
  <cp:revision>120</cp:revision>
  <dcterms:created xsi:type="dcterms:W3CDTF">2017-03-26T08:53:05Z</dcterms:created>
  <dcterms:modified xsi:type="dcterms:W3CDTF">2017-10-04T11:34:38Z</dcterms:modified>
</cp:coreProperties>
</file>