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1" r:id="rId2"/>
    <p:sldId id="526" r:id="rId3"/>
    <p:sldId id="525" r:id="rId4"/>
    <p:sldId id="519" r:id="rId5"/>
    <p:sldId id="527" r:id="rId6"/>
    <p:sldId id="518" r:id="rId7"/>
    <p:sldId id="528" r:id="rId8"/>
    <p:sldId id="521" r:id="rId9"/>
    <p:sldId id="529" r:id="rId10"/>
    <p:sldId id="520" r:id="rId11"/>
    <p:sldId id="530" r:id="rId12"/>
    <p:sldId id="522" r:id="rId13"/>
    <p:sldId id="523" r:id="rId14"/>
    <p:sldId id="524" r:id="rId15"/>
    <p:sldId id="531" r:id="rId16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FF"/>
    <a:srgbClr val="333399"/>
    <a:srgbClr val="FFFFFF"/>
    <a:srgbClr val="CC0000"/>
    <a:srgbClr val="CCECFF"/>
    <a:srgbClr val="33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81" autoAdjust="0"/>
  </p:normalViewPr>
  <p:slideViewPr>
    <p:cSldViewPr>
      <p:cViewPr>
        <p:scale>
          <a:sx n="100" d="100"/>
          <a:sy n="100" d="100"/>
        </p:scale>
        <p:origin x="-195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C6D2E46-B890-40F6-B07F-68B67C78D3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44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D84252-265D-4B24-AC19-87A494664D2C}" type="datetimeFigureOut">
              <a:rPr lang="cs-CZ"/>
              <a:pPr>
                <a:defRPr/>
              </a:pPr>
              <a:t>27.9.2018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12906D-1C54-4ED1-AAA7-101397AFE5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7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1676400"/>
            <a:ext cx="1943100" cy="3962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676400"/>
            <a:ext cx="5676900" cy="3962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C8BF-833A-4F54-8C61-F1AFE57614E5}" type="datetimeFigureOut">
              <a:rPr lang="cs-CZ"/>
              <a:pPr>
                <a:defRPr/>
              </a:pPr>
              <a:t>27.9.2018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CBB4-6816-4981-A092-ADAEF83F38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37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227647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cs-CZ" sz="3200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Opatření k omezení sucha a nedostatku </a:t>
            </a:r>
            <a:r>
              <a:rPr lang="cs-CZ" sz="3200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vody </a:t>
            </a:r>
            <a:br>
              <a:rPr lang="cs-CZ" sz="3200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vývoj změny </a:t>
            </a:r>
            <a:r>
              <a:rPr lang="cs-CZ" sz="3200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klimatu</a:t>
            </a:r>
            <a:endParaRPr lang="en-US" sz="2800" b="1" cap="small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547813" y="3716338"/>
            <a:ext cx="6264275" cy="15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defRPr/>
            </a:pPr>
            <a:endParaRPr lang="cs-CZ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RNDr. Pavel Punčochář, CSc</a:t>
            </a:r>
            <a:r>
              <a:rPr lang="en-US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cs-CZ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Sekce vodního hospodářství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Ministerstvo zemědělství</a:t>
            </a:r>
            <a:endParaRPr lang="cs-CZ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357313"/>
            <a:ext cx="8367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endParaRPr lang="cs-CZ" sz="1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432048"/>
          </a:xfrm>
        </p:spPr>
        <p:txBody>
          <a:bodyPr/>
          <a:lstStyle/>
          <a:p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b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cs-CZ" sz="1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471982"/>
              </p:ext>
            </p:extLst>
          </p:nvPr>
        </p:nvGraphicFramePr>
        <p:xfrm>
          <a:off x="179513" y="1988838"/>
          <a:ext cx="8784976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693"/>
                <a:gridCol w="1931423"/>
                <a:gridCol w="2139430"/>
                <a:gridCol w="2139430"/>
              </a:tblGrid>
              <a:tr h="756084">
                <a:tc>
                  <a:txBody>
                    <a:bodyPr/>
                    <a:lstStyle/>
                    <a:p>
                      <a:pPr algn="ctr"/>
                      <a:endParaRPr lang="cs-CZ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Povodí s. p.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Celkový počet stanic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Počet stanic </a:t>
                      </a:r>
                      <a:br>
                        <a:rPr lang="cs-CZ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pod Q 355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PODÍL (%) STANIC </a:t>
                      </a:r>
                      <a:br>
                        <a:rPr lang="cs-CZ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pod  Q 355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Povodí Labe, s. p.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119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63,9</a:t>
                      </a:r>
                      <a:endParaRPr lang="cs-CZ" sz="2000" b="1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Povodí Ohře, s. p.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28,3</a:t>
                      </a:r>
                      <a:endParaRPr lang="cs-CZ" sz="2000" b="1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Povodí Vltavy, s. p.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296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21</a:t>
                      </a:r>
                      <a:endParaRPr lang="cs-CZ" sz="2000" b="1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Povodí Odry, s. p.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10,1</a:t>
                      </a:r>
                      <a:endParaRPr lang="cs-CZ" sz="2000" b="1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Povodí Moravy, s. p.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24,8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9552" y="112474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průtoky (Q-355) v povodích v srpnu 2018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0012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50323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b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cs-CZ" sz="1600" b="1" cap="all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Situace se však díky pokračujícímu suchu v posledních </a:t>
            </a:r>
            <a:r>
              <a:rPr lang="cs-CZ" altLang="cs-CZ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měsících začíná </a:t>
            </a:r>
            <a:r>
              <a:rPr lang="cs-CZ" altLang="cs-CZ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přece jenom měnit – a nejlépe to vyjádřil pan prof. </a:t>
            </a:r>
            <a:r>
              <a:rPr lang="cs-CZ" altLang="cs-CZ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Jánský  </a:t>
            </a:r>
            <a:r>
              <a:rPr lang="cs-CZ" altLang="cs-CZ" sz="20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PřFUK</a:t>
            </a:r>
            <a:r>
              <a:rPr lang="cs-CZ" altLang="cs-CZ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Praha) v rozhovoru pro MF:</a:t>
            </a:r>
          </a:p>
          <a:p>
            <a:pPr marL="0" indent="0" algn="just">
              <a:buFontTx/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 přehrady bychom měli stavět, i když nás to bude mnohdy bolet. Budeme muset některá ta nádherná říční údolí, někdy chráněná, </a:t>
            </a:r>
            <a:r>
              <a:rPr lang="cs-C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zatopit….</a:t>
            </a:r>
            <a:r>
              <a:rPr lang="cs-C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Musíme se na to podívat z celonárodního hlediska, kolik vody tady schází</a:t>
            </a:r>
            <a:r>
              <a:rPr lang="cs-C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Pokud tato společnost dojde k poznání, že povodně a sucho patří k závažným problémům našeho života, tak se některých dalších věcí prostě musíme vzdát. Postrádám vyhlášení určitého problému za nejvyšší státní zájem, který by měl mít přednost</a:t>
            </a:r>
            <a:r>
              <a:rPr lang="cs-C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FontTx/>
              <a:buNone/>
              <a:defRPr/>
            </a:pPr>
            <a:r>
              <a:rPr lang="cs-CZ" sz="1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Podobné vyjádření v komplexnějším pojetí poskytl pro MF také prof.  Sklenička (rektor ČZU) </a:t>
            </a:r>
            <a:r>
              <a:rPr lang="cs-CZ" sz="9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9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altLang="cs-CZ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„….</a:t>
            </a:r>
            <a:r>
              <a:rPr lang="cs-CZ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musíme </a:t>
            </a:r>
            <a:r>
              <a:rPr lang="cs-CZ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české krajině vytvořit dostatečné velké prostory pro jímání a akumulaci srážkové vody. Velké množství malých, středních i velkých nádrží, poldrů nebo mokřadů, důmyslně propojených do funkčního celku</a:t>
            </a:r>
            <a:r>
              <a:rPr lang="cs-CZ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>
              <a:buFontTx/>
              <a:buNone/>
              <a:defRPr/>
            </a:pPr>
            <a:endParaRPr lang="cs-CZ" sz="800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sz="1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potřebu konkrétních nádrží, které připravuje </a:t>
            </a:r>
            <a:r>
              <a:rPr lang="cs-CZ" sz="18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MZe</a:t>
            </a:r>
            <a:r>
              <a:rPr lang="cs-CZ" sz="1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potvrdil také prof. Trnka (Mendelova universita a Czech Globe, Brno) v televizním pořadu „Rozstřel“ již v květnu t. r.</a:t>
            </a:r>
          </a:p>
          <a:p>
            <a:pPr marL="0" indent="0" algn="ctr">
              <a:buFontTx/>
              <a:buNone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Uvedení </a:t>
            </a:r>
            <a:r>
              <a:rPr lang="cs-CZ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odborníci bezpochyby nenáleží k tzv. </a:t>
            </a:r>
            <a:r>
              <a:rPr lang="cs-CZ" alt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„VH lobby“, tedy konečně média dávají prostor i objektivním, „nezeleným“ názorům!</a:t>
            </a:r>
          </a:p>
          <a:p>
            <a:pPr marL="0" indent="0">
              <a:buFontTx/>
              <a:buNone/>
              <a:defRPr/>
            </a:pPr>
            <a:endParaRPr lang="cs-CZ" altLang="cs-CZ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podobně se přidává i prof Sklenička, prof. Trnka a začínají to vnímat i ministři….</a:t>
            </a:r>
          </a:p>
        </p:txBody>
      </p:sp>
    </p:spTree>
    <p:extLst>
      <p:ext uri="{BB962C8B-B14F-4D97-AF65-F5344CB8AC3E}">
        <p14:creationId xmlns:p14="http://schemas.microsoft.com/office/powerpoint/2010/main" val="348982519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772400" cy="720725"/>
          </a:xfrm>
        </p:spPr>
        <p:txBody>
          <a:bodyPr/>
          <a:lstStyle/>
          <a:p>
            <a:r>
              <a:rPr lang="cs-CZ" altLang="cs-CZ" sz="2400" b="1" smtClean="0">
                <a:solidFill>
                  <a:srgbClr val="002060"/>
                </a:solidFill>
              </a:rPr>
              <a:t/>
            </a:r>
            <a:br>
              <a:rPr lang="cs-CZ" altLang="cs-CZ" sz="2400" b="1" smtClean="0">
                <a:solidFill>
                  <a:srgbClr val="002060"/>
                </a:solidFill>
              </a:rPr>
            </a:br>
            <a:r>
              <a:rPr lang="cs-CZ" altLang="cs-CZ" sz="2400" b="1" smtClean="0">
                <a:solidFill>
                  <a:srgbClr val="002060"/>
                </a:solidFill>
              </a:rPr>
              <a:t>Vývoj počtu územně hájených lokalit pro možnosti výstavby přehradních nádrží v ČR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188" y="1700213"/>
          <a:ext cx="8153400" cy="4816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706"/>
                <a:gridCol w="1998382"/>
                <a:gridCol w="1918447"/>
                <a:gridCol w="1358900"/>
                <a:gridCol w="1278965"/>
              </a:tblGrid>
              <a:tr h="17261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Povodí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Směrný vodohospodář-</a:t>
                      </a:r>
                      <a:b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ský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 (1975)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 hlavních povodí (2006)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Generel LAPV (2011)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Navržené rozšíření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(2015)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Vltavy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Ohře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Odry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cs-CZ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267744" y="213519"/>
            <a:ext cx="48974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</a:p>
          <a:p>
            <a:pPr algn="ctr"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2570217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71550" y="1557338"/>
          <a:ext cx="7561262" cy="451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80"/>
                <a:gridCol w="2700451"/>
                <a:gridCol w="972162"/>
                <a:gridCol w="2808469"/>
              </a:tblGrid>
              <a:tr h="6399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Povodí </a:t>
                      </a:r>
                      <a:r>
                        <a:rPr lang="cs-CZ" sz="1800" dirty="0" err="1" smtClean="0"/>
                        <a:t>s.p</a:t>
                      </a:r>
                      <a:r>
                        <a:rPr lang="cs-CZ" sz="1800" dirty="0" smtClean="0"/>
                        <a:t>.</a:t>
                      </a:r>
                      <a:endParaRPr lang="cs-CZ" sz="1800" dirty="0">
                        <a:solidFill>
                          <a:srgbClr val="993300"/>
                        </a:solidFill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endParaRPr lang="cs-CZ" sz="800" dirty="0" smtClean="0"/>
                    </a:p>
                    <a:p>
                      <a:pPr algn="ctr"/>
                      <a:r>
                        <a:rPr lang="cs-CZ" sz="1800" dirty="0" smtClean="0"/>
                        <a:t>lokalita</a:t>
                      </a:r>
                      <a:endParaRPr lang="cs-CZ" sz="1800" dirty="0">
                        <a:solidFill>
                          <a:srgbClr val="993300"/>
                        </a:solidFill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Povodí s. p.</a:t>
                      </a:r>
                      <a:endParaRPr lang="cs-CZ" sz="1800" dirty="0">
                        <a:solidFill>
                          <a:srgbClr val="993300"/>
                        </a:solidFill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endParaRPr lang="cs-CZ" sz="800" dirty="0" smtClean="0"/>
                    </a:p>
                    <a:p>
                      <a:pPr algn="ctr"/>
                      <a:r>
                        <a:rPr lang="cs-CZ" sz="1800" dirty="0" smtClean="0"/>
                        <a:t>lokalita</a:t>
                      </a:r>
                      <a:endParaRPr lang="cs-CZ" sz="1800" dirty="0">
                        <a:solidFill>
                          <a:srgbClr val="993300"/>
                        </a:solidFill>
                      </a:endParaRPr>
                    </a:p>
                  </a:txBody>
                  <a:tcPr marL="91445" marR="91445" marT="45678" marB="45678"/>
                </a:tc>
              </a:tr>
              <a:tr h="39614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Krejčovice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POH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(Stříbrný potok)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>
                    <a:solidFill>
                      <a:srgbClr val="00FFFF"/>
                    </a:solidFill>
                  </a:tcPr>
                </a:tc>
              </a:tr>
              <a:tr h="39614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Nabdín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POH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Skřiváň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</a:tr>
              <a:tr h="39614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Oráčov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POH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(Mnichov)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>
                    <a:solidFill>
                      <a:srgbClr val="00FFFF"/>
                    </a:solidFill>
                  </a:tcPr>
                </a:tc>
              </a:tr>
              <a:tr h="39614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Chroboly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(Albrechtice)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>
                    <a:solidFill>
                      <a:srgbClr val="00FFFF"/>
                    </a:solidFill>
                  </a:tcPr>
                </a:tc>
              </a:tr>
              <a:tr h="39614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Valdek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Blažice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</a:tr>
              <a:tr h="45710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Chlum)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Záhořovice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</a:tr>
              <a:tr h="39614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(Hořice)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Vlachovice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</a:tr>
              <a:tr h="51806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Židovka</a:t>
                      </a:r>
                    </a:p>
                    <a:p>
                      <a:pPr algn="ctr"/>
                      <a:endParaRPr lang="cs-CZ" sz="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(Javorník)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>
                    <a:solidFill>
                      <a:srgbClr val="00FFFF"/>
                    </a:solidFill>
                  </a:tcPr>
                </a:tc>
              </a:tr>
              <a:tr h="51806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20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Skuhrov</a:t>
                      </a:r>
                    </a:p>
                    <a:p>
                      <a:pPr algn="ctr"/>
                      <a:endParaRPr lang="cs-CZ" sz="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Želešice II</a:t>
                      </a:r>
                      <a:endParaRPr lang="cs-CZ" sz="1800" b="1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78" marB="45678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90500" y="749300"/>
            <a:ext cx="8496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Lokality odsouhlasené KÚ a obcemi, většinou odmítnuty MŽP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9594850" y="1641475"/>
          <a:ext cx="207964" cy="365172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365125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282" marR="91282" marT="45426" marB="45426">
                    <a:lnL w="12700" cmpd="sng">
                      <a:solidFill>
                        <a:schemeClr val="accent4"/>
                      </a:solidFill>
                      <a:prstDash val="solid"/>
                    </a:lnL>
                    <a:lnR w="12700" cmpd="sng">
                      <a:solidFill>
                        <a:schemeClr val="accent4"/>
                      </a:solidFill>
                      <a:prstDash val="solid"/>
                    </a:lnR>
                    <a:lnT w="12700" cmpd="sng">
                      <a:solidFill>
                        <a:schemeClr val="accent4"/>
                      </a:solidFill>
                      <a:prstDash val="solid"/>
                    </a:lnT>
                    <a:lnB w="12700" cmpd="sng">
                      <a:solidFill>
                        <a:schemeClr val="accent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268538" y="234950"/>
            <a:ext cx="48244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</a:p>
          <a:p>
            <a:pPr algn="ctr"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3904588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908050"/>
            <a:ext cx="7772400" cy="576263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Neschválené lokality více než 1 dotčenou obcí nebo peticí či písemným stanoviskem samosprávy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288" y="1844675"/>
          <a:ext cx="8497886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595"/>
                <a:gridCol w="2971165"/>
                <a:gridCol w="2232248"/>
                <a:gridCol w="1656878"/>
              </a:tblGrid>
              <a:tr h="21617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Povodí s. p.</a:t>
                      </a:r>
                      <a:endParaRPr lang="cs-CZ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Název</a:t>
                      </a:r>
                      <a:endParaRPr lang="cs-CZ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Vodní tok</a:t>
                      </a:r>
                      <a:endParaRPr lang="cs-CZ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Účel</a:t>
                      </a:r>
                      <a:endParaRPr lang="cs-CZ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Smolov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Radbuza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vodárenská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Stodůlky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Křemelná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vodárenská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Šárovcova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Lhota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Chotečský potok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nadlepšení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Vilémov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Jizera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vodárenská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Malá Úpa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vodárenská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Křížová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Doubrava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nadlepšení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Raspenava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Lomnice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nadlepšení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POH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Šluknov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Lesní potok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vodárenská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Střížov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Brtnice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nadlepšení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PMO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Březník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Chvojnice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nadlepšení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PVL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Krkavec A i B (návrh KÚ)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Nežárka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PPO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411413" y="333375"/>
            <a:ext cx="48974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</a:p>
          <a:p>
            <a:pPr algn="ctr"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9682711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1158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  <a:cs typeface="+mn-cs"/>
              </a:rPr>
              <a:t> </a:t>
            </a:r>
            <a:endParaRPr lang="cs-CZ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388" y="76200"/>
            <a:ext cx="8964612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cs-CZ" sz="800" b="1" cap="small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cs-CZ" sz="1400" b="1" i="1" cap="sm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cs-CZ" sz="1400" b="1" i="1" cap="sm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cs-CZ" sz="1600" b="1" cap="small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2565400"/>
            <a:ext cx="91440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Děkuji za pozornost.</a:t>
            </a:r>
          </a:p>
          <a:p>
            <a:pPr algn="ctr">
              <a:defRPr/>
            </a:pPr>
            <a:endParaRPr lang="cs-CZ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cs-CZ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0488" y="373538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i="1" dirty="0">
                <a:solidFill>
                  <a:srgbClr val="002060"/>
                </a:solidFill>
                <a:cs typeface="+mn-cs"/>
              </a:rPr>
              <a:t>pavel.punčochář@mze.cz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51050" y="765175"/>
            <a:ext cx="4824413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</a:p>
          <a:p>
            <a:pPr algn="ctr">
              <a:defRPr/>
            </a:pPr>
            <a:endParaRPr lang="cs-CZ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6607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cs-CZ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br>
              <a:rPr lang="cs-CZ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328591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Efekty opatření k omezení následků sucha a nedostatku vody </a:t>
            </a:r>
            <a:b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 liší pro různé typy sucha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algn="r">
              <a:buNone/>
            </a:pP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				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536505" cy="22322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436510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Koncepce ochrany před následky sucha pro území České republiky</a:t>
            </a:r>
          </a:p>
          <a:p>
            <a:pPr algn="ctr"/>
            <a:r>
              <a:rPr lang="cs-CZ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(66 stran,  18 příloh)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5544814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Usnesení vlády č. </a:t>
            </a:r>
            <a:r>
              <a:rPr lang="cs-CZ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528</a:t>
            </a:r>
            <a:r>
              <a:rPr lang="cs-CZ" sz="1800" dirty="0" smtClean="0">
                <a:solidFill>
                  <a:srgbClr val="0000FF"/>
                </a:solidFill>
              </a:rPr>
              <a:t> </a:t>
            </a: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dne </a:t>
            </a:r>
            <a:r>
              <a:rPr lang="cs-CZ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července </a:t>
            </a:r>
            <a:r>
              <a:rPr lang="cs-CZ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www.eAgri.cz</a:t>
            </a: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436096" y="2204863"/>
            <a:ext cx="3600400" cy="42740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Sucho</a:t>
            </a:r>
          </a:p>
          <a:p>
            <a:pPr marL="0" indent="0">
              <a:buNone/>
            </a:pPr>
            <a:endParaRPr lang="cs-CZ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b="1" dirty="0" smtClean="0">
                <a:solidFill>
                  <a:srgbClr val="0000FF"/>
                </a:solidFill>
              </a:rPr>
              <a:t>  </a:t>
            </a:r>
            <a:r>
              <a:rPr lang="cs-CZ" sz="2800" b="1" dirty="0" smtClean="0">
                <a:solidFill>
                  <a:srgbClr val="0000FF"/>
                </a:solidFill>
              </a:rPr>
              <a:t>Meteorologické</a:t>
            </a:r>
            <a:endParaRPr lang="cs-CZ" sz="28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  Zemědělské</a:t>
            </a:r>
            <a:endParaRPr lang="cs-CZ" sz="28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  Hydrologické</a:t>
            </a:r>
            <a:endParaRPr lang="cs-CZ" sz="28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Socioekonomické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450" y="188913"/>
            <a:ext cx="72009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</a:p>
          <a:p>
            <a:pPr algn="ctr">
              <a:spcBef>
                <a:spcPct val="50000"/>
              </a:spcBef>
              <a:defRPr/>
            </a:pPr>
            <a:endParaRPr lang="cs-CZ" sz="1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cs typeface="+mn-cs"/>
            </a:endParaRPr>
          </a:p>
        </p:txBody>
      </p:sp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58761"/>
              </p:ext>
            </p:extLst>
          </p:nvPr>
        </p:nvGraphicFramePr>
        <p:xfrm>
          <a:off x="899592" y="4149080"/>
          <a:ext cx="7632848" cy="1920330"/>
        </p:xfrm>
        <a:graphic>
          <a:graphicData uri="http://schemas.openxmlformats.org/drawingml/2006/table">
            <a:tbl>
              <a:tblPr/>
              <a:tblGrid>
                <a:gridCol w="1422824"/>
                <a:gridCol w="1246987"/>
                <a:gridCol w="1120969"/>
                <a:gridCol w="1120970"/>
                <a:gridCol w="1384726"/>
                <a:gridCol w="1336372"/>
              </a:tblGrid>
              <a:tr h="31969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scénář</a:t>
                      </a:r>
                    </a:p>
                  </a:txBody>
                  <a:tcPr marL="91453" marR="91453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nezabezpečených odběrů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631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Vltavy,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Labe,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Ohře,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Moravy,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Odry,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střední</a:t>
                      </a:r>
                    </a:p>
                  </a:txBody>
                  <a:tcPr marL="91453" marR="91453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53-63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lang="cs-CZ" sz="28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*)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295" name="TextovéPole 2"/>
          <p:cNvSpPr txBox="1">
            <a:spLocks noChangeArrowheads="1"/>
          </p:cNvSpPr>
          <p:nvPr/>
        </p:nvSpPr>
        <p:spPr bwMode="auto">
          <a:xfrm>
            <a:off x="468313" y="5661025"/>
            <a:ext cx="76327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 sz="2800" b="1" baseline="3000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2800" b="1" baseline="30000">
                <a:solidFill>
                  <a:srgbClr val="C00000"/>
                </a:solidFill>
              </a:rPr>
              <a:t>*) </a:t>
            </a:r>
            <a:r>
              <a:rPr lang="cs-CZ" altLang="cs-CZ" sz="1400" b="1">
                <a:solidFill>
                  <a:srgbClr val="C00000"/>
                </a:solidFill>
              </a:rPr>
              <a:t>hodnoty z celé soustavy nádrží, situace 2015 – výrazně přesáhla</a:t>
            </a:r>
            <a:br>
              <a:rPr lang="cs-CZ" altLang="cs-CZ" sz="1400" b="1">
                <a:solidFill>
                  <a:srgbClr val="C00000"/>
                </a:solidFill>
              </a:rPr>
            </a:br>
            <a:r>
              <a:rPr lang="cs-CZ" altLang="cs-CZ" sz="1400" b="1">
                <a:solidFill>
                  <a:srgbClr val="C00000"/>
                </a:solidFill>
              </a:rPr>
              <a:t>   očekávaný stav dopadu změny klimatu v úrovni 2070</a:t>
            </a:r>
          </a:p>
          <a:p>
            <a:pPr eaLnBrk="1" hangingPunct="1"/>
            <a:endParaRPr lang="cs-CZ" altLang="cs-CZ" sz="2800" b="1" baseline="30000">
              <a:solidFill>
                <a:srgbClr val="C00000"/>
              </a:solidFill>
            </a:endParaRPr>
          </a:p>
          <a:p>
            <a:pPr eaLnBrk="1" hangingPunct="1"/>
            <a:endParaRPr lang="cs-CZ" altLang="cs-CZ"/>
          </a:p>
        </p:txBody>
      </p:sp>
      <p:pic>
        <p:nvPicPr>
          <p:cNvPr id="8" name="Zástupný symbol pro obsah 3" descr="E:\obr. závěry 2-5-17\daysAWR1_30AS_v2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06" y="620688"/>
            <a:ext cx="6156113" cy="331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7646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b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cs-CZ" sz="1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976664"/>
          </a:xfrm>
        </p:spPr>
        <p:txBody>
          <a:bodyPr/>
          <a:lstStyle/>
          <a:p>
            <a:pPr marL="0" indent="0" algn="ctr">
              <a:buNone/>
            </a:pPr>
            <a:endParaRPr lang="cs-CZ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Přetrvává trvalý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rozpor v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pojetí ochrany před „suchem“:</a:t>
            </a: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cs-CZ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cs-CZ" b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Ochránci životního prostředí: „Krajina a půdní profil při správném hospodaření zadrží nesrovnatelně více vody než několik přehradních nádrží – je třeba více </a:t>
            </a:r>
            <a:r>
              <a:rPr lang="cs-CZ" b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rybníků, mokřadů, tůní, revitalizovaných vodních toků, zlepšení kvality půdy </a:t>
            </a:r>
            <a:r>
              <a:rPr lang="cs-CZ" b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pak bude také dostatek vody ve vodních tocích i nádržích (kterých máme dost)!</a:t>
            </a:r>
          </a:p>
          <a:p>
            <a:pPr>
              <a:buClr>
                <a:srgbClr val="C00000"/>
              </a:buClr>
            </a:pP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Vodohospodáři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„Jaký </a:t>
            </a: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objem vody v aktuální situaci půdy v průběhu ročních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období bude skutečně k dispozici </a:t>
            </a: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krajině a jak pomohou mokřady a zejména rybníky vod a jak tato opatření pomohou vodním zdrojům? </a:t>
            </a: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Zajistí dostatek vodních zdrojů pro </a:t>
            </a: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hospodářské využití bez akumulace – „trubky z půdy?“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Rozumným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řešením je realizace obou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přístupů – nicméně předpokládané efekty posílení půdní vody jsou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„mýtem“ !!!</a:t>
            </a: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cs-CZ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4"/>
            <a:ext cx="8435280" cy="640799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Jaká je skutečnost?</a:t>
            </a:r>
          </a:p>
          <a:p>
            <a:pPr marL="0" indent="0">
              <a:buFontTx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Pomocí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modelu hydrologické bilance povodí Labe v Děčíně z období 1951-2015 jsme prokázali </a:t>
            </a:r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pokles retenční schopnosti půdy  o 30 mm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při porovnání období před a po roce 1951, kdy v povodí došlo k zásadním změnám zejména ve způsobu využívání zemědělské půdy</a:t>
            </a:r>
            <a:r>
              <a:rPr lang="cs-CZ" b="1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Modelové výpočty ukázaly, že </a:t>
            </a:r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pokud by se  podařilo zvětšit retenční kapacitu půd o 30 mm, projevilo by se to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při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dlouhodobém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poklesu srážek </a:t>
            </a:r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příznivě zmírněním a  zkrácením délky zemědělského sucha.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Důsledky pro odtok a dotaci podzemních vod jsou opačné. </a:t>
            </a:r>
            <a:r>
              <a:rPr lang="cs-CZ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Půdou se zvětšenou retenční kapacitou prosákne méně vody do horninového prostředí a do zásob podzemní vody, takže by se zmenšil dlouhodobý roční průměr základního i celkového odtoku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1800" b="1" dirty="0" smtClean="0">
                <a:latin typeface="+mj-lt"/>
                <a:ea typeface="+mj-ea"/>
                <a:cs typeface="+mj-cs"/>
              </a:rPr>
              <a:t>Zdroj: </a:t>
            </a:r>
            <a:r>
              <a:rPr lang="cs-CZ" altLang="cs-CZ" sz="1800" b="1" dirty="0" smtClean="0"/>
              <a:t>L. </a:t>
            </a:r>
            <a:r>
              <a:rPr lang="cs-CZ" altLang="cs-CZ" sz="1800" b="1" dirty="0"/>
              <a:t>Kašpárek a </a:t>
            </a:r>
            <a:r>
              <a:rPr lang="cs-CZ" altLang="cs-CZ" sz="1800" b="1" dirty="0" smtClean="0"/>
              <a:t>R. Kožín </a:t>
            </a:r>
            <a:r>
              <a:rPr lang="cs-CZ" altLang="cs-CZ" sz="2000" b="1" dirty="0" smtClean="0"/>
              <a:t>(</a:t>
            </a:r>
            <a:r>
              <a:rPr lang="cs-CZ" altLang="cs-CZ" sz="1800" b="1" dirty="0" smtClean="0"/>
              <a:t>VÚV </a:t>
            </a:r>
            <a:r>
              <a:rPr lang="cs-CZ" altLang="cs-CZ" sz="1800" b="1" dirty="0" err="1"/>
              <a:t>T.G.Masaryka</a:t>
            </a:r>
            <a:r>
              <a:rPr lang="cs-CZ" altLang="cs-CZ" sz="1800" b="1" dirty="0"/>
              <a:t>, </a:t>
            </a:r>
            <a:r>
              <a:rPr lang="cs-CZ" altLang="cs-CZ" sz="1800" b="1" dirty="0" err="1"/>
              <a:t>v.v.i</a:t>
            </a:r>
            <a:r>
              <a:rPr lang="cs-CZ" altLang="cs-CZ" sz="1800" b="1" dirty="0" smtClean="0"/>
              <a:t>.)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95936" y="2606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91419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/>
            </a:r>
            <a:br>
              <a:rPr lang="cs-CZ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b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00599"/>
          </a:xfrm>
        </p:spPr>
        <p:txBody>
          <a:bodyPr/>
          <a:lstStyle/>
          <a:p>
            <a:pPr marL="0" indent="0" algn="ctr">
              <a:buNone/>
            </a:pPr>
            <a:endParaRPr lang="cs-CZ" sz="24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…Rybníky významně omezí sucho a podpoří vodní zdroje….</a:t>
            </a:r>
            <a:endParaRPr lang="cs-CZ" sz="24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Objemy nádrže – rybníky porovnání</a:t>
            </a:r>
            <a:endParaRPr lang="cs-CZ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82813"/>
              </p:ext>
            </p:extLst>
          </p:nvPr>
        </p:nvGraphicFramePr>
        <p:xfrm>
          <a:off x="755576" y="3068960"/>
          <a:ext cx="7704856" cy="244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2736304"/>
                <a:gridCol w="1800200"/>
              </a:tblGrid>
              <a:tr h="799976">
                <a:tc>
                  <a:txBody>
                    <a:bodyPr/>
                    <a:lstStyle/>
                    <a:p>
                      <a:endParaRPr lang="cs-CZ" sz="800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rgbClr val="000099"/>
                          </a:solidFill>
                        </a:rPr>
                        <a:t>Vodní </a:t>
                      </a:r>
                      <a:r>
                        <a:rPr lang="cs-CZ" dirty="0" smtClean="0">
                          <a:solidFill>
                            <a:srgbClr val="000099"/>
                          </a:solidFill>
                        </a:rPr>
                        <a:t>útvary</a:t>
                      </a:r>
                      <a:endParaRPr lang="cs-CZ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rgbClr val="000099"/>
                          </a:solidFill>
                        </a:rPr>
                        <a:t>Počet </a:t>
                      </a:r>
                      <a:r>
                        <a:rPr lang="cs-CZ" dirty="0" smtClean="0">
                          <a:solidFill>
                            <a:srgbClr val="000099"/>
                          </a:solidFill>
                        </a:rPr>
                        <a:t>(ks)</a:t>
                      </a:r>
                      <a:endParaRPr lang="cs-CZ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99"/>
                          </a:solidFill>
                        </a:rPr>
                        <a:t>Objem akumulované vody (mil.m3)</a:t>
                      </a:r>
                      <a:endParaRPr lang="cs-CZ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99"/>
                          </a:solidFill>
                        </a:rPr>
                        <a:t>Plocha hladiny (ha)</a:t>
                      </a:r>
                      <a:endParaRPr lang="cs-CZ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9976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Přehradní nádrže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9976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Rybníky 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cca 23 000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(600 vč.</a:t>
                      </a:r>
                      <a:r>
                        <a:rPr lang="cs-CZ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sedimentů)</a:t>
                      </a: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cca 400-500 voda 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</a:t>
                      </a:r>
                      <a:endParaRPr lang="cs-CZ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8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68893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…… </a:t>
            </a:r>
            <a:r>
              <a:rPr lang="cs-CZ" sz="20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Další „mýtus“ o významu rybníků za sucha a letních teplot“</a:t>
            </a:r>
          </a:p>
          <a:p>
            <a:pPr marL="0" indent="0">
              <a:buNone/>
              <a:defRPr/>
            </a:pPr>
            <a:endParaRPr lang="cs-CZ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r>
              <a:rPr lang="cs-CZ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Pokud </a:t>
            </a:r>
            <a:r>
              <a:rPr lang="cs-CZ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malé </a:t>
            </a:r>
            <a:r>
              <a:rPr lang="cs-CZ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vodní </a:t>
            </a:r>
            <a:r>
              <a:rPr lang="cs-CZ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nádrže (= rybníky) </a:t>
            </a:r>
            <a:r>
              <a:rPr lang="cs-CZ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nebudou určeny pro nadlepšování průtoků v obdobích hydrologického sucha, což neumožňuje jejich využití k intenzivnímu chovu ryb, </a:t>
            </a:r>
            <a:r>
              <a:rPr lang="cs-CZ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bude jejich efekt na odtok z povodí závislý na tom, </a:t>
            </a:r>
            <a:r>
              <a:rPr lang="cs-CZ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zda </a:t>
            </a:r>
            <a:r>
              <a:rPr lang="cs-CZ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 období sucha srážky, které na hladinu spadnou, jsou větší, než výpar z hladiny. </a:t>
            </a:r>
            <a:r>
              <a:rPr lang="cs-CZ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 opačném případě, tj. </a:t>
            </a:r>
            <a:r>
              <a:rPr lang="cs-CZ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obvykle, rybníky v období sucha odtok z povodí vlivem 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intenzivního výparu </a:t>
            </a:r>
            <a:r>
              <a:rPr lang="cs-CZ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zmenšují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  <a:r>
              <a:rPr lang="cs-CZ" sz="2000" dirty="0"/>
              <a:t> </a:t>
            </a:r>
            <a:endParaRPr lang="cs-CZ" sz="900" dirty="0"/>
          </a:p>
          <a:p>
            <a:pPr marL="0" indent="0">
              <a:buNone/>
              <a:defRPr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</a:t>
            </a:r>
            <a:r>
              <a:rPr lang="cs-CZ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Ukázala </a:t>
            </a:r>
            <a:r>
              <a:rPr lang="cs-CZ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studie </a:t>
            </a:r>
            <a:r>
              <a:rPr lang="cs-CZ" sz="2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(Kašpárek, Beran a Pistulka, 2017), </a:t>
            </a:r>
            <a:r>
              <a:rPr lang="cs-CZ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která posoudila vliv rybníků v povodí Lužnice na zmenšení průtoků ve vodoměrné stanici Bechyně v roce 2015. 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Ztráta </a:t>
            </a:r>
            <a:r>
              <a:rPr lang="cs-CZ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výparem z celkové plochy 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rybníků (3 </a:t>
            </a:r>
            <a:r>
              <a:rPr lang="cs-CZ" sz="2000" b="1" dirty="0" smtClean="0">
                <a:solidFill>
                  <a:srgbClr val="C00000"/>
                </a:solidFill>
              </a:rPr>
              <a:t>m</a:t>
            </a:r>
            <a:r>
              <a:rPr lang="cs-CZ" sz="2000" b="1" baseline="30000" dirty="0" smtClean="0">
                <a:solidFill>
                  <a:srgbClr val="C00000"/>
                </a:solidFill>
              </a:rPr>
              <a:t>3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/s !!) </a:t>
            </a:r>
            <a:r>
              <a:rPr lang="cs-CZ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  povodí Lužnice 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redukována o </a:t>
            </a:r>
            <a:r>
              <a:rPr lang="cs-CZ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srážky odpovídá poklesu </a:t>
            </a:r>
            <a:r>
              <a:rPr lang="cs-CZ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průtoků </a:t>
            </a:r>
            <a:r>
              <a:rPr lang="cs-CZ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srovnatelnou s</a:t>
            </a:r>
            <a:r>
              <a:rPr lang="cs-CZ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 úrovní 355 </a:t>
            </a:r>
            <a:r>
              <a:rPr lang="cs-CZ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denního průtoků </a:t>
            </a:r>
            <a:r>
              <a:rPr lang="cs-CZ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cs-CZ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násobně 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převyšovala </a:t>
            </a:r>
            <a:r>
              <a:rPr lang="cs-CZ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minimální pozorovaný průtok ve vodoměrné stanici.</a:t>
            </a:r>
          </a:p>
          <a:p>
            <a:pPr marL="0" indent="0">
              <a:buFontTx/>
              <a:buNone/>
              <a:defRPr/>
            </a:pP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23728" y="33265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6867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558088" cy="43180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b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cs-CZ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Situace v povodí Dyje</a:t>
            </a:r>
            <a:endParaRPr lang="cs-CZ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8640762" cy="387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609"/>
                <a:gridCol w="1162044"/>
                <a:gridCol w="944161"/>
                <a:gridCol w="944161"/>
                <a:gridCol w="1016787"/>
              </a:tblGrid>
              <a:tr h="39615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rok</a:t>
                      </a:r>
                      <a:endParaRPr lang="cs-CZ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cs-CZ" sz="1800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cs-CZ" sz="1800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cs-CZ" sz="1800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cs-CZ" sz="1800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Roční srážky v ČR – mm/rok</a:t>
                      </a:r>
                      <a:endParaRPr lang="cs-CZ" sz="2400" b="1" dirty="0"/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657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531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635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684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Srážky povodí Dyje – mm/rok</a:t>
                      </a:r>
                      <a:endParaRPr lang="cs-CZ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614</a:t>
                      </a:r>
                      <a:endParaRPr lang="cs-CZ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443</a:t>
                      </a:r>
                      <a:endParaRPr lang="cs-CZ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520</a:t>
                      </a:r>
                      <a:endParaRPr lang="cs-CZ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506</a:t>
                      </a:r>
                      <a:endParaRPr lang="cs-CZ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% dlouhodobého průměru ČR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5737">
                <a:tc>
                  <a:txBody>
                    <a:bodyPr/>
                    <a:lstStyle/>
                    <a:p>
                      <a:endParaRPr lang="cs-CZ" sz="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Objem vody na povodí </a:t>
                      </a:r>
                      <a:br>
                        <a:rPr lang="cs-CZ" sz="20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(mil. m3/rok)</a:t>
                      </a: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8 239</a:t>
                      </a:r>
                    </a:p>
                    <a:p>
                      <a:pPr algn="ctr"/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5 945</a:t>
                      </a:r>
                    </a:p>
                    <a:p>
                      <a:pPr algn="ctr"/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6 978</a:t>
                      </a:r>
                    </a:p>
                    <a:p>
                      <a:pPr algn="ctr"/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6 790</a:t>
                      </a:r>
                    </a:p>
                    <a:p>
                      <a:pPr algn="ctr"/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00945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%  odtok+ odběry k objemu vody povodí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12,3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16,6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11,9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8,1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15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Disponibilní objem (mil. m3/rok)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597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575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427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144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81" marB="456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24268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cs-CZ" sz="2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/>
            </a:r>
            <a:br>
              <a:rPr lang="cs-CZ" sz="2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Skalský dvůr – VPÚ 2018</a:t>
            </a:r>
            <a:br>
              <a:rPr lang="cs-CZ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4213" y="981075"/>
            <a:ext cx="7416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Vývoj zásobních objemů vody v přehradních nádržích povodí Dyje od června 2017</a:t>
            </a:r>
          </a:p>
          <a:p>
            <a:pPr marL="285750" indent="-285750">
              <a:buFontTx/>
              <a:buChar char="-"/>
              <a:defRPr/>
            </a:pPr>
            <a:endParaRPr lang="cs-CZ" dirty="0"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03491"/>
              </p:ext>
            </p:extLst>
          </p:nvPr>
        </p:nvGraphicFramePr>
        <p:xfrm>
          <a:off x="144463" y="1916113"/>
          <a:ext cx="8748017" cy="3863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526"/>
                <a:gridCol w="499113"/>
                <a:gridCol w="499113"/>
                <a:gridCol w="499113"/>
                <a:gridCol w="427812"/>
                <a:gridCol w="499113"/>
                <a:gridCol w="499113"/>
                <a:gridCol w="570414"/>
                <a:gridCol w="499113"/>
                <a:gridCol w="570414"/>
                <a:gridCol w="499113"/>
                <a:gridCol w="570414"/>
                <a:gridCol w="427812"/>
                <a:gridCol w="466737"/>
                <a:gridCol w="503025"/>
                <a:gridCol w="648072"/>
              </a:tblGrid>
              <a:tr h="621685">
                <a:tc>
                  <a:txBody>
                    <a:bodyPr/>
                    <a:lstStyle/>
                    <a:p>
                      <a:pPr algn="ctr"/>
                      <a:endParaRPr lang="cs-CZ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cs-CZ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cs-CZ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cs-CZ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cs-CZ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cs-CZ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cs-CZ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</a:tr>
              <a:tr h="604624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400" b="1" i="1" dirty="0" smtClean="0">
                          <a:solidFill>
                            <a:schemeClr val="tx1"/>
                          </a:solidFill>
                        </a:rPr>
                        <a:t>měsíce</a:t>
                      </a:r>
                      <a:endParaRPr lang="cs-CZ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VIII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IX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XI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XII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</a:rPr>
                        <a:t>VIII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</a:tr>
              <a:tr h="658256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cs-C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Vranov</a:t>
                      </a:r>
                      <a:endParaRPr lang="cs-CZ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</a:p>
                    <a:p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54</a:t>
                      </a:r>
                      <a:endParaRPr lang="cs-CZ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</a:tr>
              <a:tr h="604624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Vír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cs-CZ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48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</a:tr>
              <a:tr h="604624">
                <a:tc>
                  <a:txBody>
                    <a:bodyPr/>
                    <a:lstStyle/>
                    <a:p>
                      <a:pPr algn="ctr"/>
                      <a:endParaRPr lang="cs-CZ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cs-C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Hubenov</a:t>
                      </a:r>
                      <a:endParaRPr lang="cs-CZ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48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</a:tr>
              <a:tr h="604624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cs-CZ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Mostiště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lang="cs-CZ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60</a:t>
                      </a:r>
                    </a:p>
                  </a:txBody>
                  <a:tcPr marL="91426" marR="91426" marT="45734" marB="457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51373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8659</TotalTime>
  <Words>1022</Words>
  <Application>Microsoft Office PowerPoint</Application>
  <PresentationFormat>Předvádění na obrazovce (4:3)</PresentationFormat>
  <Paragraphs>477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Default Design</vt:lpstr>
      <vt:lpstr>Prezentace aplikace PowerPoint</vt:lpstr>
      <vt:lpstr>Skalský dvůr – VPÚ 2018 </vt:lpstr>
      <vt:lpstr>Prezentace aplikace PowerPoint</vt:lpstr>
      <vt:lpstr>Skalský dvůr – VPÚ 2018 </vt:lpstr>
      <vt:lpstr> </vt:lpstr>
      <vt:lpstr> Skalský dvůr – VPÚ 2018 </vt:lpstr>
      <vt:lpstr> </vt:lpstr>
      <vt:lpstr>  Skalský dvůr – VPÚ 2018  Situace v povodí Dyje</vt:lpstr>
      <vt:lpstr> Skalský dvůr – VPÚ 2018 </vt:lpstr>
      <vt:lpstr>Skalský dvůr – VPÚ 2018 </vt:lpstr>
      <vt:lpstr>Skalský dvůr – VPÚ 2018 </vt:lpstr>
      <vt:lpstr> Vývoj počtu územně hájených lokalit pro možnosti výstavby přehradních nádrží v ČR</vt:lpstr>
      <vt:lpstr>Prezentace aplikace PowerPoint</vt:lpstr>
      <vt:lpstr>Neschválené lokality více než 1 dotčenou obcí nebo peticí či písemným stanoviskem samosprávy</vt:lpstr>
      <vt:lpstr>Prezentace aplikace PowerPoint</vt:lpstr>
    </vt:vector>
  </TitlesOfParts>
  <Company>Tesnov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SYS</dc:creator>
  <cp:lastModifiedBy>Punčochář Pavel</cp:lastModifiedBy>
  <cp:revision>1106</cp:revision>
  <cp:lastPrinted>2018-09-27T09:50:44Z</cp:lastPrinted>
  <dcterms:created xsi:type="dcterms:W3CDTF">2004-03-26T08:05:01Z</dcterms:created>
  <dcterms:modified xsi:type="dcterms:W3CDTF">2018-09-27T12:43:06Z</dcterms:modified>
</cp:coreProperties>
</file>