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301" r:id="rId2"/>
    <p:sldId id="526" r:id="rId3"/>
    <p:sldId id="525" r:id="rId4"/>
    <p:sldId id="519" r:id="rId5"/>
    <p:sldId id="527" r:id="rId6"/>
    <p:sldId id="518" r:id="rId7"/>
    <p:sldId id="528" r:id="rId8"/>
    <p:sldId id="521" r:id="rId9"/>
    <p:sldId id="529" r:id="rId10"/>
    <p:sldId id="520" r:id="rId11"/>
    <p:sldId id="530" r:id="rId12"/>
    <p:sldId id="522" r:id="rId13"/>
    <p:sldId id="523" r:id="rId14"/>
    <p:sldId id="524" r:id="rId15"/>
    <p:sldId id="531" r:id="rId16"/>
  </p:sldIdLst>
  <p:sldSz cx="9144000" cy="6858000" type="screen4x3"/>
  <p:notesSz cx="6797675" cy="987425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3366FF"/>
    <a:srgbClr val="333399"/>
    <a:srgbClr val="FFFFFF"/>
    <a:srgbClr val="CC0000"/>
    <a:srgbClr val="CCECFF"/>
    <a:srgbClr val="339933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99" autoAdjust="0"/>
    <p:restoredTop sz="94681" autoAdjust="0"/>
  </p:normalViewPr>
  <p:slideViewPr>
    <p:cSldViewPr>
      <p:cViewPr>
        <p:scale>
          <a:sx n="100" d="100"/>
          <a:sy n="100" d="100"/>
        </p:scale>
        <p:origin x="-1956" y="-4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80537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16" y="9380537"/>
            <a:ext cx="2945659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pPr>
              <a:defRPr/>
            </a:pPr>
            <a:fld id="{8C6D2E46-B890-40F6-B07F-68B67C78D3C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34406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AD84252-265D-4B24-AC19-87A494664D2C}" type="datetimeFigureOut">
              <a:rPr lang="cs-CZ"/>
              <a:pPr>
                <a:defRPr/>
              </a:pPr>
              <a:t>27.9.2018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1512906D-1C54-4ED1-AAA7-101397AFE52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771968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15100" y="1676400"/>
            <a:ext cx="1943100" cy="3962400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85800" y="1676400"/>
            <a:ext cx="5676900" cy="3962400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3563938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E7C8BF-833A-4F54-8C61-F1AFE57614E5}" type="datetimeFigureOut">
              <a:rPr lang="cs-CZ"/>
              <a:pPr>
                <a:defRPr/>
              </a:pPr>
              <a:t>27.9.2018</a:t>
            </a:fld>
            <a:endParaRPr lang="cs-CZ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1"/>
          </p:nvPr>
        </p:nvSpPr>
        <p:spPr>
          <a:xfrm>
            <a:off x="468313" y="63817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3DCBB4-6816-4981-A092-ADAEF83F3867}" type="slidenum">
              <a:rPr lang="cs-CZ"/>
              <a:pPr>
                <a:defRPr/>
              </a:pPr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53731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cover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85800" y="3048000"/>
            <a:ext cx="3810000" cy="259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3048000"/>
            <a:ext cx="3810000" cy="2590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</p:spTree>
  </p:cSld>
  <p:clrMapOvr>
    <a:masterClrMapping/>
  </p:clrMapOvr>
  <p:transition>
    <p:cover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over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cover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</p:spTree>
  </p:cSld>
  <p:clrMapOvr>
    <a:masterClrMapping/>
  </p:clrMapOvr>
  <p:transition>
    <p:cover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16764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3048000"/>
            <a:ext cx="77724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07" r:id="rId1"/>
    <p:sldLayoutId id="2147484508" r:id="rId2"/>
    <p:sldLayoutId id="2147484509" r:id="rId3"/>
    <p:sldLayoutId id="2147484510" r:id="rId4"/>
    <p:sldLayoutId id="2147484511" r:id="rId5"/>
    <p:sldLayoutId id="2147484512" r:id="rId6"/>
    <p:sldLayoutId id="2147484513" r:id="rId7"/>
    <p:sldLayoutId id="2147484514" r:id="rId8"/>
    <p:sldLayoutId id="2147484515" r:id="rId9"/>
    <p:sldLayoutId id="2147484516" r:id="rId10"/>
    <p:sldLayoutId id="2147484517" r:id="rId11"/>
    <p:sldLayoutId id="2147484518" r:id="rId12"/>
  </p:sldLayoutIdLst>
  <p:transition>
    <p:cover dir="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2" name="Text Box 4"/>
          <p:cNvSpPr txBox="1">
            <a:spLocks noChangeArrowheads="1"/>
          </p:cNvSpPr>
          <p:nvPr/>
        </p:nvSpPr>
        <p:spPr bwMode="auto">
          <a:xfrm>
            <a:off x="0" y="2276475"/>
            <a:ext cx="91440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cs-CZ" sz="3200" b="1" cap="small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Opatření k omezení sucha a nedostatku </a:t>
            </a:r>
            <a:r>
              <a:rPr lang="cs-CZ" sz="3200" b="1" cap="small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vody </a:t>
            </a:r>
            <a:br>
              <a:rPr lang="cs-CZ" sz="3200" b="1" cap="small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cs-CZ" sz="3200" b="1" cap="small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a vývoj změny </a:t>
            </a:r>
            <a:r>
              <a:rPr lang="cs-CZ" sz="3200" b="1" cap="small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klimatu</a:t>
            </a:r>
            <a:endParaRPr lang="en-US" sz="2800" b="1" cap="small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99333" name="Text Box 5"/>
          <p:cNvSpPr txBox="1">
            <a:spLocks noChangeArrowheads="1"/>
          </p:cNvSpPr>
          <p:nvPr/>
        </p:nvSpPr>
        <p:spPr bwMode="auto">
          <a:xfrm>
            <a:off x="1547813" y="3716338"/>
            <a:ext cx="6264275" cy="151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lnSpc>
                <a:spcPct val="70000"/>
              </a:lnSpc>
              <a:spcBef>
                <a:spcPts val="600"/>
              </a:spcBef>
              <a:defRPr/>
            </a:pPr>
            <a:endParaRPr lang="cs-CZ" b="1" i="1" dirty="0">
              <a:solidFill>
                <a:srgbClr val="3333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en-US" b="1" i="1" dirty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RNDr. Pavel Punčochář, CSc</a:t>
            </a:r>
            <a:r>
              <a:rPr lang="en-US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endParaRPr lang="cs-CZ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Sekce vodního hospodářství</a:t>
            </a:r>
          </a:p>
          <a:p>
            <a:pPr algn="ctr">
              <a:lnSpc>
                <a:spcPct val="7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cs-CZ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Ministerstvo zemědělství</a:t>
            </a:r>
            <a:endParaRPr lang="cs-CZ" b="1" i="1" dirty="0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381000" y="1357313"/>
            <a:ext cx="83677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sz="1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endParaRPr lang="cs-CZ" sz="1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</a:endParaRP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27584" y="332656"/>
            <a:ext cx="7772400" cy="432048"/>
          </a:xfrm>
        </p:spPr>
        <p:txBody>
          <a:bodyPr/>
          <a:lstStyle/>
          <a:p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b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endParaRPr lang="cs-CZ" sz="16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7471982"/>
              </p:ext>
            </p:extLst>
          </p:nvPr>
        </p:nvGraphicFramePr>
        <p:xfrm>
          <a:off x="179513" y="1988838"/>
          <a:ext cx="8784976" cy="30963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74693"/>
                <a:gridCol w="1931423"/>
                <a:gridCol w="2139430"/>
                <a:gridCol w="2139430"/>
              </a:tblGrid>
              <a:tr h="756084">
                <a:tc>
                  <a:txBody>
                    <a:bodyPr/>
                    <a:lstStyle/>
                    <a:p>
                      <a:pPr algn="ctr"/>
                      <a:endParaRPr lang="cs-CZ" sz="8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dirty="0" smtClean="0">
                          <a:solidFill>
                            <a:schemeClr val="tx1"/>
                          </a:solidFill>
                        </a:rPr>
                        <a:t>Povodí s. p.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C00000"/>
                          </a:solidFill>
                        </a:rPr>
                        <a:t>Celkový počet stanic</a:t>
                      </a:r>
                      <a:endParaRPr lang="cs-CZ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Počet stanic </a:t>
                      </a:r>
                      <a:br>
                        <a:rPr lang="cs-CZ" sz="1600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pod Q 355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PODÍL (%) STANIC </a:t>
                      </a:r>
                      <a:br>
                        <a:rPr lang="cs-CZ" sz="1600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cs-CZ" sz="1600" dirty="0" smtClean="0">
                          <a:solidFill>
                            <a:srgbClr val="C00000"/>
                          </a:solidFill>
                        </a:rPr>
                        <a:t>pod  Q 355</a:t>
                      </a:r>
                      <a:endParaRPr lang="cs-CZ" sz="1600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cs-CZ" b="1" dirty="0" smtClean="0"/>
                        <a:t>Povodí Labe, s. p.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119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76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63,9</a:t>
                      </a:r>
                      <a:endParaRPr lang="cs-CZ" sz="2000" b="1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cs-CZ" b="1" dirty="0" smtClean="0"/>
                        <a:t>Povodí Ohře, s. p. 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46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13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28,3</a:t>
                      </a:r>
                      <a:endParaRPr lang="cs-CZ" sz="2000" b="1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cs-CZ" b="1" dirty="0" smtClean="0"/>
                        <a:t>Povodí Vltavy, s. p.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296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62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21</a:t>
                      </a:r>
                      <a:endParaRPr lang="cs-CZ" sz="2000" b="1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cs-CZ" b="1" dirty="0" smtClean="0"/>
                        <a:t>Povodí Odry, s. p.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69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7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10,1</a:t>
                      </a:r>
                      <a:endParaRPr lang="cs-CZ" sz="2000" b="1" dirty="0"/>
                    </a:p>
                  </a:txBody>
                  <a:tcPr/>
                </a:tc>
              </a:tr>
              <a:tr h="468052">
                <a:tc>
                  <a:txBody>
                    <a:bodyPr/>
                    <a:lstStyle/>
                    <a:p>
                      <a:r>
                        <a:rPr lang="cs-CZ" b="1" dirty="0" smtClean="0"/>
                        <a:t>Povodí Moravy, s. p.</a:t>
                      </a:r>
                      <a:endParaRPr lang="cs-CZ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105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26</a:t>
                      </a:r>
                      <a:endParaRPr lang="cs-CZ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/>
                        <a:t>24,8</a:t>
                      </a:r>
                      <a:endParaRPr lang="cs-CZ" sz="20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539552" y="1124744"/>
            <a:ext cx="82089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Minimální průtoky (Q-355) v povodích v srpnu 2018</a:t>
            </a:r>
            <a:endParaRPr lang="cs-CZ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41001283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4213" y="333375"/>
            <a:ext cx="7772400" cy="503238"/>
          </a:xfrm>
        </p:spPr>
        <p:txBody>
          <a:bodyPr/>
          <a:lstStyle/>
          <a:p>
            <a:pPr>
              <a:spcBef>
                <a:spcPct val="50000"/>
              </a:spcBef>
              <a:defRPr/>
            </a:pP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b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endParaRPr lang="cs-CZ" sz="1600" b="1" cap="all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>
          <a:xfrm>
            <a:off x="107950" y="836613"/>
            <a:ext cx="8928100" cy="5832475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altLang="cs-CZ" sz="2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Situace se však díky pokračujícímu suchu v posledních </a:t>
            </a:r>
            <a:r>
              <a:rPr lang="cs-CZ" altLang="cs-CZ" sz="2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měsících začíná </a:t>
            </a:r>
            <a:r>
              <a:rPr lang="cs-CZ" altLang="cs-CZ" sz="2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přece jenom měnit – a nejlépe to vyjádřil pan prof. </a:t>
            </a:r>
            <a:r>
              <a:rPr lang="cs-CZ" altLang="cs-CZ" sz="2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Jánský  </a:t>
            </a:r>
            <a:r>
              <a:rPr lang="cs-CZ" altLang="cs-CZ" sz="20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PřFUK</a:t>
            </a:r>
            <a:r>
              <a:rPr lang="cs-CZ" altLang="cs-CZ" sz="20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Praha) v rozhovoru pro MF:</a:t>
            </a:r>
          </a:p>
          <a:p>
            <a:pPr marL="0" indent="0" algn="just">
              <a:buFontTx/>
              <a:buNone/>
              <a:defRPr/>
            </a:pPr>
            <a:r>
              <a:rPr lang="cs-CZ" altLang="cs-CZ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cs-C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Malé přehrady bychom měli stavět, i když nás to bude mnohdy bolet. Budeme muset některá ta nádherná říční údolí, někdy chráněná, </a:t>
            </a:r>
            <a:r>
              <a:rPr lang="cs-C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zatopit….</a:t>
            </a:r>
            <a:r>
              <a:rPr lang="cs-C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Musíme se na to podívat z celonárodního hlediska, kolik vody tady schází</a:t>
            </a:r>
            <a:r>
              <a:rPr lang="cs-C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cs-CZ" sz="1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Pokud tato společnost dojde k poznání, že povodně a sucho patří k závažným problémům našeho života, tak se některých dalších věcí prostě musíme vzdát. Postrádám vyhlášení určitého problému za nejvyšší státní zájem, který by měl mít přednost</a:t>
            </a:r>
            <a:r>
              <a:rPr lang="cs-CZ" sz="18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 algn="just">
              <a:buFontTx/>
              <a:buNone/>
              <a:defRPr/>
            </a:pPr>
            <a:r>
              <a:rPr lang="cs-CZ" sz="1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Podobné vyjádření v komplexnějším pojetí poskytl pro MF také prof.  Sklenička (rektor ČZU) </a:t>
            </a:r>
            <a:r>
              <a:rPr lang="cs-CZ" sz="9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cs-CZ" sz="900" b="1" i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FontTx/>
              <a:buNone/>
              <a:defRPr/>
            </a:pPr>
            <a:r>
              <a:rPr lang="cs-CZ" altLang="cs-CZ" sz="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„….</a:t>
            </a:r>
            <a:r>
              <a:rPr lang="cs-CZ" sz="1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musíme </a:t>
            </a:r>
            <a:r>
              <a:rPr lang="cs-CZ" sz="18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 české krajině vytvořit dostatečné velké prostory pro jímání a akumulaci srážkové vody. Velké množství malých, středních i velkých nádrží, poldrů nebo mokřadů, důmyslně propojených do funkčního celku</a:t>
            </a:r>
            <a:r>
              <a:rPr lang="cs-CZ" sz="18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.“</a:t>
            </a:r>
          </a:p>
          <a:p>
            <a:pPr marL="0" indent="0">
              <a:buFontTx/>
              <a:buNone/>
              <a:defRPr/>
            </a:pPr>
            <a:endParaRPr lang="cs-CZ" sz="800" b="1" i="1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cs-CZ" sz="1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potřebu konkrétních nádrží, které připravuje </a:t>
            </a:r>
            <a:r>
              <a:rPr lang="cs-CZ" sz="1800" b="1" i="1" dirty="0" err="1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MZe</a:t>
            </a:r>
            <a:r>
              <a:rPr lang="cs-CZ" sz="1800" b="1" i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potvrdil také prof. Trnka (Mendelova universita a Czech Globe, Brno) v televizním pořadu „Rozstřel“ již v květnu t. r.</a:t>
            </a:r>
          </a:p>
          <a:p>
            <a:pPr marL="0" indent="0" algn="ctr">
              <a:buFontTx/>
              <a:buNone/>
              <a:defRPr/>
            </a:pPr>
            <a:r>
              <a:rPr lang="cs-CZ" altLang="cs-C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Uvedení </a:t>
            </a:r>
            <a:r>
              <a:rPr lang="cs-CZ" altLang="cs-C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odborníci bezpochyby nenáleží k tzv. </a:t>
            </a:r>
            <a:r>
              <a:rPr lang="cs-CZ" altLang="cs-CZ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„VH lobby“, tedy konečně média dávají prostor i objektivním, „nezeleným“ názorům!</a:t>
            </a:r>
          </a:p>
          <a:p>
            <a:pPr marL="0" indent="0">
              <a:buFontTx/>
              <a:buNone/>
              <a:defRPr/>
            </a:pPr>
            <a:endParaRPr lang="cs-CZ" altLang="cs-CZ" sz="2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cs-CZ" altLang="cs-CZ" sz="2400" b="1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cs-CZ" altLang="cs-CZ" sz="2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cs-CZ" altLang="cs-CZ" sz="2400" b="1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cs-CZ" altLang="cs-CZ" sz="24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endParaRPr lang="cs-CZ" altLang="cs-CZ" sz="2400" b="1" dirty="0" smtClean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Tx/>
              <a:buNone/>
              <a:defRPr/>
            </a:pPr>
            <a:r>
              <a:rPr lang="cs-CZ" altLang="cs-CZ" sz="24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podobně se přidává i prof Sklenička, prof. Trnka a začínají to vnímat i ministři….</a:t>
            </a:r>
          </a:p>
        </p:txBody>
      </p:sp>
    </p:spTree>
    <p:extLst>
      <p:ext uri="{BB962C8B-B14F-4D97-AF65-F5344CB8AC3E}">
        <p14:creationId xmlns:p14="http://schemas.microsoft.com/office/powerpoint/2010/main" val="3489825193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Nadpis 1"/>
          <p:cNvSpPr>
            <a:spLocks noGrp="1"/>
          </p:cNvSpPr>
          <p:nvPr>
            <p:ph type="title"/>
          </p:nvPr>
        </p:nvSpPr>
        <p:spPr>
          <a:xfrm>
            <a:off x="611188" y="476250"/>
            <a:ext cx="7772400" cy="720725"/>
          </a:xfrm>
        </p:spPr>
        <p:txBody>
          <a:bodyPr/>
          <a:lstStyle/>
          <a:p>
            <a:r>
              <a:rPr lang="cs-CZ" altLang="cs-CZ" sz="2400" b="1" smtClean="0">
                <a:solidFill>
                  <a:srgbClr val="002060"/>
                </a:solidFill>
              </a:rPr>
              <a:t/>
            </a:r>
            <a:br>
              <a:rPr lang="cs-CZ" altLang="cs-CZ" sz="2400" b="1" smtClean="0">
                <a:solidFill>
                  <a:srgbClr val="002060"/>
                </a:solidFill>
              </a:rPr>
            </a:br>
            <a:r>
              <a:rPr lang="cs-CZ" altLang="cs-CZ" sz="2400" b="1" smtClean="0">
                <a:solidFill>
                  <a:srgbClr val="002060"/>
                </a:solidFill>
              </a:rPr>
              <a:t>Vývoj počtu územně hájených lokalit pro možnosti výstavby přehradních nádrží v ČR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611188" y="1700213"/>
          <a:ext cx="8153400" cy="48164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98706"/>
                <a:gridCol w="1998382"/>
                <a:gridCol w="1918447"/>
                <a:gridCol w="1358900"/>
                <a:gridCol w="1278965"/>
              </a:tblGrid>
              <a:tr h="1726183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s.p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Povodí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cs-CZ" sz="20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Směrný vodohospodář-</a:t>
                      </a:r>
                      <a:b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cs-CZ" sz="20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ský</a:t>
                      </a: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(1975)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Plán hlavních povodí (2006)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Generel LAPV (2011)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Navržené rozšíření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4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(2015)</a:t>
                      </a:r>
                      <a:endParaRPr lang="cs-CZ" sz="24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Vltavy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145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cs-CZ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cs-CZ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Labe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99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Ohře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Moravy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122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64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Odry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</a:t>
                      </a:r>
                      <a:endParaRPr lang="cs-CZ" sz="28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04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Celkem</a:t>
                      </a:r>
                      <a:endParaRPr lang="cs-CZ" sz="2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457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186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65</a:t>
                      </a:r>
                      <a:endParaRPr lang="cs-CZ" sz="2800" b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cs-CZ" sz="2800" b="1" dirty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</a:t>
                      </a:r>
                      <a:r>
                        <a:rPr lang="cs-CZ" sz="28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</a:t>
                      </a:r>
                      <a:endParaRPr lang="cs-CZ" sz="28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2267744" y="213519"/>
            <a:ext cx="489743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</a:p>
          <a:p>
            <a:pPr algn="ctr">
              <a:defRPr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3225702177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971550" y="1557338"/>
          <a:ext cx="7561262" cy="45102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80180"/>
                <a:gridCol w="2700451"/>
                <a:gridCol w="972162"/>
                <a:gridCol w="2808469"/>
              </a:tblGrid>
              <a:tr h="639978"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Povodí </a:t>
                      </a:r>
                      <a:r>
                        <a:rPr lang="cs-CZ" sz="1800" dirty="0" err="1" smtClean="0"/>
                        <a:t>s.p</a:t>
                      </a:r>
                      <a:r>
                        <a:rPr lang="cs-CZ" sz="1800" dirty="0" smtClean="0"/>
                        <a:t>.</a:t>
                      </a:r>
                      <a:endParaRPr lang="cs-CZ" sz="1800" dirty="0">
                        <a:solidFill>
                          <a:srgbClr val="993300"/>
                        </a:solidFill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endParaRPr lang="cs-CZ" sz="800" dirty="0" smtClean="0"/>
                    </a:p>
                    <a:p>
                      <a:pPr algn="ctr"/>
                      <a:r>
                        <a:rPr lang="cs-CZ" sz="1800" dirty="0" smtClean="0"/>
                        <a:t>lokalita</a:t>
                      </a:r>
                      <a:endParaRPr lang="cs-CZ" sz="1800" dirty="0">
                        <a:solidFill>
                          <a:srgbClr val="993300"/>
                        </a:solidFill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/>
                        <a:t>Povodí s. p.</a:t>
                      </a:r>
                      <a:endParaRPr lang="cs-CZ" sz="1800" dirty="0">
                        <a:solidFill>
                          <a:srgbClr val="993300"/>
                        </a:solidFill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endParaRPr lang="cs-CZ" sz="800" dirty="0" smtClean="0"/>
                    </a:p>
                    <a:p>
                      <a:pPr algn="ctr"/>
                      <a:r>
                        <a:rPr lang="cs-CZ" sz="1800" dirty="0" smtClean="0"/>
                        <a:t>lokalita</a:t>
                      </a:r>
                      <a:endParaRPr lang="cs-CZ" sz="1800" dirty="0">
                        <a:solidFill>
                          <a:srgbClr val="993300"/>
                        </a:solidFill>
                      </a:endParaRPr>
                    </a:p>
                  </a:txBody>
                  <a:tcPr marL="91445" marR="91445" marT="45678" marB="45678"/>
                </a:tc>
              </a:tr>
              <a:tr h="396147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Krejčovice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POH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(Stříbrný potok)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>
                    <a:solidFill>
                      <a:srgbClr val="00FFFF"/>
                    </a:solidFill>
                  </a:tcPr>
                </a:tc>
              </a:tr>
              <a:tr h="396147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Nabdín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POH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err="1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Skřiváň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</a:tr>
              <a:tr h="396147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Oráčov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POH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(Mnichov)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>
                    <a:solidFill>
                      <a:srgbClr val="00FFFF"/>
                    </a:solidFill>
                  </a:tcPr>
                </a:tc>
              </a:tr>
              <a:tr h="396147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Chroboly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(Albrechtice)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>
                    <a:solidFill>
                      <a:srgbClr val="00FFFF"/>
                    </a:solidFill>
                  </a:tcPr>
                </a:tc>
              </a:tr>
              <a:tr h="396147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err="1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Valdek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err="1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Blažice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</a:tr>
              <a:tr h="457104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</a:t>
                      </a:r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Chlum)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err="1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Záhořovice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</a:tr>
              <a:tr h="396147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(Hořice)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Vlachovice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</a:tr>
              <a:tr h="518062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Židovka</a:t>
                      </a:r>
                    </a:p>
                    <a:p>
                      <a:pPr algn="ctr"/>
                      <a:endParaRPr lang="cs-CZ" sz="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(Javorník)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>
                    <a:solidFill>
                      <a:srgbClr val="00FFFF"/>
                    </a:solidFill>
                  </a:tcPr>
                </a:tc>
              </a:tr>
              <a:tr h="518062"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20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Skuhrov</a:t>
                      </a:r>
                    </a:p>
                    <a:p>
                      <a:pPr algn="ctr"/>
                      <a:endParaRPr lang="cs-CZ" sz="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Želešice II</a:t>
                      </a:r>
                      <a:endParaRPr lang="cs-CZ" sz="1800" b="1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78" marB="45678"/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190500" y="749300"/>
            <a:ext cx="84963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Lokality odsouhlasené KÚ a obcemi, většinou odmítnuty MŽP</a:t>
            </a:r>
          </a:p>
        </p:txBody>
      </p:sp>
      <p:graphicFrame>
        <p:nvGraphicFramePr>
          <p:cNvPr id="8" name="Tabulka 7"/>
          <p:cNvGraphicFramePr>
            <a:graphicFrameLocks noGrp="1"/>
          </p:cNvGraphicFramePr>
          <p:nvPr/>
        </p:nvGraphicFramePr>
        <p:xfrm>
          <a:off x="9594850" y="1641475"/>
          <a:ext cx="207964" cy="365172"/>
        </p:xfrm>
        <a:graphic>
          <a:graphicData uri="http://schemas.openxmlformats.org/drawingml/2006/table">
            <a:tbl>
              <a:tblPr/>
              <a:tblGrid>
                <a:gridCol w="207964"/>
              </a:tblGrid>
              <a:tr h="365125">
                <a:tc>
                  <a:txBody>
                    <a:bodyPr/>
                    <a:lstStyle/>
                    <a:p>
                      <a:endParaRPr lang="cs-CZ" sz="1800" dirty="0"/>
                    </a:p>
                  </a:txBody>
                  <a:tcPr marL="91282" marR="91282" marT="45426" marB="45426">
                    <a:lnL w="12700" cmpd="sng">
                      <a:solidFill>
                        <a:schemeClr val="accent4"/>
                      </a:solidFill>
                      <a:prstDash val="solid"/>
                    </a:lnL>
                    <a:lnR w="12700" cmpd="sng">
                      <a:solidFill>
                        <a:schemeClr val="accent4"/>
                      </a:solidFill>
                      <a:prstDash val="solid"/>
                    </a:lnR>
                    <a:lnT w="12700" cmpd="sng">
                      <a:solidFill>
                        <a:schemeClr val="accent4"/>
                      </a:solidFill>
                      <a:prstDash val="solid"/>
                    </a:lnT>
                    <a:lnB w="12700" cmpd="sng">
                      <a:solidFill>
                        <a:schemeClr val="accent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2" name="TextovéPole 1"/>
          <p:cNvSpPr txBox="1"/>
          <p:nvPr/>
        </p:nvSpPr>
        <p:spPr>
          <a:xfrm>
            <a:off x="2268538" y="234950"/>
            <a:ext cx="4824412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</a:p>
          <a:p>
            <a:pPr algn="ctr">
              <a:defRPr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2639045884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908050"/>
            <a:ext cx="7772400" cy="576263"/>
          </a:xfrm>
        </p:spPr>
        <p:txBody>
          <a:bodyPr/>
          <a:lstStyle/>
          <a:p>
            <a:pPr>
              <a:defRPr/>
            </a:pPr>
            <a:r>
              <a:rPr lang="cs-CZ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Neschválené lokality více než 1 dotčenou obcí nebo peticí či písemným stanoviskem samosprávy</a:t>
            </a:r>
            <a:endParaRPr lang="cs-CZ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395288" y="1844675"/>
          <a:ext cx="8497886" cy="444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37595"/>
                <a:gridCol w="2971165"/>
                <a:gridCol w="2232248"/>
                <a:gridCol w="1656878"/>
              </a:tblGrid>
              <a:tr h="216173"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Povodí s. p.</a:t>
                      </a:r>
                      <a:endParaRPr lang="cs-CZ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Název</a:t>
                      </a:r>
                      <a:endParaRPr lang="cs-CZ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Vodní tok</a:t>
                      </a:r>
                      <a:endParaRPr lang="cs-CZ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Účel</a:t>
                      </a:r>
                      <a:endParaRPr lang="cs-CZ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Smolov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Radbuza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vodárenská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Stodůlky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Křemelná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vodárenská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Šárovcova</a:t>
                      </a:r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Lhota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Chotečský potok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nadlepšení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Vilémov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Jizera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vodárenská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Lata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Malá Úpa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vodárenská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Křížová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Doubrava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nadlepšení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PLA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Raspenava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Lomnice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nadlepšení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POH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Šluknov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Lesní potok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vodárenská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Střížov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Brtnice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nadlepšení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PMO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Březník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Chvojnice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nadlepšení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cs-CZ" sz="18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PVL</a:t>
                      </a:r>
                      <a:endParaRPr lang="cs-CZ" sz="1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Krkavec A i B (návrh KÚ)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Nežárka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PPO</a:t>
                      </a:r>
                      <a:endParaRPr lang="cs-CZ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2411413" y="333375"/>
            <a:ext cx="4897437" cy="5847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</a:p>
          <a:p>
            <a:pPr algn="ctr">
              <a:defRPr/>
            </a:pPr>
            <a:endParaRPr lang="cs-CZ" sz="1600" dirty="0"/>
          </a:p>
        </p:txBody>
      </p:sp>
    </p:spTree>
    <p:extLst>
      <p:ext uri="{BB962C8B-B14F-4D97-AF65-F5344CB8AC3E}">
        <p14:creationId xmlns:p14="http://schemas.microsoft.com/office/powerpoint/2010/main" val="596827114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0" y="115888"/>
            <a:ext cx="9144000" cy="46196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b="1" dirty="0">
                <a:solidFill>
                  <a:schemeClr val="accent1">
                    <a:lumMod val="50000"/>
                  </a:schemeClr>
                </a:solidFill>
                <a:latin typeface="Script MT Bold" panose="03040602040607080904" pitchFamily="66" charset="0"/>
                <a:cs typeface="+mn-cs"/>
              </a:rPr>
              <a:t> </a:t>
            </a:r>
            <a:endParaRPr lang="cs-CZ" sz="28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  <a:cs typeface="+mn-cs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179388" y="76200"/>
            <a:ext cx="8964612" cy="12303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endParaRPr lang="cs-CZ" sz="800" b="1" cap="small" dirty="0">
              <a:solidFill>
                <a:srgbClr val="CC0000"/>
              </a:solidFill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cs-CZ" sz="1400" b="1" i="1" cap="sm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 algn="ctr">
              <a:spcBef>
                <a:spcPct val="50000"/>
              </a:spcBef>
              <a:defRPr/>
            </a:pPr>
            <a:endParaRPr lang="cs-CZ" sz="1400" b="1" i="1" cap="small" dirty="0">
              <a:solidFill>
                <a:srgbClr val="CC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anose="02020603050405020304" pitchFamily="18" charset="0"/>
            </a:endParaRPr>
          </a:p>
          <a:p>
            <a:pPr>
              <a:spcBef>
                <a:spcPct val="50000"/>
              </a:spcBef>
              <a:defRPr/>
            </a:pPr>
            <a:endParaRPr lang="cs-CZ" sz="1600" b="1" cap="small" dirty="0">
              <a:solidFill>
                <a:srgbClr val="CC0000"/>
              </a:solidFill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0" y="2565400"/>
            <a:ext cx="9144000" cy="2432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44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Děkuji za pozornost.</a:t>
            </a:r>
          </a:p>
          <a:p>
            <a:pPr algn="ctr">
              <a:defRPr/>
            </a:pPr>
            <a:endParaRPr lang="cs-CZ" sz="44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  <a:p>
            <a:pPr algn="ctr">
              <a:defRPr/>
            </a:pPr>
            <a:r>
              <a:rPr lang="cs-CZ" sz="4000" b="1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</a:p>
          <a:p>
            <a:pPr>
              <a:defRPr/>
            </a:pPr>
            <a:endParaRPr lang="cs-CZ" dirty="0">
              <a:cs typeface="+mn-cs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90488" y="3735388"/>
            <a:ext cx="9144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b="1" i="1" dirty="0">
                <a:solidFill>
                  <a:srgbClr val="002060"/>
                </a:solidFill>
                <a:cs typeface="+mn-cs"/>
              </a:rPr>
              <a:t>pavel.punčochář@mze.cz</a:t>
            </a:r>
          </a:p>
        </p:txBody>
      </p:sp>
      <p:sp>
        <p:nvSpPr>
          <p:cNvPr id="7" name="TextovéPole 6"/>
          <p:cNvSpPr txBox="1"/>
          <p:nvPr/>
        </p:nvSpPr>
        <p:spPr>
          <a:xfrm>
            <a:off x="2051050" y="765175"/>
            <a:ext cx="4824413" cy="61555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</a:p>
          <a:p>
            <a:pPr algn="ctr">
              <a:defRPr/>
            </a:pPr>
            <a:endParaRPr lang="cs-CZ" sz="1800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4066073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74042"/>
          </a:xfrm>
        </p:spPr>
        <p:txBody>
          <a:bodyPr/>
          <a:lstStyle/>
          <a:p>
            <a:r>
              <a:rPr lang="cs-CZ" sz="1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br>
              <a:rPr lang="cs-CZ" sz="1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endParaRPr lang="cs-CZ" sz="1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5328591"/>
          </a:xfrm>
        </p:spPr>
        <p:txBody>
          <a:bodyPr/>
          <a:lstStyle/>
          <a:p>
            <a:pPr marL="0" indent="0" algn="ctr">
              <a:buNone/>
            </a:pP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Efekty opatření k omezení následků sucha a nedostatku vody </a:t>
            </a:r>
            <a:b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</a:b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se liší pro různé typy sucha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</a:p>
          <a:p>
            <a:pPr marL="0" indent="0" algn="ctr">
              <a:buNone/>
            </a:pPr>
            <a:r>
              <a:rPr lang="cs-CZ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</a:t>
            </a:r>
          </a:p>
          <a:p>
            <a:pPr marL="0" indent="0" algn="r">
              <a:buNone/>
            </a:pP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										</a:t>
            </a:r>
            <a:endParaRPr lang="cs-CZ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Obrázek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16832"/>
            <a:ext cx="4536505" cy="223224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23528" y="4365104"/>
            <a:ext cx="51125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Koncepce ochrany před následky sucha pro území České republiky</a:t>
            </a:r>
          </a:p>
          <a:p>
            <a:pPr algn="ctr"/>
            <a:r>
              <a:rPr lang="cs-CZ" sz="1600" i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(66 stran,  18 příloh)</a:t>
            </a:r>
          </a:p>
          <a:p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107504" y="5544814"/>
            <a:ext cx="5112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Usnesení vlády č. </a:t>
            </a:r>
            <a:r>
              <a:rPr lang="cs-CZ" sz="1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528</a:t>
            </a:r>
            <a:r>
              <a:rPr lang="cs-CZ" sz="1800" dirty="0" smtClean="0">
                <a:solidFill>
                  <a:srgbClr val="0000FF"/>
                </a:solidFill>
              </a:rPr>
              <a:t> </a:t>
            </a:r>
            <a:r>
              <a:rPr lang="cs-CZ" sz="1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ze dne </a:t>
            </a:r>
            <a:r>
              <a:rPr lang="cs-CZ" sz="1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24</a:t>
            </a:r>
            <a:r>
              <a:rPr lang="cs-CZ" sz="1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července </a:t>
            </a:r>
            <a:r>
              <a:rPr lang="cs-CZ" sz="1800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2017</a:t>
            </a:r>
          </a:p>
          <a:p>
            <a:pPr algn="ctr"/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www.eAgri.cz</a:t>
            </a:r>
            <a:endParaRPr lang="cs-CZ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cs-CZ" dirty="0"/>
          </a:p>
        </p:txBody>
      </p:sp>
      <p:sp>
        <p:nvSpPr>
          <p:cNvPr id="7" name="Obdélník 6"/>
          <p:cNvSpPr/>
          <p:nvPr/>
        </p:nvSpPr>
        <p:spPr>
          <a:xfrm>
            <a:off x="5436096" y="2204863"/>
            <a:ext cx="3600400" cy="4274021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>
              <a:buNone/>
            </a:pPr>
            <a:r>
              <a:rPr lang="cs-CZ" sz="2800" b="1" dirty="0" smtClean="0">
                <a:solidFill>
                  <a:srgbClr val="0000FF"/>
                </a:solidFill>
              </a:rPr>
              <a:t>Sucho</a:t>
            </a:r>
          </a:p>
          <a:p>
            <a:pPr marL="0" indent="0">
              <a:buNone/>
            </a:pPr>
            <a:endParaRPr lang="cs-CZ" b="1" dirty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400" b="1" dirty="0" smtClean="0">
                <a:solidFill>
                  <a:srgbClr val="0000FF"/>
                </a:solidFill>
              </a:rPr>
              <a:t> </a:t>
            </a:r>
            <a:r>
              <a:rPr lang="cs-CZ" b="1" dirty="0" smtClean="0">
                <a:solidFill>
                  <a:srgbClr val="0000FF"/>
                </a:solidFill>
              </a:rPr>
              <a:t>  </a:t>
            </a:r>
            <a:r>
              <a:rPr lang="cs-CZ" sz="2800" b="1" dirty="0" smtClean="0">
                <a:solidFill>
                  <a:srgbClr val="0000FF"/>
                </a:solidFill>
              </a:rPr>
              <a:t>Meteorologické</a:t>
            </a:r>
            <a:endParaRPr lang="cs-CZ" sz="2800" b="1" dirty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b="1" dirty="0" smtClean="0">
                <a:solidFill>
                  <a:srgbClr val="0000FF"/>
                </a:solidFill>
              </a:rPr>
              <a:t>  Zemědělské</a:t>
            </a:r>
            <a:endParaRPr lang="cs-CZ" sz="2800" b="1" dirty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b="1" dirty="0" smtClean="0">
                <a:solidFill>
                  <a:srgbClr val="0000FF"/>
                </a:solidFill>
              </a:rPr>
              <a:t>  Hydrologické</a:t>
            </a:r>
            <a:endParaRPr lang="cs-CZ" sz="2800" b="1" dirty="0">
              <a:solidFill>
                <a:srgbClr val="0000FF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sz="2800" b="1" dirty="0" smtClean="0">
                <a:solidFill>
                  <a:srgbClr val="0000FF"/>
                </a:solidFill>
              </a:rPr>
              <a:t> </a:t>
            </a:r>
            <a:r>
              <a:rPr lang="cs-CZ" sz="2800" b="1" dirty="0" smtClean="0">
                <a:solidFill>
                  <a:srgbClr val="0000FF"/>
                </a:solidFill>
              </a:rPr>
              <a:t>Socioekonomické</a:t>
            </a:r>
            <a:endParaRPr lang="cs-CZ" sz="2800" b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6211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1187450" y="188913"/>
            <a:ext cx="7200900" cy="63094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cs-CZ" sz="14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</a:p>
          <a:p>
            <a:pPr algn="ctr">
              <a:spcBef>
                <a:spcPct val="50000"/>
              </a:spcBef>
              <a:defRPr/>
            </a:pPr>
            <a:endParaRPr lang="cs-CZ" sz="14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charset="0"/>
              <a:cs typeface="+mn-cs"/>
            </a:endParaRPr>
          </a:p>
        </p:txBody>
      </p:sp>
      <p:graphicFrame>
        <p:nvGraphicFramePr>
          <p:cNvPr id="6" name="Group 10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1158761"/>
              </p:ext>
            </p:extLst>
          </p:nvPr>
        </p:nvGraphicFramePr>
        <p:xfrm>
          <a:off x="899592" y="4149080"/>
          <a:ext cx="7632848" cy="1920330"/>
        </p:xfrm>
        <a:graphic>
          <a:graphicData uri="http://schemas.openxmlformats.org/drawingml/2006/table">
            <a:tbl>
              <a:tblPr/>
              <a:tblGrid>
                <a:gridCol w="1422824"/>
                <a:gridCol w="1246987"/>
                <a:gridCol w="1120969"/>
                <a:gridCol w="1120970"/>
                <a:gridCol w="1384726"/>
                <a:gridCol w="1336372"/>
              </a:tblGrid>
              <a:tr h="319692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scénář</a:t>
                      </a:r>
                    </a:p>
                  </a:txBody>
                  <a:tcPr marL="91453" marR="91453" marT="45735" marB="4573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% nezabezpečených odběrů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76319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Vltavy,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Labe,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Ohře,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Moravy,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Times New Roman" pitchFamily="18" charset="0"/>
                        </a:rPr>
                        <a:t>Povodí Odry, s.p.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39317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střední</a:t>
                      </a:r>
                    </a:p>
                  </a:txBody>
                  <a:tcPr marL="91453" marR="91453" marT="45735" marB="45735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53-63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30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45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72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  <a:r>
                        <a:rPr lang="cs-CZ" sz="2800" b="1" kern="1200" baseline="300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+mn-cs"/>
                        </a:rPr>
                        <a:t>*)</a:t>
                      </a:r>
                    </a:p>
                  </a:txBody>
                  <a:tcPr marL="91453" marR="91453" marT="45735" marB="45735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sp>
        <p:nvSpPr>
          <p:cNvPr id="9295" name="TextovéPole 2"/>
          <p:cNvSpPr txBox="1">
            <a:spLocks noChangeArrowheads="1"/>
          </p:cNvSpPr>
          <p:nvPr/>
        </p:nvSpPr>
        <p:spPr bwMode="auto">
          <a:xfrm>
            <a:off x="468313" y="5661025"/>
            <a:ext cx="7632700" cy="153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cs-CZ" altLang="cs-CZ" sz="2800" b="1" baseline="30000">
              <a:solidFill>
                <a:srgbClr val="C00000"/>
              </a:solidFill>
            </a:endParaRPr>
          </a:p>
          <a:p>
            <a:pPr eaLnBrk="1" hangingPunct="1"/>
            <a:r>
              <a:rPr lang="cs-CZ" altLang="cs-CZ" sz="2800" b="1" baseline="30000">
                <a:solidFill>
                  <a:srgbClr val="C00000"/>
                </a:solidFill>
              </a:rPr>
              <a:t>*) </a:t>
            </a:r>
            <a:r>
              <a:rPr lang="cs-CZ" altLang="cs-CZ" sz="1400" b="1">
                <a:solidFill>
                  <a:srgbClr val="C00000"/>
                </a:solidFill>
              </a:rPr>
              <a:t>hodnoty z celé soustavy nádrží, situace 2015 – výrazně přesáhla</a:t>
            </a:r>
            <a:br>
              <a:rPr lang="cs-CZ" altLang="cs-CZ" sz="1400" b="1">
                <a:solidFill>
                  <a:srgbClr val="C00000"/>
                </a:solidFill>
              </a:rPr>
            </a:br>
            <a:r>
              <a:rPr lang="cs-CZ" altLang="cs-CZ" sz="1400" b="1">
                <a:solidFill>
                  <a:srgbClr val="C00000"/>
                </a:solidFill>
              </a:rPr>
              <a:t>   očekávaný stav dopadu změny klimatu v úrovni 2070</a:t>
            </a:r>
          </a:p>
          <a:p>
            <a:pPr eaLnBrk="1" hangingPunct="1"/>
            <a:endParaRPr lang="cs-CZ" altLang="cs-CZ" sz="2800" b="1" baseline="30000">
              <a:solidFill>
                <a:srgbClr val="C00000"/>
              </a:solidFill>
            </a:endParaRPr>
          </a:p>
          <a:p>
            <a:pPr eaLnBrk="1" hangingPunct="1"/>
            <a:endParaRPr lang="cs-CZ" altLang="cs-CZ"/>
          </a:p>
        </p:txBody>
      </p:sp>
      <p:pic>
        <p:nvPicPr>
          <p:cNvPr id="8" name="Zástupný symbol pro obsah 3" descr="E:\obr. závěry 2-5-17\daysAWR1_30AS_v2.png"/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206" y="620688"/>
            <a:ext cx="6156113" cy="33121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7576464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b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endParaRPr lang="cs-CZ" sz="1600" dirty="0"/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395536" y="692696"/>
            <a:ext cx="8424936" cy="5976664"/>
          </a:xfrm>
        </p:spPr>
        <p:txBody>
          <a:bodyPr/>
          <a:lstStyle/>
          <a:p>
            <a:pPr marL="0" indent="0" algn="ctr">
              <a:buNone/>
            </a:pPr>
            <a:endParaRPr lang="cs-CZ" sz="1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Přetrvává trvalý </a:t>
            </a:r>
            <a:r>
              <a:rPr lang="cs-C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rozpor v </a:t>
            </a:r>
            <a:r>
              <a:rPr lang="cs-C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pojetí ochrany před „suchem“:</a:t>
            </a:r>
            <a:endParaRPr lang="cs-CZ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Clr>
                <a:srgbClr val="C00000"/>
              </a:buClr>
              <a:buNone/>
            </a:pPr>
            <a:endParaRPr lang="cs-CZ" sz="9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r>
              <a:rPr lang="cs-CZ" b="1" dirty="0" smtClean="0">
                <a:solidFill>
                  <a:srgbClr val="007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Ochránci životního prostředí: „Krajina a půdní profil při správném hospodaření zadrží nesrovnatelně více vody než několik přehradních nádrží – je třeba více </a:t>
            </a:r>
            <a:r>
              <a:rPr lang="cs-CZ" b="1" dirty="0" smtClean="0">
                <a:solidFill>
                  <a:srgbClr val="007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rybníků, mokřadů, tůní, revitalizovaných vodních toků, zlepšení kvality půdy </a:t>
            </a:r>
            <a:r>
              <a:rPr lang="cs-CZ" b="1" dirty="0" smtClean="0">
                <a:solidFill>
                  <a:srgbClr val="007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b="1" dirty="0" smtClean="0">
                <a:solidFill>
                  <a:srgbClr val="0070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pak bude také dostatek vody ve vodních tocích i nádržích (kterých máme dost)!</a:t>
            </a:r>
          </a:p>
          <a:p>
            <a:pPr>
              <a:buClr>
                <a:srgbClr val="C00000"/>
              </a:buClr>
            </a:pP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Vodohospodáři</a:t>
            </a: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„Jaký </a:t>
            </a:r>
            <a:r>
              <a:rPr lang="cs-CZ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objem vody v aktuální situaci půdy v průběhu ročních </a:t>
            </a: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období bude skutečně k dispozici </a:t>
            </a:r>
            <a:r>
              <a:rPr lang="cs-CZ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 </a:t>
            </a: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krajině a jak pomohou mokřady a zejména rybníky vod a jak tato opatření pomohou vodním zdrojům? </a:t>
            </a: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Zajistí dostatek vodních zdrojů pro </a:t>
            </a:r>
            <a:r>
              <a:rPr lang="cs-CZ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hospodářské využití bez akumulace – „trubky z půdy?“</a:t>
            </a:r>
          </a:p>
          <a:p>
            <a:pPr marL="0" indent="0" algn="just">
              <a:buClr>
                <a:srgbClr val="C00000"/>
              </a:buClr>
              <a:buNone/>
            </a:pPr>
            <a:r>
              <a:rPr lang="cs-C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Rozumným </a:t>
            </a:r>
            <a:r>
              <a:rPr lang="cs-CZ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řešením je realizace obou </a:t>
            </a:r>
            <a:r>
              <a:rPr lang="cs-C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přístupů – nicméně předpokládané efekty posílení půdní vody jsou </a:t>
            </a:r>
            <a:r>
              <a:rPr lang="cs-C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„mýtem“ !!!</a:t>
            </a:r>
            <a:endParaRPr lang="cs-CZ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Clr>
                <a:srgbClr val="C00000"/>
              </a:buClr>
              <a:buNone/>
            </a:pPr>
            <a:endParaRPr lang="cs-CZ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Clr>
                <a:srgbClr val="C00000"/>
              </a:buClr>
            </a:pPr>
            <a:endParaRPr lang="cs-CZ" b="1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25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/>
            </a:r>
            <a:br>
              <a:rPr lang="cs-CZ" altLang="cs-CZ" smtClean="0"/>
            </a:br>
            <a:endParaRPr lang="cs-CZ" alt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3374"/>
            <a:ext cx="8435280" cy="6407994"/>
          </a:xfrm>
        </p:spPr>
        <p:txBody>
          <a:bodyPr/>
          <a:lstStyle/>
          <a:p>
            <a:pPr marL="0" indent="0">
              <a:buFontTx/>
              <a:buNone/>
              <a:defRPr/>
            </a:pPr>
            <a:r>
              <a:rPr lang="cs-CZ" sz="2400" b="1" i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Jaká je skutečnost?</a:t>
            </a:r>
          </a:p>
          <a:p>
            <a:pPr marL="0" indent="0">
              <a:buFontTx/>
              <a:buNone/>
              <a:defRPr/>
            </a:pPr>
            <a:r>
              <a:rPr lang="cs-CZ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Pomocí </a:t>
            </a:r>
            <a:r>
              <a:rPr lang="cs-CZ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modelu hydrologické bilance povodí Labe v Děčíně z období 1951-2015 jsme prokázali </a:t>
            </a:r>
            <a:r>
              <a:rPr lang="cs-CZ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pokles retenční schopnosti půdy  o 30 mm</a:t>
            </a:r>
            <a:r>
              <a:rPr lang="cs-CZ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, </a:t>
            </a:r>
            <a:r>
              <a:rPr lang="cs-CZ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při porovnání období před a po roce 1951, kdy v povodí došlo k zásadním změnám zejména ve způsobu využívání zemědělské půdy</a:t>
            </a:r>
            <a:r>
              <a:rPr lang="cs-CZ" b="1" dirty="0" smtClean="0"/>
              <a:t>.</a:t>
            </a:r>
          </a:p>
          <a:p>
            <a:pPr marL="0" indent="0">
              <a:buFontTx/>
              <a:buNone/>
              <a:defRPr/>
            </a:pPr>
            <a:r>
              <a:rPr lang="cs-CZ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Modelové výpočty ukázaly, že </a:t>
            </a:r>
            <a:r>
              <a:rPr lang="cs-CZ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pokud by se  podařilo zvětšit retenční kapacitu půd o 30 mm, projevilo by se to</a:t>
            </a:r>
            <a:r>
              <a:rPr lang="cs-CZ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 při </a:t>
            </a:r>
            <a:r>
              <a:rPr lang="cs-CZ" sz="24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dlouhodobém </a:t>
            </a:r>
            <a:r>
              <a:rPr lang="cs-CZ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poklesu srážek </a:t>
            </a:r>
            <a:r>
              <a:rPr lang="cs-CZ" sz="24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příznivě zmírněním a  zkrácením délky zemědělského sucha.</a:t>
            </a:r>
            <a:r>
              <a:rPr lang="cs-CZ" sz="24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Důsledky pro odtok a dotaci podzemních vod jsou opačné. </a:t>
            </a:r>
            <a:r>
              <a:rPr lang="cs-CZ" sz="2400" b="1" dirty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Půdou se zvětšenou retenční kapacitou prosákne méně vody do horninového prostředí a do zásob podzemní vody, takže by se zmenšil dlouhodobý roční průměr základního i celkového odtoku</a:t>
            </a:r>
            <a:r>
              <a:rPr lang="cs-CZ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sz="24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1800" b="1" dirty="0" smtClean="0">
                <a:latin typeface="+mj-lt"/>
                <a:ea typeface="+mj-ea"/>
                <a:cs typeface="+mj-cs"/>
              </a:rPr>
              <a:t>Zdroj: </a:t>
            </a:r>
            <a:r>
              <a:rPr lang="cs-CZ" altLang="cs-CZ" sz="1800" b="1" dirty="0" smtClean="0"/>
              <a:t>L. </a:t>
            </a:r>
            <a:r>
              <a:rPr lang="cs-CZ" altLang="cs-CZ" sz="1800" b="1" dirty="0"/>
              <a:t>Kašpárek a </a:t>
            </a:r>
            <a:r>
              <a:rPr lang="cs-CZ" altLang="cs-CZ" sz="1800" b="1" dirty="0" smtClean="0"/>
              <a:t>R. Kožín </a:t>
            </a:r>
            <a:r>
              <a:rPr lang="cs-CZ" altLang="cs-CZ" sz="2000" b="1" dirty="0" smtClean="0"/>
              <a:t>(</a:t>
            </a:r>
            <a:r>
              <a:rPr lang="cs-CZ" altLang="cs-CZ" sz="1800" b="1" dirty="0" smtClean="0"/>
              <a:t>VÚV </a:t>
            </a:r>
            <a:r>
              <a:rPr lang="cs-CZ" altLang="cs-CZ" sz="1800" b="1" dirty="0" err="1"/>
              <a:t>T.G.Masaryka</a:t>
            </a:r>
            <a:r>
              <a:rPr lang="cs-CZ" altLang="cs-CZ" sz="1800" b="1" dirty="0"/>
              <a:t>, </a:t>
            </a:r>
            <a:r>
              <a:rPr lang="cs-CZ" altLang="cs-CZ" sz="1800" b="1" dirty="0" err="1"/>
              <a:t>v.v.i</a:t>
            </a:r>
            <a:r>
              <a:rPr lang="cs-CZ" altLang="cs-CZ" sz="1800" b="1" dirty="0" smtClean="0"/>
              <a:t>.)</a:t>
            </a:r>
          </a:p>
          <a:p>
            <a:pPr marL="0" indent="0">
              <a:buFontTx/>
              <a:buNone/>
              <a:defRPr/>
            </a:pPr>
            <a:endParaRPr lang="cs-CZ" dirty="0"/>
          </a:p>
        </p:txBody>
      </p:sp>
      <p:sp>
        <p:nvSpPr>
          <p:cNvPr id="2" name="TextovéPole 1"/>
          <p:cNvSpPr txBox="1"/>
          <p:nvPr/>
        </p:nvSpPr>
        <p:spPr>
          <a:xfrm>
            <a:off x="3995936" y="260648"/>
            <a:ext cx="295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1914197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/>
          <a:lstStyle/>
          <a:p>
            <a:r>
              <a:rPr lang="cs-CZ" sz="1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/>
            </a:r>
            <a:br>
              <a:rPr lang="cs-CZ" sz="1800" b="1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b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endParaRPr lang="cs-CZ" sz="1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400599"/>
          </a:xfrm>
        </p:spPr>
        <p:txBody>
          <a:bodyPr/>
          <a:lstStyle/>
          <a:p>
            <a:pPr marL="0" indent="0" algn="ctr">
              <a:buNone/>
            </a:pPr>
            <a:endParaRPr lang="cs-CZ" sz="24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400" b="1" i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…Rybníky významně omezí sucho a podpoří vodní zdroje….</a:t>
            </a:r>
            <a:endParaRPr lang="cs-CZ" sz="2400" b="1" i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cs-CZ" sz="2400" b="1" dirty="0" smtClean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cs-CZ" sz="2800" b="1" dirty="0" smtClean="0">
                <a:solidFill>
                  <a:srgbClr val="0000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Objemy nádrže – rybníky porovnání</a:t>
            </a:r>
            <a:endParaRPr lang="cs-CZ" sz="2800" b="1" dirty="0">
              <a:solidFill>
                <a:srgbClr val="0000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6682813"/>
              </p:ext>
            </p:extLst>
          </p:nvPr>
        </p:nvGraphicFramePr>
        <p:xfrm>
          <a:off x="755576" y="3068960"/>
          <a:ext cx="7704856" cy="2445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84176"/>
                <a:gridCol w="1584176"/>
                <a:gridCol w="2736304"/>
                <a:gridCol w="1800200"/>
              </a:tblGrid>
              <a:tr h="799976">
                <a:tc>
                  <a:txBody>
                    <a:bodyPr/>
                    <a:lstStyle/>
                    <a:p>
                      <a:endParaRPr lang="cs-CZ" sz="800" dirty="0" smtClean="0">
                        <a:solidFill>
                          <a:srgbClr val="000099"/>
                        </a:solidFill>
                      </a:endParaRPr>
                    </a:p>
                    <a:p>
                      <a:r>
                        <a:rPr lang="cs-CZ" dirty="0" smtClean="0">
                          <a:solidFill>
                            <a:srgbClr val="000099"/>
                          </a:solidFill>
                        </a:rPr>
                        <a:t>Vodní </a:t>
                      </a:r>
                      <a:r>
                        <a:rPr lang="cs-CZ" dirty="0" smtClean="0">
                          <a:solidFill>
                            <a:srgbClr val="000099"/>
                          </a:solidFill>
                        </a:rPr>
                        <a:t>útvary</a:t>
                      </a:r>
                      <a:endParaRPr lang="cs-CZ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800" dirty="0" smtClean="0">
                        <a:solidFill>
                          <a:srgbClr val="000099"/>
                        </a:solidFill>
                      </a:endParaRPr>
                    </a:p>
                    <a:p>
                      <a:r>
                        <a:rPr lang="cs-CZ" dirty="0" smtClean="0">
                          <a:solidFill>
                            <a:srgbClr val="000099"/>
                          </a:solidFill>
                        </a:rPr>
                        <a:t>Počet </a:t>
                      </a:r>
                      <a:r>
                        <a:rPr lang="cs-CZ" dirty="0" smtClean="0">
                          <a:solidFill>
                            <a:srgbClr val="000099"/>
                          </a:solidFill>
                        </a:rPr>
                        <a:t>(ks)</a:t>
                      </a:r>
                      <a:endParaRPr lang="cs-CZ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00099"/>
                          </a:solidFill>
                        </a:rPr>
                        <a:t>Objem akumulované vody (mil.m3)</a:t>
                      </a:r>
                      <a:endParaRPr lang="cs-CZ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 smtClean="0">
                          <a:solidFill>
                            <a:srgbClr val="000099"/>
                          </a:solidFill>
                        </a:rPr>
                        <a:t>Plocha hladiny (ha)</a:t>
                      </a:r>
                      <a:endParaRPr lang="cs-CZ" dirty="0">
                        <a:solidFill>
                          <a:srgbClr val="000099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99976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Přehradní nádrže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165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3 360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30 000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99976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Rybníky 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cca 23 000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(600 vč.</a:t>
                      </a:r>
                      <a:r>
                        <a:rPr lang="cs-CZ" sz="2400" b="1" baseline="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sedimentů)</a:t>
                      </a: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cca 400-500 voda 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cs-CZ" sz="24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51 000</a:t>
                      </a:r>
                      <a:endParaRPr lang="cs-CZ" sz="24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5890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altLang="cs-CZ" smtClean="0"/>
              <a:t/>
            </a:r>
            <a:br>
              <a:rPr lang="cs-CZ" altLang="cs-CZ" smtClean="0"/>
            </a:br>
            <a:endParaRPr lang="cs-CZ" altLang="cs-CZ" smtClean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908720"/>
            <a:ext cx="8363272" cy="5688930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cs-CZ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…… </a:t>
            </a:r>
            <a:r>
              <a:rPr lang="cs-CZ" sz="2000" b="1" i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Další „mýtus“ o významu rybníků za sucha a letních teplot“</a:t>
            </a:r>
          </a:p>
          <a:p>
            <a:pPr marL="0" indent="0">
              <a:buNone/>
              <a:defRPr/>
            </a:pPr>
            <a:endParaRPr lang="cs-CZ" sz="20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  <a:defRPr/>
            </a:pPr>
            <a:r>
              <a:rPr lang="cs-CZ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	Pokud </a:t>
            </a:r>
            <a:r>
              <a:rPr lang="cs-CZ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malé </a:t>
            </a:r>
            <a:r>
              <a:rPr lang="cs-CZ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vodní </a:t>
            </a:r>
            <a:r>
              <a:rPr lang="cs-CZ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nádrže (= rybníky) </a:t>
            </a:r>
            <a:r>
              <a:rPr lang="cs-CZ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nebudou určeny pro nadlepšování průtoků v obdobích hydrologického sucha, což neumožňuje jejich využití k intenzivnímu chovu ryb, </a:t>
            </a:r>
            <a:r>
              <a:rPr lang="cs-CZ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bude jejich efekt na odtok z povodí závislý na tom, </a:t>
            </a:r>
            <a:r>
              <a:rPr lang="cs-CZ" sz="2000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zda </a:t>
            </a:r>
            <a:r>
              <a:rPr lang="cs-CZ" sz="2000" b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v období sucha srážky, které na hladinu spadnou, jsou větší, než výpar z hladiny. </a:t>
            </a:r>
            <a:r>
              <a:rPr lang="cs-CZ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V opačném případě, tj. </a:t>
            </a:r>
            <a:r>
              <a:rPr lang="cs-CZ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obvykle, rybníky v období sucha odtok z povodí vlivem </a:t>
            </a:r>
            <a:r>
              <a:rPr lang="cs-CZ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intenzivního výparu </a:t>
            </a:r>
            <a:r>
              <a:rPr lang="cs-CZ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zmenšují</a:t>
            </a:r>
            <a:r>
              <a:rPr lang="cs-CZ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.</a:t>
            </a:r>
            <a:r>
              <a:rPr lang="cs-CZ" sz="2000" dirty="0"/>
              <a:t> </a:t>
            </a:r>
            <a:endParaRPr lang="cs-CZ" sz="900" dirty="0"/>
          </a:p>
          <a:p>
            <a:pPr marL="0" indent="0">
              <a:buNone/>
              <a:defRPr/>
            </a:pPr>
            <a:r>
              <a:rPr lang="cs-CZ" sz="2000" dirty="0" smtClean="0"/>
              <a:t/>
            </a:r>
            <a:br>
              <a:rPr lang="cs-CZ" sz="2000" dirty="0" smtClean="0"/>
            </a:br>
            <a:r>
              <a:rPr lang="cs-CZ" sz="2000" dirty="0" smtClean="0"/>
              <a:t>	</a:t>
            </a:r>
            <a:r>
              <a:rPr lang="cs-CZ" sz="2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Ukázala </a:t>
            </a:r>
            <a:r>
              <a:rPr lang="cs-CZ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to studie </a:t>
            </a:r>
            <a:r>
              <a:rPr lang="cs-CZ" sz="2000" b="1" i="1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(Kašpárek, Beran a Pistulka, 2017), </a:t>
            </a:r>
            <a:r>
              <a:rPr lang="cs-CZ" sz="2000" dirty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která posoudila vliv rybníků v povodí Lužnice na zmenšení průtoků ve vodoměrné stanici Bechyně v roce 2015. </a:t>
            </a:r>
            <a:r>
              <a:rPr lang="cs-CZ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Ztráta </a:t>
            </a:r>
            <a:r>
              <a:rPr lang="cs-CZ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výparem z celkové plochy </a:t>
            </a:r>
            <a:r>
              <a:rPr lang="cs-CZ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rybníků (3 </a:t>
            </a:r>
            <a:r>
              <a:rPr lang="cs-CZ" sz="2000" b="1" dirty="0" smtClean="0">
                <a:solidFill>
                  <a:srgbClr val="C00000"/>
                </a:solidFill>
              </a:rPr>
              <a:t>m</a:t>
            </a:r>
            <a:r>
              <a:rPr lang="cs-CZ" sz="2000" b="1" baseline="30000" dirty="0" smtClean="0">
                <a:solidFill>
                  <a:srgbClr val="C00000"/>
                </a:solidFill>
              </a:rPr>
              <a:t>3</a:t>
            </a:r>
            <a:r>
              <a:rPr lang="cs-CZ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/s !!) </a:t>
            </a:r>
            <a:r>
              <a:rPr lang="cs-CZ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v  povodí Lužnice </a:t>
            </a:r>
            <a:r>
              <a:rPr lang="cs-CZ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2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redukována o </a:t>
            </a:r>
            <a:r>
              <a:rPr lang="cs-CZ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srážky odpovídá poklesu </a:t>
            </a:r>
            <a:r>
              <a:rPr lang="cs-CZ" sz="2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průtoků </a:t>
            </a:r>
            <a:r>
              <a:rPr lang="cs-CZ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srovnatelnou s</a:t>
            </a:r>
            <a:r>
              <a:rPr lang="cs-CZ" sz="2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 úrovní 355 </a:t>
            </a:r>
            <a:r>
              <a:rPr lang="cs-CZ" sz="2000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denního průtoků </a:t>
            </a:r>
            <a:r>
              <a:rPr lang="cs-CZ" sz="200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a </a:t>
            </a:r>
            <a:r>
              <a:rPr lang="cs-CZ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násobně </a:t>
            </a:r>
            <a:r>
              <a:rPr lang="cs-CZ" sz="2000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převyšovala </a:t>
            </a:r>
            <a:r>
              <a:rPr lang="cs-CZ" sz="2000" b="1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minimální pozorovaný průtok ve vodoměrné stanici.</a:t>
            </a:r>
          </a:p>
          <a:p>
            <a:pPr marL="0" indent="0">
              <a:buFontTx/>
              <a:buNone/>
              <a:defRPr/>
            </a:pPr>
            <a:endParaRPr lang="cs-CZ" sz="2400" dirty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" name="TextovéPole 1"/>
          <p:cNvSpPr txBox="1"/>
          <p:nvPr/>
        </p:nvSpPr>
        <p:spPr>
          <a:xfrm>
            <a:off x="2123728" y="332656"/>
            <a:ext cx="41764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94686783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188913"/>
            <a:ext cx="7558088" cy="431800"/>
          </a:xfrm>
        </p:spPr>
        <p:txBody>
          <a:bodyPr/>
          <a:lstStyle/>
          <a:p>
            <a:pPr>
              <a:defRPr/>
            </a:pPr>
            <a:r>
              <a:rPr lang="cs-CZ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b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r>
              <a:rPr lang="cs-CZ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1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Situace v povodí Dyje</a:t>
            </a:r>
            <a:endParaRPr lang="cs-CZ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79388" y="1773238"/>
          <a:ext cx="8640762" cy="3870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73609"/>
                <a:gridCol w="1162044"/>
                <a:gridCol w="944161"/>
                <a:gridCol w="944161"/>
                <a:gridCol w="1016787"/>
              </a:tblGrid>
              <a:tr h="396153">
                <a:tc>
                  <a:txBody>
                    <a:bodyPr/>
                    <a:lstStyle/>
                    <a:p>
                      <a:r>
                        <a:rPr lang="cs-CZ" sz="2000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rok</a:t>
                      </a:r>
                      <a:endParaRPr lang="cs-CZ" sz="2000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2014</a:t>
                      </a:r>
                      <a:endParaRPr lang="cs-CZ" sz="18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2015</a:t>
                      </a:r>
                      <a:endParaRPr lang="cs-CZ" sz="18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2016</a:t>
                      </a:r>
                      <a:endParaRPr lang="cs-CZ" sz="18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800" dirty="0" smtClean="0">
                          <a:solidFill>
                            <a:srgbClr val="9933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</a:t>
                      </a:r>
                      <a:endParaRPr lang="cs-CZ" sz="1800" dirty="0">
                        <a:solidFill>
                          <a:srgbClr val="9933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457112">
                <a:tc>
                  <a:txBody>
                    <a:bodyPr/>
                    <a:lstStyle/>
                    <a:p>
                      <a:r>
                        <a:rPr lang="cs-CZ" sz="2400" b="1" dirty="0" smtClean="0"/>
                        <a:t>Roční srážky v ČR – mm/rok</a:t>
                      </a:r>
                      <a:endParaRPr lang="cs-CZ" sz="2400" b="1" dirty="0"/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657</a:t>
                      </a:r>
                      <a:endParaRPr lang="cs-CZ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531</a:t>
                      </a:r>
                      <a:endParaRPr lang="cs-CZ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635</a:t>
                      </a:r>
                      <a:endParaRPr lang="cs-CZ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684</a:t>
                      </a:r>
                      <a:endParaRPr lang="cs-CZ" sz="24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57112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Srážky povodí Dyje – mm/rok</a:t>
                      </a:r>
                      <a:endParaRPr lang="cs-CZ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614</a:t>
                      </a:r>
                      <a:endParaRPr lang="cs-CZ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443</a:t>
                      </a:r>
                      <a:endParaRPr lang="cs-CZ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520</a:t>
                      </a:r>
                      <a:endParaRPr lang="cs-CZ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506</a:t>
                      </a:r>
                      <a:endParaRPr lang="cs-CZ" sz="24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57112">
                <a:tc>
                  <a:txBody>
                    <a:bodyPr/>
                    <a:lstStyle/>
                    <a:p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% dlouhodobého průměru ČR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89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65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76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b="1" dirty="0" smtClean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cs-CZ" sz="2400" b="1" dirty="0">
                        <a:solidFill>
                          <a:schemeClr val="tx1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1005737">
                <a:tc>
                  <a:txBody>
                    <a:bodyPr/>
                    <a:lstStyle/>
                    <a:p>
                      <a:endParaRPr lang="cs-CZ" sz="800" b="1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Objem vody na povodí </a:t>
                      </a:r>
                      <a:br>
                        <a:rPr lang="cs-CZ" sz="2000" b="1" dirty="0" smtClean="0">
                          <a:solidFill>
                            <a:srgbClr val="C00000"/>
                          </a:solidFill>
                        </a:rPr>
                      </a:br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(mil. m3/rok)</a:t>
                      </a: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8 239</a:t>
                      </a:r>
                    </a:p>
                    <a:p>
                      <a:pPr algn="ctr"/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5 945</a:t>
                      </a:r>
                    </a:p>
                    <a:p>
                      <a:pPr algn="ctr"/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6 978</a:t>
                      </a:r>
                    </a:p>
                    <a:p>
                      <a:pPr algn="ctr"/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s-CZ" sz="2000" b="1" dirty="0" smtClean="0">
                        <a:solidFill>
                          <a:srgbClr val="C00000"/>
                        </a:solidFill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6 790</a:t>
                      </a:r>
                    </a:p>
                    <a:p>
                      <a:pPr algn="ctr"/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700945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%  odtok+ odběry k objemu vody povodí</a:t>
                      </a:r>
                      <a:endParaRPr lang="cs-CZ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12,3</a:t>
                      </a:r>
                      <a:endParaRPr lang="cs-CZ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16,6</a:t>
                      </a:r>
                      <a:endParaRPr lang="cs-CZ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11,9</a:t>
                      </a:r>
                      <a:endParaRPr lang="cs-CZ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  <a:effectLst/>
                        </a:rPr>
                        <a:t>8,1</a:t>
                      </a:r>
                      <a:endParaRPr lang="cs-CZ" sz="2000" b="1" dirty="0">
                        <a:solidFill>
                          <a:srgbClr val="C00000"/>
                        </a:solidFill>
                        <a:effectLst/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396153">
                <a:tc>
                  <a:txBody>
                    <a:bodyPr/>
                    <a:lstStyle/>
                    <a:p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Disponibilní objem (mil. m3/rok)</a:t>
                      </a:r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597</a:t>
                      </a:r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575</a:t>
                      </a:r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427</a:t>
                      </a:r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000" b="1" dirty="0" smtClean="0">
                          <a:solidFill>
                            <a:srgbClr val="C00000"/>
                          </a:solidFill>
                        </a:rPr>
                        <a:t>144</a:t>
                      </a:r>
                      <a:endParaRPr lang="cs-CZ" sz="2000" b="1" dirty="0">
                        <a:solidFill>
                          <a:srgbClr val="C00000"/>
                        </a:solidFill>
                      </a:endParaRPr>
                    </a:p>
                  </a:txBody>
                  <a:tcPr marL="91445" marR="91445" marT="45681" marB="4568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35242689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3412"/>
          </a:xfrm>
        </p:spPr>
        <p:txBody>
          <a:bodyPr/>
          <a:lstStyle/>
          <a:p>
            <a:pPr>
              <a:defRPr/>
            </a:pPr>
            <a:r>
              <a:rPr lang="cs-CZ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/>
            </a:r>
            <a:br>
              <a:rPr lang="cs-CZ" sz="2000" dirty="0" smtClean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  <a:t>Skalský dvůr – VPÚ 2018</a:t>
            </a:r>
            <a:br>
              <a:rPr lang="cs-CZ" sz="16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charset="0"/>
              </a:rPr>
            </a:br>
            <a:endParaRPr lang="cs-CZ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ovéPole 2"/>
          <p:cNvSpPr txBox="1"/>
          <p:nvPr/>
        </p:nvSpPr>
        <p:spPr>
          <a:xfrm>
            <a:off x="684213" y="981075"/>
            <a:ext cx="7416800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cs-CZ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+mn-cs"/>
              </a:rPr>
              <a:t>Vývoj zásobních objemů vody v přehradních nádržích povodí Dyje od června 2017</a:t>
            </a:r>
          </a:p>
          <a:p>
            <a:pPr marL="285750" indent="-285750">
              <a:buFontTx/>
              <a:buChar char="-"/>
              <a:defRPr/>
            </a:pPr>
            <a:endParaRPr lang="cs-CZ" dirty="0">
              <a:cs typeface="+mn-cs"/>
            </a:endParaRP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703491"/>
              </p:ext>
            </p:extLst>
          </p:nvPr>
        </p:nvGraphicFramePr>
        <p:xfrm>
          <a:off x="144463" y="1916113"/>
          <a:ext cx="8748017" cy="38631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9526"/>
                <a:gridCol w="499113"/>
                <a:gridCol w="499113"/>
                <a:gridCol w="499113"/>
                <a:gridCol w="427812"/>
                <a:gridCol w="499113"/>
                <a:gridCol w="499113"/>
                <a:gridCol w="570414"/>
                <a:gridCol w="499113"/>
                <a:gridCol w="570414"/>
                <a:gridCol w="499113"/>
                <a:gridCol w="570414"/>
                <a:gridCol w="427812"/>
                <a:gridCol w="466737"/>
                <a:gridCol w="503025"/>
                <a:gridCol w="648072"/>
              </a:tblGrid>
              <a:tr h="621685">
                <a:tc>
                  <a:txBody>
                    <a:bodyPr/>
                    <a:lstStyle/>
                    <a:p>
                      <a:pPr algn="ctr"/>
                      <a:endParaRPr lang="cs-CZ" sz="14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400" i="1" dirty="0" smtClean="0">
                          <a:solidFill>
                            <a:schemeClr val="tx1"/>
                          </a:solidFill>
                        </a:rPr>
                        <a:t>rok</a:t>
                      </a:r>
                      <a:endParaRPr lang="cs-CZ" sz="1400" i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endParaRPr lang="cs-CZ" sz="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cs-CZ" sz="20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2017</a:t>
                      </a:r>
                      <a:endParaRPr lang="cs-CZ" sz="20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endParaRPr lang="cs-CZ" sz="9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cs-CZ" sz="2000" b="1" i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2018</a:t>
                      </a:r>
                      <a:endParaRPr lang="cs-CZ" sz="20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sz="1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2000" b="1" i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</a:tr>
              <a:tr h="604624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400" b="1" i="1" dirty="0" smtClean="0">
                          <a:solidFill>
                            <a:schemeClr val="tx1"/>
                          </a:solidFill>
                        </a:rPr>
                        <a:t>měsíce</a:t>
                      </a:r>
                      <a:endParaRPr lang="cs-CZ" sz="1400" b="1" i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VI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VII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VIII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IX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X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XI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XII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II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III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IV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V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VI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VII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cs-CZ" sz="1200" b="1" dirty="0" smtClean="0">
                          <a:solidFill>
                            <a:schemeClr val="tx1"/>
                          </a:solidFill>
                        </a:rPr>
                        <a:t>VIII</a:t>
                      </a:r>
                      <a:endParaRPr lang="cs-CZ" sz="1200" b="1" dirty="0">
                        <a:solidFill>
                          <a:schemeClr val="tx1"/>
                        </a:solidFill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</a:tr>
              <a:tr h="658256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cs-CZ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Vranov</a:t>
                      </a:r>
                      <a:endParaRPr lang="cs-CZ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</a:t>
                      </a:r>
                    </a:p>
                    <a:p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71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68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52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54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63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70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77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76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76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54</a:t>
                      </a:r>
                      <a:endParaRPr lang="cs-CZ" sz="1600" b="1" dirty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</a:tr>
              <a:tr h="604624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Vír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65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56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53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57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60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65</a:t>
                      </a:r>
                      <a:endParaRPr lang="cs-CZ" sz="16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75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77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79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74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67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62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48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</a:tr>
              <a:tr h="604624">
                <a:tc>
                  <a:txBody>
                    <a:bodyPr/>
                    <a:lstStyle/>
                    <a:p>
                      <a:pPr algn="ctr"/>
                      <a:endParaRPr lang="cs-CZ" sz="9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cs-CZ" sz="14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Hubenov</a:t>
                      </a:r>
                      <a:endParaRPr lang="cs-CZ" sz="14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98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91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87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84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95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96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100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93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87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76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48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</a:tr>
              <a:tr h="604624">
                <a:tc>
                  <a:txBody>
                    <a:bodyPr/>
                    <a:lstStyle/>
                    <a:p>
                      <a:pPr algn="ctr"/>
                      <a:endParaRPr lang="cs-CZ" sz="8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/>
                      <a:r>
                        <a:rPr lang="cs-CZ" sz="1600" b="1" dirty="0" err="1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Mostiště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90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86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83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74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82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97</a:t>
                      </a:r>
                      <a:endParaRPr lang="cs-CZ" sz="1600" b="1" dirty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96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95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99</a:t>
                      </a:r>
                      <a:endParaRPr lang="cs-CZ" sz="16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94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85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78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600" b="1" dirty="0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r>
                        <a:rPr lang="cs-CZ" sz="1600" b="1" dirty="0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60</a:t>
                      </a:r>
                    </a:p>
                  </a:txBody>
                  <a:tcPr marL="91426" marR="91426" marT="45734" marB="457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1513738"/>
      </p:ext>
    </p:extLst>
  </p:cSld>
  <p:clrMapOvr>
    <a:masterClrMapping/>
  </p:clrMapOvr>
  <p:transition>
    <p:cover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8659</TotalTime>
  <Words>1022</Words>
  <Application>Microsoft Office PowerPoint</Application>
  <PresentationFormat>Předvádění na obrazovce (4:3)</PresentationFormat>
  <Paragraphs>477</Paragraphs>
  <Slides>15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16" baseType="lpstr">
      <vt:lpstr>Default Design</vt:lpstr>
      <vt:lpstr>Prezentace aplikace PowerPoint</vt:lpstr>
      <vt:lpstr>Skalský dvůr – VPÚ 2018 </vt:lpstr>
      <vt:lpstr>Prezentace aplikace PowerPoint</vt:lpstr>
      <vt:lpstr>Skalský dvůr – VPÚ 2018 </vt:lpstr>
      <vt:lpstr> </vt:lpstr>
      <vt:lpstr> Skalský dvůr – VPÚ 2018 </vt:lpstr>
      <vt:lpstr> </vt:lpstr>
      <vt:lpstr>  Skalský dvůr – VPÚ 2018  Situace v povodí Dyje</vt:lpstr>
      <vt:lpstr> Skalský dvůr – VPÚ 2018 </vt:lpstr>
      <vt:lpstr>Skalský dvůr – VPÚ 2018 </vt:lpstr>
      <vt:lpstr>Skalský dvůr – VPÚ 2018 </vt:lpstr>
      <vt:lpstr> Vývoj počtu územně hájených lokalit pro možnosti výstavby přehradních nádrží v ČR</vt:lpstr>
      <vt:lpstr>Prezentace aplikace PowerPoint</vt:lpstr>
      <vt:lpstr>Neschválené lokality více než 1 dotčenou obcí nebo peticí či písemným stanoviskem samosprávy</vt:lpstr>
      <vt:lpstr>Prezentace aplikace PowerPoint</vt:lpstr>
    </vt:vector>
  </TitlesOfParts>
  <Company>Tesnov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SYS</dc:creator>
  <cp:lastModifiedBy>Punčochář Pavel</cp:lastModifiedBy>
  <cp:revision>1106</cp:revision>
  <cp:lastPrinted>2018-09-27T09:50:44Z</cp:lastPrinted>
  <dcterms:created xsi:type="dcterms:W3CDTF">2004-03-26T08:05:01Z</dcterms:created>
  <dcterms:modified xsi:type="dcterms:W3CDTF">2018-09-27T12:43:06Z</dcterms:modified>
</cp:coreProperties>
</file>