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0" r:id="rId3"/>
    <p:sldId id="274" r:id="rId4"/>
    <p:sldId id="275" r:id="rId5"/>
    <p:sldId id="281" r:id="rId6"/>
    <p:sldId id="282" r:id="rId7"/>
    <p:sldId id="276" r:id="rId8"/>
    <p:sldId id="283" r:id="rId9"/>
    <p:sldId id="285" r:id="rId10"/>
    <p:sldId id="277" r:id="rId11"/>
    <p:sldId id="284" r:id="rId12"/>
    <p:sldId id="278" r:id="rId13"/>
    <p:sldId id="291" r:id="rId14"/>
    <p:sldId id="286" r:id="rId15"/>
    <p:sldId id="287" r:id="rId16"/>
    <p:sldId id="290" r:id="rId17"/>
    <p:sldId id="279" r:id="rId18"/>
    <p:sldId id="271" r:id="rId19"/>
  </p:sldIdLst>
  <p:sldSz cx="24387175" cy="13716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354" autoAdjust="0"/>
  </p:normalViewPr>
  <p:slideViewPr>
    <p:cSldViewPr snapToGrid="0" showGuides="1">
      <p:cViewPr>
        <p:scale>
          <a:sx n="42" d="100"/>
          <a:sy n="42" d="100"/>
        </p:scale>
        <p:origin x="-610" y="-58"/>
      </p:cViewPr>
      <p:guideLst>
        <p:guide orient="horz" pos="4320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199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95554-8F69-49B8-BDBB-E0E6A0916DE8}" type="datetimeFigureOut">
              <a:rPr lang="cs-CZ" smtClean="0"/>
              <a:t>27.9.2018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B6D41-9E1B-4217-A17C-2D4B0B66B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6052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07FA9-DE9C-409F-85F2-97F44B920B82}" type="datetimeFigureOut">
              <a:rPr lang="cs-CZ" smtClean="0"/>
              <a:t>27.9.2018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384A4-C56D-4B31-91D3-4CC689CA89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881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384A4-C56D-4B31-91D3-4CC689CA894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3312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384A4-C56D-4B31-91D3-4CC689CA894B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5911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odkladový obrázek">
            <a:extLst>
              <a:ext uri="{FF2B5EF4-FFF2-40B4-BE49-F238E27FC236}">
                <a16:creationId xmlns="" xmlns:a16="http://schemas.microsoft.com/office/drawing/2014/main" id="{1484CE54-FF2E-408A-B4CF-FF94338BEBE8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7200" y="457200"/>
            <a:ext cx="23472000" cy="128016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Bílý podklad">
            <a:extLst>
              <a:ext uri="{FF2B5EF4-FFF2-40B4-BE49-F238E27FC236}">
                <a16:creationId xmlns="" xmlns:a16="http://schemas.microsoft.com/office/drawing/2014/main" id="{F70F13C3-16CD-4EC9-A61B-A853E6F0F1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522800"/>
            <a:ext cx="15228000" cy="3420000"/>
          </a:xfrm>
          <a:solidFill>
            <a:srgbClr val="FFFFFF">
              <a:alpha val="85098"/>
            </a:srgb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9" name="Bílá pod nadpisem" hidden="1"/>
          <p:cNvSpPr/>
          <p:nvPr userDrawn="1"/>
        </p:nvSpPr>
        <p:spPr>
          <a:xfrm>
            <a:off x="4500000" y="1522800"/>
            <a:ext cx="10440000" cy="342000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Přímá spojnice 17" hidden="1">
            <a:extLst>
              <a:ext uri="{FF2B5EF4-FFF2-40B4-BE49-F238E27FC236}">
                <a16:creationId xmlns="" xmlns:a16="http://schemas.microsoft.com/office/drawing/2014/main" id="{BCC887BD-1330-4E6F-92EE-65D69E01A7EE}"/>
              </a:ext>
            </a:extLst>
          </p:cNvPr>
          <p:cNvCxnSpPr/>
          <p:nvPr userDrawn="1"/>
        </p:nvCxnSpPr>
        <p:spPr>
          <a:xfrm>
            <a:off x="4114800" y="2152650"/>
            <a:ext cx="0" cy="228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Logo MZe" hidden="1">
            <a:extLst>
              <a:ext uri="{FF2B5EF4-FFF2-40B4-BE49-F238E27FC236}">
                <a16:creationId xmlns="" xmlns:a16="http://schemas.microsoft.com/office/drawing/2014/main" id="{D7F392D9-0192-44DF-B5B6-E60B0F320C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62" y="3215692"/>
            <a:ext cx="3133350" cy="1353315"/>
          </a:xfrm>
          <a:prstGeom prst="rect">
            <a:avLst/>
          </a:prstGeom>
        </p:spPr>
      </p:pic>
      <p:pic>
        <p:nvPicPr>
          <p:cNvPr id="8" name="Logo MZe png" hidden="1">
            <a:extLst>
              <a:ext uri="{FF2B5EF4-FFF2-40B4-BE49-F238E27FC236}">
                <a16:creationId xmlns="" xmlns:a16="http://schemas.microsoft.com/office/drawing/2014/main" id="{129EC058-4951-49A8-B2F1-71C45ED316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25" y="3214934"/>
            <a:ext cx="3133350" cy="1353315"/>
          </a:xfrm>
          <a:prstGeom prst="rect">
            <a:avLst/>
          </a:prstGeom>
        </p:spPr>
      </p:pic>
      <p:sp>
        <p:nvSpPr>
          <p:cNvPr id="16" name="Datum">
            <a:extLst>
              <a:ext uri="{FF2B5EF4-FFF2-40B4-BE49-F238E27FC236}">
                <a16:creationId xmlns="" xmlns:a16="http://schemas.microsoft.com/office/drawing/2014/main" id="{19795874-6BF3-4E26-B86E-D2075A368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8000" y="2160000"/>
            <a:ext cx="2880000" cy="720000"/>
          </a:xfrm>
          <a:noFill/>
        </p:spPr>
        <p:txBody>
          <a:bodyPr tIns="0" rIns="0">
            <a:noAutofit/>
          </a:bodyPr>
          <a:lstStyle>
            <a:lvl1pPr marL="0" indent="0" algn="r">
              <a:spcBef>
                <a:spcPts val="0"/>
              </a:spcBef>
              <a:buFontTx/>
              <a:buNone/>
              <a:defRPr sz="2800"/>
            </a:lvl1pPr>
          </a:lstStyle>
          <a:p>
            <a:pPr lvl="0"/>
            <a:r>
              <a:rPr lang="cs-CZ" dirty="0"/>
              <a:t>Datum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00000" y="4140000"/>
            <a:ext cx="10440000" cy="720724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 cap="all" baseline="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cs-CZ" dirty="0"/>
              <a:t>Autor prezentace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00000" y="1990800"/>
            <a:ext cx="10440000" cy="1980000"/>
          </a:xfrm>
          <a:noFill/>
        </p:spPr>
        <p:txBody>
          <a:bodyPr lIns="0" tIns="0" anchor="t" anchorCtr="0">
            <a:noAutofit/>
          </a:bodyPr>
          <a:lstStyle>
            <a:lvl1pPr algn="l">
              <a:lnSpc>
                <a:spcPts val="7800"/>
              </a:lnSpc>
              <a:defRPr sz="6600"/>
            </a:lvl1pPr>
          </a:lstStyle>
          <a:p>
            <a:r>
              <a:rPr lang="cs-CZ" dirty="0"/>
              <a:t>Název</a:t>
            </a:r>
            <a:br>
              <a:rPr lang="cs-CZ" dirty="0"/>
            </a:br>
            <a:r>
              <a:rPr lang="cs-CZ" dirty="0"/>
              <a:t>Prezentace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32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obrázek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0" y="1980000"/>
            <a:ext cx="15217200" cy="1260000"/>
          </a:xfrm>
        </p:spPr>
        <p:txBody>
          <a:bodyPr anchor="b" anchorCtr="0"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EDCB-EB91-4C4F-A503-5C6FE3AC84D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0" y="457200"/>
            <a:ext cx="5835600" cy="128016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7920000" y="3420000"/>
            <a:ext cx="15217200" cy="1656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cap="none" baseline="0"/>
            </a:lvl1pPr>
          </a:lstStyle>
          <a:p>
            <a:pPr lvl="0"/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29"/>
          </p:nvPr>
        </p:nvSpPr>
        <p:spPr>
          <a:xfrm>
            <a:off x="7920000" y="5219700"/>
            <a:ext cx="15217200" cy="7239000"/>
          </a:xfrm>
        </p:spPr>
        <p:txBody>
          <a:bodyPr/>
          <a:lstStyle>
            <a:lvl1pPr marL="504000" indent="-504000">
              <a:buFontTx/>
              <a:buBlip>
                <a:blip r:embed="rId2"/>
              </a:buBlip>
              <a:defRPr cap="all" baseline="0">
                <a:solidFill>
                  <a:schemeClr val="accent2"/>
                </a:solidFill>
              </a:defRPr>
            </a:lvl1pPr>
            <a:lvl2pPr marL="1008000" indent="-504000">
              <a:buClr>
                <a:schemeClr val="accent2"/>
              </a:buClr>
              <a:buFont typeface="+mj-lt"/>
              <a:buAutoNum type="arabicPeriod"/>
              <a:defRPr/>
            </a:lvl2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pic>
        <p:nvPicPr>
          <p:cNvPr id="9" name="Lístek s linkou tmavě modrý">
            <a:extLst>
              <a:ext uri="{FF2B5EF4-FFF2-40B4-BE49-F238E27FC236}">
                <a16:creationId xmlns="" xmlns:a16="http://schemas.microsoft.com/office/drawing/2014/main" id="{FECF6A3C-E773-4D22-822E-5EFACF3749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1" b="3264"/>
          <a:stretch/>
        </p:blipFill>
        <p:spPr>
          <a:xfrm>
            <a:off x="6704491" y="450055"/>
            <a:ext cx="525847" cy="1281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80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 s obrázek, střední obrázek či graf s p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49200" y="1980000"/>
            <a:ext cx="4500000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Kliknutím</a:t>
            </a:r>
            <a:br>
              <a:rPr lang="cs-CZ" dirty="0"/>
            </a:br>
            <a:r>
              <a:rPr lang="cs-CZ" dirty="0"/>
              <a:t>vložíte</a:t>
            </a:r>
            <a:br>
              <a:rPr lang="cs-CZ" dirty="0"/>
            </a:br>
            <a:r>
              <a:rPr lang="cs-CZ" dirty="0"/>
              <a:t>nadpis</a:t>
            </a:r>
            <a:endParaRPr lang="en-US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00" y="4248000"/>
            <a:ext cx="4500000" cy="4104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5" hasCustomPrompt="1"/>
          </p:nvPr>
        </p:nvSpPr>
        <p:spPr>
          <a:xfrm>
            <a:off x="7239600" y="1979612"/>
            <a:ext cx="10248300" cy="990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dirty="0"/>
              <a:t>Obrázek nebo graf se zdrojem, případně text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25" hasCustomPrompt="1"/>
          </p:nvPr>
        </p:nvSpPr>
        <p:spPr>
          <a:xfrm>
            <a:off x="7239600" y="12111000"/>
            <a:ext cx="15897600" cy="432000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2800" b="0" i="1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Zdroj:</a:t>
            </a:r>
          </a:p>
        </p:txBody>
      </p:sp>
      <p:sp>
        <p:nvSpPr>
          <p:cNvPr id="6" name="Zástupný symbol pro obrázek 5"/>
          <p:cNvSpPr>
            <a:spLocks noGrp="1"/>
          </p:cNvSpPr>
          <p:nvPr>
            <p:ph type="pic" sz="quarter" idx="26"/>
          </p:nvPr>
        </p:nvSpPr>
        <p:spPr>
          <a:xfrm>
            <a:off x="1249200" y="8679600"/>
            <a:ext cx="4500000" cy="37872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7" hasCustomPrompt="1"/>
          </p:nvPr>
        </p:nvSpPr>
        <p:spPr>
          <a:xfrm>
            <a:off x="18072000" y="2880000"/>
            <a:ext cx="2880000" cy="432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8" hasCustomPrompt="1"/>
          </p:nvPr>
        </p:nvSpPr>
        <p:spPr>
          <a:xfrm>
            <a:off x="18072000" y="3420000"/>
            <a:ext cx="2880000" cy="14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Popis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27" hasCustomPrompt="1"/>
          </p:nvPr>
        </p:nvSpPr>
        <p:spPr>
          <a:xfrm>
            <a:off x="18072000" y="5160000"/>
            <a:ext cx="2880000" cy="432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8" hasCustomPrompt="1"/>
          </p:nvPr>
        </p:nvSpPr>
        <p:spPr>
          <a:xfrm>
            <a:off x="18072000" y="5724000"/>
            <a:ext cx="2880000" cy="14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Popis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9" hasCustomPrompt="1"/>
          </p:nvPr>
        </p:nvSpPr>
        <p:spPr>
          <a:xfrm>
            <a:off x="18072000" y="7440000"/>
            <a:ext cx="2880000" cy="432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7" name="Zástupný symbol pro text 13"/>
          <p:cNvSpPr>
            <a:spLocks noGrp="1"/>
          </p:cNvSpPr>
          <p:nvPr>
            <p:ph type="body" sz="quarter" idx="30" hasCustomPrompt="1"/>
          </p:nvPr>
        </p:nvSpPr>
        <p:spPr>
          <a:xfrm>
            <a:off x="18072000" y="7992000"/>
            <a:ext cx="2880000" cy="14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Popis</a:t>
            </a:r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31" hasCustomPrompt="1"/>
          </p:nvPr>
        </p:nvSpPr>
        <p:spPr>
          <a:xfrm>
            <a:off x="18072000" y="9720000"/>
            <a:ext cx="2880000" cy="432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9" name="Zástupný symbol pro text 13"/>
          <p:cNvSpPr>
            <a:spLocks noGrp="1"/>
          </p:cNvSpPr>
          <p:nvPr>
            <p:ph type="body" sz="quarter" idx="32" hasCustomPrompt="1"/>
          </p:nvPr>
        </p:nvSpPr>
        <p:spPr>
          <a:xfrm>
            <a:off x="18072000" y="10260000"/>
            <a:ext cx="2880000" cy="14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Popis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="" xmlns:a16="http://schemas.microsoft.com/office/drawing/2014/main" id="{94112CEA-A89A-40F5-9B5A-7589038E7C10}"/>
              </a:ext>
            </a:extLst>
          </p:cNvPr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fld id="{9B3895B8-0BD6-4EDC-959F-D82D66CA15D6}" type="datetimeFigureOut">
              <a:rPr lang="cs-CZ" smtClean="0"/>
              <a:t>27.9.2018</a:t>
            </a:fld>
            <a:endParaRPr lang="cs-CZ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="" xmlns:a16="http://schemas.microsoft.com/office/drawing/2014/main" id="{09A95665-5191-4CEE-B676-2081A6A1E17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="" xmlns:a16="http://schemas.microsoft.com/office/drawing/2014/main" id="{D92B6150-2864-4F6A-814F-8C54C94CA5F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C79EEDCB-EB91-4C4F-A503-5C6FE3AC84D2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21" name="Lístek s linkou tmavě modrý">
            <a:extLst>
              <a:ext uri="{FF2B5EF4-FFF2-40B4-BE49-F238E27FC236}">
                <a16:creationId xmlns="" xmlns:a16="http://schemas.microsoft.com/office/drawing/2014/main" id="{FE198D1F-CAA8-4D7E-9CD4-3AC30F4CB6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1" b="20654"/>
          <a:stretch/>
        </p:blipFill>
        <p:spPr>
          <a:xfrm flipH="1">
            <a:off x="6289620" y="2033714"/>
            <a:ext cx="525847" cy="1043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229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 s líst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EDCB-EB91-4C4F-A503-5C6FE3AC84D2}" type="slidenum">
              <a:rPr lang="cs-CZ" smtClean="0"/>
              <a:t>‹#›</a:t>
            </a:fld>
            <a:endParaRPr lang="cs-CZ"/>
          </a:p>
        </p:txBody>
      </p:sp>
      <p:pic>
        <p:nvPicPr>
          <p:cNvPr id="4" name="Lístek s linkou tmavě modrý">
            <a:extLst>
              <a:ext uri="{FF2B5EF4-FFF2-40B4-BE49-F238E27FC236}">
                <a16:creationId xmlns="" xmlns:a16="http://schemas.microsoft.com/office/drawing/2014/main" id="{862E5BC3-DD10-4465-997F-9FE3AA2E86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1" b="3264"/>
          <a:stretch/>
        </p:blipFill>
        <p:spPr>
          <a:xfrm>
            <a:off x="412346" y="450055"/>
            <a:ext cx="525847" cy="1281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6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EDCB-EB91-4C4F-A503-5C6FE3AC84D2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1249200" y="3240000"/>
            <a:ext cx="21888000" cy="9226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5" name="Lístek s linkou tmavě modrý">
            <a:extLst>
              <a:ext uri="{FF2B5EF4-FFF2-40B4-BE49-F238E27FC236}">
                <a16:creationId xmlns="" xmlns:a16="http://schemas.microsoft.com/office/drawing/2014/main" id="{D03EAF01-9C44-4F00-8722-52E6F8902B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1" b="3264"/>
          <a:stretch/>
        </p:blipFill>
        <p:spPr>
          <a:xfrm>
            <a:off x="412346" y="450055"/>
            <a:ext cx="525847" cy="1281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45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EDCB-EB91-4C4F-A503-5C6FE3AC84D2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1249200" y="3240000"/>
            <a:ext cx="10321200" cy="9226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12816000" y="3240000"/>
            <a:ext cx="10321200" cy="9226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7" name="Lístek s linkou tmavě modrý">
            <a:extLst>
              <a:ext uri="{FF2B5EF4-FFF2-40B4-BE49-F238E27FC236}">
                <a16:creationId xmlns="" xmlns:a16="http://schemas.microsoft.com/office/drawing/2014/main" id="{6FA1681F-18BC-4AA2-89C6-CC1797F464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1" b="3264"/>
          <a:stretch/>
        </p:blipFill>
        <p:spPr>
          <a:xfrm>
            <a:off x="412346" y="450055"/>
            <a:ext cx="525847" cy="1281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270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ěkujeme za pozorn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ílý podklad">
            <a:extLst>
              <a:ext uri="{FF2B5EF4-FFF2-40B4-BE49-F238E27FC236}">
                <a16:creationId xmlns="" xmlns:a16="http://schemas.microsoft.com/office/drawing/2014/main" id="{92AF821C-5C62-41EB-8EE6-BD2D59AAC7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13587" y="4338000"/>
            <a:ext cx="12960000" cy="5040000"/>
          </a:xfrm>
          <a:solidFill>
            <a:srgbClr val="FFFFFF">
              <a:alpha val="85098"/>
            </a:srgb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861200" y="4338000"/>
            <a:ext cx="7812387" cy="3780000"/>
          </a:xfrm>
          <a:noFill/>
        </p:spPr>
        <p:txBody>
          <a:bodyPr lIns="0" tIns="0" anchor="ctr" anchorCtr="0">
            <a:normAutofit/>
          </a:bodyPr>
          <a:lstStyle>
            <a:lvl1pPr algn="l">
              <a:lnSpc>
                <a:spcPts val="7800"/>
              </a:lnSpc>
              <a:defRPr sz="6600" baseline="0"/>
            </a:lvl1pPr>
          </a:lstStyle>
          <a:p>
            <a:r>
              <a:rPr lang="cs-CZ" dirty="0"/>
              <a:t>Děkujeme</a:t>
            </a:r>
            <a:br>
              <a:rPr lang="cs-CZ" dirty="0"/>
            </a:br>
            <a:r>
              <a:rPr lang="cs-CZ" dirty="0"/>
              <a:t>za pozornost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13587" y="8118000"/>
            <a:ext cx="12960000" cy="1260000"/>
          </a:xfrm>
          <a:noFill/>
        </p:spPr>
        <p:txBody>
          <a:bodyPr anchor="ctr" anchorCtr="1">
            <a:normAutofit/>
          </a:bodyPr>
          <a:lstStyle>
            <a:lvl1pPr marL="0" indent="0" algn="ctr">
              <a:spcBef>
                <a:spcPts val="600"/>
              </a:spcBef>
              <a:spcAft>
                <a:spcPts val="600"/>
              </a:spcAft>
              <a:buNone/>
              <a:defRPr sz="2800" cap="none" baseline="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cs-CZ" dirty="0"/>
              <a:t>Kontakty:  Jméno, adresa, e-mail, telefonní číslo</a:t>
            </a:r>
            <a:br>
              <a:rPr lang="cs-CZ" dirty="0"/>
            </a:br>
            <a:r>
              <a:rPr lang="cs-CZ" dirty="0"/>
              <a:t>Autor fotografií: Jméno</a:t>
            </a:r>
            <a:endParaRPr lang="en-US" dirty="0"/>
          </a:p>
        </p:txBody>
      </p:sp>
      <p:sp>
        <p:nvSpPr>
          <p:cNvPr id="5" name="Zástup Podkladový obrázek"/>
          <p:cNvSpPr>
            <a:spLocks noGrp="1" noChangeAspect="1"/>
          </p:cNvSpPr>
          <p:nvPr>
            <p:ph type="pic" sz="quarter" idx="13"/>
          </p:nvPr>
        </p:nvSpPr>
        <p:spPr>
          <a:xfrm>
            <a:off x="457200" y="457200"/>
            <a:ext cx="23472000" cy="12801600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6810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31600" y="1980000"/>
            <a:ext cx="10614150" cy="1224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cs-CZ" dirty="0"/>
              <a:t>OBSAH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EDCB-EB91-4C4F-A503-5C6FE3AC84D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0" y="457200"/>
            <a:ext cx="10825200" cy="128016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4" name="Zástup Položka obsahu 1"/>
          <p:cNvSpPr>
            <a:spLocks noGrp="1"/>
          </p:cNvSpPr>
          <p:nvPr>
            <p:ph type="body" sz="quarter" idx="14" hasCustomPrompt="1"/>
          </p:nvPr>
        </p:nvSpPr>
        <p:spPr>
          <a:xfrm>
            <a:off x="12531600" y="3672000"/>
            <a:ext cx="10605600" cy="8786700"/>
          </a:xfrm>
        </p:spPr>
        <p:txBody>
          <a:bodyPr/>
          <a:lstStyle>
            <a:lvl1pPr marL="648000" indent="-648000">
              <a:spcBef>
                <a:spcPts val="0"/>
              </a:spcBef>
              <a:spcAft>
                <a:spcPts val="9000"/>
              </a:spcAft>
              <a:buSzPct val="150000"/>
              <a:buFontTx/>
              <a:buBlip>
                <a:blip r:embed="rId2"/>
              </a:buBlip>
              <a:defRPr sz="36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Položka obsahu</a:t>
            </a:r>
          </a:p>
        </p:txBody>
      </p:sp>
      <p:pic>
        <p:nvPicPr>
          <p:cNvPr id="4" name="Lístek s linkou tmavě modrý">
            <a:extLst>
              <a:ext uri="{FF2B5EF4-FFF2-40B4-BE49-F238E27FC236}">
                <a16:creationId xmlns="" xmlns:a16="http://schemas.microsoft.com/office/drawing/2014/main" id="{69ACD24F-DBEE-434B-AD9C-84D36E9E64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1" b="3264"/>
          <a:stretch/>
        </p:blipFill>
        <p:spPr>
          <a:xfrm>
            <a:off x="11706224" y="450055"/>
            <a:ext cx="525847" cy="1281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57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, široký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49200" y="1980000"/>
            <a:ext cx="4968000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Kliknutím</a:t>
            </a:r>
            <a:br>
              <a:rPr lang="cs-CZ" dirty="0"/>
            </a:br>
            <a:r>
              <a:rPr lang="cs-CZ" dirty="0"/>
              <a:t>vložíte</a:t>
            </a:r>
            <a:br>
              <a:rPr lang="cs-CZ" dirty="0"/>
            </a:br>
            <a:r>
              <a:rPr lang="cs-CZ" dirty="0"/>
              <a:t>nadpis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7239600" y="457200"/>
            <a:ext cx="16689600" cy="128016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00" y="4248000"/>
            <a:ext cx="4968000" cy="82107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endParaRPr lang="cs-CZ" dirty="0"/>
          </a:p>
        </p:txBody>
      </p:sp>
      <p:pic>
        <p:nvPicPr>
          <p:cNvPr id="7" name="Lístek s linkou tmavě modrý">
            <a:extLst>
              <a:ext uri="{FF2B5EF4-FFF2-40B4-BE49-F238E27FC236}">
                <a16:creationId xmlns="" xmlns:a16="http://schemas.microsoft.com/office/drawing/2014/main" id="{8FF7A68B-108B-4C90-9017-3546208DC0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1" b="14879"/>
          <a:stretch/>
        </p:blipFill>
        <p:spPr>
          <a:xfrm flipH="1">
            <a:off x="6289621" y="2033714"/>
            <a:ext cx="525847" cy="1122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26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obrázek a text v bloc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000" y="1980000"/>
            <a:ext cx="4032000" cy="19800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EDCB-EB91-4C4F-A503-5C6FE3AC84D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0" y="457200"/>
            <a:ext cx="5835600" cy="128016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7272000" y="4248000"/>
            <a:ext cx="4068000" cy="82107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endParaRPr lang="cs-CZ" dirty="0"/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693600" y="1980000"/>
            <a:ext cx="43200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7" name="Zástupný symbol pro text 13"/>
          <p:cNvSpPr>
            <a:spLocks noGrp="1"/>
          </p:cNvSpPr>
          <p:nvPr>
            <p:ph type="body" sz="quarter" idx="16" hasCustomPrompt="1"/>
          </p:nvPr>
        </p:nvSpPr>
        <p:spPr>
          <a:xfrm>
            <a:off x="17906400" y="1980000"/>
            <a:ext cx="43200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17" hasCustomPrompt="1"/>
          </p:nvPr>
        </p:nvSpPr>
        <p:spPr>
          <a:xfrm>
            <a:off x="12693600" y="6696000"/>
            <a:ext cx="43200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18" hasCustomPrompt="1"/>
          </p:nvPr>
        </p:nvSpPr>
        <p:spPr>
          <a:xfrm>
            <a:off x="17906400" y="6696000"/>
            <a:ext cx="43200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2693600" y="2628000"/>
            <a:ext cx="4320000" cy="37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cap="none" baseline="0"/>
            </a:lvl1pPr>
          </a:lstStyle>
          <a:p>
            <a:pPr lvl="0"/>
            <a:endParaRPr lang="cs-CZ" dirty="0"/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20"/>
          </p:nvPr>
        </p:nvSpPr>
        <p:spPr>
          <a:xfrm>
            <a:off x="17906400" y="2628000"/>
            <a:ext cx="4320000" cy="37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cap="none" baseline="0"/>
            </a:lvl1pPr>
          </a:lstStyle>
          <a:p>
            <a:pPr lvl="0"/>
            <a:endParaRPr lang="cs-CZ" dirty="0"/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1"/>
          </p:nvPr>
        </p:nvSpPr>
        <p:spPr>
          <a:xfrm>
            <a:off x="12693600" y="7344000"/>
            <a:ext cx="4320000" cy="37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cap="none" baseline="0"/>
            </a:lvl1pPr>
          </a:lstStyle>
          <a:p>
            <a:pPr lvl="0"/>
            <a:endParaRPr lang="cs-CZ" dirty="0"/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2"/>
          </p:nvPr>
        </p:nvSpPr>
        <p:spPr>
          <a:xfrm>
            <a:off x="17906400" y="7344000"/>
            <a:ext cx="4320000" cy="37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cap="none" baseline="0"/>
            </a:lvl1pPr>
          </a:lstStyle>
          <a:p>
            <a:pPr lvl="0"/>
            <a:endParaRPr lang="cs-CZ" dirty="0"/>
          </a:p>
        </p:txBody>
      </p:sp>
      <p:cxnSp>
        <p:nvCxnSpPr>
          <p:cNvPr id="4" name="Přímá spojnice 3"/>
          <p:cNvCxnSpPr>
            <a:cxnSpLocks/>
          </p:cNvCxnSpPr>
          <p:nvPr userDrawn="1"/>
        </p:nvCxnSpPr>
        <p:spPr>
          <a:xfrm>
            <a:off x="11851200" y="1980000"/>
            <a:ext cx="0" cy="1127880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Lístek s linkou tmavě modrý">
            <a:extLst>
              <a:ext uri="{FF2B5EF4-FFF2-40B4-BE49-F238E27FC236}">
                <a16:creationId xmlns="" xmlns:a16="http://schemas.microsoft.com/office/drawing/2014/main" id="{7D3C9E08-EFC7-45BA-9EE2-4FC19E8F39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1" b="3264"/>
          <a:stretch/>
        </p:blipFill>
        <p:spPr>
          <a:xfrm>
            <a:off x="6704491" y="450055"/>
            <a:ext cx="525847" cy="1281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330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řední obrázek, text,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2800" y="3240000"/>
            <a:ext cx="10454400" cy="1332000"/>
          </a:xfrm>
        </p:spPr>
        <p:txBody>
          <a:bodyPr anchor="b" anchorCtr="0"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EDCB-EB91-4C4F-A503-5C6FE3AC84D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0" y="457200"/>
            <a:ext cx="10562400" cy="128016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682800" y="4680000"/>
            <a:ext cx="10454400" cy="432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endParaRPr lang="cs-CZ" dirty="0"/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17" hasCustomPrompt="1"/>
          </p:nvPr>
        </p:nvSpPr>
        <p:spPr>
          <a:xfrm>
            <a:off x="16002000" y="10440000"/>
            <a:ext cx="2160000" cy="1080000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9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0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18" hasCustomPrompt="1"/>
          </p:nvPr>
        </p:nvSpPr>
        <p:spPr>
          <a:xfrm>
            <a:off x="16002000" y="11634573"/>
            <a:ext cx="2160000" cy="79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MJ</a:t>
            </a:r>
          </a:p>
        </p:txBody>
      </p:sp>
      <p:sp>
        <p:nvSpPr>
          <p:cNvPr id="17" name="Zástupný symbol pro obrázek 7"/>
          <p:cNvSpPr>
            <a:spLocks noGrp="1"/>
          </p:cNvSpPr>
          <p:nvPr>
            <p:ph type="pic" sz="quarter" idx="23"/>
          </p:nvPr>
        </p:nvSpPr>
        <p:spPr>
          <a:xfrm>
            <a:off x="12682800" y="9331200"/>
            <a:ext cx="2865600" cy="31356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24" hasCustomPrompt="1"/>
          </p:nvPr>
        </p:nvSpPr>
        <p:spPr>
          <a:xfrm>
            <a:off x="18684000" y="10440000"/>
            <a:ext cx="2160000" cy="1080000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9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0</a:t>
            </a:r>
          </a:p>
        </p:txBody>
      </p:sp>
      <p:sp>
        <p:nvSpPr>
          <p:cNvPr id="19" name="Zástupný symbol pro text 13"/>
          <p:cNvSpPr>
            <a:spLocks noGrp="1"/>
          </p:cNvSpPr>
          <p:nvPr>
            <p:ph type="body" sz="quarter" idx="25" hasCustomPrompt="1"/>
          </p:nvPr>
        </p:nvSpPr>
        <p:spPr>
          <a:xfrm>
            <a:off x="21348000" y="10440000"/>
            <a:ext cx="2160000" cy="1080000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9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0</a:t>
            </a:r>
          </a:p>
        </p:txBody>
      </p:sp>
      <p:sp>
        <p:nvSpPr>
          <p:cNvPr id="20" name="Zástupný symbol pro text 13"/>
          <p:cNvSpPr>
            <a:spLocks noGrp="1"/>
          </p:cNvSpPr>
          <p:nvPr>
            <p:ph type="body" sz="quarter" idx="26" hasCustomPrompt="1"/>
          </p:nvPr>
        </p:nvSpPr>
        <p:spPr>
          <a:xfrm>
            <a:off x="18684000" y="11635200"/>
            <a:ext cx="2160000" cy="79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MJ</a:t>
            </a:r>
          </a:p>
        </p:txBody>
      </p:sp>
      <p:sp>
        <p:nvSpPr>
          <p:cNvPr id="21" name="Zástupný symbol pro text 13"/>
          <p:cNvSpPr>
            <a:spLocks noGrp="1"/>
          </p:cNvSpPr>
          <p:nvPr>
            <p:ph type="body" sz="quarter" idx="27" hasCustomPrompt="1"/>
          </p:nvPr>
        </p:nvSpPr>
        <p:spPr>
          <a:xfrm>
            <a:off x="21348000" y="11635200"/>
            <a:ext cx="2160000" cy="79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MJ</a:t>
            </a:r>
          </a:p>
        </p:txBody>
      </p:sp>
      <p:pic>
        <p:nvPicPr>
          <p:cNvPr id="15" name="Lístek s linkou tmavě modrý">
            <a:extLst>
              <a:ext uri="{FF2B5EF4-FFF2-40B4-BE49-F238E27FC236}">
                <a16:creationId xmlns="" xmlns:a16="http://schemas.microsoft.com/office/drawing/2014/main" id="{9022AE5E-DCFD-4C0E-9017-2A1064DEAE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1" b="3264"/>
          <a:stretch/>
        </p:blipFill>
        <p:spPr>
          <a:xfrm>
            <a:off x="11439524" y="450055"/>
            <a:ext cx="525847" cy="1281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8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, graf či obrázek s p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49200" y="1980000"/>
            <a:ext cx="4968000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Kliknutím</a:t>
            </a:r>
            <a:br>
              <a:rPr lang="cs-CZ" dirty="0"/>
            </a:br>
            <a:r>
              <a:rPr lang="cs-CZ" dirty="0"/>
              <a:t>vložíte</a:t>
            </a:r>
            <a:br>
              <a:rPr lang="cs-CZ" dirty="0"/>
            </a:br>
            <a:r>
              <a:rPr lang="cs-CZ" dirty="0"/>
              <a:t>nadpis</a:t>
            </a:r>
            <a:endParaRPr lang="en-US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00" y="4248000"/>
            <a:ext cx="4968000" cy="8211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5" hasCustomPrompt="1"/>
          </p:nvPr>
        </p:nvSpPr>
        <p:spPr>
          <a:xfrm>
            <a:off x="7920000" y="2017713"/>
            <a:ext cx="15217200" cy="602270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cs-CZ" dirty="0"/>
              <a:t>Kliknutím lze na ikonu lze vložit graf, ale i jiné objekty či text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17" hasCustomPrompt="1"/>
          </p:nvPr>
        </p:nvSpPr>
        <p:spPr>
          <a:xfrm>
            <a:off x="8910000" y="8676000"/>
            <a:ext cx="2880000" cy="1080000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18" hasCustomPrompt="1"/>
          </p:nvPr>
        </p:nvSpPr>
        <p:spPr>
          <a:xfrm>
            <a:off x="8910000" y="9864000"/>
            <a:ext cx="2880000" cy="180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Popis</a:t>
            </a:r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9" hasCustomPrompt="1"/>
          </p:nvPr>
        </p:nvSpPr>
        <p:spPr>
          <a:xfrm>
            <a:off x="12366000" y="8676000"/>
            <a:ext cx="2880000" cy="1080000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20" hasCustomPrompt="1"/>
          </p:nvPr>
        </p:nvSpPr>
        <p:spPr>
          <a:xfrm>
            <a:off x="12366000" y="9864000"/>
            <a:ext cx="2880000" cy="180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Popis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21" hasCustomPrompt="1"/>
          </p:nvPr>
        </p:nvSpPr>
        <p:spPr>
          <a:xfrm>
            <a:off x="15822000" y="8676000"/>
            <a:ext cx="2880000" cy="1080000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2" hasCustomPrompt="1"/>
          </p:nvPr>
        </p:nvSpPr>
        <p:spPr>
          <a:xfrm>
            <a:off x="15822000" y="9864000"/>
            <a:ext cx="2880000" cy="180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Popis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3" hasCustomPrompt="1"/>
          </p:nvPr>
        </p:nvSpPr>
        <p:spPr>
          <a:xfrm>
            <a:off x="19278000" y="8676000"/>
            <a:ext cx="2880000" cy="1080000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7" name="Zástupný symbol pro text 13"/>
          <p:cNvSpPr>
            <a:spLocks noGrp="1"/>
          </p:cNvSpPr>
          <p:nvPr>
            <p:ph type="body" sz="quarter" idx="24" hasCustomPrompt="1"/>
          </p:nvPr>
        </p:nvSpPr>
        <p:spPr>
          <a:xfrm>
            <a:off x="19278000" y="9864000"/>
            <a:ext cx="2880000" cy="180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Popis</a:t>
            </a:r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25" hasCustomPrompt="1"/>
          </p:nvPr>
        </p:nvSpPr>
        <p:spPr>
          <a:xfrm>
            <a:off x="7239600" y="12111000"/>
            <a:ext cx="15897600" cy="432000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2800" b="0" i="1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Zdroj:</a:t>
            </a:r>
          </a:p>
        </p:txBody>
      </p:sp>
      <p:sp>
        <p:nvSpPr>
          <p:cNvPr id="8" name="Zástupný symbol pro datum 7">
            <a:extLst>
              <a:ext uri="{FF2B5EF4-FFF2-40B4-BE49-F238E27FC236}">
                <a16:creationId xmlns="" xmlns:a16="http://schemas.microsoft.com/office/drawing/2014/main" id="{A0F8F35C-3EBD-4D92-A682-98134090EC07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9B3895B8-0BD6-4EDC-959F-D82D66CA15D6}" type="datetimeFigureOut">
              <a:rPr lang="cs-CZ" smtClean="0"/>
              <a:t>27.9.2018</a:t>
            </a:fld>
            <a:endParaRPr lang="cs-CZ" dirty="0"/>
          </a:p>
        </p:txBody>
      </p:sp>
      <p:sp>
        <p:nvSpPr>
          <p:cNvPr id="20" name="Zástupný symbol pro zápatí 19">
            <a:extLst>
              <a:ext uri="{FF2B5EF4-FFF2-40B4-BE49-F238E27FC236}">
                <a16:creationId xmlns="" xmlns:a16="http://schemas.microsoft.com/office/drawing/2014/main" id="{83CB2368-0C7F-4A8D-82C9-F3F9B375AD32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1" name="Zástupný symbol pro číslo snímku 20">
            <a:extLst>
              <a:ext uri="{FF2B5EF4-FFF2-40B4-BE49-F238E27FC236}">
                <a16:creationId xmlns="" xmlns:a16="http://schemas.microsoft.com/office/drawing/2014/main" id="{694D55FB-482C-4174-9D72-A2274FB4E155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C79EEDCB-EB91-4C4F-A503-5C6FE3AC84D2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22" name="Lístek s linkou tmavě modrý">
            <a:extLst>
              <a:ext uri="{FF2B5EF4-FFF2-40B4-BE49-F238E27FC236}">
                <a16:creationId xmlns="" xmlns:a16="http://schemas.microsoft.com/office/drawing/2014/main" id="{97D4A6D7-65B2-451C-8B29-3AE3EA52E2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1" b="20706"/>
          <a:stretch/>
        </p:blipFill>
        <p:spPr>
          <a:xfrm flipH="1">
            <a:off x="6289620" y="2033714"/>
            <a:ext cx="525847" cy="1042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24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, tři obrázky s p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49200" y="1980000"/>
            <a:ext cx="4968000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Kliknutím</a:t>
            </a:r>
            <a:br>
              <a:rPr lang="cs-CZ" dirty="0"/>
            </a:br>
            <a:r>
              <a:rPr lang="cs-CZ" dirty="0"/>
              <a:t>vložíte</a:t>
            </a:r>
            <a:br>
              <a:rPr lang="cs-CZ" dirty="0"/>
            </a:br>
            <a:r>
              <a:rPr lang="cs-CZ" dirty="0"/>
              <a:t>nadpis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7239600" y="2059200"/>
            <a:ext cx="3812400" cy="5436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00" y="4248000"/>
            <a:ext cx="4968000" cy="82107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endParaRPr lang="cs-CZ" dirty="0"/>
          </a:p>
        </p:txBody>
      </p:sp>
      <p:sp>
        <p:nvSpPr>
          <p:cNvPr id="9" name="Zástupný symbol pro obrázek 7"/>
          <p:cNvSpPr>
            <a:spLocks noGrp="1"/>
          </p:cNvSpPr>
          <p:nvPr>
            <p:ph type="pic" sz="quarter" idx="15"/>
          </p:nvPr>
        </p:nvSpPr>
        <p:spPr>
          <a:xfrm>
            <a:off x="12529800" y="2059200"/>
            <a:ext cx="3812400" cy="5436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0" name="Zástupný symbol pro obrázek 7"/>
          <p:cNvSpPr>
            <a:spLocks noGrp="1"/>
          </p:cNvSpPr>
          <p:nvPr>
            <p:ph type="pic" sz="quarter" idx="16"/>
          </p:nvPr>
        </p:nvSpPr>
        <p:spPr>
          <a:xfrm>
            <a:off x="17820000" y="2059200"/>
            <a:ext cx="3812400" cy="5436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239600" y="8042400"/>
            <a:ext cx="3812400" cy="5400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239600" y="8712000"/>
            <a:ext cx="3812400" cy="19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Popis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19" hasCustomPrompt="1"/>
          </p:nvPr>
        </p:nvSpPr>
        <p:spPr>
          <a:xfrm>
            <a:off x="12531600" y="8042400"/>
            <a:ext cx="3812400" cy="5400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0" hasCustomPrompt="1"/>
          </p:nvPr>
        </p:nvSpPr>
        <p:spPr>
          <a:xfrm>
            <a:off x="12531600" y="8712000"/>
            <a:ext cx="3812400" cy="19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Popis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1" hasCustomPrompt="1"/>
          </p:nvPr>
        </p:nvSpPr>
        <p:spPr>
          <a:xfrm>
            <a:off x="17820000" y="8042400"/>
            <a:ext cx="3812400" cy="5400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7" name="Zástupný symbol pro text 13"/>
          <p:cNvSpPr>
            <a:spLocks noGrp="1"/>
          </p:cNvSpPr>
          <p:nvPr>
            <p:ph type="body" sz="quarter" idx="22" hasCustomPrompt="1"/>
          </p:nvPr>
        </p:nvSpPr>
        <p:spPr>
          <a:xfrm>
            <a:off x="17820000" y="8712000"/>
            <a:ext cx="3812400" cy="19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Popis</a:t>
            </a:r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23" hasCustomPrompt="1"/>
          </p:nvPr>
        </p:nvSpPr>
        <p:spPr>
          <a:xfrm>
            <a:off x="7239600" y="10800000"/>
            <a:ext cx="3812400" cy="1296000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%</a:t>
            </a:r>
          </a:p>
        </p:txBody>
      </p:sp>
      <p:sp>
        <p:nvSpPr>
          <p:cNvPr id="19" name="Zástupný symbol pro text 13"/>
          <p:cNvSpPr>
            <a:spLocks noGrp="1"/>
          </p:cNvSpPr>
          <p:nvPr>
            <p:ph type="body" sz="quarter" idx="24" hasCustomPrompt="1"/>
          </p:nvPr>
        </p:nvSpPr>
        <p:spPr>
          <a:xfrm>
            <a:off x="7239600" y="12175650"/>
            <a:ext cx="3812400" cy="360000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="0" i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z celkového počtu</a:t>
            </a:r>
          </a:p>
        </p:txBody>
      </p:sp>
      <p:sp>
        <p:nvSpPr>
          <p:cNvPr id="20" name="Zástupný symbol pro text 13"/>
          <p:cNvSpPr>
            <a:spLocks noGrp="1"/>
          </p:cNvSpPr>
          <p:nvPr>
            <p:ph type="body" sz="quarter" idx="25" hasCustomPrompt="1"/>
          </p:nvPr>
        </p:nvSpPr>
        <p:spPr>
          <a:xfrm>
            <a:off x="12531600" y="10800000"/>
            <a:ext cx="3816000" cy="1296000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%</a:t>
            </a:r>
          </a:p>
        </p:txBody>
      </p:sp>
      <p:sp>
        <p:nvSpPr>
          <p:cNvPr id="21" name="Zástupný symbol pro text 13"/>
          <p:cNvSpPr>
            <a:spLocks noGrp="1"/>
          </p:cNvSpPr>
          <p:nvPr>
            <p:ph type="body" sz="quarter" idx="26" hasCustomPrompt="1"/>
          </p:nvPr>
        </p:nvSpPr>
        <p:spPr>
          <a:xfrm>
            <a:off x="12531600" y="12174300"/>
            <a:ext cx="3812400" cy="360000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="0" i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z celkového počtu</a:t>
            </a:r>
          </a:p>
        </p:txBody>
      </p:sp>
      <p:sp>
        <p:nvSpPr>
          <p:cNvPr id="22" name="Zástupný symbol pro text 13"/>
          <p:cNvSpPr>
            <a:spLocks noGrp="1"/>
          </p:cNvSpPr>
          <p:nvPr>
            <p:ph type="body" sz="quarter" idx="27" hasCustomPrompt="1"/>
          </p:nvPr>
        </p:nvSpPr>
        <p:spPr>
          <a:xfrm>
            <a:off x="17820000" y="10800000"/>
            <a:ext cx="3812400" cy="1296000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%</a:t>
            </a:r>
          </a:p>
        </p:txBody>
      </p:sp>
      <p:sp>
        <p:nvSpPr>
          <p:cNvPr id="23" name="Zástupný symbol pro text 13"/>
          <p:cNvSpPr>
            <a:spLocks noGrp="1"/>
          </p:cNvSpPr>
          <p:nvPr>
            <p:ph type="body" sz="quarter" idx="28" hasCustomPrompt="1"/>
          </p:nvPr>
        </p:nvSpPr>
        <p:spPr>
          <a:xfrm>
            <a:off x="17820000" y="12174300"/>
            <a:ext cx="3812400" cy="360000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="0" i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z celkového počtu</a:t>
            </a:r>
          </a:p>
        </p:txBody>
      </p:sp>
      <p:cxnSp>
        <p:nvCxnSpPr>
          <p:cNvPr id="24" name="Přímá spojnice 23"/>
          <p:cNvCxnSpPr>
            <a:cxnSpLocks/>
          </p:cNvCxnSpPr>
          <p:nvPr userDrawn="1"/>
        </p:nvCxnSpPr>
        <p:spPr>
          <a:xfrm>
            <a:off x="11785350" y="1980000"/>
            <a:ext cx="0" cy="1048680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>
            <a:cxnSpLocks/>
          </p:cNvCxnSpPr>
          <p:nvPr userDrawn="1"/>
        </p:nvCxnSpPr>
        <p:spPr>
          <a:xfrm>
            <a:off x="17070900" y="1980000"/>
            <a:ext cx="0" cy="1048680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datum 2">
            <a:extLst>
              <a:ext uri="{FF2B5EF4-FFF2-40B4-BE49-F238E27FC236}">
                <a16:creationId xmlns="" xmlns:a16="http://schemas.microsoft.com/office/drawing/2014/main" id="{0CBEB555-79A3-47E9-B777-CD6AF6AE243A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9B3895B8-0BD6-4EDC-959F-D82D66CA15D6}" type="datetimeFigureOut">
              <a:rPr lang="cs-CZ" smtClean="0"/>
              <a:t>27.9.2018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3CD4D53E-F1AF-46C3-8230-7A2D6B81B024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1031FB46-E73A-4EC4-9E00-0D05DF8D0E64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C79EEDCB-EB91-4C4F-A503-5C6FE3AC84D2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26" name="Lístek s linkou tmavě modrý">
            <a:extLst>
              <a:ext uri="{FF2B5EF4-FFF2-40B4-BE49-F238E27FC236}">
                <a16:creationId xmlns="" xmlns:a16="http://schemas.microsoft.com/office/drawing/2014/main" id="{3D6DC962-F10B-453F-8BA5-564F0D017E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1" b="20654"/>
          <a:stretch/>
        </p:blipFill>
        <p:spPr>
          <a:xfrm flipH="1">
            <a:off x="6289620" y="2033714"/>
            <a:ext cx="525847" cy="1043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189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, široký graf či tabulka se zdroj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quarter" idx="15" hasCustomPrompt="1"/>
          </p:nvPr>
        </p:nvSpPr>
        <p:spPr>
          <a:xfrm>
            <a:off x="7239600" y="1979612"/>
            <a:ext cx="15897600" cy="10479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dirty="0"/>
              <a:t>Obrázek nebo graf se zdrojem, případně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49200" y="1980000"/>
            <a:ext cx="4968000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Kliknutím</a:t>
            </a:r>
            <a:br>
              <a:rPr lang="cs-CZ" dirty="0"/>
            </a:br>
            <a:r>
              <a:rPr lang="cs-CZ" dirty="0"/>
              <a:t>vložíte</a:t>
            </a:r>
            <a:br>
              <a:rPr lang="cs-CZ" dirty="0"/>
            </a:br>
            <a:r>
              <a:rPr lang="cs-CZ" dirty="0"/>
              <a:t>nadpis</a:t>
            </a:r>
            <a:endParaRPr lang="en-US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00" y="4248000"/>
            <a:ext cx="4968000" cy="82107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endParaRPr lang="cs-CZ" dirty="0"/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25" hasCustomPrompt="1"/>
          </p:nvPr>
        </p:nvSpPr>
        <p:spPr>
          <a:xfrm>
            <a:off x="7239600" y="12903000"/>
            <a:ext cx="12960000" cy="432000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2800" b="0" i="1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Zdroj: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="" xmlns:a16="http://schemas.microsoft.com/office/drawing/2014/main" id="{A81E1459-9530-4B93-9D6D-409F0958B97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0498400" y="1979810"/>
            <a:ext cx="432000" cy="432000"/>
          </a:xfrm>
          <a:solidFill>
            <a:schemeClr val="accent4"/>
          </a:solidFill>
        </p:spPr>
        <p:txBody>
          <a:bodyPr anchor="ctr" anchorCtr="1"/>
          <a:lstStyle>
            <a:lvl1pPr marL="0" indent="0"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0" name="Zástupný symbol pro text 5">
            <a:extLst>
              <a:ext uri="{FF2B5EF4-FFF2-40B4-BE49-F238E27FC236}">
                <a16:creationId xmlns="" xmlns:a16="http://schemas.microsoft.com/office/drawing/2014/main" id="{91238411-F7B2-4C2E-B752-012ACEEB09D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0498400" y="3148010"/>
            <a:ext cx="432000" cy="432000"/>
          </a:xfrm>
          <a:solidFill>
            <a:schemeClr val="accent3"/>
          </a:solidFill>
        </p:spPr>
        <p:txBody>
          <a:bodyPr anchor="ctr" anchorCtr="1"/>
          <a:lstStyle>
            <a:lvl1pPr marL="0" indent="0"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1" name="Zástupný symbol pro text 5">
            <a:extLst>
              <a:ext uri="{FF2B5EF4-FFF2-40B4-BE49-F238E27FC236}">
                <a16:creationId xmlns="" xmlns:a16="http://schemas.microsoft.com/office/drawing/2014/main" id="{ACCC8690-2D85-435A-979C-ECFD7FD54AA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0498400" y="2563910"/>
            <a:ext cx="432000" cy="432000"/>
          </a:xfrm>
          <a:solidFill>
            <a:schemeClr val="accent1"/>
          </a:solidFill>
        </p:spPr>
        <p:txBody>
          <a:bodyPr anchor="ctr" anchorCtr="1"/>
          <a:lstStyle>
            <a:lvl1pPr marL="0" indent="0"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2" name="Zástupný symbol pro text 13">
            <a:extLst>
              <a:ext uri="{FF2B5EF4-FFF2-40B4-BE49-F238E27FC236}">
                <a16:creationId xmlns="" xmlns:a16="http://schemas.microsoft.com/office/drawing/2014/main" id="{D036E4CD-F9CC-4C94-9BC0-C61C8761254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074400" y="2012154"/>
            <a:ext cx="2062800" cy="432000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2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Popis</a:t>
            </a:r>
          </a:p>
        </p:txBody>
      </p:sp>
      <p:sp>
        <p:nvSpPr>
          <p:cNvPr id="13" name="Zástupný symbol pro text 13">
            <a:extLst>
              <a:ext uri="{FF2B5EF4-FFF2-40B4-BE49-F238E27FC236}">
                <a16:creationId xmlns="" xmlns:a16="http://schemas.microsoft.com/office/drawing/2014/main" id="{570776ED-CE61-4689-82BC-FFCCE7766B6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1074400" y="2563200"/>
            <a:ext cx="2062800" cy="432000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2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Popis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="" xmlns:a16="http://schemas.microsoft.com/office/drawing/2014/main" id="{E9C2F4F2-5EA5-44B2-970A-95EB1301C90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1074400" y="3146400"/>
            <a:ext cx="2062800" cy="432000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2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Popis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="" xmlns:a16="http://schemas.microsoft.com/office/drawing/2014/main" id="{4D73951F-C1A7-4F5F-ADFE-929DB12722B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5678150" y="2012154"/>
            <a:ext cx="4140000" cy="1566246"/>
          </a:xfrm>
        </p:spPr>
        <p:txBody>
          <a:bodyPr anchor="ctr" anchorCtr="0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3200" b="0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Popis</a:t>
            </a:r>
          </a:p>
        </p:txBody>
      </p:sp>
      <p:sp>
        <p:nvSpPr>
          <p:cNvPr id="20" name="Zástupný symbol pro číslo snímku 19">
            <a:extLst>
              <a:ext uri="{FF2B5EF4-FFF2-40B4-BE49-F238E27FC236}">
                <a16:creationId xmlns="" xmlns:a16="http://schemas.microsoft.com/office/drawing/2014/main" id="{7FEDBD48-8860-4068-B323-34D475515FC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C79EEDCB-EB91-4C4F-A503-5C6FE3AC84D2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17" name="Lístek s linkou tmavě modrý">
            <a:extLst>
              <a:ext uri="{FF2B5EF4-FFF2-40B4-BE49-F238E27FC236}">
                <a16:creationId xmlns="" xmlns:a16="http://schemas.microsoft.com/office/drawing/2014/main" id="{56F4C523-F866-4D9E-B095-AE5EEB6069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1" b="14879"/>
          <a:stretch/>
        </p:blipFill>
        <p:spPr>
          <a:xfrm flipH="1">
            <a:off x="6289621" y="2033714"/>
            <a:ext cx="525847" cy="1122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176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obrázek, data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3600" y="1980000"/>
            <a:ext cx="10443600" cy="1260000"/>
          </a:xfrm>
        </p:spPr>
        <p:txBody>
          <a:bodyPr anchor="b" anchorCtr="0"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EDCB-EB91-4C4F-A503-5C6FE3AC84D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0" y="457200"/>
            <a:ext cx="5835600" cy="128016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2693600" y="3420000"/>
            <a:ext cx="10443600" cy="241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cap="none" baseline="0"/>
            </a:lvl1pPr>
          </a:lstStyle>
          <a:p>
            <a:pPr lvl="0"/>
            <a:endParaRPr lang="cs-CZ" dirty="0"/>
          </a:p>
        </p:txBody>
      </p:sp>
      <p:cxnSp>
        <p:nvCxnSpPr>
          <p:cNvPr id="4" name="Přímá spojnice 3"/>
          <p:cNvCxnSpPr>
            <a:cxnSpLocks/>
          </p:cNvCxnSpPr>
          <p:nvPr userDrawn="1"/>
        </p:nvCxnSpPr>
        <p:spPr>
          <a:xfrm>
            <a:off x="11851200" y="1980000"/>
            <a:ext cx="0" cy="1127880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ástupný symbol pro tex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272000" y="1980000"/>
            <a:ext cx="4068000" cy="1260000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48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Data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23" hasCustomPrompt="1"/>
          </p:nvPr>
        </p:nvSpPr>
        <p:spPr>
          <a:xfrm>
            <a:off x="7239600" y="4248000"/>
            <a:ext cx="4068000" cy="1296000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92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0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24" hasCustomPrompt="1"/>
          </p:nvPr>
        </p:nvSpPr>
        <p:spPr>
          <a:xfrm>
            <a:off x="7239600" y="5652000"/>
            <a:ext cx="4068000" cy="972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3600" b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MJ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5" hasCustomPrompt="1"/>
          </p:nvPr>
        </p:nvSpPr>
        <p:spPr>
          <a:xfrm>
            <a:off x="7239600" y="7010250"/>
            <a:ext cx="4068000" cy="1296000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92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0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6" hasCustomPrompt="1"/>
          </p:nvPr>
        </p:nvSpPr>
        <p:spPr>
          <a:xfrm>
            <a:off x="7239600" y="8424000"/>
            <a:ext cx="4068000" cy="972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3600" b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MJ</a:t>
            </a:r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27" hasCustomPrompt="1"/>
          </p:nvPr>
        </p:nvSpPr>
        <p:spPr>
          <a:xfrm>
            <a:off x="7239600" y="9772500"/>
            <a:ext cx="4068000" cy="1296000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92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0</a:t>
            </a:r>
          </a:p>
        </p:txBody>
      </p:sp>
      <p:sp>
        <p:nvSpPr>
          <p:cNvPr id="19" name="Zástupný symbol pro text 13"/>
          <p:cNvSpPr>
            <a:spLocks noGrp="1"/>
          </p:cNvSpPr>
          <p:nvPr>
            <p:ph type="body" sz="quarter" idx="28" hasCustomPrompt="1"/>
          </p:nvPr>
        </p:nvSpPr>
        <p:spPr>
          <a:xfrm>
            <a:off x="7239600" y="11160000"/>
            <a:ext cx="4068000" cy="972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3600" b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MJ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29"/>
          </p:nvPr>
        </p:nvSpPr>
        <p:spPr>
          <a:xfrm>
            <a:off x="12693600" y="5954400"/>
            <a:ext cx="10443600" cy="6484950"/>
          </a:xfrm>
        </p:spPr>
        <p:txBody>
          <a:bodyPr/>
          <a:lstStyle>
            <a:lvl1pPr marL="504000" indent="-504000">
              <a:buFont typeface="+mj-lt"/>
              <a:buAutoNum type="arabicPeriod"/>
              <a:defRPr cap="all" baseline="0">
                <a:solidFill>
                  <a:schemeClr val="accent2"/>
                </a:solidFill>
              </a:defRPr>
            </a:lvl1pPr>
            <a:lvl2pPr marL="504000" indent="0">
              <a:buFontTx/>
              <a:buNone/>
              <a:defRPr/>
            </a:lvl2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pic>
        <p:nvPicPr>
          <p:cNvPr id="21" name="Lístek s linkou tmavě modrý">
            <a:extLst>
              <a:ext uri="{FF2B5EF4-FFF2-40B4-BE49-F238E27FC236}">
                <a16:creationId xmlns="" xmlns:a16="http://schemas.microsoft.com/office/drawing/2014/main" id="{374B7C71-89FE-4279-A0F9-7033D01CE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1" b="3264"/>
          <a:stretch/>
        </p:blipFill>
        <p:spPr>
          <a:xfrm>
            <a:off x="6704491" y="450055"/>
            <a:ext cx="525847" cy="1281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623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49200" y="1980000"/>
            <a:ext cx="21888000" cy="1224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9200" y="3240000"/>
            <a:ext cx="21888000" cy="9226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49200" y="12826800"/>
            <a:ext cx="2880000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fld id="{9B3895B8-0BD6-4EDC-959F-D82D66CA15D6}" type="datetimeFigureOut">
              <a:rPr lang="cs-CZ" smtClean="0"/>
              <a:pPr/>
              <a:t>27.9.2018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29199" y="12826800"/>
            <a:ext cx="16127999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2400">
                <a:solidFill>
                  <a:schemeClr val="bg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257200" y="12826800"/>
            <a:ext cx="2880000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400">
                <a:solidFill>
                  <a:schemeClr val="bg2"/>
                </a:solidFill>
              </a:defRPr>
            </a:lvl1pPr>
          </a:lstStyle>
          <a:p>
            <a:fld id="{C79EEDCB-EB91-4C4F-A503-5C6FE3AC84D2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9" name="Vodítko vertik. 4" hidden="1">
            <a:extLst>
              <a:ext uri="{FF2B5EF4-FFF2-40B4-BE49-F238E27FC236}">
                <a16:creationId xmlns="" xmlns:a16="http://schemas.microsoft.com/office/drawing/2014/main" id="{3C895B8F-B083-4AB2-ABAF-76FFED21E58B}"/>
              </a:ext>
            </a:extLst>
          </p:cNvPr>
          <p:cNvCxnSpPr/>
          <p:nvPr userDrawn="1"/>
        </p:nvCxnSpPr>
        <p:spPr>
          <a:xfrm>
            <a:off x="23929200" y="0"/>
            <a:ext cx="0" cy="137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Vodítko vertik. 3" hidden="1">
            <a:extLst>
              <a:ext uri="{FF2B5EF4-FFF2-40B4-BE49-F238E27FC236}">
                <a16:creationId xmlns="" xmlns:a16="http://schemas.microsoft.com/office/drawing/2014/main" id="{E20CCA9D-0858-4D06-AD11-DB0C32CCCB3F}"/>
              </a:ext>
            </a:extLst>
          </p:cNvPr>
          <p:cNvCxnSpPr/>
          <p:nvPr userDrawn="1"/>
        </p:nvCxnSpPr>
        <p:spPr>
          <a:xfrm>
            <a:off x="23137200" y="0"/>
            <a:ext cx="0" cy="137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Vodítko vertik. 2" hidden="1">
            <a:extLst>
              <a:ext uri="{FF2B5EF4-FFF2-40B4-BE49-F238E27FC236}">
                <a16:creationId xmlns="" xmlns:a16="http://schemas.microsoft.com/office/drawing/2014/main" id="{552F0DDD-210D-4D0D-B69E-49C20B18EE61}"/>
              </a:ext>
            </a:extLst>
          </p:cNvPr>
          <p:cNvCxnSpPr/>
          <p:nvPr userDrawn="1"/>
        </p:nvCxnSpPr>
        <p:spPr>
          <a:xfrm>
            <a:off x="1249200" y="0"/>
            <a:ext cx="0" cy="137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Vodítko vertik. 1" hidden="1">
            <a:extLst>
              <a:ext uri="{FF2B5EF4-FFF2-40B4-BE49-F238E27FC236}">
                <a16:creationId xmlns="" xmlns:a16="http://schemas.microsoft.com/office/drawing/2014/main" id="{4605B7AA-218E-4F0A-B999-802A12C3C648}"/>
              </a:ext>
            </a:extLst>
          </p:cNvPr>
          <p:cNvCxnSpPr/>
          <p:nvPr userDrawn="1"/>
        </p:nvCxnSpPr>
        <p:spPr>
          <a:xfrm>
            <a:off x="457200" y="0"/>
            <a:ext cx="0" cy="137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Vodítko horiz. 5" hidden="1">
            <a:extLst>
              <a:ext uri="{FF2B5EF4-FFF2-40B4-BE49-F238E27FC236}">
                <a16:creationId xmlns="" xmlns:a16="http://schemas.microsoft.com/office/drawing/2014/main" id="{02A43B78-8D94-4A2A-B8D6-D956D5628068}"/>
              </a:ext>
            </a:extLst>
          </p:cNvPr>
          <p:cNvCxnSpPr/>
          <p:nvPr userDrawn="1"/>
        </p:nvCxnSpPr>
        <p:spPr>
          <a:xfrm>
            <a:off x="0" y="13258800"/>
            <a:ext cx="24386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Vodítko horiz. 4" hidden="1">
            <a:extLst>
              <a:ext uri="{FF2B5EF4-FFF2-40B4-BE49-F238E27FC236}">
                <a16:creationId xmlns="" xmlns:a16="http://schemas.microsoft.com/office/drawing/2014/main" id="{98DFABD4-A214-480D-94A5-1E1544CD332E}"/>
              </a:ext>
            </a:extLst>
          </p:cNvPr>
          <p:cNvCxnSpPr/>
          <p:nvPr userDrawn="1"/>
        </p:nvCxnSpPr>
        <p:spPr>
          <a:xfrm>
            <a:off x="0" y="12466800"/>
            <a:ext cx="24386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Vodítko horiz. 3" hidden="1">
            <a:extLst>
              <a:ext uri="{FF2B5EF4-FFF2-40B4-BE49-F238E27FC236}">
                <a16:creationId xmlns="" xmlns:a16="http://schemas.microsoft.com/office/drawing/2014/main" id="{292E6A4A-D85F-47FA-88D3-6AFDEBD14EAC}"/>
              </a:ext>
            </a:extLst>
          </p:cNvPr>
          <p:cNvCxnSpPr/>
          <p:nvPr userDrawn="1"/>
        </p:nvCxnSpPr>
        <p:spPr>
          <a:xfrm>
            <a:off x="0" y="3240000"/>
            <a:ext cx="24386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Vodítko horiz. 2" hidden="1">
            <a:extLst>
              <a:ext uri="{FF2B5EF4-FFF2-40B4-BE49-F238E27FC236}">
                <a16:creationId xmlns="" xmlns:a16="http://schemas.microsoft.com/office/drawing/2014/main" id="{CA282E34-2CFA-4C0E-88E6-0A81E1260065}"/>
              </a:ext>
            </a:extLst>
          </p:cNvPr>
          <p:cNvCxnSpPr/>
          <p:nvPr userDrawn="1"/>
        </p:nvCxnSpPr>
        <p:spPr>
          <a:xfrm>
            <a:off x="0" y="1980000"/>
            <a:ext cx="24386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Vodítko horiz. 1" hidden="1">
            <a:extLst>
              <a:ext uri="{FF2B5EF4-FFF2-40B4-BE49-F238E27FC236}">
                <a16:creationId xmlns="" xmlns:a16="http://schemas.microsoft.com/office/drawing/2014/main" id="{0EB48E79-C8D3-4A13-B2EF-7C2BF5C2F322}"/>
              </a:ext>
            </a:extLst>
          </p:cNvPr>
          <p:cNvCxnSpPr/>
          <p:nvPr userDrawn="1"/>
        </p:nvCxnSpPr>
        <p:spPr>
          <a:xfrm>
            <a:off x="0" y="457200"/>
            <a:ext cx="24386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36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3" r:id="rId12"/>
    <p:sldLayoutId id="2147483684" r:id="rId13"/>
    <p:sldLayoutId id="2147483685" r:id="rId14"/>
    <p:sldLayoutId id="2147483682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4800" b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1828800" rtl="0" eaLnBrk="1" latinLnBrk="0" hangingPunct="1">
        <a:lnSpc>
          <a:spcPct val="90000"/>
        </a:lnSpc>
        <a:spcBef>
          <a:spcPts val="2000"/>
        </a:spcBef>
        <a:buClr>
          <a:schemeClr val="accent2"/>
        </a:buClr>
        <a:buFontTx/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18288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18288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360000" algn="l" defTabSz="18288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360000" algn="l" defTabSz="18288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4320" userDrawn="1">
          <p15:clr>
            <a:srgbClr val="F26B43"/>
          </p15:clr>
        </p15:guide>
        <p15:guide id="2" pos="7681" userDrawn="1">
          <p15:clr>
            <a:srgbClr val="F26B43"/>
          </p15:clr>
        </p15:guide>
        <p15:guide id="3" pos="287" userDrawn="1">
          <p15:clr>
            <a:srgbClr val="F26B43"/>
          </p15:clr>
        </p15:guide>
        <p15:guide id="4" pos="15075" userDrawn="1">
          <p15:clr>
            <a:srgbClr val="F26B43"/>
          </p15:clr>
        </p15:guide>
        <p15:guide id="5" orient="horz" pos="283" userDrawn="1">
          <p15:clr>
            <a:srgbClr val="F26B43"/>
          </p15:clr>
        </p15:guide>
        <p15:guide id="6" orient="horz" pos="8357" userDrawn="1">
          <p15:clr>
            <a:srgbClr val="F26B43"/>
          </p15:clr>
        </p15:guide>
        <p15:guide id="7" orient="horz" pos="1236" userDrawn="1">
          <p15:clr>
            <a:srgbClr val="F26B43"/>
          </p15:clr>
        </p15:guide>
        <p15:guide id="8" orient="horz" pos="2029" userDrawn="1">
          <p15:clr>
            <a:srgbClr val="F26B43"/>
          </p15:clr>
        </p15:guide>
        <p15:guide id="9" orient="horz" pos="7858" userDrawn="1">
          <p15:clr>
            <a:srgbClr val="F26B43"/>
          </p15:clr>
        </p15:guide>
        <p15:guide id="10" pos="786" userDrawn="1">
          <p15:clr>
            <a:srgbClr val="F26B43"/>
          </p15:clr>
        </p15:guide>
        <p15:guide id="11" pos="1457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9.svg"/><Relationship Id="rId18" Type="http://schemas.openxmlformats.org/officeDocument/2006/relationships/image" Target="../media/image16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3.png"/><Relationship Id="rId17" Type="http://schemas.openxmlformats.org/officeDocument/2006/relationships/image" Target="../media/image23.svg"/><Relationship Id="rId2" Type="http://schemas.openxmlformats.org/officeDocument/2006/relationships/image" Target="../media/image8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10" Type="http://schemas.openxmlformats.org/officeDocument/2006/relationships/image" Target="../media/image12.png"/><Relationship Id="rId19" Type="http://schemas.openxmlformats.org/officeDocument/2006/relationships/image" Target="../media/image25.svg"/><Relationship Id="rId4" Type="http://schemas.openxmlformats.org/officeDocument/2006/relationships/image" Target="../media/image9.png"/><Relationship Id="rId9" Type="http://schemas.openxmlformats.org/officeDocument/2006/relationships/image" Target="../media/image15.svg"/><Relationship Id="rId1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rázku 3">
            <a:extLst>
              <a:ext uri="{FF2B5EF4-FFF2-40B4-BE49-F238E27FC236}">
                <a16:creationId xmlns="" xmlns:a16="http://schemas.microsoft.com/office/drawing/2014/main" id="{E0C2524A-C7EF-426D-BB29-FC2744C71F9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6" b="9096"/>
          <a:stretch>
            <a:fillRect/>
          </a:stretch>
        </p:blipFill>
        <p:spPr>
          <a:xfrm>
            <a:off x="457587" y="457200"/>
            <a:ext cx="23472000" cy="12801600"/>
          </a:xfrm>
        </p:spPr>
      </p:pic>
      <p:sp>
        <p:nvSpPr>
          <p:cNvPr id="7" name="Zástupný symbol pro text 6">
            <a:extLst>
              <a:ext uri="{FF2B5EF4-FFF2-40B4-BE49-F238E27FC236}">
                <a16:creationId xmlns="" xmlns:a16="http://schemas.microsoft.com/office/drawing/2014/main" id="{735ECAE3-0400-4B2F-B23D-77F10795F1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Datum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1.-2.10.2018</a:t>
            </a:r>
          </a:p>
        </p:txBody>
      </p:sp>
      <p:sp>
        <p:nvSpPr>
          <p:cNvPr id="25" name="Podnadpis snímku"/>
          <p:cNvSpPr>
            <a:spLocks noGrp="1"/>
          </p:cNvSpPr>
          <p:nvPr>
            <p:ph type="subTitle" idx="1"/>
          </p:nvPr>
        </p:nvSpPr>
        <p:spPr>
          <a:xfrm>
            <a:off x="4500000" y="3297450"/>
            <a:ext cx="10440000" cy="1271557"/>
          </a:xfrm>
        </p:spPr>
        <p:txBody>
          <a:bodyPr/>
          <a:lstStyle/>
          <a:p>
            <a:r>
              <a:rPr lang="cs-CZ" sz="4000" dirty="0"/>
              <a:t>Zvládání  sucha  a stavu nedostatku  vody</a:t>
            </a:r>
          </a:p>
        </p:txBody>
      </p:sp>
      <p:sp>
        <p:nvSpPr>
          <p:cNvPr id="24" name="Nadpis snímku"/>
          <p:cNvSpPr>
            <a:spLocks noGrp="1"/>
          </p:cNvSpPr>
          <p:nvPr>
            <p:ph type="ctrTitle"/>
          </p:nvPr>
        </p:nvSpPr>
        <p:spPr>
          <a:xfrm>
            <a:off x="4500000" y="1990800"/>
            <a:ext cx="10440000" cy="1306650"/>
          </a:xfrm>
        </p:spPr>
        <p:txBody>
          <a:bodyPr/>
          <a:lstStyle/>
          <a:p>
            <a:r>
              <a:rPr lang="cs-CZ" sz="5600" dirty="0"/>
              <a:t>novela vodního zákona</a:t>
            </a:r>
          </a:p>
        </p:txBody>
      </p:sp>
      <p:pic>
        <p:nvPicPr>
          <p:cNvPr id="22" name="Logo MZe">
            <a:extLst>
              <a:ext uri="{FF2B5EF4-FFF2-40B4-BE49-F238E27FC236}">
                <a16:creationId xmlns="" xmlns:a16="http://schemas.microsoft.com/office/drawing/2014/main" id="{DA531F35-4064-445C-B666-A301F89A62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62" y="3215692"/>
            <a:ext cx="3133350" cy="1353315"/>
          </a:xfrm>
          <a:prstGeom prst="rect">
            <a:avLst/>
          </a:prstGeom>
        </p:spPr>
      </p:pic>
      <p:cxnSp>
        <p:nvCxnSpPr>
          <p:cNvPr id="27" name="Svislá linka">
            <a:extLst>
              <a:ext uri="{FF2B5EF4-FFF2-40B4-BE49-F238E27FC236}">
                <a16:creationId xmlns="" xmlns:a16="http://schemas.microsoft.com/office/drawing/2014/main" id="{CCC7CE16-A853-4FB5-9503-EB361932F740}"/>
              </a:ext>
            </a:extLst>
          </p:cNvPr>
          <p:cNvCxnSpPr/>
          <p:nvPr/>
        </p:nvCxnSpPr>
        <p:spPr>
          <a:xfrm>
            <a:off x="4114800" y="2152650"/>
            <a:ext cx="0" cy="228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Horizontální linka">
            <a:extLst>
              <a:ext uri="{FF2B5EF4-FFF2-40B4-BE49-F238E27FC236}">
                <a16:creationId xmlns="" xmlns:a16="http://schemas.microsoft.com/office/drawing/2014/main" id="{358AD105-F3CC-4542-8D91-57376C6551A2}"/>
              </a:ext>
            </a:extLst>
          </p:cNvPr>
          <p:cNvCxnSpPr/>
          <p:nvPr/>
        </p:nvCxnSpPr>
        <p:spPr>
          <a:xfrm>
            <a:off x="0" y="4942800"/>
            <a:ext cx="15228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539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Orgány pro zvládání sucha a stavu nedostatku vody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249200" y="2804160"/>
            <a:ext cx="21888000" cy="9662640"/>
          </a:xfrm>
        </p:spPr>
        <p:txBody>
          <a:bodyPr>
            <a:normAutofit/>
          </a:bodyPr>
          <a:lstStyle/>
          <a:p>
            <a:endParaRPr lang="cs-CZ" sz="3600" dirty="0"/>
          </a:p>
          <a:p>
            <a:r>
              <a:rPr lang="cs-CZ" sz="3600" dirty="0"/>
              <a:t>Vodoprávní úřady (při zvládání sucha)</a:t>
            </a:r>
          </a:p>
          <a:p>
            <a:r>
              <a:rPr lang="cs-CZ" sz="3600" b="1" dirty="0"/>
              <a:t>Komise pro zvládání sucha a stavu nedostatku vody (komise pro sucho)</a:t>
            </a:r>
          </a:p>
          <a:p>
            <a:endParaRPr lang="cs-CZ" sz="3600" b="1" dirty="0"/>
          </a:p>
          <a:p>
            <a:endParaRPr lang="cs-CZ" sz="3600" b="1" dirty="0"/>
          </a:p>
          <a:p>
            <a:endParaRPr lang="cs-CZ" sz="3600" b="1" dirty="0"/>
          </a:p>
          <a:p>
            <a:endParaRPr lang="cs-CZ" sz="3600" b="1" dirty="0"/>
          </a:p>
          <a:p>
            <a:endParaRPr lang="cs-CZ" sz="3600" b="1" dirty="0"/>
          </a:p>
          <a:p>
            <a:endParaRPr lang="cs-CZ" sz="3600" b="1" dirty="0"/>
          </a:p>
          <a:p>
            <a:endParaRPr lang="cs-CZ" sz="3600" b="1" dirty="0"/>
          </a:p>
          <a:p>
            <a:pPr marL="0" indent="0">
              <a:buNone/>
            </a:pPr>
            <a:endParaRPr lang="cs-CZ" sz="3600" b="1" dirty="0"/>
          </a:p>
          <a:p>
            <a:pPr algn="just"/>
            <a:r>
              <a:rPr lang="cs-CZ" sz="3600" dirty="0"/>
              <a:t>zřizuje vláda</a:t>
            </a:r>
          </a:p>
          <a:p>
            <a:pPr algn="just"/>
            <a:r>
              <a:rPr lang="cs-CZ" sz="3600" dirty="0"/>
              <a:t>řídí a koordinuje opatření,  která svými dopady přesahují hranice krajů, a v případě potřeby vydává opatření</a:t>
            </a:r>
          </a:p>
          <a:p>
            <a:endParaRPr lang="cs-CZ" sz="3600" b="1" dirty="0"/>
          </a:p>
          <a:p>
            <a:pPr marL="360000" lvl="1" indent="0">
              <a:buNone/>
            </a:pPr>
            <a:endParaRPr lang="cs-CZ" sz="36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="" xmlns:a16="http://schemas.microsoft.com/office/drawing/2014/main" id="{FCDAC9E8-4371-41FB-BBAC-F3D12A09849D}"/>
              </a:ext>
            </a:extLst>
          </p:cNvPr>
          <p:cNvSpPr/>
          <p:nvPr/>
        </p:nvSpPr>
        <p:spPr>
          <a:xfrm>
            <a:off x="16764146" y="5360461"/>
            <a:ext cx="5608320" cy="2164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="" xmlns:a16="http://schemas.microsoft.com/office/drawing/2014/main" id="{F5B019C5-4809-4C4A-8956-8CFCEA365ACD}"/>
              </a:ext>
            </a:extLst>
          </p:cNvPr>
          <p:cNvSpPr/>
          <p:nvPr/>
        </p:nvSpPr>
        <p:spPr>
          <a:xfrm>
            <a:off x="9174627" y="5388232"/>
            <a:ext cx="5608320" cy="2164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="" xmlns:a16="http://schemas.microsoft.com/office/drawing/2014/main" id="{5DEAF58B-7B08-4770-9DF7-D50FEC0CEAF1}"/>
              </a:ext>
            </a:extLst>
          </p:cNvPr>
          <p:cNvSpPr/>
          <p:nvPr/>
        </p:nvSpPr>
        <p:spPr>
          <a:xfrm>
            <a:off x="1585107" y="5360461"/>
            <a:ext cx="5608320" cy="2164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="" xmlns:a16="http://schemas.microsoft.com/office/drawing/2014/main" id="{6EA6A81F-3274-46B3-87C1-E87EB2639298}"/>
              </a:ext>
            </a:extLst>
          </p:cNvPr>
          <p:cNvSpPr txBox="1"/>
          <p:nvPr/>
        </p:nvSpPr>
        <p:spPr>
          <a:xfrm>
            <a:off x="18257666" y="6054773"/>
            <a:ext cx="2621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/>
              <a:t>ústřední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="" xmlns:a16="http://schemas.microsoft.com/office/drawing/2014/main" id="{D30B439D-C26D-4722-B746-6D2E88697191}"/>
              </a:ext>
            </a:extLst>
          </p:cNvPr>
          <p:cNvSpPr txBox="1"/>
          <p:nvPr/>
        </p:nvSpPr>
        <p:spPr>
          <a:xfrm>
            <a:off x="10744346" y="6027002"/>
            <a:ext cx="2468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/>
              <a:t>krajská</a:t>
            </a:r>
            <a:endParaRPr lang="cs-CZ" sz="4400" dirty="0"/>
          </a:p>
        </p:txBody>
      </p:sp>
      <p:sp>
        <p:nvSpPr>
          <p:cNvPr id="9" name="TextovéPole 8">
            <a:extLst>
              <a:ext uri="{FF2B5EF4-FFF2-40B4-BE49-F238E27FC236}">
                <a16:creationId xmlns="" xmlns:a16="http://schemas.microsoft.com/office/drawing/2014/main" id="{28CD1E39-AC04-404D-A45A-EC5FACB7406B}"/>
              </a:ext>
            </a:extLst>
          </p:cNvPr>
          <p:cNvSpPr txBox="1"/>
          <p:nvPr/>
        </p:nvSpPr>
        <p:spPr>
          <a:xfrm>
            <a:off x="3093784" y="6054773"/>
            <a:ext cx="2590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/>
              <a:t>ORP</a:t>
            </a:r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="" xmlns:a16="http://schemas.microsoft.com/office/drawing/2014/main" id="{ABD634C9-97F3-45CA-BEC8-7F0174D447F5}"/>
              </a:ext>
            </a:extLst>
          </p:cNvPr>
          <p:cNvCxnSpPr>
            <a:stCxn id="6" idx="2"/>
          </p:cNvCxnSpPr>
          <p:nvPr/>
        </p:nvCxnSpPr>
        <p:spPr>
          <a:xfrm>
            <a:off x="4389267" y="7524541"/>
            <a:ext cx="0" cy="1676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="" xmlns:a16="http://schemas.microsoft.com/office/drawing/2014/main" id="{B91842DC-E6F2-474F-A55D-DCB40FE452C1}"/>
              </a:ext>
            </a:extLst>
          </p:cNvPr>
          <p:cNvSpPr txBox="1"/>
          <p:nvPr/>
        </p:nvSpPr>
        <p:spPr>
          <a:xfrm>
            <a:off x="1249200" y="9349339"/>
            <a:ext cx="6978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jen pokud má ORP plán pro sucho</a:t>
            </a:r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="" xmlns:a16="http://schemas.microsoft.com/office/drawing/2014/main" id="{C0C2D3AC-CFFC-4AF3-95BE-70F98AD0DCD7}"/>
              </a:ext>
            </a:extLst>
          </p:cNvPr>
          <p:cNvCxnSpPr>
            <a:cxnSpLocks/>
          </p:cNvCxnSpPr>
          <p:nvPr/>
        </p:nvCxnSpPr>
        <p:spPr>
          <a:xfrm>
            <a:off x="19659747" y="7552312"/>
            <a:ext cx="0" cy="37252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="" xmlns:a16="http://schemas.microsoft.com/office/drawing/2014/main" id="{B27CC6C1-F2D1-4A4C-9633-6FB77F380E04}"/>
              </a:ext>
            </a:extLst>
          </p:cNvPr>
          <p:cNvCxnSpPr/>
          <p:nvPr/>
        </p:nvCxnSpPr>
        <p:spPr>
          <a:xfrm>
            <a:off x="1249200" y="10424160"/>
            <a:ext cx="17983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00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  <p:bldP spid="5" grpId="0" animBg="1"/>
      <p:bldP spid="6" grpId="0" animBg="1"/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2EB1B39-7D79-42C1-9476-5285FDC4B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Komise pro sucho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17359C83-71CE-4968-B456-E0C25DCB77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49200" y="3240000"/>
            <a:ext cx="21888000" cy="10079760"/>
          </a:xfrm>
        </p:spPr>
        <p:txBody>
          <a:bodyPr>
            <a:normAutofit/>
          </a:bodyPr>
          <a:lstStyle/>
          <a:p>
            <a:pPr lvl="1" algn="just"/>
            <a:r>
              <a:rPr lang="cs-CZ" sz="3600" dirty="0"/>
              <a:t>Předsedou komise je hejtman kraje/starosta ORP, dalšími členy jsou zaměstnanci krajského/ORP úřadu, správci povodí, ČHMÚ, Policie ČR, HZS ČR, krajské hygienické stanice.  K jednání komise mohou být přizváni uživatelé vody významní pro dané území a zástupci obcí.</a:t>
            </a:r>
          </a:p>
          <a:p>
            <a:pPr marL="360000" lvl="1" indent="0" algn="just">
              <a:buNone/>
            </a:pPr>
            <a:endParaRPr lang="cs-CZ" sz="3600" dirty="0"/>
          </a:p>
          <a:p>
            <a:pPr marL="360000" lvl="1" indent="0" algn="just">
              <a:buNone/>
            </a:pPr>
            <a:endParaRPr lang="cs-CZ" sz="3600" dirty="0"/>
          </a:p>
          <a:p>
            <a:pPr marL="360000" lvl="1" indent="0" algn="just">
              <a:buNone/>
            </a:pPr>
            <a:endParaRPr lang="cs-CZ" sz="3600" dirty="0"/>
          </a:p>
          <a:p>
            <a:pPr marL="360000" lvl="1" indent="0" algn="just">
              <a:buNone/>
            </a:pPr>
            <a:endParaRPr lang="cs-CZ" sz="3600" dirty="0"/>
          </a:p>
          <a:p>
            <a:pPr marL="360000" lvl="1" indent="0" algn="just">
              <a:buNone/>
            </a:pPr>
            <a:endParaRPr lang="cs-CZ" sz="3600" dirty="0"/>
          </a:p>
          <a:p>
            <a:pPr marL="360000" lvl="1" indent="0" algn="just">
              <a:buNone/>
            </a:pPr>
            <a:endParaRPr lang="cs-CZ" sz="3600" dirty="0"/>
          </a:p>
          <a:p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="" xmlns:a16="http://schemas.microsoft.com/office/drawing/2014/main" id="{A4BC8025-9115-4732-85F3-A68687BBE878}"/>
              </a:ext>
            </a:extLst>
          </p:cNvPr>
          <p:cNvSpPr/>
          <p:nvPr/>
        </p:nvSpPr>
        <p:spPr>
          <a:xfrm>
            <a:off x="2042160" y="5245562"/>
            <a:ext cx="21095040" cy="172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="" xmlns:a16="http://schemas.microsoft.com/office/drawing/2014/main" id="{69EC81AE-AE77-49F0-8118-1D1472920B66}"/>
              </a:ext>
            </a:extLst>
          </p:cNvPr>
          <p:cNvSpPr/>
          <p:nvPr/>
        </p:nvSpPr>
        <p:spPr>
          <a:xfrm>
            <a:off x="2042159" y="7711440"/>
            <a:ext cx="10151427" cy="45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="" xmlns:a16="http://schemas.microsoft.com/office/drawing/2014/main" id="{C7F2467D-588A-4254-A1E4-70924DF4ACAB}"/>
              </a:ext>
            </a:extLst>
          </p:cNvPr>
          <p:cNvSpPr/>
          <p:nvPr/>
        </p:nvSpPr>
        <p:spPr>
          <a:xfrm>
            <a:off x="13014960" y="7711440"/>
            <a:ext cx="10151427" cy="45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="" xmlns:a16="http://schemas.microsoft.com/office/drawing/2014/main" id="{0C8B8A3B-515E-48D9-BF4B-3F8BF151AC24}"/>
              </a:ext>
            </a:extLst>
          </p:cNvPr>
          <p:cNvSpPr txBox="1"/>
          <p:nvPr/>
        </p:nvSpPr>
        <p:spPr>
          <a:xfrm>
            <a:off x="9297600" y="5733047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/>
              <a:t>Hejtman kraje/starosta ORP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="" xmlns:a16="http://schemas.microsoft.com/office/drawing/2014/main" id="{FD82FB7F-D691-4EC3-9396-814179B8D463}"/>
              </a:ext>
            </a:extLst>
          </p:cNvPr>
          <p:cNvSpPr txBox="1"/>
          <p:nvPr/>
        </p:nvSpPr>
        <p:spPr>
          <a:xfrm>
            <a:off x="2530320" y="8279880"/>
            <a:ext cx="54559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dirty="0"/>
              <a:t>Zaměstnanci úřadu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dirty="0"/>
              <a:t>Správci povodí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dirty="0"/>
              <a:t>ČHMÚ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dirty="0"/>
              <a:t>PČR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dirty="0"/>
              <a:t>HZS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dirty="0"/>
              <a:t>(hygiena)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="" xmlns:a16="http://schemas.microsoft.com/office/drawing/2014/main" id="{D696CF08-6F62-4DF4-ACB9-ADC1B4EC1AC0}"/>
              </a:ext>
            </a:extLst>
          </p:cNvPr>
          <p:cNvSpPr txBox="1"/>
          <p:nvPr/>
        </p:nvSpPr>
        <p:spPr>
          <a:xfrm>
            <a:off x="13512419" y="8279880"/>
            <a:ext cx="9106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dirty="0"/>
              <a:t>Uživatelé vody významní pro dané území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dirty="0"/>
              <a:t>Zástupci obcí</a:t>
            </a:r>
          </a:p>
        </p:txBody>
      </p:sp>
    </p:spTree>
    <p:extLst>
      <p:ext uri="{BB962C8B-B14F-4D97-AF65-F5344CB8AC3E}">
        <p14:creationId xmlns:p14="http://schemas.microsoft.com/office/powerpoint/2010/main" val="331753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7" grpId="0" animBg="1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Přijímání opatření při vyhlášeném stavu nedostatku vody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300958" y="3274504"/>
            <a:ext cx="21888000" cy="10228135"/>
          </a:xfrm>
        </p:spPr>
        <p:txBody>
          <a:bodyPr>
            <a:normAutofit/>
          </a:bodyPr>
          <a:lstStyle/>
          <a:p>
            <a:r>
              <a:rPr lang="cs-CZ" sz="3600" dirty="0"/>
              <a:t>Stav nedostatku vody může vyhlásit (a odvolat) jen </a:t>
            </a:r>
            <a:r>
              <a:rPr lang="cs-CZ" sz="3600" dirty="0">
                <a:solidFill>
                  <a:schemeClr val="accent1"/>
                </a:solidFill>
              </a:rPr>
              <a:t>KOMISE</a:t>
            </a:r>
          </a:p>
          <a:p>
            <a:r>
              <a:rPr lang="cs-CZ" sz="3600" dirty="0"/>
              <a:t>Vydává opatření, jako podklad slouží </a:t>
            </a:r>
            <a:r>
              <a:rPr lang="cs-CZ" sz="3600" dirty="0">
                <a:solidFill>
                  <a:schemeClr val="accent1"/>
                </a:solidFill>
              </a:rPr>
              <a:t>PLÁN PRO SUCHO</a:t>
            </a:r>
          </a:p>
          <a:p>
            <a:endParaRPr lang="cs-CZ" sz="3600" dirty="0"/>
          </a:p>
          <a:p>
            <a:pPr marL="0" indent="0">
              <a:buNone/>
            </a:pPr>
            <a:endParaRPr lang="cs-CZ" sz="3600" dirty="0"/>
          </a:p>
          <a:p>
            <a:pPr marL="0" indent="0">
              <a:buNone/>
            </a:pPr>
            <a:endParaRPr lang="cs-CZ" sz="3600" dirty="0"/>
          </a:p>
          <a:p>
            <a:pPr marL="874350" lvl="1" indent="-514350" algn="just">
              <a:buFont typeface="+mj-lt"/>
              <a:buAutoNum type="alphaLcParenR"/>
            </a:pPr>
            <a:r>
              <a:rPr lang="cs-CZ" sz="3600" dirty="0"/>
              <a:t>obecné nakládání s povrchovými vodami upraví, omezí, popřípadě zakáže,</a:t>
            </a:r>
          </a:p>
          <a:p>
            <a:pPr marL="874350" lvl="1" indent="-514350" algn="just">
              <a:buFont typeface="+mj-lt"/>
              <a:buAutoNum type="alphaLcParenR"/>
            </a:pPr>
            <a:r>
              <a:rPr lang="cs-CZ" sz="3600" dirty="0"/>
              <a:t>povolená nakládání s vodami upraví, omezí nebo i zakáže,</a:t>
            </a:r>
          </a:p>
          <a:p>
            <a:pPr marL="874350" lvl="1" indent="-514350" algn="just">
              <a:buFont typeface="+mj-lt"/>
              <a:buAutoNum type="alphaLcParenR"/>
            </a:pPr>
            <a:r>
              <a:rPr lang="cs-CZ" sz="3600" dirty="0"/>
              <a:t>omezí užívání pitné vody z vodovodu pro veřejnou potřebu, </a:t>
            </a:r>
          </a:p>
          <a:p>
            <a:pPr marL="874350" lvl="1" indent="-514350" algn="just">
              <a:buFont typeface="+mj-lt"/>
              <a:buAutoNum type="alphaLcParenR"/>
            </a:pPr>
            <a:r>
              <a:rPr lang="cs-CZ" sz="3600" dirty="0"/>
              <a:t>uloží vlastníkovi vodního díla mimořádnou manipulaci na vodním díle nad rámec schváleného manipulačního řádu,</a:t>
            </a:r>
          </a:p>
          <a:p>
            <a:pPr marL="874350" lvl="1" indent="-514350" algn="just">
              <a:buFont typeface="+mj-lt"/>
              <a:buAutoNum type="alphaLcParenR"/>
            </a:pPr>
            <a:r>
              <a:rPr lang="cs-CZ" sz="3600" dirty="0"/>
              <a:t>nařídí vlastníkovi technického zařízení, které slouží pro odběr ze záložního zdroje vody, jeho zprovoznění tak, aby bylo možné tento záložní zdroj vody využít,</a:t>
            </a:r>
          </a:p>
          <a:p>
            <a:pPr marL="874350" lvl="1" indent="-514350" algn="just">
              <a:buFont typeface="+mj-lt"/>
              <a:buAutoNum type="alphaLcParenR"/>
            </a:pPr>
            <a:r>
              <a:rPr lang="cs-CZ" sz="3600" dirty="0"/>
              <a:t>upraví minimální zůstatkový průtok nebo minimální hladinu podzemních vod stanovené v povolení k nakládání s vodami,</a:t>
            </a:r>
          </a:p>
          <a:p>
            <a:pPr marL="874350" lvl="1" indent="-514350" algn="just">
              <a:buFont typeface="+mj-lt"/>
              <a:buAutoNum type="alphaLcParenR"/>
            </a:pPr>
            <a:r>
              <a:rPr lang="cs-CZ" sz="3600" dirty="0"/>
              <a:t>nařídí vlastníkovi potřebného vodohospodářského zařízení jeho zprovoznění a poskytnutí k řešení stavu nedostatku vody, nebo</a:t>
            </a:r>
          </a:p>
          <a:p>
            <a:pPr marL="874350" lvl="1" indent="-514350" algn="just">
              <a:buFont typeface="+mj-lt"/>
              <a:buAutoNum type="alphaLcParenR"/>
            </a:pPr>
            <a:r>
              <a:rPr lang="cs-CZ" sz="3600" dirty="0"/>
              <a:t>nařídí mimořádné sledování množství a jakosti vod</a:t>
            </a:r>
          </a:p>
          <a:p>
            <a:pPr marL="360000" lvl="1" indent="0" algn="just">
              <a:buNone/>
            </a:pPr>
            <a:endParaRPr lang="cs-CZ" sz="3600" dirty="0"/>
          </a:p>
          <a:p>
            <a:pPr marL="874350" lvl="1" indent="-514350" algn="just">
              <a:buFont typeface="+mj-lt"/>
              <a:buAutoNum type="alphaLcParenR"/>
            </a:pPr>
            <a:endParaRPr lang="cs-CZ" sz="3600" dirty="0"/>
          </a:p>
        </p:txBody>
      </p:sp>
      <p:sp>
        <p:nvSpPr>
          <p:cNvPr id="4" name="Obdélník 3">
            <a:extLst>
              <a:ext uri="{FF2B5EF4-FFF2-40B4-BE49-F238E27FC236}">
                <a16:creationId xmlns="" xmlns:a16="http://schemas.microsoft.com/office/drawing/2014/main" id="{B8CBFC8E-6BB0-4EA6-A53C-B52A5633A3A6}"/>
              </a:ext>
            </a:extLst>
          </p:cNvPr>
          <p:cNvSpPr/>
          <p:nvPr/>
        </p:nvSpPr>
        <p:spPr>
          <a:xfrm>
            <a:off x="1903023" y="5109120"/>
            <a:ext cx="9942831" cy="12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="" xmlns:a16="http://schemas.microsoft.com/office/drawing/2014/main" id="{929DFEF2-01CF-416E-9ED2-2091C3CE2D18}"/>
              </a:ext>
            </a:extLst>
          </p:cNvPr>
          <p:cNvSpPr txBox="1"/>
          <p:nvPr/>
        </p:nvSpPr>
        <p:spPr>
          <a:xfrm>
            <a:off x="3628318" y="5336399"/>
            <a:ext cx="6492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/>
              <a:t>ROZHODNUTÍ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="" xmlns:a16="http://schemas.microsoft.com/office/drawing/2014/main" id="{CD4CE968-0337-4C89-9BEE-8B1B2838B24A}"/>
              </a:ext>
            </a:extLst>
          </p:cNvPr>
          <p:cNvSpPr/>
          <p:nvPr/>
        </p:nvSpPr>
        <p:spPr>
          <a:xfrm>
            <a:off x="12447919" y="5109120"/>
            <a:ext cx="9942831" cy="12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="" xmlns:a16="http://schemas.microsoft.com/office/drawing/2014/main" id="{0654BCDB-CF4B-493B-B956-B4376EA66944}"/>
              </a:ext>
            </a:extLst>
          </p:cNvPr>
          <p:cNvSpPr txBox="1"/>
          <p:nvPr/>
        </p:nvSpPr>
        <p:spPr>
          <a:xfrm>
            <a:off x="13685534" y="5336398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/>
              <a:t>OPATŘENÍ OBECNÉ POVAHY</a:t>
            </a:r>
          </a:p>
        </p:txBody>
      </p:sp>
    </p:spTree>
    <p:extLst>
      <p:ext uri="{BB962C8B-B14F-4D97-AF65-F5344CB8AC3E}">
        <p14:creationId xmlns:p14="http://schemas.microsoft.com/office/powerpoint/2010/main" val="89541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  <p:bldP spid="9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8557DC0-1D59-4EF0-987D-0917E68FC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zvláštní procesní úprava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AEA710B7-B1DE-41BB-83B9-A77523CD826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Rozhodnutí </a:t>
            </a:r>
            <a:r>
              <a:rPr lang="cs-CZ" dirty="0" smtClean="0"/>
              <a:t>komise pro sucho – vydání rozhodnutí je prvním úkonem v řízení, odvolání </a:t>
            </a:r>
            <a:r>
              <a:rPr lang="cs-CZ" dirty="0"/>
              <a:t>nemá odkladný účinek</a:t>
            </a:r>
          </a:p>
          <a:p>
            <a:r>
              <a:rPr lang="cs-CZ" dirty="0"/>
              <a:t>Opatření obecné povahy – </a:t>
            </a:r>
            <a:r>
              <a:rPr lang="cs-CZ" dirty="0" smtClean="0"/>
              <a:t>vydává se bez řízení o návrhu, nabývá účinnosti dnem vyvěšení na úřední desce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Poskytnout </a:t>
            </a:r>
            <a:r>
              <a:rPr lang="cs-CZ" dirty="0" smtClean="0"/>
              <a:t>informace na výzvu orgánů pro sucho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Zpracovat zprávu o stavu nedostatku vody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510DA63F-CC77-4B8E-8942-96D336FDFBE9}"/>
              </a:ext>
            </a:extLst>
          </p:cNvPr>
          <p:cNvSpPr txBox="1"/>
          <p:nvPr/>
        </p:nvSpPr>
        <p:spPr>
          <a:xfrm>
            <a:off x="1249200" y="5376297"/>
            <a:ext cx="15484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ZVLÁŠTNÍ</a:t>
            </a:r>
            <a:r>
              <a:rPr lang="cs-CZ" sz="4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4800" b="1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POVINNOSTI adresátů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322C0578-AC21-4A2A-8C5E-EE653997CEB3}"/>
              </a:ext>
            </a:extLst>
          </p:cNvPr>
          <p:cNvSpPr txBox="1"/>
          <p:nvPr/>
        </p:nvSpPr>
        <p:spPr>
          <a:xfrm>
            <a:off x="1249200" y="7928092"/>
            <a:ext cx="1082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ZVLÁŠTNÍ</a:t>
            </a:r>
            <a:r>
              <a:rPr lang="cs-CZ" sz="4800" dirty="0"/>
              <a:t> </a:t>
            </a:r>
            <a:r>
              <a:rPr lang="cs-CZ" sz="4800" b="1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POVINNOSTI</a:t>
            </a:r>
            <a:r>
              <a:rPr lang="cs-CZ" sz="4800" dirty="0"/>
              <a:t> </a:t>
            </a:r>
            <a:r>
              <a:rPr lang="cs-CZ" sz="4800" b="1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ORGÁNŮ</a:t>
            </a:r>
          </a:p>
        </p:txBody>
      </p:sp>
    </p:spTree>
    <p:extLst>
      <p:ext uri="{BB962C8B-B14F-4D97-AF65-F5344CB8AC3E}">
        <p14:creationId xmlns:p14="http://schemas.microsoft.com/office/powerpoint/2010/main" val="210211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="" xmlns:a16="http://schemas.microsoft.com/office/drawing/2014/main" id="{9C0CDEA9-573A-491C-ADDE-24C0A6BC5F1A}"/>
              </a:ext>
            </a:extLst>
          </p:cNvPr>
          <p:cNvSpPr/>
          <p:nvPr/>
        </p:nvSpPr>
        <p:spPr>
          <a:xfrm>
            <a:off x="1310640" y="1371600"/>
            <a:ext cx="7684136" cy="345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DD5BF5A8-2890-492C-8687-1754141237E8}"/>
              </a:ext>
            </a:extLst>
          </p:cNvPr>
          <p:cNvSpPr txBox="1"/>
          <p:nvPr/>
        </p:nvSpPr>
        <p:spPr>
          <a:xfrm>
            <a:off x="1539240" y="2130104"/>
            <a:ext cx="7226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Rozhodnutí vodoprávního úřadu podle § 6, § 59(4), § 109 za účelem zvládání sucha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="" xmlns:a16="http://schemas.microsoft.com/office/drawing/2014/main" id="{28D0497C-13AB-4B95-AF14-38E977BCE242}"/>
              </a:ext>
            </a:extLst>
          </p:cNvPr>
          <p:cNvSpPr/>
          <p:nvPr/>
        </p:nvSpPr>
        <p:spPr>
          <a:xfrm>
            <a:off x="8994776" y="5432401"/>
            <a:ext cx="7684136" cy="345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="" xmlns:a16="http://schemas.microsoft.com/office/drawing/2014/main" id="{D5367689-9943-4123-A445-42244818383E}"/>
              </a:ext>
            </a:extLst>
          </p:cNvPr>
          <p:cNvSpPr txBox="1"/>
          <p:nvPr/>
        </p:nvSpPr>
        <p:spPr>
          <a:xfrm>
            <a:off x="9458329" y="6065520"/>
            <a:ext cx="70681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Opatření komise </a:t>
            </a:r>
          </a:p>
          <a:p>
            <a:r>
              <a:rPr lang="cs-CZ" sz="4000" dirty="0"/>
              <a:t>(např. také rozhodnutí)</a:t>
            </a:r>
          </a:p>
          <a:p>
            <a:r>
              <a:rPr lang="cs-CZ" sz="4000" dirty="0"/>
              <a:t>s překrývajícím se rozsahem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="" xmlns:a16="http://schemas.microsoft.com/office/drawing/2014/main" id="{26BA8FD2-E32E-4D24-937D-7D60E7429D57}"/>
              </a:ext>
            </a:extLst>
          </p:cNvPr>
          <p:cNvSpPr/>
          <p:nvPr/>
        </p:nvSpPr>
        <p:spPr>
          <a:xfrm>
            <a:off x="8994776" y="1371600"/>
            <a:ext cx="7684136" cy="345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="" xmlns:a16="http://schemas.microsoft.com/office/drawing/2014/main" id="{D77F7776-41C5-4B30-B59E-2D86593BC845}"/>
              </a:ext>
            </a:extLst>
          </p:cNvPr>
          <p:cNvSpPr/>
          <p:nvPr/>
        </p:nvSpPr>
        <p:spPr>
          <a:xfrm>
            <a:off x="16678912" y="1371600"/>
            <a:ext cx="7226936" cy="345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="" xmlns:a16="http://schemas.microsoft.com/office/drawing/2014/main" id="{43A6B4CD-F91B-4494-9580-E0A890CF0F2A}"/>
              </a:ext>
            </a:extLst>
          </p:cNvPr>
          <p:cNvCxnSpPr/>
          <p:nvPr/>
        </p:nvCxnSpPr>
        <p:spPr>
          <a:xfrm>
            <a:off x="8994776" y="1371600"/>
            <a:ext cx="0" cy="9387840"/>
          </a:xfrm>
          <a:prstGeom prst="straightConnector1">
            <a:avLst/>
          </a:prstGeom>
          <a:ln w="76200"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="" xmlns:a16="http://schemas.microsoft.com/office/drawing/2014/main" id="{DFD65655-618E-4DBE-B653-E63C11D9176A}"/>
              </a:ext>
            </a:extLst>
          </p:cNvPr>
          <p:cNvCxnSpPr/>
          <p:nvPr/>
        </p:nvCxnSpPr>
        <p:spPr>
          <a:xfrm>
            <a:off x="16682088" y="1371600"/>
            <a:ext cx="0" cy="9387840"/>
          </a:xfrm>
          <a:prstGeom prst="straightConnector1">
            <a:avLst/>
          </a:prstGeom>
          <a:ln w="76200"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>
            <a:extLst>
              <a:ext uri="{FF2B5EF4-FFF2-40B4-BE49-F238E27FC236}">
                <a16:creationId xmlns="" xmlns:a16="http://schemas.microsoft.com/office/drawing/2014/main" id="{6F14B91C-BE84-45C9-8489-2A4E55C711C3}"/>
              </a:ext>
            </a:extLst>
          </p:cNvPr>
          <p:cNvSpPr txBox="1"/>
          <p:nvPr/>
        </p:nvSpPr>
        <p:spPr>
          <a:xfrm>
            <a:off x="6379528" y="11164001"/>
            <a:ext cx="5230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Vydání opatření komisí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="" xmlns:a16="http://schemas.microsoft.com/office/drawing/2014/main" id="{A9A93B09-C670-426A-B860-B95687C9108A}"/>
              </a:ext>
            </a:extLst>
          </p:cNvPr>
          <p:cNvSpPr txBox="1"/>
          <p:nvPr/>
        </p:nvSpPr>
        <p:spPr>
          <a:xfrm>
            <a:off x="13373423" y="11164001"/>
            <a:ext cx="6918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Odvolání stavu nedostatku vody</a:t>
            </a:r>
          </a:p>
        </p:txBody>
      </p:sp>
    </p:spTree>
    <p:extLst>
      <p:ext uri="{BB962C8B-B14F-4D97-AF65-F5344CB8AC3E}">
        <p14:creationId xmlns:p14="http://schemas.microsoft.com/office/powerpoint/2010/main" val="407516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8234BCF-5627-42F8-8DF5-44D54B2A2B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31720" y="1430179"/>
            <a:ext cx="12193587" cy="1223962"/>
          </a:xfrm>
        </p:spPr>
        <p:txBody>
          <a:bodyPr/>
          <a:lstStyle/>
          <a:p>
            <a:r>
              <a:rPr lang="cs-CZ" dirty="0"/>
              <a:t>Nadřízené správní orgány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="" xmlns:a16="http://schemas.microsoft.com/office/drawing/2014/main" id="{F351039A-5411-4B6E-B520-759640937157}"/>
              </a:ext>
            </a:extLst>
          </p:cNvPr>
          <p:cNvSpPr/>
          <p:nvPr/>
        </p:nvSpPr>
        <p:spPr>
          <a:xfrm>
            <a:off x="2500948" y="4605317"/>
            <a:ext cx="8046720" cy="1615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="" xmlns:a16="http://schemas.microsoft.com/office/drawing/2014/main" id="{965920C5-C860-4D67-979E-6B45E64DBA05}"/>
              </a:ext>
            </a:extLst>
          </p:cNvPr>
          <p:cNvSpPr/>
          <p:nvPr/>
        </p:nvSpPr>
        <p:spPr>
          <a:xfrm>
            <a:off x="2500948" y="7495243"/>
            <a:ext cx="8046720" cy="1615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="" xmlns:a16="http://schemas.microsoft.com/office/drawing/2014/main" id="{9B07F83D-99BC-41C8-AEE5-31C8901F7DD9}"/>
              </a:ext>
            </a:extLst>
          </p:cNvPr>
          <p:cNvSpPr/>
          <p:nvPr/>
        </p:nvSpPr>
        <p:spPr>
          <a:xfrm>
            <a:off x="2500948" y="10265410"/>
            <a:ext cx="8046720" cy="1615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="" xmlns:a16="http://schemas.microsoft.com/office/drawing/2014/main" id="{248998B9-A4D3-4CEE-848F-1FC9C52D6AA1}"/>
              </a:ext>
            </a:extLst>
          </p:cNvPr>
          <p:cNvSpPr/>
          <p:nvPr/>
        </p:nvSpPr>
        <p:spPr>
          <a:xfrm>
            <a:off x="13839507" y="1835150"/>
            <a:ext cx="8046720" cy="1615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="" xmlns:a16="http://schemas.microsoft.com/office/drawing/2014/main" id="{C278AD22-82A7-48A3-8DB7-4AA530B1D176}"/>
              </a:ext>
            </a:extLst>
          </p:cNvPr>
          <p:cNvSpPr/>
          <p:nvPr/>
        </p:nvSpPr>
        <p:spPr>
          <a:xfrm>
            <a:off x="13839507" y="4605317"/>
            <a:ext cx="8046720" cy="1615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="" xmlns:a16="http://schemas.microsoft.com/office/drawing/2014/main" id="{0FC0B96A-B637-4470-9F40-B1EA1A500F11}"/>
              </a:ext>
            </a:extLst>
          </p:cNvPr>
          <p:cNvSpPr/>
          <p:nvPr/>
        </p:nvSpPr>
        <p:spPr>
          <a:xfrm>
            <a:off x="13839507" y="7495243"/>
            <a:ext cx="8046720" cy="1615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="" xmlns:a16="http://schemas.microsoft.com/office/drawing/2014/main" id="{39BD7A9A-3600-42A7-B9C3-1F8285E25A91}"/>
              </a:ext>
            </a:extLst>
          </p:cNvPr>
          <p:cNvSpPr/>
          <p:nvPr/>
        </p:nvSpPr>
        <p:spPr>
          <a:xfrm>
            <a:off x="13839507" y="10265410"/>
            <a:ext cx="8046720" cy="1615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="" xmlns:a16="http://schemas.microsoft.com/office/drawing/2014/main" id="{E468329D-3030-4405-BF81-877D41758557}"/>
              </a:ext>
            </a:extLst>
          </p:cNvPr>
          <p:cNvSpPr txBox="1"/>
          <p:nvPr/>
        </p:nvSpPr>
        <p:spPr>
          <a:xfrm>
            <a:off x="3078480" y="5089871"/>
            <a:ext cx="6614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/>
              <a:t>Ústřední komise pro sucho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="" xmlns:a16="http://schemas.microsoft.com/office/drawing/2014/main" id="{BFDB8FCE-DB95-4C7F-9C92-F634FA300747}"/>
              </a:ext>
            </a:extLst>
          </p:cNvPr>
          <p:cNvSpPr txBox="1"/>
          <p:nvPr/>
        </p:nvSpPr>
        <p:spPr>
          <a:xfrm>
            <a:off x="3552508" y="7947611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/>
              <a:t>Krajská komise pro sucho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="" xmlns:a16="http://schemas.microsoft.com/office/drawing/2014/main" id="{99687F91-8C82-486F-B27A-5BE958828AFD}"/>
              </a:ext>
            </a:extLst>
          </p:cNvPr>
          <p:cNvSpPr txBox="1"/>
          <p:nvPr/>
        </p:nvSpPr>
        <p:spPr>
          <a:xfrm>
            <a:off x="3332322" y="10759440"/>
            <a:ext cx="6383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/>
              <a:t>Komise pro sucho ORP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="" xmlns:a16="http://schemas.microsoft.com/office/drawing/2014/main" id="{33A8A02A-0D95-4697-9533-6087F4DD9129}"/>
              </a:ext>
            </a:extLst>
          </p:cNvPr>
          <p:cNvSpPr txBox="1"/>
          <p:nvPr/>
        </p:nvSpPr>
        <p:spPr>
          <a:xfrm>
            <a:off x="14525307" y="2289175"/>
            <a:ext cx="6675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/>
              <a:t>Ministr A nebo Ministr B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="" xmlns:a16="http://schemas.microsoft.com/office/drawing/2014/main" id="{9785CFA9-4056-4175-8337-F505FE09686F}"/>
              </a:ext>
            </a:extLst>
          </p:cNvPr>
          <p:cNvSpPr txBox="1"/>
          <p:nvPr/>
        </p:nvSpPr>
        <p:spPr>
          <a:xfrm>
            <a:off x="14289880" y="5089871"/>
            <a:ext cx="7145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/>
              <a:t>Ministerstvo A nebo Ministerstvo B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="" xmlns:a16="http://schemas.microsoft.com/office/drawing/2014/main" id="{65A2860F-DCF7-4E14-B13A-67100BF9D279}"/>
              </a:ext>
            </a:extLst>
          </p:cNvPr>
          <p:cNvSpPr txBox="1"/>
          <p:nvPr/>
        </p:nvSpPr>
        <p:spPr>
          <a:xfrm>
            <a:off x="14525307" y="7979797"/>
            <a:ext cx="6675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/>
              <a:t>Krajský úřad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="" xmlns:a16="http://schemas.microsoft.com/office/drawing/2014/main" id="{A039E788-B82A-4EBF-A134-173A4BAA1CA1}"/>
              </a:ext>
            </a:extLst>
          </p:cNvPr>
          <p:cNvSpPr txBox="1"/>
          <p:nvPr/>
        </p:nvSpPr>
        <p:spPr>
          <a:xfrm>
            <a:off x="14874240" y="10759440"/>
            <a:ext cx="6326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/>
              <a:t>Obecní úřad ORP</a:t>
            </a:r>
          </a:p>
        </p:txBody>
      </p:sp>
      <p:cxnSp>
        <p:nvCxnSpPr>
          <p:cNvPr id="19" name="Přímá spojnice se šipkou 18">
            <a:extLst>
              <a:ext uri="{FF2B5EF4-FFF2-40B4-BE49-F238E27FC236}">
                <a16:creationId xmlns="" xmlns:a16="http://schemas.microsoft.com/office/drawing/2014/main" id="{153F7720-CC25-4B1E-A06D-74BE3A7FF2EF}"/>
              </a:ext>
            </a:extLst>
          </p:cNvPr>
          <p:cNvCxnSpPr>
            <a:stCxn id="4" idx="3"/>
          </p:cNvCxnSpPr>
          <p:nvPr/>
        </p:nvCxnSpPr>
        <p:spPr>
          <a:xfrm flipV="1">
            <a:off x="10547668" y="2639526"/>
            <a:ext cx="3291839" cy="277351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="" xmlns:a16="http://schemas.microsoft.com/office/drawing/2014/main" id="{322344AD-8BDB-4DCF-9229-0F96A354D84A}"/>
              </a:ext>
            </a:extLst>
          </p:cNvPr>
          <p:cNvCxnSpPr/>
          <p:nvPr/>
        </p:nvCxnSpPr>
        <p:spPr>
          <a:xfrm flipV="1">
            <a:off x="10547668" y="5531124"/>
            <a:ext cx="3291839" cy="277351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>
            <a:extLst>
              <a:ext uri="{FF2B5EF4-FFF2-40B4-BE49-F238E27FC236}">
                <a16:creationId xmlns="" xmlns:a16="http://schemas.microsoft.com/office/drawing/2014/main" id="{C532A2F6-F240-4C14-98E0-C74DE9F08714}"/>
              </a:ext>
            </a:extLst>
          </p:cNvPr>
          <p:cNvCxnSpPr/>
          <p:nvPr/>
        </p:nvCxnSpPr>
        <p:spPr>
          <a:xfrm flipV="1">
            <a:off x="10517189" y="8427158"/>
            <a:ext cx="3291839" cy="277351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2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8234BCF-5627-42F8-8DF5-44D54B2A2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9175" y="1154588"/>
            <a:ext cx="21888000" cy="1224000"/>
          </a:xfrm>
        </p:spPr>
        <p:txBody>
          <a:bodyPr/>
          <a:lstStyle/>
          <a:p>
            <a:r>
              <a:rPr lang="cs-CZ" dirty="0"/>
              <a:t>Výkon dozoru</a:t>
            </a:r>
          </a:p>
        </p:txBody>
      </p:sp>
      <p:sp>
        <p:nvSpPr>
          <p:cNvPr id="25" name="Zástupný symbol pro obsah 24">
            <a:extLst>
              <a:ext uri="{FF2B5EF4-FFF2-40B4-BE49-F238E27FC236}">
                <a16:creationId xmlns="" xmlns:a16="http://schemas.microsoft.com/office/drawing/2014/main" id="{43887386-ED47-435E-A2F5-D530D5BE008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99174" y="3240000"/>
            <a:ext cx="20638025" cy="9744480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sz="3600" dirty="0"/>
              <a:t>Přestupkové řízení vede ten orgán, který vykonával dozor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="" xmlns:a16="http://schemas.microsoft.com/office/drawing/2014/main" id="{F351039A-5411-4B6E-B520-759640937157}"/>
              </a:ext>
            </a:extLst>
          </p:cNvPr>
          <p:cNvSpPr/>
          <p:nvPr/>
        </p:nvSpPr>
        <p:spPr>
          <a:xfrm>
            <a:off x="2500948" y="3127424"/>
            <a:ext cx="8046720" cy="1615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="" xmlns:a16="http://schemas.microsoft.com/office/drawing/2014/main" id="{965920C5-C860-4D67-979E-6B45E64DBA05}"/>
              </a:ext>
            </a:extLst>
          </p:cNvPr>
          <p:cNvSpPr/>
          <p:nvPr/>
        </p:nvSpPr>
        <p:spPr>
          <a:xfrm>
            <a:off x="2500948" y="6031348"/>
            <a:ext cx="8046720" cy="1615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="" xmlns:a16="http://schemas.microsoft.com/office/drawing/2014/main" id="{9B07F83D-99BC-41C8-AEE5-31C8901F7DD9}"/>
              </a:ext>
            </a:extLst>
          </p:cNvPr>
          <p:cNvSpPr/>
          <p:nvPr/>
        </p:nvSpPr>
        <p:spPr>
          <a:xfrm>
            <a:off x="2500948" y="8935272"/>
            <a:ext cx="8046720" cy="1615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="" xmlns:a16="http://schemas.microsoft.com/office/drawing/2014/main" id="{C278AD22-82A7-48A3-8DB7-4AA530B1D176}"/>
              </a:ext>
            </a:extLst>
          </p:cNvPr>
          <p:cNvSpPr/>
          <p:nvPr/>
        </p:nvSpPr>
        <p:spPr>
          <a:xfrm>
            <a:off x="13839507" y="3124392"/>
            <a:ext cx="8046720" cy="1615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="" xmlns:a16="http://schemas.microsoft.com/office/drawing/2014/main" id="{0FC0B96A-B637-4470-9F40-B1EA1A500F11}"/>
              </a:ext>
            </a:extLst>
          </p:cNvPr>
          <p:cNvSpPr/>
          <p:nvPr/>
        </p:nvSpPr>
        <p:spPr>
          <a:xfrm>
            <a:off x="13839507" y="6031625"/>
            <a:ext cx="8046720" cy="1615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="" xmlns:a16="http://schemas.microsoft.com/office/drawing/2014/main" id="{39BD7A9A-3600-42A7-B9C3-1F8285E25A91}"/>
              </a:ext>
            </a:extLst>
          </p:cNvPr>
          <p:cNvSpPr/>
          <p:nvPr/>
        </p:nvSpPr>
        <p:spPr>
          <a:xfrm>
            <a:off x="13839507" y="8985539"/>
            <a:ext cx="8046720" cy="1615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="" xmlns:a16="http://schemas.microsoft.com/office/drawing/2014/main" id="{E468329D-3030-4405-BF81-877D41758557}"/>
              </a:ext>
            </a:extLst>
          </p:cNvPr>
          <p:cNvSpPr txBox="1"/>
          <p:nvPr/>
        </p:nvSpPr>
        <p:spPr>
          <a:xfrm>
            <a:off x="3102134" y="3621349"/>
            <a:ext cx="6614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/>
              <a:t>Ústřední komise pro sucho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="" xmlns:a16="http://schemas.microsoft.com/office/drawing/2014/main" id="{BFDB8FCE-DB95-4C7F-9C92-F634FA300747}"/>
              </a:ext>
            </a:extLst>
          </p:cNvPr>
          <p:cNvSpPr txBox="1"/>
          <p:nvPr/>
        </p:nvSpPr>
        <p:spPr>
          <a:xfrm>
            <a:off x="3531235" y="6515902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/>
              <a:t>Krajská komise pro sucho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="" xmlns:a16="http://schemas.microsoft.com/office/drawing/2014/main" id="{99687F91-8C82-486F-B27A-5BE958828AFD}"/>
              </a:ext>
            </a:extLst>
          </p:cNvPr>
          <p:cNvSpPr txBox="1"/>
          <p:nvPr/>
        </p:nvSpPr>
        <p:spPr>
          <a:xfrm>
            <a:off x="3332322" y="9419826"/>
            <a:ext cx="6383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/>
              <a:t>Komise pro sucho ORP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="" xmlns:a16="http://schemas.microsoft.com/office/drawing/2014/main" id="{9785CFA9-4056-4175-8337-F505FE09686F}"/>
              </a:ext>
            </a:extLst>
          </p:cNvPr>
          <p:cNvSpPr txBox="1"/>
          <p:nvPr/>
        </p:nvSpPr>
        <p:spPr>
          <a:xfrm>
            <a:off x="14289880" y="3621349"/>
            <a:ext cx="7145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/>
              <a:t>Ministerstvo A nebo Ministerstvo B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="" xmlns:a16="http://schemas.microsoft.com/office/drawing/2014/main" id="{65A2860F-DCF7-4E14-B13A-67100BF9D279}"/>
              </a:ext>
            </a:extLst>
          </p:cNvPr>
          <p:cNvSpPr txBox="1"/>
          <p:nvPr/>
        </p:nvSpPr>
        <p:spPr>
          <a:xfrm>
            <a:off x="14525306" y="6515902"/>
            <a:ext cx="6675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/>
              <a:t>Krajský úřad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="" xmlns:a16="http://schemas.microsoft.com/office/drawing/2014/main" id="{A039E788-B82A-4EBF-A134-173A4BAA1CA1}"/>
              </a:ext>
            </a:extLst>
          </p:cNvPr>
          <p:cNvSpPr txBox="1"/>
          <p:nvPr/>
        </p:nvSpPr>
        <p:spPr>
          <a:xfrm>
            <a:off x="14874239" y="9470093"/>
            <a:ext cx="6326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/>
              <a:t>Obecní úřad ORP</a:t>
            </a:r>
          </a:p>
        </p:txBody>
      </p:sp>
      <p:cxnSp>
        <p:nvCxnSpPr>
          <p:cNvPr id="18" name="Přímá spojnice se šipkou 17">
            <a:extLst>
              <a:ext uri="{FF2B5EF4-FFF2-40B4-BE49-F238E27FC236}">
                <a16:creationId xmlns="" xmlns:a16="http://schemas.microsoft.com/office/drawing/2014/main" id="{1340114C-B8F5-4581-A04B-F8728E1C4905}"/>
              </a:ext>
            </a:extLst>
          </p:cNvPr>
          <p:cNvCxnSpPr>
            <a:stCxn id="8" idx="1"/>
          </p:cNvCxnSpPr>
          <p:nvPr/>
        </p:nvCxnSpPr>
        <p:spPr>
          <a:xfrm flipH="1">
            <a:off x="10547668" y="3932112"/>
            <a:ext cx="3291839" cy="1240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>
            <a:extLst>
              <a:ext uri="{FF2B5EF4-FFF2-40B4-BE49-F238E27FC236}">
                <a16:creationId xmlns="" xmlns:a16="http://schemas.microsoft.com/office/drawing/2014/main" id="{9A1A2383-6DB2-48C9-82DC-F50FAD661804}"/>
              </a:ext>
            </a:extLst>
          </p:cNvPr>
          <p:cNvCxnSpPr/>
          <p:nvPr/>
        </p:nvCxnSpPr>
        <p:spPr>
          <a:xfrm flipH="1">
            <a:off x="10547668" y="6858000"/>
            <a:ext cx="3291839" cy="1240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>
            <a:extLst>
              <a:ext uri="{FF2B5EF4-FFF2-40B4-BE49-F238E27FC236}">
                <a16:creationId xmlns="" xmlns:a16="http://schemas.microsoft.com/office/drawing/2014/main" id="{CE8490E0-38AE-485F-BB61-1497DF871A27}"/>
              </a:ext>
            </a:extLst>
          </p:cNvPr>
          <p:cNvCxnSpPr/>
          <p:nvPr/>
        </p:nvCxnSpPr>
        <p:spPr>
          <a:xfrm flipH="1">
            <a:off x="10547668" y="9723207"/>
            <a:ext cx="3291839" cy="1240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2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 build="p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Související úpravy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sz="3600" dirty="0"/>
              <a:t>Změna zákona č. 274/2001 Sb., o vodovodech a kanalizacích pro veřejnou potřebu a o změně některých zákonů (zákon o vodovodech a kanalizacích), ve znění pozdějších předpisů</a:t>
            </a:r>
          </a:p>
          <a:p>
            <a:pPr marL="0" indent="0" algn="just">
              <a:buNone/>
            </a:pPr>
            <a:endParaRPr lang="cs-CZ" sz="3600" dirty="0"/>
          </a:p>
          <a:p>
            <a:pPr lvl="1" algn="just"/>
            <a:r>
              <a:rPr lang="cs-CZ" sz="3200" dirty="0" smtClean="0"/>
              <a:t>Oprávnění provozovatele omezit dodávku vody, je-li mu omezeno nakládání s vodami</a:t>
            </a:r>
          </a:p>
          <a:p>
            <a:pPr lvl="1" algn="just"/>
            <a:r>
              <a:rPr lang="cs-CZ" sz="3200" dirty="0" smtClean="0"/>
              <a:t>Omezení </a:t>
            </a:r>
            <a:r>
              <a:rPr lang="cs-CZ" sz="3200" dirty="0"/>
              <a:t>užívání pitné vody z vodovodu pro veřejnou potřebu při stavu nedostatku </a:t>
            </a:r>
            <a:r>
              <a:rPr lang="cs-CZ" sz="3200" dirty="0" smtClean="0"/>
              <a:t>vody</a:t>
            </a:r>
          </a:p>
          <a:p>
            <a:pPr lvl="1" algn="just"/>
            <a:r>
              <a:rPr lang="cs-CZ" sz="3200" dirty="0" smtClean="0"/>
              <a:t>Přestupky a sankce</a:t>
            </a:r>
            <a:endParaRPr lang="cs-CZ" sz="3200" dirty="0"/>
          </a:p>
          <a:p>
            <a:pPr marL="360000" lvl="1" indent="0" algn="just">
              <a:buNone/>
            </a:pPr>
            <a:endParaRPr lang="cs-CZ" dirty="0"/>
          </a:p>
          <a:p>
            <a:r>
              <a:rPr lang="cs-CZ" sz="3600" dirty="0"/>
              <a:t>Změna zákona č. 240/2000 Sb., o krizovém řízení a o změně některých zákonů (krizový zákon), ve znění pozdějších předpisů</a:t>
            </a:r>
          </a:p>
          <a:p>
            <a:pPr marL="0" indent="0">
              <a:buNone/>
            </a:pPr>
            <a:endParaRPr lang="cs-CZ" sz="3600" dirty="0"/>
          </a:p>
          <a:p>
            <a:pPr lvl="1"/>
            <a:r>
              <a:rPr lang="cs-CZ" sz="3200" dirty="0"/>
              <a:t>Návaznost v případě přechodu ze stavu nedostatku vody na krizový stav</a:t>
            </a:r>
          </a:p>
          <a:p>
            <a:pPr marL="0" indent="0">
              <a:buNone/>
            </a:pPr>
            <a:endParaRPr lang="cs-CZ" sz="3600" dirty="0"/>
          </a:p>
          <a:p>
            <a:pPr algn="just"/>
            <a:r>
              <a:rPr lang="cs-CZ" sz="3600" dirty="0"/>
              <a:t>Změna zákona č. 97/1993 Sb., o působnosti Správy státních hmotných rezerv, ve znění pozdějších předpisů</a:t>
            </a:r>
          </a:p>
          <a:p>
            <a:pPr marL="0" indent="0" algn="just">
              <a:buNone/>
            </a:pPr>
            <a:endParaRPr lang="cs-CZ" sz="3600" dirty="0"/>
          </a:p>
          <a:p>
            <a:pPr lvl="1" algn="just"/>
            <a:r>
              <a:rPr lang="cs-CZ" sz="3200" dirty="0"/>
              <a:t>Možnost využít pohotovostní zásoby</a:t>
            </a:r>
          </a:p>
        </p:txBody>
      </p:sp>
    </p:spTree>
    <p:extLst>
      <p:ext uri="{BB962C8B-B14F-4D97-AF65-F5344CB8AC3E}">
        <p14:creationId xmlns:p14="http://schemas.microsoft.com/office/powerpoint/2010/main" val="124199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symbol obrázku 33">
            <a:extLst>
              <a:ext uri="{FF2B5EF4-FFF2-40B4-BE49-F238E27FC236}">
                <a16:creationId xmlns="" xmlns:a16="http://schemas.microsoft.com/office/drawing/2014/main" id="{2F4D2B59-6BFA-42CC-B937-FD17958793EB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57" y="457200"/>
            <a:ext cx="23205059" cy="12801600"/>
          </a:xfrm>
          <a:prstGeom prst="rect">
            <a:avLst/>
          </a:prstGeom>
        </p:spPr>
      </p:pic>
      <p:sp>
        <p:nvSpPr>
          <p:cNvPr id="10" name="Zástupný symbol pro text 9">
            <a:extLst>
              <a:ext uri="{FF2B5EF4-FFF2-40B4-BE49-F238E27FC236}">
                <a16:creationId xmlns="" xmlns:a16="http://schemas.microsoft.com/office/drawing/2014/main" id="{8F359389-F770-4572-A9CF-3ACDE4B5EB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91EC619-241E-451F-A24E-56421AA5D2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000" dirty="0"/>
              <a:t>Děkuji Vám</a:t>
            </a:r>
            <a:br>
              <a:rPr lang="cs-CZ" sz="6000" dirty="0"/>
            </a:br>
            <a:r>
              <a:rPr lang="cs-CZ" sz="6000" dirty="0"/>
              <a:t>ZA POZORNOST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1AE3BD29-4BBD-408B-9592-E82155D75A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3200" dirty="0" smtClean="0"/>
              <a:t>Ing.  Alena Binhacková</a:t>
            </a:r>
            <a:endParaRPr lang="cs-CZ" sz="3200" dirty="0"/>
          </a:p>
          <a:p>
            <a:r>
              <a:rPr lang="cs-CZ" sz="3200" dirty="0"/>
              <a:t>odbor vodohospodářské politiky a protipovodňových opatření</a:t>
            </a:r>
          </a:p>
        </p:txBody>
      </p:sp>
      <p:cxnSp>
        <p:nvCxnSpPr>
          <p:cNvPr id="7" name="Zelená horizontální linka">
            <a:extLst>
              <a:ext uri="{FF2B5EF4-FFF2-40B4-BE49-F238E27FC236}">
                <a16:creationId xmlns="" xmlns:a16="http://schemas.microsoft.com/office/drawing/2014/main" id="{CC4E7CF4-015C-4443-B70B-8BB3A7A9B4F6}"/>
              </a:ext>
            </a:extLst>
          </p:cNvPr>
          <p:cNvCxnSpPr/>
          <p:nvPr/>
        </p:nvCxnSpPr>
        <p:spPr>
          <a:xfrm>
            <a:off x="5713587" y="8064000"/>
            <a:ext cx="129600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vislá linka">
            <a:extLst>
              <a:ext uri="{FF2B5EF4-FFF2-40B4-BE49-F238E27FC236}">
                <a16:creationId xmlns="" xmlns:a16="http://schemas.microsoft.com/office/drawing/2014/main" id="{E8E5C449-5924-44BE-AF0F-87E977362123}"/>
              </a:ext>
            </a:extLst>
          </p:cNvPr>
          <p:cNvCxnSpPr/>
          <p:nvPr/>
        </p:nvCxnSpPr>
        <p:spPr>
          <a:xfrm>
            <a:off x="10325100" y="5083200"/>
            <a:ext cx="0" cy="228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Logo MZe">
            <a:extLst>
              <a:ext uri="{FF2B5EF4-FFF2-40B4-BE49-F238E27FC236}">
                <a16:creationId xmlns="" xmlns:a16="http://schemas.microsoft.com/office/drawing/2014/main" id="{737F2E1F-2363-41C6-B357-662CC3F47A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401" y="5551200"/>
            <a:ext cx="3133350" cy="135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26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19F4A50-B478-4E4C-AA95-242202446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586FD843-249A-4AC8-8504-3F5D7C9AB1C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49200" y="3204000"/>
            <a:ext cx="21888000" cy="9226800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6" name="Ovál 5">
            <a:extLst>
              <a:ext uri="{FF2B5EF4-FFF2-40B4-BE49-F238E27FC236}">
                <a16:creationId xmlns="" xmlns:a16="http://schemas.microsoft.com/office/drawing/2014/main" id="{B0FB9E2B-EC77-469D-B2FE-D07FA98E4F36}"/>
              </a:ext>
            </a:extLst>
          </p:cNvPr>
          <p:cNvSpPr/>
          <p:nvPr/>
        </p:nvSpPr>
        <p:spPr>
          <a:xfrm>
            <a:off x="5234399" y="5790650"/>
            <a:ext cx="5400000" cy="540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="" xmlns:a16="http://schemas.microsoft.com/office/drawing/2014/main" id="{40011644-9143-49CB-869C-1E78469D1B81}"/>
              </a:ext>
            </a:extLst>
          </p:cNvPr>
          <p:cNvSpPr/>
          <p:nvPr/>
        </p:nvSpPr>
        <p:spPr>
          <a:xfrm>
            <a:off x="9316800" y="504000"/>
            <a:ext cx="5400000" cy="540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="" xmlns:a16="http://schemas.microsoft.com/office/drawing/2014/main" id="{46B66F13-C7C8-4D51-9D9C-3BED9E6159E5}"/>
              </a:ext>
            </a:extLst>
          </p:cNvPr>
          <p:cNvSpPr/>
          <p:nvPr/>
        </p:nvSpPr>
        <p:spPr>
          <a:xfrm>
            <a:off x="12928560" y="5447084"/>
            <a:ext cx="7200000" cy="720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="" xmlns:a16="http://schemas.microsoft.com/office/drawing/2014/main" id="{2A83ACC3-55D3-449D-A0C7-2F6A5B873864}"/>
              </a:ext>
            </a:extLst>
          </p:cNvPr>
          <p:cNvSpPr txBox="1"/>
          <p:nvPr/>
        </p:nvSpPr>
        <p:spPr>
          <a:xfrm>
            <a:off x="9469200" y="2653425"/>
            <a:ext cx="509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/>
              <a:t>Výrazně suchý rok 2015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="" xmlns:a16="http://schemas.microsoft.com/office/drawing/2014/main" id="{FB63C302-77A8-4D2D-B054-DCEBC3A615A8}"/>
              </a:ext>
            </a:extLst>
          </p:cNvPr>
          <p:cNvSpPr txBox="1"/>
          <p:nvPr/>
        </p:nvSpPr>
        <p:spPr>
          <a:xfrm>
            <a:off x="6066480" y="7762495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/>
              <a:t>Vznik komise voda-sucho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="" xmlns:a16="http://schemas.microsoft.com/office/drawing/2014/main" id="{F7BC88BB-7E8B-4048-BF91-EAE33360208B}"/>
              </a:ext>
            </a:extLst>
          </p:cNvPr>
          <p:cNvSpPr txBox="1"/>
          <p:nvPr/>
        </p:nvSpPr>
        <p:spPr>
          <a:xfrm>
            <a:off x="13955696" y="7127999"/>
            <a:ext cx="5400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/>
              <a:t>Usnesení vlády č. 620  </a:t>
            </a:r>
          </a:p>
          <a:p>
            <a:pPr algn="ctr"/>
            <a:r>
              <a:rPr lang="cs-CZ" sz="4000" dirty="0"/>
              <a:t>ze dne 29.  7. 2015 </a:t>
            </a:r>
          </a:p>
          <a:p>
            <a:pPr algn="ctr"/>
            <a:r>
              <a:rPr lang="cs-CZ" sz="4000" dirty="0"/>
              <a:t>k přípravě realizace opatření pro zmírnění negativních dopadů sucha a nedostatku vody</a:t>
            </a:r>
          </a:p>
          <a:p>
            <a:endParaRPr lang="cs-CZ" dirty="0"/>
          </a:p>
        </p:txBody>
      </p:sp>
      <p:sp>
        <p:nvSpPr>
          <p:cNvPr id="27" name="Šipka: zahnutá dolů 26">
            <a:extLst>
              <a:ext uri="{FF2B5EF4-FFF2-40B4-BE49-F238E27FC236}">
                <a16:creationId xmlns="" xmlns:a16="http://schemas.microsoft.com/office/drawing/2014/main" id="{D0598E02-F22B-421D-9704-B34687EF622C}"/>
              </a:ext>
            </a:extLst>
          </p:cNvPr>
          <p:cNvSpPr/>
          <p:nvPr/>
        </p:nvSpPr>
        <p:spPr>
          <a:xfrm rot="7254498" flipV="1">
            <a:off x="4292145" y="2799561"/>
            <a:ext cx="4336826" cy="2016478"/>
          </a:xfrm>
          <a:prstGeom prst="curvedDownArrow">
            <a:avLst>
              <a:gd name="adj1" fmla="val 25000"/>
              <a:gd name="adj2" fmla="val 52822"/>
              <a:gd name="adj3" fmla="val 342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8" name="Šipka: zahnutá dolů 27">
            <a:extLst>
              <a:ext uri="{FF2B5EF4-FFF2-40B4-BE49-F238E27FC236}">
                <a16:creationId xmlns="" xmlns:a16="http://schemas.microsoft.com/office/drawing/2014/main" id="{6A493877-8E41-4B0C-B63E-11EB3B2337E0}"/>
              </a:ext>
            </a:extLst>
          </p:cNvPr>
          <p:cNvSpPr/>
          <p:nvPr/>
        </p:nvSpPr>
        <p:spPr>
          <a:xfrm rot="716957" flipV="1">
            <a:off x="9776978" y="11238000"/>
            <a:ext cx="3363273" cy="1721450"/>
          </a:xfrm>
          <a:prstGeom prst="curvedDownArrow">
            <a:avLst>
              <a:gd name="adj1" fmla="val 25000"/>
              <a:gd name="adj2" fmla="val 52822"/>
              <a:gd name="adj3" fmla="val 342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48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9" grpId="0" animBg="1"/>
      <p:bldP spid="10" grpId="0" animBg="1"/>
      <p:bldP spid="11" grpId="0"/>
      <p:bldP spid="12" grpId="0"/>
      <p:bldP spid="13" grpId="0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Novela vodního zákona – proces zpracování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endParaRPr lang="cs-CZ" sz="3600" dirty="0"/>
          </a:p>
          <a:p>
            <a:pPr algn="just"/>
            <a:r>
              <a:rPr lang="cs-CZ" sz="3600" dirty="0"/>
              <a:t>odborná pracovní skupina – ministerstva, veřejnoprávní subjekty, sdružení soukromoprávních subjektů</a:t>
            </a:r>
          </a:p>
          <a:p>
            <a:pPr algn="just"/>
            <a:r>
              <a:rPr lang="cs-CZ" sz="3600" dirty="0"/>
              <a:t>předkladatel Ministerstvo zemědělství, spolupředkladatel Ministerstvo životního prostředí</a:t>
            </a:r>
          </a:p>
          <a:p>
            <a:pPr algn="just"/>
            <a:r>
              <a:rPr lang="cs-CZ" sz="3600" dirty="0"/>
              <a:t>dle plánu LPV předložení 11/2018</a:t>
            </a:r>
          </a:p>
          <a:p>
            <a:pPr algn="just"/>
            <a:endParaRPr lang="cs-CZ" sz="3600" dirty="0"/>
          </a:p>
        </p:txBody>
      </p:sp>
      <p:sp>
        <p:nvSpPr>
          <p:cNvPr id="4" name="Šipka: doprava 3">
            <a:extLst>
              <a:ext uri="{FF2B5EF4-FFF2-40B4-BE49-F238E27FC236}">
                <a16:creationId xmlns="" xmlns:a16="http://schemas.microsoft.com/office/drawing/2014/main" id="{EC26438D-A8B4-4703-B957-AE363360F80E}"/>
              </a:ext>
            </a:extLst>
          </p:cNvPr>
          <p:cNvSpPr/>
          <p:nvPr/>
        </p:nvSpPr>
        <p:spPr>
          <a:xfrm>
            <a:off x="1524000" y="8778240"/>
            <a:ext cx="2164080" cy="122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: doprava 4">
            <a:extLst>
              <a:ext uri="{FF2B5EF4-FFF2-40B4-BE49-F238E27FC236}">
                <a16:creationId xmlns="" xmlns:a16="http://schemas.microsoft.com/office/drawing/2014/main" id="{B0B1D57C-48FC-445D-B00E-A263AA81E361}"/>
              </a:ext>
            </a:extLst>
          </p:cNvPr>
          <p:cNvSpPr/>
          <p:nvPr/>
        </p:nvSpPr>
        <p:spPr>
          <a:xfrm>
            <a:off x="1524000" y="10476000"/>
            <a:ext cx="2164080" cy="122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A81D651E-F0EB-46D4-92F4-DCE44657EDC3}"/>
              </a:ext>
            </a:extLst>
          </p:cNvPr>
          <p:cNvSpPr txBox="1"/>
          <p:nvPr/>
        </p:nvSpPr>
        <p:spPr>
          <a:xfrm>
            <a:off x="4588486" y="9067074"/>
            <a:ext cx="17648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3600" dirty="0"/>
              <a:t>nastavení operativního řízení při zvládání sucha a stavu nedostatku vody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="" xmlns:a16="http://schemas.microsoft.com/office/drawing/2014/main" id="{385DF7CF-6685-4057-B16D-2DE511F02A41}"/>
              </a:ext>
            </a:extLst>
          </p:cNvPr>
          <p:cNvSpPr txBox="1"/>
          <p:nvPr/>
        </p:nvSpPr>
        <p:spPr>
          <a:xfrm>
            <a:off x="4588486" y="10789920"/>
            <a:ext cx="16686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3600" dirty="0"/>
              <a:t>nová hlava zákona ZVLÁDÁNÍ SUCHA A STAVU NEDOSTATKU VODY</a:t>
            </a:r>
          </a:p>
        </p:txBody>
      </p:sp>
    </p:spTree>
    <p:extLst>
      <p:ext uri="{BB962C8B-B14F-4D97-AF65-F5344CB8AC3E}">
        <p14:creationId xmlns:p14="http://schemas.microsoft.com/office/powerpoint/2010/main" val="225205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49200" y="1980000"/>
            <a:ext cx="21888000" cy="1224000"/>
          </a:xfrm>
        </p:spPr>
        <p:txBody>
          <a:bodyPr/>
          <a:lstStyle/>
          <a:p>
            <a:r>
              <a:rPr lang="cs-CZ" dirty="0"/>
              <a:t>VYMEZENÍ POJMŮ – základ pro novou hlavu VZ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SUCHO</a:t>
            </a:r>
          </a:p>
          <a:p>
            <a:pPr marL="0" indent="0">
              <a:buNone/>
            </a:pPr>
            <a:r>
              <a:rPr lang="cs-CZ" sz="3600" dirty="0"/>
              <a:t>Suchem se pro účely nové hlavy vodního zákona rozumí </a:t>
            </a:r>
            <a:r>
              <a:rPr lang="cs-CZ" sz="3600" dirty="0">
                <a:solidFill>
                  <a:schemeClr val="accent1"/>
                </a:solidFill>
              </a:rPr>
              <a:t>hydrologické sucho </a:t>
            </a:r>
            <a:r>
              <a:rPr lang="cs-CZ" sz="3600" dirty="0"/>
              <a:t>jako výkyv hydrologického cyklu, který vzniká zejména v důsledku deficitu srážek a projevuje se poklesem průtoků ve vodních tocích a hladiny podzemních vod.</a:t>
            </a:r>
          </a:p>
          <a:p>
            <a:pPr marL="0" indent="0">
              <a:buNone/>
            </a:pPr>
            <a:endParaRPr lang="cs-CZ" sz="3600" dirty="0"/>
          </a:p>
          <a:p>
            <a:r>
              <a:rPr lang="cs-CZ" sz="3600" dirty="0"/>
              <a:t>STAV NEDOSTATKU VODY</a:t>
            </a:r>
          </a:p>
          <a:p>
            <a:pPr marL="0" indent="0" algn="just">
              <a:buNone/>
            </a:pPr>
            <a:r>
              <a:rPr lang="cs-CZ" sz="3600" dirty="0"/>
              <a:t>Stavem nedostatku vody se pro účely tohoto zákona rozumí </a:t>
            </a:r>
            <a:r>
              <a:rPr lang="cs-CZ" sz="3600" dirty="0">
                <a:solidFill>
                  <a:schemeClr val="accent1"/>
                </a:solidFill>
              </a:rPr>
              <a:t>vyhlášený dočasný stav </a:t>
            </a:r>
            <a:r>
              <a:rPr lang="cs-CZ" sz="3600" dirty="0"/>
              <a:t>s možným dopadem na základní lidské potřeby, hospodářskou činnost a životní prostředí, kdy v důsledku sucha požadavky na užívání vod převyšují dostupné zdroje vod, a je nezbytné omezovat hospodaření s vodou a vydávat další opatření.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89C69F89-2131-4C6E-8297-65B53DF8F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86500" y="9585960"/>
            <a:ext cx="5613400" cy="3810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1178DBB0-A765-467F-82D4-E99BF3EECF8D}"/>
              </a:ext>
            </a:extLst>
          </p:cNvPr>
          <p:cNvSpPr txBox="1"/>
          <p:nvPr/>
        </p:nvSpPr>
        <p:spPr>
          <a:xfrm>
            <a:off x="4053840" y="10048614"/>
            <a:ext cx="3413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Pitná voda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="" xmlns:a16="http://schemas.microsoft.com/office/drawing/2014/main" id="{7573EB88-D7F2-49DB-8FC4-1150F4253DC7}"/>
              </a:ext>
            </a:extLst>
          </p:cNvPr>
          <p:cNvSpPr txBox="1"/>
          <p:nvPr/>
        </p:nvSpPr>
        <p:spPr>
          <a:xfrm>
            <a:off x="4998720" y="10927330"/>
            <a:ext cx="3702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Živočišná výroba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="" xmlns:a16="http://schemas.microsoft.com/office/drawing/2014/main" id="{620892D3-CD12-460C-A2C5-8D4CC46CD18E}"/>
              </a:ext>
            </a:extLst>
          </p:cNvPr>
          <p:cNvSpPr txBox="1"/>
          <p:nvPr/>
        </p:nvSpPr>
        <p:spPr>
          <a:xfrm>
            <a:off x="7588850" y="12314630"/>
            <a:ext cx="2910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Průmysl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="" xmlns:a16="http://schemas.microsoft.com/office/drawing/2014/main" id="{85BB7459-9EA9-4F79-9963-C70E24662612}"/>
              </a:ext>
            </a:extLst>
          </p:cNvPr>
          <p:cNvSpPr txBox="1"/>
          <p:nvPr/>
        </p:nvSpPr>
        <p:spPr>
          <a:xfrm>
            <a:off x="7467600" y="10199267"/>
            <a:ext cx="3139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Infrastruktura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="" xmlns:a16="http://schemas.microsoft.com/office/drawing/2014/main" id="{42C311B8-CD48-416F-B9AD-9543A0B1A9BE}"/>
              </a:ext>
            </a:extLst>
          </p:cNvPr>
          <p:cNvSpPr txBox="1"/>
          <p:nvPr/>
        </p:nvSpPr>
        <p:spPr>
          <a:xfrm>
            <a:off x="3413760" y="11573661"/>
            <a:ext cx="2377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Příroda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="" xmlns:a16="http://schemas.microsoft.com/office/drawing/2014/main" id="{C5E26A20-0BBC-46AD-9C64-33FF8B113FE5}"/>
              </a:ext>
            </a:extLst>
          </p:cNvPr>
          <p:cNvSpPr txBox="1"/>
          <p:nvPr/>
        </p:nvSpPr>
        <p:spPr>
          <a:xfrm>
            <a:off x="6075875" y="11691295"/>
            <a:ext cx="2910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Domácnosti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="" xmlns:a16="http://schemas.microsoft.com/office/drawing/2014/main" id="{0A3C0447-CDC7-4923-AAE2-4293C615161B}"/>
              </a:ext>
            </a:extLst>
          </p:cNvPr>
          <p:cNvSpPr txBox="1"/>
          <p:nvPr/>
        </p:nvSpPr>
        <p:spPr>
          <a:xfrm>
            <a:off x="2639590" y="12337626"/>
            <a:ext cx="4206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Elektrická energie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="" xmlns:a16="http://schemas.microsoft.com/office/drawing/2014/main" id="{3572F766-7AEB-4985-B2A1-BBE8A783F0AB}"/>
              </a:ext>
            </a:extLst>
          </p:cNvPr>
          <p:cNvSpPr txBox="1"/>
          <p:nvPr/>
        </p:nvSpPr>
        <p:spPr>
          <a:xfrm>
            <a:off x="15697200" y="10694945"/>
            <a:ext cx="3047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/>
              <a:t>Zdroje</a:t>
            </a:r>
          </a:p>
        </p:txBody>
      </p:sp>
    </p:spTree>
    <p:extLst>
      <p:ext uri="{BB962C8B-B14F-4D97-AF65-F5344CB8AC3E}">
        <p14:creationId xmlns:p14="http://schemas.microsoft.com/office/powerpoint/2010/main" val="238301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E5915E45-7BF9-4760-9C23-92B5950C5108}"/>
              </a:ext>
            </a:extLst>
          </p:cNvPr>
          <p:cNvSpPr txBox="1"/>
          <p:nvPr/>
        </p:nvSpPr>
        <p:spPr>
          <a:xfrm>
            <a:off x="1432560" y="3498756"/>
            <a:ext cx="7528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Normální stav – vodoprávní úřady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="" xmlns:a16="http://schemas.microsoft.com/office/drawing/2014/main" id="{C9CA71AF-321A-4874-85FF-F63DE6A3A4D4}"/>
              </a:ext>
            </a:extLst>
          </p:cNvPr>
          <p:cNvSpPr txBox="1"/>
          <p:nvPr/>
        </p:nvSpPr>
        <p:spPr>
          <a:xfrm>
            <a:off x="1478280" y="6217630"/>
            <a:ext cx="8519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Sucho – vodoprávní úřady, měkká opatření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="" xmlns:a16="http://schemas.microsoft.com/office/drawing/2014/main" id="{1F38012A-D735-41E3-93CF-BBC95F714775}"/>
              </a:ext>
            </a:extLst>
          </p:cNvPr>
          <p:cNvSpPr txBox="1"/>
          <p:nvPr/>
        </p:nvSpPr>
        <p:spPr>
          <a:xfrm>
            <a:off x="1478280" y="8641267"/>
            <a:ext cx="14157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Stav nedostatku vody – mimořádná situace, komise, omezující opatření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="" xmlns:a16="http://schemas.microsoft.com/office/drawing/2014/main" id="{401EBBFD-4E66-43A6-9DC2-464F56443B49}"/>
              </a:ext>
            </a:extLst>
          </p:cNvPr>
          <p:cNvSpPr txBox="1"/>
          <p:nvPr/>
        </p:nvSpPr>
        <p:spPr>
          <a:xfrm>
            <a:off x="1432560" y="11053177"/>
            <a:ext cx="13014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Krizový stav – mimořádná situace, krizové orgány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="" xmlns:a16="http://schemas.microsoft.com/office/drawing/2014/main" id="{E9A487A4-1B48-4888-80E2-9AC3E5E96E63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35" b="99525" l="1267" r="99467">
                        <a14:foregroundMark x1="6267" y1="31179" x2="6267" y2="31179"/>
                        <a14:foregroundMark x1="1867" y1="34981" x2="1867" y2="34981"/>
                        <a14:foregroundMark x1="93133" y1="16920" x2="93133" y2="16920"/>
                        <a14:foregroundMark x1="73467" y1="17871" x2="73467" y2="17871"/>
                        <a14:foregroundMark x1="95333" y1="48479" x2="95333" y2="48479"/>
                        <a14:foregroundMark x1="94333" y1="86787" x2="94333" y2="86787"/>
                        <a14:foregroundMark x1="48867" y1="82605" x2="48867" y2="82605"/>
                        <a14:foregroundMark x1="13400" y1="80894" x2="13400" y2="80894"/>
                        <a14:foregroundMark x1="4400" y1="64354" x2="4400" y2="64354"/>
                        <a14:foregroundMark x1="4267" y1="91635" x2="4267" y2="91635"/>
                        <a14:foregroundMark x1="34867" y1="85551" x2="34867" y2="85551"/>
                        <a14:foregroundMark x1="75867" y1="82605" x2="75867" y2="82605"/>
                        <a14:foregroundMark x1="97333" y1="70817" x2="97333" y2="70817"/>
                        <a14:foregroundMark x1="96333" y1="58650" x2="96333" y2="58650"/>
                        <a14:foregroundMark x1="87467" y1="88878" x2="87467" y2="88878"/>
                        <a14:foregroundMark x1="61600" y1="88118" x2="61600" y2="88118"/>
                        <a14:foregroundMark x1="37000" y1="88308" x2="37000" y2="88308"/>
                        <a14:foregroundMark x1="24267" y1="87357" x2="24267" y2="87357"/>
                        <a14:foregroundMark x1="3133" y1="87928" x2="3133" y2="87928"/>
                        <a14:foregroundMark x1="9867" y1="69677" x2="9867" y2="69677"/>
                        <a14:foregroundMark x1="20267" y1="73954" x2="20267" y2="73954"/>
                        <a14:foregroundMark x1="4267" y1="54183" x2="4267" y2="54183"/>
                        <a14:foregroundMark x1="13467" y1="67871" x2="13467" y2="67871"/>
                        <a14:foregroundMark x1="92133" y1="59886" x2="92133" y2="59886"/>
                        <a14:foregroundMark x1="92467" y1="66920" x2="92467" y2="66920"/>
                        <a14:foregroundMark x1="92600" y1="77947" x2="92600" y2="77947"/>
                        <a14:foregroundMark x1="96133" y1="82414" x2="96133" y2="82414"/>
                        <a14:foregroundMark x1="84733" y1="78137" x2="84733" y2="78137"/>
                        <a14:foregroundMark x1="80267" y1="85171" x2="80267" y2="85171"/>
                        <a14:foregroundMark x1="72000" y1="86597" x2="72000" y2="86597"/>
                        <a14:foregroundMark x1="64133" y1="85932" x2="64133" y2="85932"/>
                        <a14:foregroundMark x1="3400" y1="71008" x2="3400" y2="71008"/>
                        <a14:foregroundMark x1="6133" y1="79468" x2="6133" y2="79468"/>
                        <a14:foregroundMark x1="11400" y1="85551" x2="11400" y2="85551"/>
                        <a14:foregroundMark x1="14600" y1="84030" x2="15267" y2="82605"/>
                        <a14:foregroundMark x1="14733" y1="76331" x2="14733" y2="76331"/>
                        <a14:foregroundMark x1="14400" y1="88308" x2="14400" y2="88308"/>
                        <a14:foregroundMark x1="21733" y1="88308" x2="21733" y2="88308"/>
                        <a14:foregroundMark x1="28133" y1="89544" x2="28133" y2="89544"/>
                        <a14:foregroundMark x1="46400" y1="88498" x2="46400" y2="88498"/>
                        <a14:foregroundMark x1="53467" y1="87548" x2="53467" y2="87548"/>
                        <a14:foregroundMark x1="59467" y1="86407" x2="59467" y2="86407"/>
                        <a14:foregroundMark x1="71267" y1="82224" x2="71267" y2="82224"/>
                        <a14:foregroundMark x1="76600" y1="85171" x2="76600" y2="85171"/>
                        <a14:foregroundMark x1="86467" y1="84411" x2="86467" y2="84411"/>
                        <a14:foregroundMark x1="89133" y1="83650" x2="89133" y2="83650"/>
                        <a14:foregroundMark x1="7600" y1="90114" x2="7600" y2="90114"/>
                        <a14:foregroundMark x1="16400" y1="91065" x2="16400" y2="91065"/>
                        <a14:foregroundMark x1="32133" y1="91445" x2="32133" y2="91445"/>
                        <a14:foregroundMark x1="6400" y1="91635" x2="6400" y2="91635"/>
                        <a14:foregroundMark x1="12467" y1="91825" x2="12467" y2="91825"/>
                        <a14:foregroundMark x1="38600" y1="90875" x2="38600" y2="90875"/>
                        <a14:foregroundMark x1="55733" y1="90114" x2="55733" y2="90114"/>
                        <a14:foregroundMark x1="1467" y1="91065" x2="1467" y2="91065"/>
                        <a14:foregroundMark x1="97467" y1="75190" x2="97467" y2="75190"/>
                        <a14:foregroundMark x1="97733" y1="89354" x2="97733" y2="89354"/>
                        <a14:foregroundMark x1="81000" y1="88878" x2="81000" y2="88878"/>
                        <a14:foregroundMark x1="81000" y1="88878" x2="81000" y2="88878"/>
                        <a14:foregroundMark x1="96467" y1="90114" x2="96467" y2="90114"/>
                        <a14:foregroundMark x1="64467" y1="89354" x2="64467" y2="89354"/>
                        <a14:foregroundMark x1="83867" y1="16730" x2="83867" y2="16730"/>
                        <a14:foregroundMark x1="73000" y1="24905" x2="73000" y2="24905"/>
                        <a14:foregroundMark x1="73133" y1="27281" x2="73133" y2="27281"/>
                        <a14:foregroundMark x1="74000" y1="30228" x2="74000" y2="30228"/>
                        <a14:foregroundMark x1="71267" y1="27281" x2="71267" y2="27281"/>
                        <a14:foregroundMark x1="75000" y1="29658" x2="75000" y2="29658"/>
                        <a14:foregroundMark x1="97000" y1="85361" x2="97000" y2="85361"/>
                        <a14:foregroundMark x1="83467" y1="89354" x2="83467" y2="89354"/>
                        <a14:foregroundMark x1="71733" y1="90114" x2="71733" y2="90114"/>
                        <a14:foregroundMark x1="95133" y1="91445" x2="95133" y2="91445"/>
                        <a14:foregroundMark x1="88867" y1="90684" x2="88467" y2="92205"/>
                        <a14:foregroundMark x1="81333" y1="92871" x2="81333" y2="92871"/>
                        <a14:foregroundMark x1="61400" y1="91635" x2="61400" y2="91635"/>
                        <a14:foregroundMark x1="49400" y1="91255" x2="49400" y2="91255"/>
                        <a14:foregroundMark x1="46133" y1="92681" x2="46133" y2="92681"/>
                        <a14:foregroundMark x1="40267" y1="93061" x2="40267" y2="93061"/>
                        <a14:foregroundMark x1="34733" y1="93061" x2="34733" y2="93061"/>
                        <a14:foregroundMark x1="1267" y1="92871" x2="1267" y2="92871"/>
                        <a14:foregroundMark x1="9400" y1="93061" x2="9400" y2="93061"/>
                        <a14:foregroundMark x1="17867" y1="92871" x2="17867" y2="92871"/>
                        <a14:foregroundMark x1="25600" y1="93441" x2="25600" y2="93441"/>
                        <a14:foregroundMark x1="54267" y1="92871" x2="54267" y2="92871"/>
                        <a14:foregroundMark x1="58600" y1="93631" x2="58600" y2="93631"/>
                        <a14:foregroundMark x1="63867" y1="92681" x2="63867" y2="92681"/>
                        <a14:foregroundMark x1="69333" y1="92681" x2="69333" y2="92681"/>
                        <a14:foregroundMark x1="71867" y1="92490" x2="71867" y2="92490"/>
                        <a14:foregroundMark x1="73600" y1="92490" x2="73600" y2="92490"/>
                        <a14:foregroundMark x1="77267" y1="92871" x2="77267" y2="92871"/>
                        <a14:foregroundMark x1="99467" y1="92490" x2="99467" y2="92490"/>
                        <a14:foregroundMark x1="96867" y1="92490" x2="96867" y2="92490"/>
                        <a14:foregroundMark x1="94333" y1="92681" x2="93467" y2="94202"/>
                        <a14:foregroundMark x1="91600" y1="94392" x2="91600" y2="94392"/>
                        <a14:foregroundMark x1="89000" y1="94392" x2="89000" y2="94392"/>
                        <a14:foregroundMark x1="83133" y1="94392" x2="83133" y2="94392"/>
                        <a14:foregroundMark x1="75133" y1="95152" x2="75133" y2="95152"/>
                        <a14:foregroundMark x1="67867" y1="94772" x2="67867" y2="94772"/>
                        <a14:foregroundMark x1="62000" y1="93631" x2="62000" y2="93631"/>
                        <a14:foregroundMark x1="53467" y1="94582" x2="53467" y2="94582"/>
                        <a14:foregroundMark x1="48867" y1="94392" x2="48867" y2="94392"/>
                        <a14:foregroundMark x1="43267" y1="94772" x2="43267" y2="94772"/>
                        <a14:foregroundMark x1="40400" y1="94582" x2="39867" y2="96198"/>
                        <a14:foregroundMark x1="39133" y1="96198" x2="38133" y2="97719"/>
                        <a14:foregroundMark x1="37000" y1="97719" x2="36467" y2="99335"/>
                        <a14:foregroundMark x1="32000" y1="99525" x2="31400" y2="995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384"/>
          <a:stretch/>
        </p:blipFill>
        <p:spPr>
          <a:xfrm>
            <a:off x="0" y="1767840"/>
            <a:ext cx="24387175" cy="13761085"/>
          </a:xfrm>
        </p:spPr>
      </p:pic>
    </p:spTree>
    <p:extLst>
      <p:ext uri="{BB962C8B-B14F-4D97-AF65-F5344CB8AC3E}">
        <p14:creationId xmlns:p14="http://schemas.microsoft.com/office/powerpoint/2010/main" val="388617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44444E-6 L 0.00996 0.5579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2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016074C-440D-4961-8D27-DE28BE37A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Aby se předešlo krizovému stavu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AEDD9FC0-85C0-4A1B-BC53-0CDD5AE7C2E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49200" y="3004080"/>
            <a:ext cx="22403280" cy="10193760"/>
          </a:xfrm>
        </p:spPr>
        <p:txBody>
          <a:bodyPr>
            <a:normAutofit/>
          </a:bodyPr>
          <a:lstStyle/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sz="3600" dirty="0"/>
              <a:t>Pořizuje se pro území České republiky, území kraje, fakultativně pro správní obvod obce s rozšířenou působností. Průběžně se aktualizuje.</a:t>
            </a:r>
          </a:p>
          <a:p>
            <a:pPr marL="0" indent="0" algn="just">
              <a:buNone/>
            </a:pPr>
            <a:endParaRPr lang="cs-CZ" sz="36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Šipka: doprava 3">
            <a:extLst>
              <a:ext uri="{FF2B5EF4-FFF2-40B4-BE49-F238E27FC236}">
                <a16:creationId xmlns="" xmlns:a16="http://schemas.microsoft.com/office/drawing/2014/main" id="{B61CC942-2098-4EEE-A626-9A2C6C42BBE4}"/>
              </a:ext>
            </a:extLst>
          </p:cNvPr>
          <p:cNvSpPr/>
          <p:nvPr/>
        </p:nvSpPr>
        <p:spPr>
          <a:xfrm>
            <a:off x="1249200" y="3319366"/>
            <a:ext cx="1554480" cy="11767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CDE956C7-C3AF-452A-93E2-0A2B50E7F49D}"/>
              </a:ext>
            </a:extLst>
          </p:cNvPr>
          <p:cNvSpPr txBox="1"/>
          <p:nvPr/>
        </p:nvSpPr>
        <p:spPr>
          <a:xfrm>
            <a:off x="3628320" y="3581749"/>
            <a:ext cx="17129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Nutná komplexní úprava hospodaření (nakládání) s vodou při stavu nedostatku vody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="" xmlns:a16="http://schemas.microsoft.com/office/drawing/2014/main" id="{2C2C93A1-CD84-401E-9504-C27222F8F39D}"/>
              </a:ext>
            </a:extLst>
          </p:cNvPr>
          <p:cNvSpPr txBox="1"/>
          <p:nvPr/>
        </p:nvSpPr>
        <p:spPr>
          <a:xfrm>
            <a:off x="3628320" y="5032675"/>
            <a:ext cx="12405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Na základě komplexního dokumentu</a:t>
            </a:r>
          </a:p>
        </p:txBody>
      </p:sp>
      <p:sp>
        <p:nvSpPr>
          <p:cNvPr id="10" name="Šipka: doprava 9">
            <a:extLst>
              <a:ext uri="{FF2B5EF4-FFF2-40B4-BE49-F238E27FC236}">
                <a16:creationId xmlns="" xmlns:a16="http://schemas.microsoft.com/office/drawing/2014/main" id="{DC018B34-FC32-42CB-A41F-950A009F2460}"/>
              </a:ext>
            </a:extLst>
          </p:cNvPr>
          <p:cNvSpPr/>
          <p:nvPr/>
        </p:nvSpPr>
        <p:spPr>
          <a:xfrm>
            <a:off x="1249200" y="4762710"/>
            <a:ext cx="1554480" cy="11767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="" xmlns:a16="http://schemas.microsoft.com/office/drawing/2014/main" id="{10FF6B8B-5EA5-440F-8E4F-293CDF69737F}"/>
              </a:ext>
            </a:extLst>
          </p:cNvPr>
          <p:cNvSpPr/>
          <p:nvPr/>
        </p:nvSpPr>
        <p:spPr>
          <a:xfrm>
            <a:off x="6583440" y="6090852"/>
            <a:ext cx="11734800" cy="1924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="" xmlns:a16="http://schemas.microsoft.com/office/drawing/2014/main" id="{5377B2AD-68D6-4395-9FBF-37AD6A1B18B5}"/>
              </a:ext>
            </a:extLst>
          </p:cNvPr>
          <p:cNvSpPr txBox="1"/>
          <p:nvPr/>
        </p:nvSpPr>
        <p:spPr>
          <a:xfrm>
            <a:off x="7025820" y="6668162"/>
            <a:ext cx="14051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/>
              <a:t>Plán pro zvládání sucha a stavu nedostatku vody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="" xmlns:a16="http://schemas.microsoft.com/office/drawing/2014/main" id="{6AA57B20-719E-4B68-B0F3-C3FCA4493897}"/>
              </a:ext>
            </a:extLst>
          </p:cNvPr>
          <p:cNvSpPr/>
          <p:nvPr/>
        </p:nvSpPr>
        <p:spPr>
          <a:xfrm>
            <a:off x="9502440" y="10608240"/>
            <a:ext cx="5760720" cy="2255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="" xmlns:a16="http://schemas.microsoft.com/office/drawing/2014/main" id="{9247AC4A-7AC4-472C-91BC-986FB8BB42F0}"/>
              </a:ext>
            </a:extLst>
          </p:cNvPr>
          <p:cNvSpPr txBox="1"/>
          <p:nvPr/>
        </p:nvSpPr>
        <p:spPr>
          <a:xfrm>
            <a:off x="10454400" y="11443661"/>
            <a:ext cx="3992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Plán pro území kraje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="" xmlns:a16="http://schemas.microsoft.com/office/drawing/2014/main" id="{315977E4-BA83-4E98-B46C-4CFFE2EC11F5}"/>
              </a:ext>
            </a:extLst>
          </p:cNvPr>
          <p:cNvSpPr/>
          <p:nvPr/>
        </p:nvSpPr>
        <p:spPr>
          <a:xfrm>
            <a:off x="17450400" y="10608240"/>
            <a:ext cx="5760720" cy="2255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>
            <a:extLst>
              <a:ext uri="{FF2B5EF4-FFF2-40B4-BE49-F238E27FC236}">
                <a16:creationId xmlns="" xmlns:a16="http://schemas.microsoft.com/office/drawing/2014/main" id="{16472954-558A-4B94-A389-4DE9FA5C8694}"/>
              </a:ext>
            </a:extLst>
          </p:cNvPr>
          <p:cNvSpPr txBox="1"/>
          <p:nvPr/>
        </p:nvSpPr>
        <p:spPr>
          <a:xfrm>
            <a:off x="18594240" y="11412834"/>
            <a:ext cx="439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Plán pro území ČR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="" xmlns:a16="http://schemas.microsoft.com/office/drawing/2014/main" id="{04DEC60A-5D70-4C69-809A-98BB692CCC63}"/>
              </a:ext>
            </a:extLst>
          </p:cNvPr>
          <p:cNvSpPr/>
          <p:nvPr/>
        </p:nvSpPr>
        <p:spPr>
          <a:xfrm>
            <a:off x="1522500" y="10639066"/>
            <a:ext cx="5013840" cy="2255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>
            <a:extLst>
              <a:ext uri="{FF2B5EF4-FFF2-40B4-BE49-F238E27FC236}">
                <a16:creationId xmlns="" xmlns:a16="http://schemas.microsoft.com/office/drawing/2014/main" id="{5A856512-64B6-45F0-BB31-16556F7B5DD0}"/>
              </a:ext>
            </a:extLst>
          </p:cNvPr>
          <p:cNvSpPr txBox="1"/>
          <p:nvPr/>
        </p:nvSpPr>
        <p:spPr>
          <a:xfrm>
            <a:off x="2051965" y="11443661"/>
            <a:ext cx="4112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Plán pro území ORP</a:t>
            </a:r>
          </a:p>
        </p:txBody>
      </p:sp>
      <p:cxnSp>
        <p:nvCxnSpPr>
          <p:cNvPr id="19" name="Přímá spojnice se šipkou 18">
            <a:extLst>
              <a:ext uri="{FF2B5EF4-FFF2-40B4-BE49-F238E27FC236}">
                <a16:creationId xmlns="" xmlns:a16="http://schemas.microsoft.com/office/drawing/2014/main" id="{AEC2782D-0030-4F35-BD23-6F5B6A67DA9C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7116750" y="11736000"/>
            <a:ext cx="2385690" cy="30826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="" xmlns:a16="http://schemas.microsoft.com/office/drawing/2014/main" id="{E1C8EE30-EE91-45AD-9F02-3D806D0508E6}"/>
              </a:ext>
            </a:extLst>
          </p:cNvPr>
          <p:cNvCxnSpPr/>
          <p:nvPr/>
        </p:nvCxnSpPr>
        <p:spPr>
          <a:xfrm flipV="1">
            <a:off x="15263160" y="11735999"/>
            <a:ext cx="2187240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>
            <a:extLst>
              <a:ext uri="{FF2B5EF4-FFF2-40B4-BE49-F238E27FC236}">
                <a16:creationId xmlns="" xmlns:a16="http://schemas.microsoft.com/office/drawing/2014/main" id="{3AC7C23C-0573-42B6-BCC8-BEDCE3DCF27A}"/>
              </a:ext>
            </a:extLst>
          </p:cNvPr>
          <p:cNvSpPr txBox="1"/>
          <p:nvPr/>
        </p:nvSpPr>
        <p:spPr>
          <a:xfrm>
            <a:off x="6865950" y="11001363"/>
            <a:ext cx="2803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/>
              <a:t>soulad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="" xmlns:a16="http://schemas.microsoft.com/office/drawing/2014/main" id="{92EC3DFD-7A3D-4351-8B4D-2039924D6BF2}"/>
              </a:ext>
            </a:extLst>
          </p:cNvPr>
          <p:cNvSpPr txBox="1"/>
          <p:nvPr/>
        </p:nvSpPr>
        <p:spPr>
          <a:xfrm>
            <a:off x="15655860" y="11001363"/>
            <a:ext cx="1577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soulad</a:t>
            </a:r>
          </a:p>
        </p:txBody>
      </p:sp>
      <p:sp>
        <p:nvSpPr>
          <p:cNvPr id="23" name="Oblouk 22">
            <a:extLst>
              <a:ext uri="{FF2B5EF4-FFF2-40B4-BE49-F238E27FC236}">
                <a16:creationId xmlns="" xmlns:a16="http://schemas.microsoft.com/office/drawing/2014/main" id="{BFD619AB-D3E0-4A12-9DC5-BD357A12C8DC}"/>
              </a:ext>
            </a:extLst>
          </p:cNvPr>
          <p:cNvSpPr/>
          <p:nvPr/>
        </p:nvSpPr>
        <p:spPr>
          <a:xfrm>
            <a:off x="5526840" y="10245339"/>
            <a:ext cx="1506540" cy="3360481"/>
          </a:xfrm>
          <a:prstGeom prst="arc">
            <a:avLst>
              <a:gd name="adj1" fmla="val 16143742"/>
              <a:gd name="adj2" fmla="val 5210611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louk 23">
            <a:extLst>
              <a:ext uri="{FF2B5EF4-FFF2-40B4-BE49-F238E27FC236}">
                <a16:creationId xmlns="" xmlns:a16="http://schemas.microsoft.com/office/drawing/2014/main" id="{70E9E03D-457F-47FB-936B-9A564F6FC39D}"/>
              </a:ext>
            </a:extLst>
          </p:cNvPr>
          <p:cNvSpPr/>
          <p:nvPr/>
        </p:nvSpPr>
        <p:spPr>
          <a:xfrm rot="10800000">
            <a:off x="1081795" y="10245339"/>
            <a:ext cx="1506540" cy="3360481"/>
          </a:xfrm>
          <a:prstGeom prst="arc">
            <a:avLst>
              <a:gd name="adj1" fmla="val 16143742"/>
              <a:gd name="adj2" fmla="val 5210611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388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/>
      <p:bldP spid="10" grpId="0" animBg="1"/>
      <p:bldP spid="11" grpId="0" animBg="1"/>
      <p:bldP spid="9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21" grpId="0"/>
      <p:bldP spid="22" grpId="0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 pro zvládání sucha a stavu nedostatku vody  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3600" dirty="0"/>
              <a:t>vymezení a popis území s identifikací zdrojů vody, popis rizik sucha, včetně jeho možných dopadů</a:t>
            </a:r>
          </a:p>
          <a:p>
            <a:pPr algn="just"/>
            <a:r>
              <a:rPr lang="cs-CZ" sz="3600" dirty="0"/>
              <a:t>návrh postupů pro zvládání sucha (tzv. měkká opatření, informační kampaň, použití § 6,  §109 VZ)</a:t>
            </a:r>
          </a:p>
          <a:p>
            <a:pPr algn="just"/>
            <a:r>
              <a:rPr lang="cs-CZ" sz="3600" dirty="0"/>
              <a:t>opatření při stavu nedostatku vody (konkrétní omezující opatření ukládaná komisí)</a:t>
            </a:r>
          </a:p>
          <a:p>
            <a:pPr marL="0" indent="0" algn="just">
              <a:buNone/>
            </a:pPr>
            <a:endParaRPr lang="cs-CZ" sz="3600" dirty="0"/>
          </a:p>
          <a:p>
            <a:pPr algn="just"/>
            <a:r>
              <a:rPr lang="cs-CZ" sz="3600" dirty="0"/>
              <a:t>podklad </a:t>
            </a:r>
          </a:p>
          <a:p>
            <a:pPr algn="just"/>
            <a:r>
              <a:rPr lang="cs-CZ" sz="3600" dirty="0"/>
              <a:t>pro rozhodnutí nebo opatření obecné povahy, která jsou ukládána vodoprávním úřadem při zvládání sucha, </a:t>
            </a:r>
          </a:p>
          <a:p>
            <a:pPr algn="just"/>
            <a:r>
              <a:rPr lang="cs-CZ" sz="3600" dirty="0"/>
              <a:t>pro postup vodoprávního úřadu při vyhodnocování nutnosti svolat komisi pro sucho a </a:t>
            </a:r>
          </a:p>
          <a:p>
            <a:pPr algn="just"/>
            <a:r>
              <a:rPr lang="cs-CZ" sz="3600" dirty="0"/>
              <a:t>pro rozhodování komise pro sucho o opatřeních při stavu nedostatku vody</a:t>
            </a:r>
          </a:p>
          <a:p>
            <a:pPr lvl="1" algn="just"/>
            <a:endParaRPr lang="cs-CZ" sz="3200" dirty="0"/>
          </a:p>
          <a:p>
            <a:pPr marL="360000" lvl="1" indent="0" algn="just">
              <a:buNone/>
            </a:pPr>
            <a:endParaRPr lang="cs-CZ" sz="3200" dirty="0"/>
          </a:p>
          <a:p>
            <a:pPr algn="just"/>
            <a:r>
              <a:rPr lang="cs-CZ" sz="3600" dirty="0"/>
              <a:t>základní struktura plánu – vodní zákon</a:t>
            </a:r>
          </a:p>
          <a:p>
            <a:pPr algn="just"/>
            <a:r>
              <a:rPr lang="cs-CZ" sz="3600" dirty="0"/>
              <a:t>podrobný obsah – metodika pro přípravu plánu</a:t>
            </a:r>
          </a:p>
          <a:p>
            <a:pPr lvl="1" algn="just"/>
            <a:endParaRPr lang="cs-CZ" sz="3200" dirty="0"/>
          </a:p>
          <a:p>
            <a:pPr marL="360000" lvl="1" indent="0" algn="just">
              <a:buNone/>
            </a:pPr>
            <a:endParaRPr lang="cs-CZ" sz="3200" dirty="0"/>
          </a:p>
          <a:p>
            <a:pPr marL="360000" lvl="1" indent="0" algn="just">
              <a:buNone/>
            </a:pPr>
            <a:endParaRPr lang="cs-CZ" sz="32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391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2BC4715-9F43-455B-B2BC-4700C4C49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 pro zvládání sucha a stavu nedostatku vody  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254FCD7A-6C8C-473C-9D30-F30AFAC9C96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sz="3600" dirty="0"/>
              <a:t>stanovení jednotlivých opatření v plánu musí odpovídat následující hierarchii:</a:t>
            </a:r>
          </a:p>
          <a:p>
            <a:pPr marL="0" indent="0">
              <a:buNone/>
            </a:pPr>
            <a:endParaRPr lang="cs-CZ" sz="3600" dirty="0"/>
          </a:p>
          <a:p>
            <a:pPr marL="1462950" lvl="2" indent="-742950">
              <a:buFont typeface="+mj-lt"/>
              <a:buAutoNum type="alphaLcParenR"/>
            </a:pPr>
            <a:r>
              <a:rPr lang="cs-CZ" sz="3600" dirty="0"/>
              <a:t>zajištění funkčnosti kritické infrastruktury podle předpisů upravujících krizové řízení a dalších provozů poskytujících nezbytné služby</a:t>
            </a:r>
          </a:p>
          <a:p>
            <a:pPr marL="1462950" lvl="2" indent="-742950">
              <a:buFont typeface="+mj-lt"/>
              <a:buAutoNum type="alphaLcParenR"/>
            </a:pPr>
            <a:endParaRPr lang="cs-CZ" sz="3600" dirty="0"/>
          </a:p>
          <a:p>
            <a:pPr marL="1462950" lvl="2" indent="-742950">
              <a:buFont typeface="+mj-lt"/>
              <a:buAutoNum type="alphaLcParenR"/>
            </a:pPr>
            <a:r>
              <a:rPr lang="cs-CZ" sz="3600" dirty="0"/>
              <a:t>zásobování obyvatelstva pitnou vodou</a:t>
            </a:r>
          </a:p>
          <a:p>
            <a:pPr marL="1462950" lvl="2" indent="-742950">
              <a:buFont typeface="+mj-lt"/>
              <a:buAutoNum type="alphaLcParenR"/>
            </a:pPr>
            <a:endParaRPr lang="cs-CZ" sz="3600" dirty="0"/>
          </a:p>
          <a:p>
            <a:pPr marL="1462950" lvl="2" indent="-742950">
              <a:buFont typeface="+mj-lt"/>
              <a:buAutoNum type="alphaLcParenR"/>
            </a:pPr>
            <a:r>
              <a:rPr lang="cs-CZ" sz="3600" dirty="0"/>
              <a:t>živočišná zemědělská výroba a ekologická funkce vody</a:t>
            </a:r>
          </a:p>
          <a:p>
            <a:pPr marL="1462950" lvl="2" indent="-742950">
              <a:buFont typeface="+mj-lt"/>
              <a:buAutoNum type="alphaLcParenR"/>
            </a:pPr>
            <a:endParaRPr lang="cs-CZ" sz="3600" dirty="0"/>
          </a:p>
          <a:p>
            <a:pPr marL="1462950" lvl="2" indent="-742950">
              <a:buFont typeface="+mj-lt"/>
              <a:buAutoNum type="alphaLcParenR"/>
            </a:pPr>
            <a:r>
              <a:rPr lang="cs-CZ" sz="3600" dirty="0"/>
              <a:t>hospodářské využití</a:t>
            </a:r>
          </a:p>
          <a:p>
            <a:pPr marL="1462950" lvl="2" indent="-742950">
              <a:buFont typeface="+mj-lt"/>
              <a:buAutoNum type="alphaLcParenR"/>
            </a:pPr>
            <a:endParaRPr lang="cs-CZ" sz="3600" dirty="0"/>
          </a:p>
          <a:p>
            <a:pPr marL="1462950" lvl="2" indent="-742950">
              <a:buFont typeface="+mj-lt"/>
              <a:buAutoNum type="alphaLcParenR"/>
            </a:pPr>
            <a:r>
              <a:rPr lang="cs-CZ" sz="3600" dirty="0"/>
              <a:t>ostatní využití</a:t>
            </a:r>
          </a:p>
          <a:p>
            <a:endParaRPr lang="cs-CZ" dirty="0"/>
          </a:p>
        </p:txBody>
      </p:sp>
      <p:pic>
        <p:nvPicPr>
          <p:cNvPr id="19" name="Grafický objekt 18" descr="Ozubená kola">
            <a:extLst>
              <a:ext uri="{FF2B5EF4-FFF2-40B4-BE49-F238E27FC236}">
                <a16:creationId xmlns="" xmlns:a16="http://schemas.microsoft.com/office/drawing/2014/main" id="{104D287F-6CB5-4669-AD3E-1FD6E2D3F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453666" y="10476000"/>
            <a:ext cx="2071053" cy="2071053"/>
          </a:xfrm>
          <a:prstGeom prst="rect">
            <a:avLst/>
          </a:prstGeom>
        </p:spPr>
      </p:pic>
      <p:pic>
        <p:nvPicPr>
          <p:cNvPr id="21" name="Grafický objekt 20" descr="Rybaření">
            <a:extLst>
              <a:ext uri="{FF2B5EF4-FFF2-40B4-BE49-F238E27FC236}">
                <a16:creationId xmlns="" xmlns:a16="http://schemas.microsoft.com/office/drawing/2014/main" id="{B949FAD7-0B0E-456E-8805-B46D80D5F4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272067" y="10504893"/>
            <a:ext cx="2042160" cy="2042160"/>
          </a:xfrm>
          <a:prstGeom prst="rect">
            <a:avLst/>
          </a:prstGeom>
        </p:spPr>
      </p:pic>
      <p:pic>
        <p:nvPicPr>
          <p:cNvPr id="23" name="Grafický objekt 22" descr="Kráva">
            <a:extLst>
              <a:ext uri="{FF2B5EF4-FFF2-40B4-BE49-F238E27FC236}">
                <a16:creationId xmlns="" xmlns:a16="http://schemas.microsoft.com/office/drawing/2014/main" id="{CBC84F28-B1B8-46AA-BCCB-5E32980A5D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137186" y="8747759"/>
            <a:ext cx="2040573" cy="2040573"/>
          </a:xfrm>
          <a:prstGeom prst="rect">
            <a:avLst/>
          </a:prstGeom>
        </p:spPr>
      </p:pic>
      <p:pic>
        <p:nvPicPr>
          <p:cNvPr id="25" name="Grafický objekt 24" descr="Továrna">
            <a:extLst>
              <a:ext uri="{FF2B5EF4-FFF2-40B4-BE49-F238E27FC236}">
                <a16:creationId xmlns="" xmlns:a16="http://schemas.microsoft.com/office/drawing/2014/main" id="{69EBCE10-600E-4B53-8D12-BB39657050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748754" y="6979126"/>
            <a:ext cx="2010093" cy="2010093"/>
          </a:xfrm>
          <a:prstGeom prst="rect">
            <a:avLst/>
          </a:prstGeom>
        </p:spPr>
      </p:pic>
      <p:pic>
        <p:nvPicPr>
          <p:cNvPr id="29" name="Grafický objekt 28" descr="Sprcha">
            <a:extLst>
              <a:ext uri="{FF2B5EF4-FFF2-40B4-BE49-F238E27FC236}">
                <a16:creationId xmlns="" xmlns:a16="http://schemas.microsoft.com/office/drawing/2014/main" id="{4236D779-73A1-4919-9EF3-A6FD748A26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086714" y="9631680"/>
            <a:ext cx="1613853" cy="1613853"/>
          </a:xfrm>
          <a:prstGeom prst="rect">
            <a:avLst/>
          </a:prstGeom>
        </p:spPr>
      </p:pic>
      <p:pic>
        <p:nvPicPr>
          <p:cNvPr id="31" name="Grafický objekt 30" descr="Tep">
            <a:extLst>
              <a:ext uri="{FF2B5EF4-FFF2-40B4-BE49-F238E27FC236}">
                <a16:creationId xmlns="" xmlns:a16="http://schemas.microsoft.com/office/drawing/2014/main" id="{01A90D41-0A42-4BBA-8385-2CD7A2FFF1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5055824" y="7421086"/>
            <a:ext cx="2346959" cy="2346959"/>
          </a:xfrm>
          <a:prstGeom prst="rect">
            <a:avLst/>
          </a:prstGeom>
        </p:spPr>
      </p:pic>
      <p:pic>
        <p:nvPicPr>
          <p:cNvPr id="33" name="Grafický objekt 32" descr="Rostlina">
            <a:extLst>
              <a:ext uri="{FF2B5EF4-FFF2-40B4-BE49-F238E27FC236}">
                <a16:creationId xmlns="" xmlns:a16="http://schemas.microsoft.com/office/drawing/2014/main" id="{CC85A3C4-DA98-4D0D-87A7-0B85417192A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8227332" y="11525973"/>
            <a:ext cx="1613853" cy="1613853"/>
          </a:xfrm>
          <a:prstGeom prst="rect">
            <a:avLst/>
          </a:prstGeom>
        </p:spPr>
      </p:pic>
      <p:pic>
        <p:nvPicPr>
          <p:cNvPr id="35" name="Grafický objekt 34" descr="Víno">
            <a:extLst>
              <a:ext uri="{FF2B5EF4-FFF2-40B4-BE49-F238E27FC236}">
                <a16:creationId xmlns="" xmlns:a16="http://schemas.microsoft.com/office/drawing/2014/main" id="{03950B36-E02C-49A9-8E2F-AE589203A22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7758040" y="6460880"/>
            <a:ext cx="1613853" cy="1613853"/>
          </a:xfrm>
          <a:prstGeom prst="rect">
            <a:avLst/>
          </a:prstGeom>
        </p:spPr>
      </p:pic>
      <p:pic>
        <p:nvPicPr>
          <p:cNvPr id="37" name="Grafický objekt 36" descr="Konev">
            <a:extLst>
              <a:ext uri="{FF2B5EF4-FFF2-40B4-BE49-F238E27FC236}">
                <a16:creationId xmlns="" xmlns:a16="http://schemas.microsoft.com/office/drawing/2014/main" id="{91C35191-B216-4088-B99E-D7928C6DE20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5159632" y="5653953"/>
            <a:ext cx="1613853" cy="161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62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="" xmlns:a16="http://schemas.microsoft.com/office/drawing/2014/main" id="{0876C8DA-CFA7-4426-8BFD-AC8783A0CC6A}"/>
              </a:ext>
            </a:extLst>
          </p:cNvPr>
          <p:cNvSpPr/>
          <p:nvPr/>
        </p:nvSpPr>
        <p:spPr>
          <a:xfrm>
            <a:off x="6187440" y="1564137"/>
            <a:ext cx="12161520" cy="1615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1D5EB257-ADE3-4B56-A13F-FF50CA77C433}"/>
              </a:ext>
            </a:extLst>
          </p:cNvPr>
          <p:cNvSpPr txBox="1"/>
          <p:nvPr/>
        </p:nvSpPr>
        <p:spPr>
          <a:xfrm>
            <a:off x="7284720" y="1987136"/>
            <a:ext cx="9966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/>
              <a:t>Předpovědní služba - ČHMÚ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="" xmlns:a16="http://schemas.microsoft.com/office/drawing/2014/main" id="{B864D9CA-AB5B-4542-9C56-F3F2E62DE200}"/>
              </a:ext>
            </a:extLst>
          </p:cNvPr>
          <p:cNvSpPr/>
          <p:nvPr/>
        </p:nvSpPr>
        <p:spPr>
          <a:xfrm>
            <a:off x="6187440" y="4363290"/>
            <a:ext cx="12161520" cy="1615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="" xmlns:a16="http://schemas.microsoft.com/office/drawing/2014/main" id="{2495D691-E618-413D-AB4B-494E947E39EE}"/>
              </a:ext>
            </a:extLst>
          </p:cNvPr>
          <p:cNvSpPr txBox="1"/>
          <p:nvPr/>
        </p:nvSpPr>
        <p:spPr>
          <a:xfrm>
            <a:off x="9755187" y="4786289"/>
            <a:ext cx="487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/>
              <a:t>Vodoprávní úřad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="" xmlns:a16="http://schemas.microsoft.com/office/drawing/2014/main" id="{A04BF9CE-5C32-42B4-8747-120F3A14D43F}"/>
              </a:ext>
            </a:extLst>
          </p:cNvPr>
          <p:cNvSpPr/>
          <p:nvPr/>
        </p:nvSpPr>
        <p:spPr>
          <a:xfrm>
            <a:off x="6187440" y="7162443"/>
            <a:ext cx="12161520" cy="1615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="" xmlns:a16="http://schemas.microsoft.com/office/drawing/2014/main" id="{48D2B627-10FA-4B9B-8BCB-24A3A0A14B88}"/>
              </a:ext>
            </a:extLst>
          </p:cNvPr>
          <p:cNvSpPr/>
          <p:nvPr/>
        </p:nvSpPr>
        <p:spPr>
          <a:xfrm>
            <a:off x="19019520" y="1564136"/>
            <a:ext cx="4541520" cy="1615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="" xmlns:a16="http://schemas.microsoft.com/office/drawing/2014/main" id="{8C1A9137-0024-4700-A777-953F27B9E627}"/>
              </a:ext>
            </a:extLst>
          </p:cNvPr>
          <p:cNvSpPr txBox="1"/>
          <p:nvPr/>
        </p:nvSpPr>
        <p:spPr>
          <a:xfrm>
            <a:off x="19232880" y="1987134"/>
            <a:ext cx="4328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/>
              <a:t>Správci povodí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="" xmlns:a16="http://schemas.microsoft.com/office/drawing/2014/main" id="{6557E070-681F-44E8-A94B-658FD0309264}"/>
              </a:ext>
            </a:extLst>
          </p:cNvPr>
          <p:cNvSpPr/>
          <p:nvPr/>
        </p:nvSpPr>
        <p:spPr>
          <a:xfrm>
            <a:off x="632460" y="4337460"/>
            <a:ext cx="4541520" cy="1615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>
            <a:extLst>
              <a:ext uri="{FF2B5EF4-FFF2-40B4-BE49-F238E27FC236}">
                <a16:creationId xmlns="" xmlns:a16="http://schemas.microsoft.com/office/drawing/2014/main" id="{EB054A21-D34F-4055-A695-F63B446674E3}"/>
              </a:ext>
            </a:extLst>
          </p:cNvPr>
          <p:cNvSpPr txBox="1"/>
          <p:nvPr/>
        </p:nvSpPr>
        <p:spPr>
          <a:xfrm>
            <a:off x="8016240" y="7585442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/>
              <a:t>Hejtman kraje/starosta ORP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="" xmlns:a16="http://schemas.microsoft.com/office/drawing/2014/main" id="{84D8F1D1-41EF-44B3-84CF-5EDF454724D8}"/>
              </a:ext>
            </a:extLst>
          </p:cNvPr>
          <p:cNvSpPr txBox="1"/>
          <p:nvPr/>
        </p:nvSpPr>
        <p:spPr>
          <a:xfrm>
            <a:off x="1024890" y="4760459"/>
            <a:ext cx="3779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/>
              <a:t>Vlastní činnost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="" xmlns:a16="http://schemas.microsoft.com/office/drawing/2014/main" id="{1084AFAB-9F8A-4929-AC53-5DB834EFE0E5}"/>
              </a:ext>
            </a:extLst>
          </p:cNvPr>
          <p:cNvSpPr/>
          <p:nvPr/>
        </p:nvSpPr>
        <p:spPr>
          <a:xfrm>
            <a:off x="6187440" y="9961596"/>
            <a:ext cx="12161520" cy="1615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>
            <a:extLst>
              <a:ext uri="{FF2B5EF4-FFF2-40B4-BE49-F238E27FC236}">
                <a16:creationId xmlns="" xmlns:a16="http://schemas.microsoft.com/office/drawing/2014/main" id="{D3D61A37-C483-412A-A0B2-66CA8D8A70D2}"/>
              </a:ext>
            </a:extLst>
          </p:cNvPr>
          <p:cNvSpPr txBox="1"/>
          <p:nvPr/>
        </p:nvSpPr>
        <p:spPr>
          <a:xfrm>
            <a:off x="8625840" y="10384595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/>
              <a:t>Komise pro sucho</a:t>
            </a:r>
          </a:p>
        </p:txBody>
      </p:sp>
      <p:cxnSp>
        <p:nvCxnSpPr>
          <p:cNvPr id="18" name="Přímá spojnice se šipkou 17">
            <a:extLst>
              <a:ext uri="{FF2B5EF4-FFF2-40B4-BE49-F238E27FC236}">
                <a16:creationId xmlns="" xmlns:a16="http://schemas.microsoft.com/office/drawing/2014/main" id="{8B1C16A7-C76B-43F5-89BA-B526023BB4A0}"/>
              </a:ext>
            </a:extLst>
          </p:cNvPr>
          <p:cNvCxnSpPr>
            <a:stCxn id="4" idx="2"/>
            <a:endCxn id="7" idx="0"/>
          </p:cNvCxnSpPr>
          <p:nvPr/>
        </p:nvCxnSpPr>
        <p:spPr>
          <a:xfrm>
            <a:off x="12268200" y="3179577"/>
            <a:ext cx="0" cy="11837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="" xmlns:a16="http://schemas.microsoft.com/office/drawing/2014/main" id="{B0A343F0-0F16-4648-A2FE-EE05A727AD88}"/>
              </a:ext>
            </a:extLst>
          </p:cNvPr>
          <p:cNvCxnSpPr/>
          <p:nvPr/>
        </p:nvCxnSpPr>
        <p:spPr>
          <a:xfrm>
            <a:off x="12283440" y="5978730"/>
            <a:ext cx="0" cy="11837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="" xmlns:a16="http://schemas.microsoft.com/office/drawing/2014/main" id="{18871493-DEFE-43A1-83C8-0039D804FBB5}"/>
              </a:ext>
            </a:extLst>
          </p:cNvPr>
          <p:cNvCxnSpPr/>
          <p:nvPr/>
        </p:nvCxnSpPr>
        <p:spPr>
          <a:xfrm>
            <a:off x="12283440" y="8777883"/>
            <a:ext cx="0" cy="11837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>
            <a:extLst>
              <a:ext uri="{FF2B5EF4-FFF2-40B4-BE49-F238E27FC236}">
                <a16:creationId xmlns="" xmlns:a16="http://schemas.microsoft.com/office/drawing/2014/main" id="{213F1EF0-2974-41D1-9DDE-D9ABE0934852}"/>
              </a:ext>
            </a:extLst>
          </p:cNvPr>
          <p:cNvCxnSpPr>
            <a:cxnSpLocks/>
            <a:endCxn id="7" idx="3"/>
          </p:cNvCxnSpPr>
          <p:nvPr/>
        </p:nvCxnSpPr>
        <p:spPr>
          <a:xfrm flipH="1">
            <a:off x="18348960" y="3179575"/>
            <a:ext cx="2926080" cy="199143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>
            <a:extLst>
              <a:ext uri="{FF2B5EF4-FFF2-40B4-BE49-F238E27FC236}">
                <a16:creationId xmlns="" xmlns:a16="http://schemas.microsoft.com/office/drawing/2014/main" id="{6261FDF7-E8BD-49A7-9D44-AF3D5393C4ED}"/>
              </a:ext>
            </a:extLst>
          </p:cNvPr>
          <p:cNvCxnSpPr>
            <a:cxnSpLocks/>
          </p:cNvCxnSpPr>
          <p:nvPr/>
        </p:nvCxnSpPr>
        <p:spPr>
          <a:xfrm>
            <a:off x="5113020" y="5181059"/>
            <a:ext cx="107442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1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/>
      <p:bldP spid="9" grpId="0" animBg="1"/>
      <p:bldP spid="10" grpId="0" animBg="1"/>
      <p:bldP spid="12" grpId="0" animBg="1"/>
      <p:bldP spid="15" grpId="0" animBg="1"/>
      <p:bldP spid="16" grpId="0"/>
    </p:bldLst>
  </p:timing>
</p:sld>
</file>

<file path=ppt/theme/theme1.xml><?xml version="1.0" encoding="utf-8"?>
<a:theme xmlns:a="http://schemas.openxmlformats.org/drawingml/2006/main" name="MZe - Vodní hospodářství - 16:9">
  <a:themeElements>
    <a:clrScheme name="MZe - Vodní hospodářství">
      <a:dk1>
        <a:sysClr val="windowText" lastClr="000000"/>
      </a:dk1>
      <a:lt1>
        <a:sysClr val="window" lastClr="FFFFFF"/>
      </a:lt1>
      <a:dk2>
        <a:srgbClr val="1D1D1B"/>
      </a:dk2>
      <a:lt2>
        <a:srgbClr val="C6C6C6"/>
      </a:lt2>
      <a:accent1>
        <a:srgbClr val="29B4E9"/>
      </a:accent1>
      <a:accent2>
        <a:srgbClr val="004A99"/>
      </a:accent2>
      <a:accent3>
        <a:srgbClr val="98D0BF"/>
      </a:accent3>
      <a:accent4>
        <a:srgbClr val="80733D"/>
      </a:accent4>
      <a:accent5>
        <a:srgbClr val="CDCE00"/>
      </a:accent5>
      <a:accent6>
        <a:srgbClr val="005C2B"/>
      </a:accent6>
      <a:hlink>
        <a:srgbClr val="29B4E9"/>
      </a:hlink>
      <a:folHlink>
        <a:srgbClr val="29B4E9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ZE_Prez_VodniHospodarstvi_16x9.potx" id="{37C848B3-AC23-4065-ADF8-86100E7F729C}" vid="{CE7BB757-A824-4AE0-A691-561606B4467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771</Words>
  <Application>Microsoft Office PowerPoint</Application>
  <PresentationFormat>Vlastní</PresentationFormat>
  <Paragraphs>202</Paragraphs>
  <Slides>18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MZe - Vodní hospodářství - 16:9</vt:lpstr>
      <vt:lpstr>novela vodního zákona</vt:lpstr>
      <vt:lpstr>Proč?</vt:lpstr>
      <vt:lpstr>Novela vodního zákona – proces zpracování</vt:lpstr>
      <vt:lpstr>VYMEZENÍ POJMŮ – základ pro novou hlavu VZ</vt:lpstr>
      <vt:lpstr>Prezentace aplikace PowerPoint</vt:lpstr>
      <vt:lpstr>Aby se předešlo krizovému stavu</vt:lpstr>
      <vt:lpstr>Plán pro zvládání sucha a stavu nedostatku vody  I</vt:lpstr>
      <vt:lpstr>Plán pro zvládání sucha a stavu nedostatku vody  II</vt:lpstr>
      <vt:lpstr>Prezentace aplikace PowerPoint</vt:lpstr>
      <vt:lpstr>Orgány pro zvládání sucha a stavu nedostatku vody </vt:lpstr>
      <vt:lpstr>Komise pro sucho</vt:lpstr>
      <vt:lpstr>Přijímání opatření při vyhlášeném stavu nedostatku vody</vt:lpstr>
      <vt:lpstr>zvláštní procesní úprava</vt:lpstr>
      <vt:lpstr>Prezentace aplikace PowerPoint</vt:lpstr>
      <vt:lpstr>Nadřízené správní orgány</vt:lpstr>
      <vt:lpstr>Výkon dozoru</vt:lpstr>
      <vt:lpstr>Další Související úpravy</vt:lpstr>
      <vt:lpstr>Děkuji Vám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2017-09-03T22:06:06Z</dcterms:created>
  <dcterms:modified xsi:type="dcterms:W3CDTF">2018-09-27T10:02:09Z</dcterms:modified>
</cp:coreProperties>
</file>