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1"/>
  </p:notesMasterIdLst>
  <p:sldIdLst>
    <p:sldId id="256" r:id="rId2"/>
    <p:sldId id="258" r:id="rId3"/>
    <p:sldId id="259" r:id="rId4"/>
    <p:sldId id="261" r:id="rId5"/>
    <p:sldId id="265" r:id="rId6"/>
    <p:sldId id="273" r:id="rId7"/>
    <p:sldId id="266" r:id="rId8"/>
    <p:sldId id="272" r:id="rId9"/>
    <p:sldId id="271" r:id="rId10"/>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354" autoAdjust="0"/>
  </p:normalViewPr>
  <p:slideViewPr>
    <p:cSldViewPr snapToGrid="0" showGuides="1">
      <p:cViewPr varScale="1">
        <p:scale>
          <a:sx n="42" d="100"/>
          <a:sy n="42" d="100"/>
        </p:scale>
        <p:origin x="-312" y="-138"/>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23"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07FA9-DE9C-409F-85F2-97F44B920B82}" type="datetimeFigureOut">
              <a:rPr lang="cs-CZ" smtClean="0"/>
              <a:pPr/>
              <a:t>24.9.2018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384A4-C56D-4B31-91D3-4CC689CA894B}" type="slidenum">
              <a:rPr lang="cs-CZ" smtClean="0"/>
              <a:pPr/>
              <a:t>‹#›</a:t>
            </a:fld>
            <a:endParaRPr lang="cs-CZ"/>
          </a:p>
        </p:txBody>
      </p:sp>
    </p:spTree>
    <p:extLst>
      <p:ext uri="{BB962C8B-B14F-4D97-AF65-F5344CB8AC3E}">
        <p14:creationId xmlns=""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pPr/>
              <a:t>1</a:t>
            </a:fld>
            <a:endParaRPr lang="cs-CZ"/>
          </a:p>
        </p:txBody>
      </p:sp>
    </p:spTree>
    <p:extLst>
      <p:ext uri="{BB962C8B-B14F-4D97-AF65-F5344CB8AC3E}">
        <p14:creationId xmlns="" xmlns:p14="http://schemas.microsoft.com/office/powerpoint/2010/main" val="264331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pPr/>
              <a:t>4</a:t>
            </a:fld>
            <a:endParaRPr lang="cs-CZ"/>
          </a:p>
        </p:txBody>
      </p:sp>
    </p:spTree>
    <p:extLst>
      <p:ext uri="{BB962C8B-B14F-4D97-AF65-F5344CB8AC3E}">
        <p14:creationId xmlns="" xmlns:p14="http://schemas.microsoft.com/office/powerpoint/2010/main" val="120005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pPr/>
              <a:t>9</a:t>
            </a:fld>
            <a:endParaRPr lang="cs-CZ"/>
          </a:p>
        </p:txBody>
      </p:sp>
    </p:spTree>
    <p:extLst>
      <p:ext uri="{BB962C8B-B14F-4D97-AF65-F5344CB8AC3E}">
        <p14:creationId xmlns="" xmlns:p14="http://schemas.microsoft.com/office/powerpoint/2010/main" val="3365911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 xmlns:a16="http://schemas.microsoft.com/office/drawing/2014/main" id="{1484CE54-FF2E-408A-B4CF-FF94338BEBE8}"/>
              </a:ext>
            </a:extLst>
          </p:cNvPr>
          <p:cNvSpPr>
            <a:spLocks noGrp="1" noChangeAspect="1"/>
          </p:cNvSpPr>
          <p:nvPr>
            <p:ph type="pic" sz="quarter" idx="13"/>
          </p:nvPr>
        </p:nvSpPr>
        <p:spPr>
          <a:xfrm>
            <a:off x="457200" y="457200"/>
            <a:ext cx="23472000" cy="12801600"/>
          </a:xfrm>
        </p:spPr>
        <p:txBody>
          <a:bodyPr/>
          <a:lstStyle/>
          <a:p>
            <a:r>
              <a:rPr lang="cs-CZ" smtClean="0"/>
              <a:t>Klepnutím na ikonu přidáte obrázek.</a:t>
            </a:r>
            <a:endParaRPr lang="cs-CZ"/>
          </a:p>
        </p:txBody>
      </p:sp>
      <p:sp>
        <p:nvSpPr>
          <p:cNvPr id="6" name="Bílý podklad">
            <a:extLst>
              <a:ext uri="{FF2B5EF4-FFF2-40B4-BE49-F238E27FC236}">
                <a16:creationId xmlns="" xmlns:a16="http://schemas.microsoft.com/office/drawing/2014/main"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 xmlns:a16="http://schemas.microsoft.com/office/drawing/2014/main"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 xmlns:a16="http://schemas.microsoft.com/office/drawing/2014/main" id="{D7F392D9-0192-44DF-B5B6-E60B0F320C5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 xmlns:a16="http://schemas.microsoft.com/office/drawing/2014/main" id="{129EC058-4951-49A8-B2F1-71C45ED31678}"/>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 xmlns:a16="http://schemas.microsoft.com/office/drawing/2014/main"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Klepnutím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smtClean="0"/>
              <a:t>Klepnutím lze upravit styly předlohy textu.</a:t>
            </a:r>
          </a:p>
          <a:p>
            <a:pPr lvl="1"/>
            <a:r>
              <a:rPr lang="cs-CZ" smtClean="0"/>
              <a:t>Druhá úroveň</a:t>
            </a:r>
          </a:p>
        </p:txBody>
      </p:sp>
      <p:pic>
        <p:nvPicPr>
          <p:cNvPr id="9" name="Lístek s linkou tmavě modrý">
            <a:extLst>
              <a:ext uri="{FF2B5EF4-FFF2-40B4-BE49-F238E27FC236}">
                <a16:creationId xmlns="" xmlns:a16="http://schemas.microsoft.com/office/drawing/2014/main" id="{FECF6A3C-E773-4D22-822E-5EFACF374933}"/>
              </a:ext>
            </a:extLst>
          </p:cNvPr>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smtClean="0"/>
              <a:t>Klepnutím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 xmlns:a16="http://schemas.microsoft.com/office/drawing/2014/main" id="{94112CEA-A89A-40F5-9B5A-7589038E7C10}"/>
              </a:ext>
            </a:extLst>
          </p:cNvPr>
          <p:cNvSpPr>
            <a:spLocks noGrp="1"/>
          </p:cNvSpPr>
          <p:nvPr>
            <p:ph type="dt" sz="half" idx="33"/>
          </p:nvPr>
        </p:nvSpPr>
        <p:spPr/>
        <p:txBody>
          <a:bodyPr/>
          <a:lstStyle/>
          <a:p>
            <a:fld id="{9B3895B8-0BD6-4EDC-959F-D82D66CA15D6}" type="datetimeFigureOut">
              <a:rPr lang="cs-CZ" smtClean="0"/>
              <a:pPr/>
              <a:t>24.9.2018</a:t>
            </a:fld>
            <a:endParaRPr lang="cs-CZ" dirty="0"/>
          </a:p>
        </p:txBody>
      </p:sp>
      <p:sp>
        <p:nvSpPr>
          <p:cNvPr id="7" name="Zástupný symbol pro zápatí 6">
            <a:extLst>
              <a:ext uri="{FF2B5EF4-FFF2-40B4-BE49-F238E27FC236}">
                <a16:creationId xmlns="" xmlns:a16="http://schemas.microsoft.com/office/drawing/2014/main"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 xmlns:a16="http://schemas.microsoft.com/office/drawing/2014/main" id="{D92B6150-2864-4F6A-814F-8C54C94CA5FD}"/>
              </a:ext>
            </a:extLst>
          </p:cNvPr>
          <p:cNvSpPr>
            <a:spLocks noGrp="1"/>
          </p:cNvSpPr>
          <p:nvPr>
            <p:ph type="sldNum" sz="quarter" idx="35"/>
          </p:nvPr>
        </p:nvSpPr>
        <p:spPr/>
        <p:txBody>
          <a:bodyPr/>
          <a:lstStyle/>
          <a:p>
            <a:fld id="{C79EEDCB-EB91-4C4F-A503-5C6FE3AC84D2}" type="slidenum">
              <a:rPr lang="cs-CZ" smtClean="0"/>
              <a:pPr/>
              <a:t>‹#›</a:t>
            </a:fld>
            <a:endParaRPr lang="cs-CZ" dirty="0"/>
          </a:p>
        </p:txBody>
      </p:sp>
      <p:pic>
        <p:nvPicPr>
          <p:cNvPr id="21" name="Lístek s linkou tmavě modrý">
            <a:extLst>
              <a:ext uri="{FF2B5EF4-FFF2-40B4-BE49-F238E27FC236}">
                <a16:creationId xmlns="" xmlns:a16="http://schemas.microsoft.com/office/drawing/2014/main" id="{FE198D1F-CAA8-4D7E-9CD4-3AC30F4CB6D1}"/>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pic>
        <p:nvPicPr>
          <p:cNvPr id="4" name="Lístek s linkou tmavě modrý">
            <a:extLst>
              <a:ext uri="{FF2B5EF4-FFF2-40B4-BE49-F238E27FC236}">
                <a16:creationId xmlns="" xmlns:a16="http://schemas.microsoft.com/office/drawing/2014/main" id="{862E5BC3-DD10-4465-997F-9FE3AA2E8642}"/>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2" name="Nadpis 1"/>
          <p:cNvSpPr>
            <a:spLocks noGrp="1"/>
          </p:cNvSpPr>
          <p:nvPr>
            <p:ph type="title"/>
          </p:nvPr>
        </p:nvSpPr>
        <p:spPr/>
        <p:txBody>
          <a:bodyPr/>
          <a:lstStyle/>
          <a:p>
            <a:r>
              <a:rPr lang="cs-CZ" smtClean="0"/>
              <a:t>Klepnutím lze upravit styl předlohy nadpisů.</a:t>
            </a:r>
            <a:endParaRPr lang="cs-CZ"/>
          </a:p>
        </p:txBody>
      </p:sp>
      <p:sp>
        <p:nvSpPr>
          <p:cNvPr id="4" name="Zástupný symbol pro obsah 3"/>
          <p:cNvSpPr>
            <a:spLocks noGrp="1"/>
          </p:cNvSpPr>
          <p:nvPr>
            <p:ph sz="quarter" idx="13"/>
          </p:nvPr>
        </p:nvSpPr>
        <p:spPr>
          <a:xfrm>
            <a:off x="1249200" y="3240000"/>
            <a:ext cx="21888000" cy="9226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5" name="Lístek s linkou tmavě modrý">
            <a:extLst>
              <a:ext uri="{FF2B5EF4-FFF2-40B4-BE49-F238E27FC236}">
                <a16:creationId xmlns="" xmlns:a16="http://schemas.microsoft.com/office/drawing/2014/main" id="{D03EAF01-9C44-4F00-8722-52E6F8902BAF}"/>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2" name="Nadpis 1"/>
          <p:cNvSpPr>
            <a:spLocks noGrp="1"/>
          </p:cNvSpPr>
          <p:nvPr>
            <p:ph type="title"/>
          </p:nvPr>
        </p:nvSpPr>
        <p:spPr/>
        <p:txBody>
          <a:bodyPr/>
          <a:lstStyle/>
          <a:p>
            <a:r>
              <a:rPr lang="cs-CZ" smtClean="0"/>
              <a:t>Klepnutím lze upravit styl předlohy nadpisů.</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3"/>
          <p:cNvSpPr>
            <a:spLocks noGrp="1"/>
          </p:cNvSpPr>
          <p:nvPr>
            <p:ph sz="quarter" idx="14"/>
          </p:nvPr>
        </p:nvSpPr>
        <p:spPr>
          <a:xfrm>
            <a:off x="12816000" y="3240000"/>
            <a:ext cx="10321200" cy="9226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pic>
        <p:nvPicPr>
          <p:cNvPr id="7" name="Lístek s linkou tmavě modrý">
            <a:extLst>
              <a:ext uri="{FF2B5EF4-FFF2-40B4-BE49-F238E27FC236}">
                <a16:creationId xmlns="" xmlns:a16="http://schemas.microsoft.com/office/drawing/2014/main" id="{6FA1681F-18BC-4AA2-89C6-CC1797F46497}"/>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 xmlns:a16="http://schemas.microsoft.com/office/drawing/2014/main"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smtClean="0"/>
              <a:t>Klepnutím na ikonu přidáte obrázek.</a:t>
            </a:r>
            <a:endParaRPr lang="cs-CZ" dirty="0"/>
          </a:p>
        </p:txBody>
      </p:sp>
    </p:spTree>
    <p:extLst>
      <p:ext uri="{BB962C8B-B14F-4D97-AF65-F5344CB8AC3E}">
        <p14:creationId xmlns=""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smtClean="0"/>
              <a:t>Klepnutím na ikonu přidáte obrázek.</a:t>
            </a:r>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 xmlns:a16="http://schemas.microsoft.com/office/drawing/2014/main" id="{69ACD24F-DBEE-434B-AD9C-84D36E9E64DB}"/>
              </a:ext>
            </a:extLst>
          </p:cNvPr>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l="48351" t="3281" r="49491" b="3264"/>
          <a:stretch/>
        </p:blipFill>
        <p:spPr>
          <a:xfrm>
            <a:off x="11706224" y="450055"/>
            <a:ext cx="525847" cy="12818270"/>
          </a:xfrm>
          <a:prstGeom prst="rect">
            <a:avLst/>
          </a:prstGeom>
        </p:spPr>
      </p:pic>
    </p:spTree>
    <p:extLst>
      <p:ext uri="{BB962C8B-B14F-4D97-AF65-F5344CB8AC3E}">
        <p14:creationId xmlns=""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pic>
        <p:nvPicPr>
          <p:cNvPr id="7" name="Lístek s linkou tmavě modrý">
            <a:extLst>
              <a:ext uri="{FF2B5EF4-FFF2-40B4-BE49-F238E27FC236}">
                <a16:creationId xmlns="" xmlns:a16="http://schemas.microsoft.com/office/drawing/2014/main" id="{8FF7A68B-108B-4C90-9017-3546208DC0F5}"/>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 xmlns:a16="http://schemas.microsoft.com/office/drawing/2014/main" id="{7D3C9E08-EFC7-45BA-9EE2-4FC19E8F3949}"/>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smtClean="0"/>
              <a:t>Klepnutím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 xmlns:a16="http://schemas.microsoft.com/office/drawing/2014/main" id="{9022AE5E-DCFD-4C0E-9017-2A1064DEAE7F}"/>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3264"/>
          <a:stretch/>
        </p:blipFill>
        <p:spPr>
          <a:xfrm>
            <a:off x="11439524" y="450055"/>
            <a:ext cx="525847" cy="12818270"/>
          </a:xfrm>
          <a:prstGeom prst="rect">
            <a:avLst/>
          </a:prstGeom>
        </p:spPr>
      </p:pic>
    </p:spTree>
    <p:extLst>
      <p:ext uri="{BB962C8B-B14F-4D97-AF65-F5344CB8AC3E}">
        <p14:creationId xmlns=""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 xmlns:a16="http://schemas.microsoft.com/office/drawing/2014/main" id="{A0F8F35C-3EBD-4D92-A682-98134090EC07}"/>
              </a:ext>
            </a:extLst>
          </p:cNvPr>
          <p:cNvSpPr>
            <a:spLocks noGrp="1"/>
          </p:cNvSpPr>
          <p:nvPr>
            <p:ph type="dt" sz="half" idx="26"/>
          </p:nvPr>
        </p:nvSpPr>
        <p:spPr/>
        <p:txBody>
          <a:bodyPr/>
          <a:lstStyle/>
          <a:p>
            <a:fld id="{9B3895B8-0BD6-4EDC-959F-D82D66CA15D6}" type="datetimeFigureOut">
              <a:rPr lang="cs-CZ" smtClean="0"/>
              <a:pPr/>
              <a:t>24.9.2018</a:t>
            </a:fld>
            <a:endParaRPr lang="cs-CZ" dirty="0"/>
          </a:p>
        </p:txBody>
      </p:sp>
      <p:sp>
        <p:nvSpPr>
          <p:cNvPr id="20" name="Zástupný symbol pro zápatí 19">
            <a:extLst>
              <a:ext uri="{FF2B5EF4-FFF2-40B4-BE49-F238E27FC236}">
                <a16:creationId xmlns="" xmlns:a16="http://schemas.microsoft.com/office/drawing/2014/main"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 xmlns:a16="http://schemas.microsoft.com/office/drawing/2014/main" id="{694D55FB-482C-4174-9D72-A2274FB4E155}"/>
              </a:ext>
            </a:extLst>
          </p:cNvPr>
          <p:cNvSpPr>
            <a:spLocks noGrp="1"/>
          </p:cNvSpPr>
          <p:nvPr>
            <p:ph type="sldNum" sz="quarter" idx="28"/>
          </p:nvPr>
        </p:nvSpPr>
        <p:spPr/>
        <p:txBody>
          <a:bodyPr/>
          <a:lstStyle/>
          <a:p>
            <a:fld id="{C79EEDCB-EB91-4C4F-A503-5C6FE3AC84D2}" type="slidenum">
              <a:rPr lang="cs-CZ" smtClean="0"/>
              <a:pPr/>
              <a:t>‹#›</a:t>
            </a:fld>
            <a:endParaRPr lang="cs-CZ" dirty="0"/>
          </a:p>
        </p:txBody>
      </p:sp>
      <p:pic>
        <p:nvPicPr>
          <p:cNvPr id="22" name="Lístek s linkou tmavě modrý">
            <a:extLst>
              <a:ext uri="{FF2B5EF4-FFF2-40B4-BE49-F238E27FC236}">
                <a16:creationId xmlns="" xmlns:a16="http://schemas.microsoft.com/office/drawing/2014/main" id="{97D4A6D7-65B2-451C-8B29-3AE3EA52E2AB}"/>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20706"/>
          <a:stretch/>
        </p:blipFill>
        <p:spPr>
          <a:xfrm flipH="1">
            <a:off x="6289620" y="2033714"/>
            <a:ext cx="525847" cy="10425886"/>
          </a:xfrm>
          <a:prstGeom prst="rect">
            <a:avLst/>
          </a:prstGeom>
        </p:spPr>
      </p:pic>
    </p:spTree>
    <p:extLst>
      <p:ext uri="{BB962C8B-B14F-4D97-AF65-F5344CB8AC3E}">
        <p14:creationId xmlns=""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smtClean="0"/>
              <a:t>Klepnutím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9" name="Zástupný symbol pro obrázek 7"/>
          <p:cNvSpPr>
            <a:spLocks noGrp="1"/>
          </p:cNvSpPr>
          <p:nvPr>
            <p:ph type="pic" sz="quarter" idx="15"/>
          </p:nvPr>
        </p:nvSpPr>
        <p:spPr>
          <a:xfrm>
            <a:off x="12529800" y="2059200"/>
            <a:ext cx="3812400" cy="5436000"/>
          </a:xfrm>
        </p:spPr>
        <p:txBody>
          <a:bodyPr/>
          <a:lstStyle/>
          <a:p>
            <a:r>
              <a:rPr lang="cs-CZ" smtClean="0"/>
              <a:t>Klepnutím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smtClean="0"/>
              <a:t>Klepnutím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 xmlns:a16="http://schemas.microsoft.com/office/drawing/2014/main" id="{0CBEB555-79A3-47E9-B777-CD6AF6AE243A}"/>
              </a:ext>
            </a:extLst>
          </p:cNvPr>
          <p:cNvSpPr>
            <a:spLocks noGrp="1"/>
          </p:cNvSpPr>
          <p:nvPr>
            <p:ph type="dt" sz="half" idx="29"/>
          </p:nvPr>
        </p:nvSpPr>
        <p:spPr/>
        <p:txBody>
          <a:bodyPr/>
          <a:lstStyle/>
          <a:p>
            <a:fld id="{9B3895B8-0BD6-4EDC-959F-D82D66CA15D6}" type="datetimeFigureOut">
              <a:rPr lang="cs-CZ" smtClean="0"/>
              <a:pPr/>
              <a:t>24.9.2018</a:t>
            </a:fld>
            <a:endParaRPr lang="cs-CZ" dirty="0"/>
          </a:p>
        </p:txBody>
      </p:sp>
      <p:sp>
        <p:nvSpPr>
          <p:cNvPr id="5" name="Zástupný symbol pro zápatí 4">
            <a:extLst>
              <a:ext uri="{FF2B5EF4-FFF2-40B4-BE49-F238E27FC236}">
                <a16:creationId xmlns="" xmlns:a16="http://schemas.microsoft.com/office/drawing/2014/main"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 xmlns:a16="http://schemas.microsoft.com/office/drawing/2014/main" id="{1031FB46-E73A-4EC4-9E00-0D05DF8D0E64}"/>
              </a:ext>
            </a:extLst>
          </p:cNvPr>
          <p:cNvSpPr>
            <a:spLocks noGrp="1"/>
          </p:cNvSpPr>
          <p:nvPr>
            <p:ph type="sldNum" sz="quarter" idx="31"/>
          </p:nvPr>
        </p:nvSpPr>
        <p:spPr/>
        <p:txBody>
          <a:bodyPr/>
          <a:lstStyle/>
          <a:p>
            <a:fld id="{C79EEDCB-EB91-4C4F-A503-5C6FE3AC84D2}" type="slidenum">
              <a:rPr lang="cs-CZ" smtClean="0"/>
              <a:pPr/>
              <a:t>‹#›</a:t>
            </a:fld>
            <a:endParaRPr lang="cs-CZ" dirty="0"/>
          </a:p>
        </p:txBody>
      </p:sp>
      <p:pic>
        <p:nvPicPr>
          <p:cNvPr id="26" name="Lístek s linkou tmavě modrý">
            <a:extLst>
              <a:ext uri="{FF2B5EF4-FFF2-40B4-BE49-F238E27FC236}">
                <a16:creationId xmlns="" xmlns:a16="http://schemas.microsoft.com/office/drawing/2014/main" id="{3D6DC962-F10B-453F-8BA5-564F0D017E86}"/>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smtClean="0"/>
              <a:t>Klepnutím lze upravit styly předlohy textu.</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 xmlns:a16="http://schemas.microsoft.com/office/drawing/2014/main"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 xmlns:a16="http://schemas.microsoft.com/office/drawing/2014/main"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 xmlns:a16="http://schemas.microsoft.com/office/drawing/2014/main"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 xmlns:a16="http://schemas.microsoft.com/office/drawing/2014/main"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 xmlns:a16="http://schemas.microsoft.com/office/drawing/2014/main"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 xmlns:a16="http://schemas.microsoft.com/office/drawing/2014/main"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 xmlns:a16="http://schemas.microsoft.com/office/drawing/2014/main"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 xmlns:a16="http://schemas.microsoft.com/office/drawing/2014/main" id="{7FEDBD48-8860-4068-B323-34D475515FC2}"/>
              </a:ext>
            </a:extLst>
          </p:cNvPr>
          <p:cNvSpPr>
            <a:spLocks noGrp="1"/>
          </p:cNvSpPr>
          <p:nvPr>
            <p:ph type="sldNum" sz="quarter" idx="34"/>
          </p:nvPr>
        </p:nvSpPr>
        <p:spPr/>
        <p:txBody>
          <a:bodyPr/>
          <a:lstStyle/>
          <a:p>
            <a:fld id="{C79EEDCB-EB91-4C4F-A503-5C6FE3AC84D2}" type="slidenum">
              <a:rPr lang="cs-CZ" smtClean="0"/>
              <a:pPr/>
              <a:t>‹#›</a:t>
            </a:fld>
            <a:endParaRPr lang="cs-CZ" dirty="0"/>
          </a:p>
        </p:txBody>
      </p:sp>
      <p:pic>
        <p:nvPicPr>
          <p:cNvPr id="17" name="Lístek s linkou tmavě modrý">
            <a:extLst>
              <a:ext uri="{FF2B5EF4-FFF2-40B4-BE49-F238E27FC236}">
                <a16:creationId xmlns="" xmlns:a16="http://schemas.microsoft.com/office/drawing/2014/main" id="{56F4C523-F866-4D9E-B095-AE5EEB606921}"/>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smtClean="0"/>
              <a:t>Klepnutím lze upravit styl předlohy nadpisů.</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pPr/>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smtClean="0"/>
              <a:t>Klepnutím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smtClean="0"/>
              <a:t>Klepnutím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smtClean="0"/>
              <a:t>Klepnutím lze upravit styly předlohy textu.</a:t>
            </a:r>
          </a:p>
          <a:p>
            <a:pPr lvl="1"/>
            <a:r>
              <a:rPr lang="cs-CZ" smtClean="0"/>
              <a:t>Druhá úroveň</a:t>
            </a:r>
          </a:p>
        </p:txBody>
      </p:sp>
      <p:pic>
        <p:nvPicPr>
          <p:cNvPr id="21" name="Lístek s linkou tmavě modrý">
            <a:extLst>
              <a:ext uri="{FF2B5EF4-FFF2-40B4-BE49-F238E27FC236}">
                <a16:creationId xmlns="" xmlns:a16="http://schemas.microsoft.com/office/drawing/2014/main" id="{374B7C71-89FE-4279-A0F9-7033D01CEB0D}"/>
              </a:ext>
            </a:extLst>
          </p:cNvPr>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24.9.2018</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 xmlns:a16="http://schemas.microsoft.com/office/drawing/2014/main" id="{3C895B8F-B083-4AB2-ABAF-76FFED21E58B}"/>
              </a:ext>
            </a:extLst>
          </p:cNvPr>
          <p:cNvCxnSpPr/>
          <p:nvPr/>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 xmlns:a16="http://schemas.microsoft.com/office/drawing/2014/main" id="{E20CCA9D-0858-4D06-AD11-DB0C32CCCB3F}"/>
              </a:ext>
            </a:extLst>
          </p:cNvPr>
          <p:cNvCxnSpPr/>
          <p:nvPr/>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 xmlns:a16="http://schemas.microsoft.com/office/drawing/2014/main" id="{552F0DDD-210D-4D0D-B69E-49C20B18EE61}"/>
              </a:ext>
            </a:extLst>
          </p:cNvPr>
          <p:cNvCxnSpPr/>
          <p:nvPr/>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 xmlns:a16="http://schemas.microsoft.com/office/drawing/2014/main" id="{4605B7AA-218E-4F0A-B999-802A12C3C648}"/>
              </a:ext>
            </a:extLst>
          </p:cNvPr>
          <p:cNvCxnSpPr/>
          <p:nvPr/>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 xmlns:a16="http://schemas.microsoft.com/office/drawing/2014/main" id="{02A43B78-8D94-4A2A-B8D6-D956D5628068}"/>
              </a:ext>
            </a:extLst>
          </p:cNvPr>
          <p:cNvCxnSpPr/>
          <p:nvPr/>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 xmlns:a16="http://schemas.microsoft.com/office/drawing/2014/main" id="{98DFABD4-A214-480D-94A5-1E1544CD332E}"/>
              </a:ext>
            </a:extLst>
          </p:cNvPr>
          <p:cNvCxnSpPr/>
          <p:nvPr/>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 xmlns:a16="http://schemas.microsoft.com/office/drawing/2014/main" id="{292E6A4A-D85F-47FA-88D3-6AFDEBD14EAC}"/>
              </a:ext>
            </a:extLst>
          </p:cNvPr>
          <p:cNvCxnSpPr/>
          <p:nvPr/>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 xmlns:a16="http://schemas.microsoft.com/office/drawing/2014/main" id="{CA282E34-2CFA-4C0E-88E6-0A81E1260065}"/>
              </a:ext>
            </a:extLst>
          </p:cNvPr>
          <p:cNvCxnSpPr/>
          <p:nvPr/>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 xmlns:a16="http://schemas.microsoft.com/office/drawing/2014/main" id="{0EB48E79-C8D3-4A13-B2EF-7C2BF5C2F322}"/>
              </a:ext>
            </a:extLst>
          </p:cNvPr>
          <p:cNvCxnSpPr/>
          <p:nvPr/>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 xmlns:a16="http://schemas.microsoft.com/office/drawing/2014/main" id="{1B0D1E8F-D839-4831-9DC3-FDB839C1FA1D}"/>
              </a:ext>
            </a:extLst>
          </p:cNvPr>
          <p:cNvPicPr>
            <a:picLocks noGrp="1" noChangeAspect="1"/>
          </p:cNvPicPr>
          <p:nvPr>
            <p:ph type="pic" sz="quarter" idx="13"/>
          </p:nvPr>
        </p:nvPicPr>
        <p:blipFill>
          <a:blip r:embed="rId3" cstate="print">
            <a:extLst>
              <a:ext uri="{28A0092B-C50C-407E-A947-70E740481C1C}">
                <a14:useLocalDpi xmlns="" xmlns:a14="http://schemas.microsoft.com/office/drawing/2010/main" val="0"/>
              </a:ext>
            </a:extLst>
          </a:blip>
          <a:srcRect/>
          <a:stretch>
            <a:fillRect/>
          </a:stretch>
        </p:blipFill>
        <p:spPr/>
      </p:pic>
      <p:sp>
        <p:nvSpPr>
          <p:cNvPr id="7" name="Zástupný symbol pro text 6">
            <a:extLst>
              <a:ext uri="{FF2B5EF4-FFF2-40B4-BE49-F238E27FC236}">
                <a16:creationId xmlns="" xmlns:a16="http://schemas.microsoft.com/office/drawing/2014/main" id="{735ECAE3-0400-4B2F-B23D-77F10795F18C}"/>
              </a:ext>
            </a:extLst>
          </p:cNvPr>
          <p:cNvSpPr>
            <a:spLocks noGrp="1"/>
          </p:cNvSpPr>
          <p:nvPr>
            <p:ph type="body" sz="quarter" idx="12"/>
          </p:nvPr>
        </p:nvSpPr>
        <p:spPr/>
        <p:txBody>
          <a:bodyPr/>
          <a:lstStyle/>
          <a:p>
            <a:endParaRPr lang="cs-CZ"/>
          </a:p>
        </p:txBody>
      </p:sp>
      <p:sp>
        <p:nvSpPr>
          <p:cNvPr id="5" name="Datum"/>
          <p:cNvSpPr>
            <a:spLocks noGrp="1"/>
          </p:cNvSpPr>
          <p:nvPr>
            <p:ph type="body" sz="quarter" idx="11"/>
          </p:nvPr>
        </p:nvSpPr>
        <p:spPr/>
        <p:txBody>
          <a:bodyPr/>
          <a:lstStyle/>
          <a:p>
            <a:r>
              <a:rPr lang="cs-CZ" dirty="0" smtClean="0"/>
              <a:t>říjen 2018</a:t>
            </a:r>
            <a:endParaRPr lang="cs-CZ" dirty="0"/>
          </a:p>
        </p:txBody>
      </p:sp>
      <p:sp>
        <p:nvSpPr>
          <p:cNvPr id="25" name="Podnadpis snímku"/>
          <p:cNvSpPr>
            <a:spLocks noGrp="1"/>
          </p:cNvSpPr>
          <p:nvPr>
            <p:ph type="subTitle" idx="1"/>
          </p:nvPr>
        </p:nvSpPr>
        <p:spPr/>
        <p:txBody>
          <a:bodyPr/>
          <a:lstStyle/>
          <a:p>
            <a:r>
              <a:rPr lang="cs-CZ" dirty="0" smtClean="0"/>
              <a:t>Zdeněk </a:t>
            </a:r>
            <a:r>
              <a:rPr lang="cs-CZ" dirty="0" err="1" smtClean="0"/>
              <a:t>Tesner</a:t>
            </a:r>
            <a:endParaRPr lang="cs-CZ" dirty="0"/>
          </a:p>
        </p:txBody>
      </p:sp>
      <p:sp>
        <p:nvSpPr>
          <p:cNvPr id="24" name="Nadpis snímku"/>
          <p:cNvSpPr>
            <a:spLocks noGrp="1"/>
          </p:cNvSpPr>
          <p:nvPr>
            <p:ph type="ctrTitle"/>
          </p:nvPr>
        </p:nvSpPr>
        <p:spPr/>
        <p:txBody>
          <a:bodyPr/>
          <a:lstStyle/>
          <a:p>
            <a:r>
              <a:rPr lang="cs-CZ" dirty="0" err="1" smtClean="0"/>
              <a:t>Vd</a:t>
            </a:r>
            <a:r>
              <a:rPr lang="cs-CZ" dirty="0" smtClean="0"/>
              <a:t> – prokazování vlastnictví</a:t>
            </a:r>
            <a:endParaRPr lang="cs-CZ" dirty="0"/>
          </a:p>
        </p:txBody>
      </p:sp>
      <p:pic>
        <p:nvPicPr>
          <p:cNvPr id="22" name="Logo MZe">
            <a:extLst>
              <a:ext uri="{FF2B5EF4-FFF2-40B4-BE49-F238E27FC236}">
                <a16:creationId xmlns="" xmlns:a16="http://schemas.microsoft.com/office/drawing/2014/main" id="{DA531F35-4064-445C-B666-A301F89A62B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 xmlns:a16="http://schemas.microsoft.com/office/drawing/2014/main"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 xmlns:a16="http://schemas.microsoft.com/office/drawing/2014/main" id="{358AD105-F3CC-4542-8D91-57376C6551A2}"/>
              </a:ext>
            </a:extLst>
          </p:cNvPr>
          <p:cNvCxnSpPr/>
          <p:nvPr/>
        </p:nvCxnSpPr>
        <p:spPr>
          <a:xfrm>
            <a:off x="0" y="4942800"/>
            <a:ext cx="15228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62539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ožky obsahu">
            <a:extLst>
              <a:ext uri="{FF2B5EF4-FFF2-40B4-BE49-F238E27FC236}">
                <a16:creationId xmlns="" xmlns:a16="http://schemas.microsoft.com/office/drawing/2014/main" id="{6DF8A153-2FC8-4BD0-93A8-72F84577A678}"/>
              </a:ext>
            </a:extLst>
          </p:cNvPr>
          <p:cNvSpPr>
            <a:spLocks noGrp="1"/>
          </p:cNvSpPr>
          <p:nvPr>
            <p:ph type="body" sz="quarter" idx="14"/>
          </p:nvPr>
        </p:nvSpPr>
        <p:spPr/>
        <p:txBody>
          <a:bodyPr>
            <a:normAutofit/>
          </a:bodyPr>
          <a:lstStyle/>
          <a:p>
            <a:r>
              <a:rPr lang="cs-CZ" dirty="0" smtClean="0"/>
              <a:t>Je to problém </a:t>
            </a:r>
            <a:r>
              <a:rPr lang="cs-CZ" dirty="0" smtClean="0">
                <a:sym typeface="Wingdings" pitchFamily="2" charset="2"/>
              </a:rPr>
              <a:t></a:t>
            </a:r>
            <a:endParaRPr lang="cs-CZ" dirty="0"/>
          </a:p>
          <a:p>
            <a:r>
              <a:rPr lang="cs-CZ" dirty="0" smtClean="0"/>
              <a:t>Spory pozitivní – více osob se prohlašuje vlastníkem</a:t>
            </a:r>
            <a:endParaRPr lang="cs-CZ" dirty="0"/>
          </a:p>
          <a:p>
            <a:r>
              <a:rPr lang="cs-CZ" dirty="0" smtClean="0"/>
              <a:t>Kdo tvrdí, že je vlastníkem, tak musí dokazovat.</a:t>
            </a:r>
            <a:endParaRPr lang="cs-CZ" dirty="0"/>
          </a:p>
          <a:p>
            <a:r>
              <a:rPr lang="cs-CZ" dirty="0" smtClean="0"/>
              <a:t>Spory negativní – nikdo nechce být vlastníkem</a:t>
            </a:r>
          </a:p>
          <a:p>
            <a:r>
              <a:rPr lang="cs-CZ" dirty="0" smtClean="0"/>
              <a:t>Domněnka </a:t>
            </a:r>
            <a:r>
              <a:rPr lang="cs-CZ" smtClean="0"/>
              <a:t>součásti pozemku</a:t>
            </a:r>
            <a:endParaRPr lang="cs-CZ" dirty="0"/>
          </a:p>
        </p:txBody>
      </p:sp>
      <p:sp>
        <p:nvSpPr>
          <p:cNvPr id="2" name="Nadpis 1">
            <a:extLst>
              <a:ext uri="{FF2B5EF4-FFF2-40B4-BE49-F238E27FC236}">
                <a16:creationId xmlns="" xmlns:a16="http://schemas.microsoft.com/office/drawing/2014/main" id="{119588F9-E5FC-4876-9C88-6D580918CBB4}"/>
              </a:ext>
            </a:extLst>
          </p:cNvPr>
          <p:cNvSpPr>
            <a:spLocks noGrp="1"/>
          </p:cNvSpPr>
          <p:nvPr>
            <p:ph type="title"/>
          </p:nvPr>
        </p:nvSpPr>
        <p:spPr/>
        <p:txBody>
          <a:bodyPr>
            <a:normAutofit fontScale="90000"/>
          </a:bodyPr>
          <a:lstStyle/>
          <a:p>
            <a:r>
              <a:rPr lang="cs-CZ" dirty="0" smtClean="0"/>
              <a:t>Vlastnictví vodních děl a jeho prokazování</a:t>
            </a:r>
            <a:endParaRPr lang="cs-CZ" dirty="0"/>
          </a:p>
        </p:txBody>
      </p:sp>
      <p:pic>
        <p:nvPicPr>
          <p:cNvPr id="7" name="Zástupný symbol obrázku 6">
            <a:extLst>
              <a:ext uri="{FF2B5EF4-FFF2-40B4-BE49-F238E27FC236}">
                <a16:creationId xmlns="" xmlns:a16="http://schemas.microsoft.com/office/drawing/2014/main" id="{3E940032-E61E-480F-B830-D57910B14002}"/>
              </a:ext>
            </a:extLst>
          </p:cNvPr>
          <p:cNvPicPr>
            <a:picLocks noGrp="1" noChangeAspect="1"/>
          </p:cNvPicPr>
          <p:nvPr>
            <p:ph type="pic" sz="quarter" idx="13"/>
          </p:nvPr>
        </p:nvPicPr>
        <p:blipFill>
          <a:blip r:embed="rId2" cstate="print">
            <a:extLst>
              <a:ext uri="{28A0092B-C50C-407E-A947-70E740481C1C}">
                <a14:useLocalDpi xmlns="" xmlns:a14="http://schemas.microsoft.com/office/drawing/2010/main" val="0"/>
              </a:ext>
            </a:extLst>
          </a:blip>
          <a:srcRect/>
          <a:stretch>
            <a:fillRect/>
          </a:stretch>
        </p:blipFill>
        <p:spPr/>
      </p:pic>
    </p:spTree>
    <p:extLst>
      <p:ext uri="{BB962C8B-B14F-4D97-AF65-F5344CB8AC3E}">
        <p14:creationId xmlns="" xmlns:p14="http://schemas.microsoft.com/office/powerpoint/2010/main" val="3168647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 xmlns:a16="http://schemas.microsoft.com/office/drawing/2014/main" id="{D72EBE06-D94A-443C-A9F9-44AD2FC05D83}"/>
              </a:ext>
            </a:extLst>
          </p:cNvPr>
          <p:cNvSpPr>
            <a:spLocks noGrp="1"/>
          </p:cNvSpPr>
          <p:nvPr>
            <p:ph type="body" sz="quarter" idx="14"/>
          </p:nvPr>
        </p:nvSpPr>
        <p:spPr/>
        <p:txBody>
          <a:bodyPr>
            <a:normAutofit/>
          </a:bodyPr>
          <a:lstStyle/>
          <a:p>
            <a:pPr marL="514350" indent="-514350">
              <a:buAutoNum type="arabicPeriod"/>
            </a:pPr>
            <a:r>
              <a:rPr lang="cs-CZ" dirty="0" smtClean="0"/>
              <a:t>Kdo co nyní tvrdí?</a:t>
            </a:r>
          </a:p>
          <a:p>
            <a:pPr marL="514350" indent="-514350">
              <a:buAutoNum type="arabicPeriod"/>
            </a:pPr>
            <a:endParaRPr lang="cs-CZ" dirty="0" smtClean="0"/>
          </a:p>
          <a:p>
            <a:pPr marL="514350" indent="-514350">
              <a:buFontTx/>
              <a:buAutoNum type="arabicPeriod"/>
            </a:pPr>
            <a:r>
              <a:rPr lang="cs-CZ" dirty="0" smtClean="0"/>
              <a:t>Kdo </a:t>
            </a:r>
            <a:r>
              <a:rPr lang="cs-CZ" dirty="0" smtClean="0"/>
              <a:t>byl účastníkem předchozích řízení k vodnímu dílu?</a:t>
            </a:r>
          </a:p>
          <a:p>
            <a:pPr marL="514350" indent="-514350">
              <a:buAutoNum type="arabicPeriod"/>
            </a:pPr>
            <a:endParaRPr lang="cs-CZ" dirty="0" smtClean="0"/>
          </a:p>
          <a:p>
            <a:pPr marL="514350" indent="-514350">
              <a:buAutoNum type="arabicPeriod"/>
            </a:pPr>
            <a:r>
              <a:rPr lang="cs-CZ" dirty="0" smtClean="0"/>
              <a:t>Kdo je uveden v povolení k nakládání, případně v manipulačním řádu?</a:t>
            </a:r>
          </a:p>
          <a:p>
            <a:pPr marL="514350" indent="-514350">
              <a:buAutoNum type="arabicPeriod"/>
            </a:pPr>
            <a:endParaRPr lang="cs-CZ" dirty="0" smtClean="0"/>
          </a:p>
          <a:p>
            <a:pPr marL="514350" indent="-514350">
              <a:buAutoNum type="arabicPeriod"/>
            </a:pPr>
            <a:r>
              <a:rPr lang="cs-CZ" dirty="0" smtClean="0"/>
              <a:t>Kdo byl stavebníkem vodního díla?</a:t>
            </a:r>
          </a:p>
          <a:p>
            <a:pPr marL="514350" indent="-514350">
              <a:buAutoNum type="arabicPeriod"/>
            </a:pPr>
            <a:endParaRPr lang="cs-CZ" dirty="0" smtClean="0"/>
          </a:p>
          <a:p>
            <a:pPr marL="514350" indent="-514350">
              <a:buAutoNum type="arabicPeriod"/>
            </a:pPr>
            <a:r>
              <a:rPr lang="cs-CZ" dirty="0" smtClean="0"/>
              <a:t>Kdo je vlastníkem pozemků?</a:t>
            </a:r>
            <a:endParaRPr lang="cs-CZ" dirty="0" smtClean="0"/>
          </a:p>
        </p:txBody>
      </p:sp>
      <p:sp>
        <p:nvSpPr>
          <p:cNvPr id="2" name="Nadpis 1">
            <a:extLst>
              <a:ext uri="{FF2B5EF4-FFF2-40B4-BE49-F238E27FC236}">
                <a16:creationId xmlns="" xmlns:a16="http://schemas.microsoft.com/office/drawing/2014/main" id="{C834CC4B-C26A-46F7-A778-80EB991F25F0}"/>
              </a:ext>
            </a:extLst>
          </p:cNvPr>
          <p:cNvSpPr>
            <a:spLocks noGrp="1"/>
          </p:cNvSpPr>
          <p:nvPr>
            <p:ph type="title"/>
          </p:nvPr>
        </p:nvSpPr>
        <p:spPr>
          <a:xfrm>
            <a:off x="1249200" y="1980000"/>
            <a:ext cx="4968000" cy="1980000"/>
          </a:xfrm>
        </p:spPr>
        <p:txBody>
          <a:bodyPr>
            <a:normAutofit/>
          </a:bodyPr>
          <a:lstStyle/>
          <a:p>
            <a:r>
              <a:rPr lang="cs-CZ" dirty="0" smtClean="0"/>
              <a:t>Otázky při posuzování vlastnictví</a:t>
            </a:r>
            <a:endParaRPr lang="cs-CZ" dirty="0"/>
          </a:p>
        </p:txBody>
      </p:sp>
      <p:pic>
        <p:nvPicPr>
          <p:cNvPr id="8" name="Zástupný symbol obrázku 7">
            <a:extLst>
              <a:ext uri="{FF2B5EF4-FFF2-40B4-BE49-F238E27FC236}">
                <a16:creationId xmlns="" xmlns:a16="http://schemas.microsoft.com/office/drawing/2014/main" id="{E0187A5F-3E85-4B3B-B450-9F42BBE4C85D}"/>
              </a:ext>
            </a:extLst>
          </p:cNvPr>
          <p:cNvPicPr>
            <a:picLocks noGrp="1" noChangeAspect="1"/>
          </p:cNvPicPr>
          <p:nvPr>
            <p:ph type="pic" sz="quarter" idx="13"/>
          </p:nvPr>
        </p:nvPicPr>
        <p:blipFill>
          <a:blip r:embed="rId2" cstate="print">
            <a:extLst>
              <a:ext uri="{28A0092B-C50C-407E-A947-70E740481C1C}">
                <a14:useLocalDpi xmlns="" xmlns:a14="http://schemas.microsoft.com/office/drawing/2010/main" val="0"/>
              </a:ext>
            </a:extLst>
          </a:blip>
          <a:srcRect/>
          <a:stretch>
            <a:fillRect/>
          </a:stretch>
        </p:blipFill>
        <p:spPr/>
      </p:pic>
    </p:spTree>
    <p:extLst>
      <p:ext uri="{BB962C8B-B14F-4D97-AF65-F5344CB8AC3E}">
        <p14:creationId xmlns="" xmlns:p14="http://schemas.microsoft.com/office/powerpoint/2010/main" val="732213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od nadpisem">
            <a:extLst>
              <a:ext uri="{FF2B5EF4-FFF2-40B4-BE49-F238E27FC236}">
                <a16:creationId xmlns="" xmlns:a16="http://schemas.microsoft.com/office/drawing/2014/main" id="{0ECC2E6F-0E04-4B0E-B052-2B773976C467}"/>
              </a:ext>
            </a:extLst>
          </p:cNvPr>
          <p:cNvSpPr>
            <a:spLocks noGrp="1"/>
          </p:cNvSpPr>
          <p:nvPr>
            <p:ph type="body" sz="quarter" idx="14"/>
          </p:nvPr>
        </p:nvSpPr>
        <p:spPr>
          <a:xfrm>
            <a:off x="12682800" y="3474720"/>
            <a:ext cx="10454400" cy="8983980"/>
          </a:xfrm>
        </p:spPr>
        <p:txBody>
          <a:bodyPr/>
          <a:lstStyle/>
          <a:p>
            <a:pPr>
              <a:buFontTx/>
              <a:buChar char="-"/>
            </a:pPr>
            <a:r>
              <a:rPr lang="cs-CZ" dirty="0" smtClean="0"/>
              <a:t> Krajní opatření (</a:t>
            </a:r>
            <a:r>
              <a:rPr lang="cs-CZ" i="1" dirty="0" err="1" smtClean="0"/>
              <a:t>ultima</a:t>
            </a:r>
            <a:r>
              <a:rPr lang="cs-CZ" i="1" dirty="0" smtClean="0"/>
              <a:t> ratio</a:t>
            </a:r>
            <a:r>
              <a:rPr lang="cs-CZ" dirty="0" smtClean="0"/>
              <a:t>), neb hrozí průtahy v řízení</a:t>
            </a:r>
          </a:p>
          <a:p>
            <a:pPr>
              <a:buFontTx/>
              <a:buChar char="-"/>
            </a:pPr>
            <a:endParaRPr lang="cs-CZ" dirty="0" smtClean="0"/>
          </a:p>
          <a:p>
            <a:pPr>
              <a:buFontTx/>
              <a:buChar char="-"/>
            </a:pPr>
            <a:r>
              <a:rPr lang="cs-CZ" dirty="0" smtClean="0"/>
              <a:t> Je třeba nejprve vyvinout prokazatelnou aktivitu</a:t>
            </a:r>
          </a:p>
          <a:p>
            <a:pPr>
              <a:buFontTx/>
              <a:buChar char="-"/>
            </a:pPr>
            <a:endParaRPr lang="cs-CZ" dirty="0" smtClean="0"/>
          </a:p>
          <a:p>
            <a:pPr>
              <a:buFontTx/>
              <a:buChar char="-"/>
            </a:pPr>
            <a:r>
              <a:rPr lang="cs-CZ" dirty="0" smtClean="0"/>
              <a:t> U negativních sporů je třeba zvážit, zda je důvod pro potření zásady </a:t>
            </a:r>
            <a:r>
              <a:rPr lang="cs-CZ" i="1" dirty="0" err="1" smtClean="0"/>
              <a:t>superficie</a:t>
            </a:r>
            <a:r>
              <a:rPr lang="cs-CZ" i="1" dirty="0" smtClean="0"/>
              <a:t> </a:t>
            </a:r>
            <a:r>
              <a:rPr lang="cs-CZ" i="1" dirty="0" err="1" smtClean="0"/>
              <a:t>solo</a:t>
            </a:r>
            <a:r>
              <a:rPr lang="cs-CZ" i="1" dirty="0" smtClean="0"/>
              <a:t> cedit</a:t>
            </a:r>
          </a:p>
          <a:p>
            <a:pPr>
              <a:buFontTx/>
              <a:buChar char="-"/>
            </a:pPr>
            <a:endParaRPr lang="cs-CZ" i="1" dirty="0" smtClean="0"/>
          </a:p>
          <a:p>
            <a:pPr>
              <a:buFontTx/>
              <a:buChar char="-"/>
            </a:pPr>
            <a:r>
              <a:rPr lang="cs-CZ" i="1" dirty="0" smtClean="0"/>
              <a:t> </a:t>
            </a:r>
            <a:r>
              <a:rPr lang="cs-CZ" dirty="0" smtClean="0"/>
              <a:t>Zvážit, nakolik by případné následky posouzení otázky vlastnictví správním orgánem byly nevratné</a:t>
            </a:r>
            <a:endParaRPr lang="cs-CZ" i="1" dirty="0" smtClean="0"/>
          </a:p>
          <a:p>
            <a:pPr>
              <a:buFontTx/>
              <a:buChar char="-"/>
            </a:pPr>
            <a:endParaRPr lang="cs-CZ" i="1" dirty="0" smtClean="0"/>
          </a:p>
          <a:p>
            <a:pPr>
              <a:buFontTx/>
              <a:buChar char="-"/>
            </a:pPr>
            <a:r>
              <a:rPr lang="cs-CZ" dirty="0" smtClean="0"/>
              <a:t> Dát prostor pro vyjádření se k této možnosti účastníkům řízení</a:t>
            </a:r>
          </a:p>
          <a:p>
            <a:pPr>
              <a:buFontTx/>
              <a:buChar char="-"/>
            </a:pPr>
            <a:endParaRPr lang="cs-CZ" dirty="0" smtClean="0"/>
          </a:p>
          <a:p>
            <a:pPr>
              <a:buFontTx/>
              <a:buChar char="-"/>
            </a:pPr>
            <a:r>
              <a:rPr lang="cs-CZ" dirty="0" smtClean="0"/>
              <a:t>V usnesení o přerušení řízení informovat o všech dosavadních zjištěních a uvést důvody, proč to správní orgán nemůže rozhodnout sám</a:t>
            </a:r>
          </a:p>
          <a:p>
            <a:pPr>
              <a:buFontTx/>
              <a:buChar char="-"/>
            </a:pPr>
            <a:endParaRPr lang="cs-CZ" dirty="0" smtClean="0"/>
          </a:p>
          <a:p>
            <a:pPr>
              <a:buFontTx/>
              <a:buChar char="-"/>
            </a:pPr>
            <a:r>
              <a:rPr lang="cs-CZ" dirty="0" smtClean="0"/>
              <a:t>U opěrných zdí by se muselo jednat o zcela výjimečný případ – věc </a:t>
            </a:r>
            <a:r>
              <a:rPr lang="cs-CZ" dirty="0" err="1" smtClean="0"/>
              <a:t>projudikována</a:t>
            </a:r>
            <a:endParaRPr lang="cs-CZ" dirty="0"/>
          </a:p>
        </p:txBody>
      </p:sp>
      <p:sp>
        <p:nvSpPr>
          <p:cNvPr id="2" name="Nadpis 1">
            <a:extLst>
              <a:ext uri="{FF2B5EF4-FFF2-40B4-BE49-F238E27FC236}">
                <a16:creationId xmlns="" xmlns:a16="http://schemas.microsoft.com/office/drawing/2014/main" id="{9DFAB464-D17D-493C-AD4B-D870108CBA57}"/>
              </a:ext>
            </a:extLst>
          </p:cNvPr>
          <p:cNvSpPr>
            <a:spLocks noGrp="1"/>
          </p:cNvSpPr>
          <p:nvPr>
            <p:ph type="title"/>
          </p:nvPr>
        </p:nvSpPr>
        <p:spPr>
          <a:xfrm>
            <a:off x="12454200" y="1434060"/>
            <a:ext cx="10454400" cy="1332000"/>
          </a:xfrm>
        </p:spPr>
        <p:txBody>
          <a:bodyPr/>
          <a:lstStyle/>
          <a:p>
            <a:r>
              <a:rPr lang="cs-CZ" dirty="0" smtClean="0"/>
              <a:t>Určovací žaloby</a:t>
            </a:r>
            <a:endParaRPr lang="cs-CZ" dirty="0"/>
          </a:p>
        </p:txBody>
      </p:sp>
      <p:pic>
        <p:nvPicPr>
          <p:cNvPr id="17" name="Zástupný symbol obrázku 16">
            <a:extLst>
              <a:ext uri="{FF2B5EF4-FFF2-40B4-BE49-F238E27FC236}">
                <a16:creationId xmlns="" xmlns:a16="http://schemas.microsoft.com/office/drawing/2014/main" id="{3145B60D-965B-4810-A824-CD084CD34971}"/>
              </a:ext>
            </a:extLst>
          </p:cNvPr>
          <p:cNvPicPr>
            <a:picLocks noGrp="1" noChangeAspect="1"/>
          </p:cNvPicPr>
          <p:nvPr>
            <p:ph type="pic" sz="quarter" idx="13"/>
          </p:nvPr>
        </p:nvPicPr>
        <p:blipFill>
          <a:blip r:embed="rId3" cstate="print">
            <a:extLst>
              <a:ext uri="{28A0092B-C50C-407E-A947-70E740481C1C}">
                <a14:useLocalDpi xmlns="" xmlns:a14="http://schemas.microsoft.com/office/drawing/2010/main" val="0"/>
              </a:ext>
            </a:extLst>
          </a:blip>
          <a:srcRect/>
          <a:stretch>
            <a:fillRect/>
          </a:stretch>
        </p:blipFill>
        <p:spPr/>
      </p:pic>
    </p:spTree>
    <p:extLst>
      <p:ext uri="{BB962C8B-B14F-4D97-AF65-F5344CB8AC3E}">
        <p14:creationId xmlns="" xmlns:p14="http://schemas.microsoft.com/office/powerpoint/2010/main" val="1523239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79EA5EC0-2B54-47D8-B8F0-496C5CFB9A7E}"/>
              </a:ext>
            </a:extLst>
          </p:cNvPr>
          <p:cNvSpPr>
            <a:spLocks noGrp="1"/>
          </p:cNvSpPr>
          <p:nvPr>
            <p:ph type="title"/>
          </p:nvPr>
        </p:nvSpPr>
        <p:spPr>
          <a:xfrm>
            <a:off x="7782840" y="768420"/>
            <a:ext cx="15217200" cy="1260000"/>
          </a:xfrm>
        </p:spPr>
        <p:txBody>
          <a:bodyPr/>
          <a:lstStyle/>
          <a:p>
            <a:pPr algn="ctr"/>
            <a:r>
              <a:rPr lang="cs-CZ" dirty="0" smtClean="0"/>
              <a:t>Zpracování vodních děl</a:t>
            </a:r>
            <a:endParaRPr lang="cs-CZ" dirty="0"/>
          </a:p>
        </p:txBody>
      </p:sp>
      <p:pic>
        <p:nvPicPr>
          <p:cNvPr id="16" name="Zástupný symbol obrázku 15">
            <a:extLst>
              <a:ext uri="{FF2B5EF4-FFF2-40B4-BE49-F238E27FC236}">
                <a16:creationId xmlns="" xmlns:a16="http://schemas.microsoft.com/office/drawing/2014/main" id="{0D5EF9D9-6D0A-48D7-B95A-82E524156AC9}"/>
              </a:ext>
            </a:extLst>
          </p:cNvPr>
          <p:cNvPicPr>
            <a:picLocks noGrp="1" noChangeAspect="1"/>
          </p:cNvPicPr>
          <p:nvPr>
            <p:ph type="pic" sz="quarter" idx="13"/>
          </p:nvPr>
        </p:nvPicPr>
        <p:blipFill>
          <a:blip r:embed="rId2" cstate="print">
            <a:extLst>
              <a:ext uri="{28A0092B-C50C-407E-A947-70E740481C1C}">
                <a14:useLocalDpi xmlns="" xmlns:a14="http://schemas.microsoft.com/office/drawing/2010/main" val="0"/>
              </a:ext>
            </a:extLst>
          </a:blip>
          <a:srcRect l="25" r="25"/>
          <a:stretch>
            <a:fillRect/>
          </a:stretch>
        </p:blipFill>
        <p:spPr/>
      </p:pic>
      <p:sp>
        <p:nvSpPr>
          <p:cNvPr id="22" name="Zástupný symbol pro text 21"/>
          <p:cNvSpPr>
            <a:spLocks noGrp="1"/>
          </p:cNvSpPr>
          <p:nvPr>
            <p:ph type="body" sz="quarter" idx="29"/>
          </p:nvPr>
        </p:nvSpPr>
        <p:spPr>
          <a:xfrm>
            <a:off x="7132320" y="2468880"/>
            <a:ext cx="16004880" cy="10721340"/>
          </a:xfrm>
        </p:spPr>
        <p:txBody>
          <a:bodyPr>
            <a:normAutofit fontScale="92500" lnSpcReduction="10000"/>
          </a:bodyPr>
          <a:lstStyle/>
          <a:p>
            <a:r>
              <a:rPr lang="cs-CZ" dirty="0" smtClean="0"/>
              <a:t>Vodní dílo bylo za minulého režimu „dočasným vlastníkem“ rekonstruováno a rozšířeno</a:t>
            </a:r>
          </a:p>
          <a:p>
            <a:endParaRPr lang="cs-CZ" dirty="0" smtClean="0"/>
          </a:p>
          <a:p>
            <a:r>
              <a:rPr lang="cs-CZ" dirty="0" smtClean="0"/>
              <a:t>Vodní dílo bylo nově vybudováno v místech, kde v minulosti stál jiný rybník</a:t>
            </a:r>
          </a:p>
          <a:p>
            <a:pPr algn="ctr">
              <a:buFontTx/>
              <a:buChar char="-"/>
            </a:pPr>
            <a:r>
              <a:rPr lang="cs-CZ" cap="none" dirty="0" smtClean="0">
                <a:solidFill>
                  <a:schemeClr val="tx1"/>
                </a:solidFill>
              </a:rPr>
              <a:t>Je třeba posoudit:</a:t>
            </a:r>
          </a:p>
          <a:p>
            <a:pPr>
              <a:buNone/>
            </a:pPr>
            <a:r>
              <a:rPr lang="cs-CZ" cap="none" dirty="0" smtClean="0">
                <a:solidFill>
                  <a:schemeClr val="tx1"/>
                </a:solidFill>
              </a:rPr>
              <a:t>A) Jaký byl výchozí stav – fungovalo vodní dílo?</a:t>
            </a:r>
          </a:p>
          <a:p>
            <a:pPr>
              <a:buNone/>
            </a:pPr>
            <a:r>
              <a:rPr lang="cs-CZ" cap="none" dirty="0" smtClean="0">
                <a:solidFill>
                  <a:schemeClr val="tx1"/>
                </a:solidFill>
              </a:rPr>
              <a:t>B) Jaký byl skutečný rozsah stavebního zásahu?</a:t>
            </a:r>
          </a:p>
          <a:p>
            <a:pPr>
              <a:buNone/>
            </a:pPr>
            <a:r>
              <a:rPr lang="cs-CZ" cap="none" dirty="0" smtClean="0">
                <a:solidFill>
                  <a:schemeClr val="tx1"/>
                </a:solidFill>
              </a:rPr>
              <a:t>C) Jaké je spravedlivé uspořádání věcí?</a:t>
            </a:r>
          </a:p>
          <a:p>
            <a:pPr>
              <a:buNone/>
            </a:pPr>
            <a:endParaRPr lang="cs-CZ" cap="none" dirty="0" smtClean="0">
              <a:solidFill>
                <a:schemeClr val="tx1"/>
              </a:solidFill>
            </a:endParaRPr>
          </a:p>
          <a:p>
            <a:r>
              <a:rPr lang="cs-CZ" dirty="0" smtClean="0"/>
              <a:t>Rozšíření řádného Vodního díla bez vědomí jeho vlastníka</a:t>
            </a:r>
            <a:endParaRPr lang="cs-CZ" dirty="0" smtClean="0"/>
          </a:p>
          <a:p>
            <a:pPr marL="0" indent="0">
              <a:lnSpc>
                <a:spcPct val="120000"/>
              </a:lnSpc>
              <a:spcBef>
                <a:spcPts val="0"/>
              </a:spcBef>
            </a:pPr>
            <a:endParaRPr lang="cs-CZ" dirty="0" smtClean="0">
              <a:solidFill>
                <a:schemeClr val="tx1"/>
              </a:solidFill>
              <a:latin typeface="Calibri" pitchFamily="34" charset="0"/>
              <a:cs typeface="Calibri" pitchFamily="34" charset="0"/>
            </a:endParaRPr>
          </a:p>
          <a:p>
            <a:pPr marL="0" indent="0" algn="ctr">
              <a:lnSpc>
                <a:spcPct val="120000"/>
              </a:lnSpc>
              <a:spcBef>
                <a:spcPts val="0"/>
              </a:spcBef>
              <a:buNone/>
            </a:pPr>
            <a:r>
              <a:rPr lang="cs-CZ" cap="none" dirty="0" smtClean="0">
                <a:solidFill>
                  <a:schemeClr val="tx1"/>
                </a:solidFill>
                <a:latin typeface="Calibri" pitchFamily="34" charset="0"/>
                <a:cs typeface="Calibri" pitchFamily="34" charset="0"/>
              </a:rPr>
              <a:t>§ </a:t>
            </a:r>
            <a:r>
              <a:rPr lang="cs-CZ" cap="none" dirty="0" smtClean="0">
                <a:solidFill>
                  <a:schemeClr val="tx1"/>
                </a:solidFill>
                <a:latin typeface="Calibri" pitchFamily="34" charset="0"/>
                <a:cs typeface="Calibri" pitchFamily="34" charset="0"/>
              </a:rPr>
              <a:t>1087</a:t>
            </a:r>
          </a:p>
          <a:p>
            <a:pPr marL="0" indent="0" algn="ctr">
              <a:lnSpc>
                <a:spcPct val="120000"/>
              </a:lnSpc>
              <a:spcBef>
                <a:spcPts val="0"/>
              </a:spcBef>
              <a:buNone/>
            </a:pPr>
            <a:r>
              <a:rPr lang="cs-CZ" b="1" cap="none" dirty="0" err="1" smtClean="0">
                <a:solidFill>
                  <a:schemeClr val="tx1"/>
                </a:solidFill>
                <a:latin typeface="Calibri" pitchFamily="34" charset="0"/>
                <a:cs typeface="Calibri" pitchFamily="34" charset="0"/>
              </a:rPr>
              <a:t>Přestavek</a:t>
            </a:r>
            <a:r>
              <a:rPr lang="cs-CZ" cap="none" dirty="0" smtClean="0">
                <a:solidFill>
                  <a:schemeClr val="tx1"/>
                </a:solidFill>
                <a:latin typeface="Calibri" pitchFamily="34" charset="0"/>
                <a:cs typeface="Calibri" pitchFamily="34" charset="0"/>
              </a:rPr>
              <a:t> </a:t>
            </a:r>
          </a:p>
          <a:p>
            <a:pPr marL="0" indent="0" algn="just">
              <a:lnSpc>
                <a:spcPct val="120000"/>
              </a:lnSpc>
              <a:spcBef>
                <a:spcPts val="0"/>
              </a:spcBef>
              <a:buNone/>
            </a:pPr>
            <a:r>
              <a:rPr lang="cs-CZ" cap="none" dirty="0" smtClean="0">
                <a:solidFill>
                  <a:schemeClr val="tx1"/>
                </a:solidFill>
                <a:latin typeface="Calibri" pitchFamily="34" charset="0"/>
                <a:cs typeface="Calibri" pitchFamily="34" charset="0"/>
              </a:rPr>
              <a:t/>
            </a:r>
            <a:br>
              <a:rPr lang="cs-CZ" cap="none" dirty="0" smtClean="0">
                <a:solidFill>
                  <a:schemeClr val="tx1"/>
                </a:solidFill>
                <a:latin typeface="Calibri" pitchFamily="34" charset="0"/>
                <a:cs typeface="Calibri" pitchFamily="34" charset="0"/>
              </a:rPr>
            </a:br>
            <a:r>
              <a:rPr lang="cs-CZ" cap="none" dirty="0" smtClean="0">
                <a:solidFill>
                  <a:schemeClr val="tx1"/>
                </a:solidFill>
                <a:latin typeface="Calibri" pitchFamily="34" charset="0"/>
                <a:cs typeface="Calibri" pitchFamily="34" charset="0"/>
              </a:rPr>
              <a:t>(</a:t>
            </a:r>
            <a:r>
              <a:rPr lang="cs-CZ" cap="none" dirty="0" smtClean="0">
                <a:solidFill>
                  <a:schemeClr val="tx1"/>
                </a:solidFill>
                <a:latin typeface="Calibri" pitchFamily="34" charset="0"/>
                <a:cs typeface="Calibri" pitchFamily="34" charset="0"/>
              </a:rPr>
              <a:t>1) Zasahuje-li trvalá stavba zřízená na vlastním pozemku jen malou částí na malou část cizího pozemku, stane se část pozemku zastavěného </a:t>
            </a:r>
            <a:r>
              <a:rPr lang="cs-CZ" cap="none" dirty="0" err="1" smtClean="0">
                <a:solidFill>
                  <a:schemeClr val="tx1"/>
                </a:solidFill>
                <a:latin typeface="Calibri" pitchFamily="34" charset="0"/>
                <a:cs typeface="Calibri" pitchFamily="34" charset="0"/>
              </a:rPr>
              <a:t>přestavkem</a:t>
            </a:r>
            <a:r>
              <a:rPr lang="cs-CZ" cap="none" dirty="0" smtClean="0">
                <a:solidFill>
                  <a:schemeClr val="tx1"/>
                </a:solidFill>
                <a:latin typeface="Calibri" pitchFamily="34" charset="0"/>
                <a:cs typeface="Calibri" pitchFamily="34" charset="0"/>
              </a:rPr>
              <a:t> vlastnictvím zřizovatele stavby; to neplatí, nestavěl-li zřizovatel stavby v dobré víře.</a:t>
            </a:r>
          </a:p>
          <a:p>
            <a:pPr marL="0" indent="0" algn="just">
              <a:lnSpc>
                <a:spcPct val="120000"/>
              </a:lnSpc>
              <a:spcBef>
                <a:spcPts val="0"/>
              </a:spcBef>
              <a:buNone/>
            </a:pPr>
            <a:r>
              <a:rPr lang="cs-CZ" cap="none" dirty="0" smtClean="0">
                <a:solidFill>
                  <a:schemeClr val="tx1"/>
                </a:solidFill>
                <a:latin typeface="Calibri" pitchFamily="34" charset="0"/>
                <a:cs typeface="Calibri" pitchFamily="34" charset="0"/>
              </a:rPr>
              <a:t>(</a:t>
            </a:r>
            <a:r>
              <a:rPr lang="cs-CZ" cap="none" dirty="0" smtClean="0">
                <a:solidFill>
                  <a:schemeClr val="tx1"/>
                </a:solidFill>
                <a:latin typeface="Calibri" pitchFamily="34" charset="0"/>
                <a:cs typeface="Calibri" pitchFamily="34" charset="0"/>
              </a:rPr>
              <a:t>2) Kdo stavěl v dobré víře, nahradí vlastníku pozemku, jehož část byla zastavěna </a:t>
            </a:r>
            <a:r>
              <a:rPr lang="cs-CZ" cap="none" dirty="0" err="1" smtClean="0">
                <a:solidFill>
                  <a:schemeClr val="tx1"/>
                </a:solidFill>
                <a:latin typeface="Calibri" pitchFamily="34" charset="0"/>
                <a:cs typeface="Calibri" pitchFamily="34" charset="0"/>
              </a:rPr>
              <a:t>přestavkem</a:t>
            </a:r>
            <a:r>
              <a:rPr lang="cs-CZ" cap="none" dirty="0" smtClean="0">
                <a:solidFill>
                  <a:schemeClr val="tx1"/>
                </a:solidFill>
                <a:latin typeface="Calibri" pitchFamily="34" charset="0"/>
                <a:cs typeface="Calibri" pitchFamily="34" charset="0"/>
              </a:rPr>
              <a:t>, obvyklou cenu nabytého pozemku.</a:t>
            </a:r>
            <a:endParaRPr lang="cs-CZ" cap="none" dirty="0">
              <a:solidFill>
                <a:schemeClr val="tx1"/>
              </a:solidFill>
              <a:latin typeface="Calibri" pitchFamily="34" charset="0"/>
              <a:cs typeface="Calibri" pitchFamily="34" charset="0"/>
            </a:endParaRPr>
          </a:p>
        </p:txBody>
      </p:sp>
    </p:spTree>
    <p:extLst>
      <p:ext uri="{BB962C8B-B14F-4D97-AF65-F5344CB8AC3E}">
        <p14:creationId xmlns="" xmlns:p14="http://schemas.microsoft.com/office/powerpoint/2010/main" val="427465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 xmlns:a16="http://schemas.microsoft.com/office/drawing/2014/main" id="{563E927D-CDC9-4CB8-B11E-EDA74F441408}"/>
              </a:ext>
            </a:extLst>
          </p:cNvPr>
          <p:cNvSpPr>
            <a:spLocks noGrp="1"/>
          </p:cNvSpPr>
          <p:nvPr>
            <p:ph sz="quarter" idx="13"/>
          </p:nvPr>
        </p:nvSpPr>
        <p:spPr>
          <a:xfrm>
            <a:off x="960120" y="617220"/>
            <a:ext cx="22677120" cy="11849580"/>
          </a:xfrm>
        </p:spPr>
        <p:txBody>
          <a:bodyPr numCol="2">
            <a:noAutofit/>
          </a:bodyPr>
          <a:lstStyle/>
          <a:p>
            <a:pPr algn="ctr">
              <a:lnSpc>
                <a:spcPct val="120000"/>
              </a:lnSpc>
              <a:spcBef>
                <a:spcPts val="0"/>
              </a:spcBef>
            </a:pPr>
            <a:r>
              <a:rPr lang="cs-CZ" sz="3600" b="1" dirty="0" smtClean="0">
                <a:latin typeface="Calibri" pitchFamily="34" charset="0"/>
                <a:cs typeface="Calibri" pitchFamily="34" charset="0"/>
              </a:rPr>
              <a:t>Nepřikázané </a:t>
            </a:r>
            <a:r>
              <a:rPr lang="cs-CZ" sz="3600" b="1" dirty="0" smtClean="0">
                <a:latin typeface="Calibri" pitchFamily="34" charset="0"/>
                <a:cs typeface="Calibri" pitchFamily="34" charset="0"/>
              </a:rPr>
              <a:t>jednatelství</a:t>
            </a:r>
          </a:p>
          <a:p>
            <a:pPr>
              <a:lnSpc>
                <a:spcPct val="120000"/>
              </a:lnSpc>
              <a:spcBef>
                <a:spcPts val="0"/>
              </a:spcBef>
              <a:buNone/>
            </a:pPr>
            <a:endParaRPr lang="cs-CZ" sz="3600" dirty="0" smtClean="0">
              <a:latin typeface="Arial" pitchFamily="34" charset="0"/>
              <a:cs typeface="Arial" pitchFamily="34" charset="0"/>
            </a:endParaRPr>
          </a:p>
          <a:p>
            <a:pPr algn="ctr">
              <a:lnSpc>
                <a:spcPct val="120000"/>
              </a:lnSpc>
              <a:spcBef>
                <a:spcPts val="0"/>
              </a:spcBef>
              <a:buNone/>
            </a:pPr>
            <a:r>
              <a:rPr lang="cs-CZ" sz="2800" dirty="0" smtClean="0">
                <a:latin typeface="Calibri" pitchFamily="34" charset="0"/>
                <a:cs typeface="Calibri" pitchFamily="34" charset="0"/>
              </a:rPr>
              <a:t>§ </a:t>
            </a:r>
            <a:r>
              <a:rPr lang="cs-CZ" sz="2800" dirty="0" smtClean="0">
                <a:latin typeface="Calibri" pitchFamily="34" charset="0"/>
                <a:cs typeface="Calibri" pitchFamily="34" charset="0"/>
              </a:rPr>
              <a:t>3006</a:t>
            </a:r>
          </a:p>
          <a:p>
            <a:pPr algn="ctr">
              <a:lnSpc>
                <a:spcPct val="120000"/>
              </a:lnSpc>
              <a:spcBef>
                <a:spcPts val="0"/>
              </a:spcBef>
              <a:buNone/>
            </a:pPr>
            <a:r>
              <a:rPr lang="cs-CZ" sz="2800" dirty="0" smtClean="0">
                <a:latin typeface="Calibri" pitchFamily="34" charset="0"/>
                <a:cs typeface="Calibri" pitchFamily="34" charset="0"/>
              </a:rPr>
              <a:t>Základní </a:t>
            </a:r>
            <a:r>
              <a:rPr lang="cs-CZ" sz="2800" dirty="0" smtClean="0">
                <a:latin typeface="Calibri" pitchFamily="34" charset="0"/>
                <a:cs typeface="Calibri" pitchFamily="34" charset="0"/>
              </a:rPr>
              <a:t>ustanovení</a:t>
            </a:r>
          </a:p>
          <a:p>
            <a:pPr marL="0" indent="0" algn="just">
              <a:lnSpc>
                <a:spcPct val="120000"/>
              </a:lnSpc>
              <a:spcBef>
                <a:spcPts val="0"/>
              </a:spcBef>
              <a:buNone/>
              <a:tabLst>
                <a:tab pos="11041063" algn="l"/>
              </a:tabLst>
            </a:pPr>
            <a:r>
              <a:rPr lang="cs-CZ" sz="2800" dirty="0" smtClean="0">
                <a:latin typeface="Calibri" pitchFamily="34" charset="0"/>
                <a:cs typeface="Calibri" pitchFamily="34" charset="0"/>
              </a:rPr>
              <a:t>Vmísí-li </a:t>
            </a:r>
            <a:r>
              <a:rPr lang="cs-CZ" sz="2800" dirty="0" smtClean="0">
                <a:latin typeface="Calibri" pitchFamily="34" charset="0"/>
                <a:cs typeface="Calibri" pitchFamily="34" charset="0"/>
              </a:rPr>
              <a:t>se někdo do záležitostí jiné osoby, ač k </a:t>
            </a:r>
            <a:r>
              <a:rPr lang="cs-CZ" sz="2800" dirty="0" smtClean="0">
                <a:latin typeface="Calibri" pitchFamily="34" charset="0"/>
                <a:cs typeface="Calibri" pitchFamily="34" charset="0"/>
              </a:rPr>
              <a:t>tomu není </a:t>
            </a:r>
            <a:r>
              <a:rPr lang="cs-CZ" sz="2800" dirty="0" smtClean="0">
                <a:latin typeface="Calibri" pitchFamily="34" charset="0"/>
                <a:cs typeface="Calibri" pitchFamily="34" charset="0"/>
              </a:rPr>
              <a:t>oprávněn, jdou k jeho tíži následky z toho vzniklé.</a:t>
            </a:r>
          </a:p>
          <a:p>
            <a:pPr>
              <a:lnSpc>
                <a:spcPct val="120000"/>
              </a:lnSpc>
              <a:spcBef>
                <a:spcPts val="0"/>
              </a:spcBef>
            </a:pPr>
            <a:endParaRPr lang="cs-CZ" sz="2800" dirty="0" smtClean="0">
              <a:latin typeface="Calibri" pitchFamily="34" charset="0"/>
              <a:cs typeface="Calibri" pitchFamily="34" charset="0"/>
            </a:endParaRPr>
          </a:p>
          <a:p>
            <a:pPr algn="ctr">
              <a:lnSpc>
                <a:spcPct val="120000"/>
              </a:lnSpc>
              <a:spcBef>
                <a:spcPts val="0"/>
              </a:spcBef>
              <a:buNone/>
            </a:pPr>
            <a:r>
              <a:rPr lang="cs-CZ" sz="2800" dirty="0" smtClean="0">
                <a:latin typeface="Calibri" pitchFamily="34" charset="0"/>
                <a:cs typeface="Calibri" pitchFamily="34" charset="0"/>
              </a:rPr>
              <a:t>§ </a:t>
            </a:r>
            <a:r>
              <a:rPr lang="cs-CZ" sz="2800" dirty="0" smtClean="0">
                <a:latin typeface="Calibri" pitchFamily="34" charset="0"/>
                <a:cs typeface="Calibri" pitchFamily="34" charset="0"/>
              </a:rPr>
              <a:t>3007</a:t>
            </a:r>
          </a:p>
          <a:p>
            <a:pPr algn="ctr">
              <a:lnSpc>
                <a:spcPct val="120000"/>
              </a:lnSpc>
              <a:spcBef>
                <a:spcPts val="0"/>
              </a:spcBef>
              <a:buNone/>
            </a:pPr>
            <a:r>
              <a:rPr lang="cs-CZ" sz="2800" dirty="0" smtClean="0">
                <a:latin typeface="Calibri" pitchFamily="34" charset="0"/>
                <a:cs typeface="Calibri" pitchFamily="34" charset="0"/>
              </a:rPr>
              <a:t>Odvracení </a:t>
            </a:r>
            <a:r>
              <a:rPr lang="cs-CZ" sz="2800" dirty="0" smtClean="0">
                <a:latin typeface="Calibri" pitchFamily="34" charset="0"/>
                <a:cs typeface="Calibri" pitchFamily="34" charset="0"/>
              </a:rPr>
              <a:t>škody</a:t>
            </a:r>
          </a:p>
          <a:p>
            <a:pPr marL="0" indent="0" algn="just">
              <a:lnSpc>
                <a:spcPct val="120000"/>
              </a:lnSpc>
              <a:spcBef>
                <a:spcPts val="0"/>
              </a:spcBef>
              <a:buNone/>
            </a:pPr>
            <a:r>
              <a:rPr lang="cs-CZ" sz="2800" dirty="0" smtClean="0">
                <a:latin typeface="Calibri" pitchFamily="34" charset="0"/>
                <a:cs typeface="Calibri" pitchFamily="34" charset="0"/>
              </a:rPr>
              <a:t>Obstará-li </a:t>
            </a:r>
            <a:r>
              <a:rPr lang="cs-CZ" sz="2800" dirty="0" smtClean="0">
                <a:latin typeface="Calibri" pitchFamily="34" charset="0"/>
                <a:cs typeface="Calibri" pitchFamily="34" charset="0"/>
              </a:rPr>
              <a:t>někdo, ač k tomu nebyl povolán, cizí záležitost, aby odvrátil hrozící škodu, pak mu ten, jehož záležitost byla obstarána, nahradí účelně vynaložené náklady, třebaže se výsledek bez zavinění nepřikázaného jednatele nedostavil.</a:t>
            </a:r>
          </a:p>
          <a:p>
            <a:pPr>
              <a:lnSpc>
                <a:spcPct val="120000"/>
              </a:lnSpc>
              <a:spcBef>
                <a:spcPts val="0"/>
              </a:spcBef>
            </a:pPr>
            <a:endParaRPr lang="cs-CZ" sz="2800" dirty="0" smtClean="0">
              <a:latin typeface="Calibri" pitchFamily="34" charset="0"/>
              <a:cs typeface="Calibri" pitchFamily="34" charset="0"/>
            </a:endParaRPr>
          </a:p>
          <a:p>
            <a:pPr algn="ctr">
              <a:lnSpc>
                <a:spcPct val="120000"/>
              </a:lnSpc>
              <a:spcBef>
                <a:spcPts val="0"/>
              </a:spcBef>
              <a:buNone/>
            </a:pPr>
            <a:r>
              <a:rPr lang="cs-CZ" sz="2800" dirty="0" smtClean="0">
                <a:latin typeface="Calibri" pitchFamily="34" charset="0"/>
                <a:cs typeface="Calibri" pitchFamily="34" charset="0"/>
              </a:rPr>
              <a:t>§ </a:t>
            </a:r>
            <a:r>
              <a:rPr lang="cs-CZ" sz="2800" dirty="0" smtClean="0">
                <a:latin typeface="Calibri" pitchFamily="34" charset="0"/>
                <a:cs typeface="Calibri" pitchFamily="34" charset="0"/>
              </a:rPr>
              <a:t>3008</a:t>
            </a:r>
          </a:p>
          <a:p>
            <a:pPr algn="ctr">
              <a:lnSpc>
                <a:spcPct val="120000"/>
              </a:lnSpc>
              <a:spcBef>
                <a:spcPts val="0"/>
              </a:spcBef>
              <a:buNone/>
            </a:pPr>
            <a:r>
              <a:rPr lang="cs-CZ" sz="2800" dirty="0" smtClean="0">
                <a:latin typeface="Calibri" pitchFamily="34" charset="0"/>
                <a:cs typeface="Calibri" pitchFamily="34" charset="0"/>
              </a:rPr>
              <a:t>Záchrana </a:t>
            </a:r>
            <a:r>
              <a:rPr lang="cs-CZ" sz="2800" dirty="0" smtClean="0">
                <a:latin typeface="Calibri" pitchFamily="34" charset="0"/>
                <a:cs typeface="Calibri" pitchFamily="34" charset="0"/>
              </a:rPr>
              <a:t>cizí věci</a:t>
            </a:r>
          </a:p>
          <a:p>
            <a:pPr marL="0" indent="0" algn="just">
              <a:lnSpc>
                <a:spcPct val="120000"/>
              </a:lnSpc>
              <a:spcBef>
                <a:spcPts val="0"/>
              </a:spcBef>
              <a:buNone/>
            </a:pPr>
            <a:r>
              <a:rPr lang="cs-CZ" sz="2800" dirty="0" smtClean="0">
                <a:latin typeface="Calibri" pitchFamily="34" charset="0"/>
                <a:cs typeface="Calibri" pitchFamily="34" charset="0"/>
              </a:rPr>
              <a:t>Osobě</a:t>
            </a:r>
            <a:r>
              <a:rPr lang="cs-CZ" sz="2800" dirty="0" smtClean="0">
                <a:latin typeface="Calibri" pitchFamily="34" charset="0"/>
                <a:cs typeface="Calibri" pitchFamily="34" charset="0"/>
              </a:rPr>
              <a:t>, která zachrání cizí věc od nevyhnutelné ztráty nebo zkázy, náleží přiměřená odměna, nanejvýš desetina ceny věci, a náhrada účelně vynaložených nákladů. Vlastník věci se povinnosti k úhradě zbaví, nepožaduje-li zachráněnou věc nazpět.</a:t>
            </a:r>
          </a:p>
          <a:p>
            <a:pPr>
              <a:lnSpc>
                <a:spcPct val="120000"/>
              </a:lnSpc>
              <a:spcBef>
                <a:spcPts val="0"/>
              </a:spcBef>
              <a:buNone/>
            </a:pPr>
            <a:endParaRPr lang="cs-CZ" sz="2800" dirty="0" smtClean="0">
              <a:latin typeface="Calibri" pitchFamily="34" charset="0"/>
              <a:cs typeface="Calibri" pitchFamily="34" charset="0"/>
            </a:endParaRPr>
          </a:p>
          <a:p>
            <a:pPr>
              <a:lnSpc>
                <a:spcPct val="120000"/>
              </a:lnSpc>
              <a:spcBef>
                <a:spcPts val="0"/>
              </a:spcBef>
              <a:buNone/>
            </a:pPr>
            <a:endParaRPr lang="cs-CZ" sz="2800" dirty="0" smtClean="0">
              <a:latin typeface="Calibri" pitchFamily="34" charset="0"/>
              <a:cs typeface="Calibri" pitchFamily="34" charset="0"/>
            </a:endParaRPr>
          </a:p>
          <a:p>
            <a:pPr algn="ctr">
              <a:lnSpc>
                <a:spcPct val="120000"/>
              </a:lnSpc>
              <a:spcBef>
                <a:spcPts val="0"/>
              </a:spcBef>
              <a:buNone/>
            </a:pPr>
            <a:r>
              <a:rPr lang="cs-CZ" sz="2800" dirty="0" smtClean="0">
                <a:latin typeface="Calibri" pitchFamily="34" charset="0"/>
                <a:cs typeface="Calibri" pitchFamily="34" charset="0"/>
              </a:rPr>
              <a:t/>
            </a:r>
            <a:br>
              <a:rPr lang="cs-CZ" sz="2800" dirty="0" smtClean="0">
                <a:latin typeface="Calibri" pitchFamily="34" charset="0"/>
                <a:cs typeface="Calibri" pitchFamily="34" charset="0"/>
              </a:rPr>
            </a:br>
            <a:r>
              <a:rPr lang="cs-CZ" sz="2800" b="1" dirty="0" smtClean="0">
                <a:latin typeface="Calibri" pitchFamily="34" charset="0"/>
                <a:cs typeface="Calibri" pitchFamily="34" charset="0"/>
              </a:rPr>
              <a:t>§ 3009</a:t>
            </a:r>
          </a:p>
          <a:p>
            <a:pPr algn="ctr">
              <a:lnSpc>
                <a:spcPct val="120000"/>
              </a:lnSpc>
              <a:spcBef>
                <a:spcPts val="0"/>
              </a:spcBef>
              <a:buNone/>
            </a:pPr>
            <a:r>
              <a:rPr lang="cs-CZ" sz="2800" b="1" dirty="0" smtClean="0">
                <a:latin typeface="Calibri" pitchFamily="34" charset="0"/>
                <a:cs typeface="Calibri" pitchFamily="34" charset="0"/>
              </a:rPr>
              <a:t>Jednání </a:t>
            </a:r>
            <a:r>
              <a:rPr lang="cs-CZ" sz="2800" b="1" dirty="0" smtClean="0">
                <a:latin typeface="Calibri" pitchFamily="34" charset="0"/>
                <a:cs typeface="Calibri" pitchFamily="34" charset="0"/>
              </a:rPr>
              <a:t>k užitku jiné osoby</a:t>
            </a:r>
          </a:p>
          <a:p>
            <a:pPr algn="just">
              <a:lnSpc>
                <a:spcPct val="120000"/>
              </a:lnSpc>
              <a:spcBef>
                <a:spcPts val="0"/>
              </a:spcBef>
              <a:buNone/>
            </a:pPr>
            <a:r>
              <a:rPr lang="cs-CZ" sz="2800" b="1" dirty="0" smtClean="0">
                <a:latin typeface="Calibri" pitchFamily="34" charset="0"/>
                <a:cs typeface="Calibri" pitchFamily="34" charset="0"/>
              </a:rPr>
              <a:t>(</a:t>
            </a:r>
            <a:r>
              <a:rPr lang="cs-CZ" sz="2800" b="1" dirty="0" smtClean="0">
                <a:latin typeface="Calibri" pitchFamily="34" charset="0"/>
                <a:cs typeface="Calibri" pitchFamily="34" charset="0"/>
              </a:rPr>
              <a:t>1) Ujme-li se někdo záležitosti ve prospěch jiné osoby bez jejího svolení, nahradí mu tato osoba účelně vynaložené náklady, zařídil-li záležitost k jejímu převážnému užitku. Zda byla záležitost provedena k užitku jiného, se neposoudí podle obecných hledisek, ale se zřetelem k jeho pochopitelným zájmům a záměrům.</a:t>
            </a:r>
          </a:p>
          <a:p>
            <a:pPr algn="just">
              <a:lnSpc>
                <a:spcPct val="120000"/>
              </a:lnSpc>
              <a:spcBef>
                <a:spcPts val="0"/>
              </a:spcBef>
              <a:buNone/>
            </a:pPr>
            <a:r>
              <a:rPr lang="cs-CZ" sz="2800" b="1" dirty="0" smtClean="0">
                <a:latin typeface="Calibri" pitchFamily="34" charset="0"/>
                <a:cs typeface="Calibri" pitchFamily="34" charset="0"/>
              </a:rPr>
              <a:t>(</a:t>
            </a:r>
            <a:r>
              <a:rPr lang="cs-CZ" sz="2800" b="1" dirty="0" smtClean="0">
                <a:latin typeface="Calibri" pitchFamily="34" charset="0"/>
                <a:cs typeface="Calibri" pitchFamily="34" charset="0"/>
              </a:rPr>
              <a:t>2) Není-li užitek převážný, nemá nepřikázaný jednatel právo na náhradu nákladů. Osoba, jejíž záležitost na sebe vzal, může po nepřikázaném jednateli požadovat, aby vše uvedl do předešlého stavu, a není-li to dobře možné, aby nahradil škodu.</a:t>
            </a:r>
          </a:p>
          <a:p>
            <a:pPr>
              <a:lnSpc>
                <a:spcPct val="120000"/>
              </a:lnSpc>
              <a:spcBef>
                <a:spcPts val="0"/>
              </a:spcBef>
            </a:pPr>
            <a:endParaRPr lang="cs-CZ" sz="2800" dirty="0" smtClean="0">
              <a:latin typeface="Calibri" pitchFamily="34" charset="0"/>
              <a:cs typeface="Calibri" pitchFamily="34" charset="0"/>
            </a:endParaRPr>
          </a:p>
          <a:p>
            <a:pPr algn="ctr">
              <a:lnSpc>
                <a:spcPct val="120000"/>
              </a:lnSpc>
              <a:spcBef>
                <a:spcPts val="0"/>
              </a:spcBef>
              <a:buNone/>
            </a:pPr>
            <a:r>
              <a:rPr lang="cs-CZ" sz="2800" dirty="0" smtClean="0">
                <a:latin typeface="Calibri" pitchFamily="34" charset="0"/>
                <a:cs typeface="Calibri" pitchFamily="34" charset="0"/>
              </a:rPr>
              <a:t>Společná </a:t>
            </a:r>
            <a:r>
              <a:rPr lang="cs-CZ" sz="2800" dirty="0" smtClean="0">
                <a:latin typeface="Calibri" pitchFamily="34" charset="0"/>
                <a:cs typeface="Calibri" pitchFamily="34" charset="0"/>
              </a:rPr>
              <a:t>ustanovení</a:t>
            </a:r>
          </a:p>
          <a:p>
            <a:pPr algn="ctr">
              <a:lnSpc>
                <a:spcPct val="120000"/>
              </a:lnSpc>
              <a:spcBef>
                <a:spcPts val="0"/>
              </a:spcBef>
              <a:buNone/>
            </a:pPr>
            <a:r>
              <a:rPr lang="cs-CZ" sz="2800" dirty="0" smtClean="0">
                <a:latin typeface="Calibri" pitchFamily="34" charset="0"/>
                <a:cs typeface="Calibri" pitchFamily="34" charset="0"/>
              </a:rPr>
              <a:t>§ </a:t>
            </a:r>
            <a:r>
              <a:rPr lang="cs-CZ" sz="2800" dirty="0" smtClean="0">
                <a:latin typeface="Calibri" pitchFamily="34" charset="0"/>
                <a:cs typeface="Calibri" pitchFamily="34" charset="0"/>
              </a:rPr>
              <a:t>3010</a:t>
            </a:r>
          </a:p>
          <a:p>
            <a:pPr marL="0" indent="0" algn="just">
              <a:lnSpc>
                <a:spcPct val="120000"/>
              </a:lnSpc>
              <a:spcBef>
                <a:spcPts val="0"/>
              </a:spcBef>
              <a:buNone/>
            </a:pPr>
            <a:r>
              <a:rPr lang="cs-CZ" sz="2800" dirty="0" smtClean="0">
                <a:latin typeface="Calibri" pitchFamily="34" charset="0"/>
                <a:cs typeface="Calibri" pitchFamily="34" charset="0"/>
              </a:rPr>
              <a:t>Kdo </a:t>
            </a:r>
            <a:r>
              <a:rPr lang="cs-CZ" sz="2800" dirty="0" smtClean="0">
                <a:latin typeface="Calibri" pitchFamily="34" charset="0"/>
                <a:cs typeface="Calibri" pitchFamily="34" charset="0"/>
              </a:rPr>
              <a:t>se ujal cizí záležitosti bez příkazu, dovede ji až do konce a podá o ní vyúčtování a převede vše, co při tom získal, osobě, jejíž záležitost obstaral.</a:t>
            </a:r>
          </a:p>
          <a:p>
            <a:pPr>
              <a:lnSpc>
                <a:spcPct val="120000"/>
              </a:lnSpc>
              <a:spcBef>
                <a:spcPts val="0"/>
              </a:spcBef>
            </a:pPr>
            <a:endParaRPr lang="cs-CZ" sz="2800" dirty="0" smtClean="0">
              <a:latin typeface="Calibri" pitchFamily="34" charset="0"/>
              <a:cs typeface="Calibri" pitchFamily="34" charset="0"/>
            </a:endParaRPr>
          </a:p>
          <a:p>
            <a:pPr algn="ctr">
              <a:lnSpc>
                <a:spcPct val="120000"/>
              </a:lnSpc>
              <a:spcBef>
                <a:spcPts val="0"/>
              </a:spcBef>
              <a:buNone/>
            </a:pPr>
            <a:r>
              <a:rPr lang="cs-CZ" sz="2800" dirty="0" smtClean="0">
                <a:latin typeface="Calibri" pitchFamily="34" charset="0"/>
                <a:cs typeface="Calibri" pitchFamily="34" charset="0"/>
              </a:rPr>
              <a:t>§ </a:t>
            </a:r>
            <a:r>
              <a:rPr lang="cs-CZ" sz="2800" dirty="0" smtClean="0">
                <a:latin typeface="Calibri" pitchFamily="34" charset="0"/>
                <a:cs typeface="Calibri" pitchFamily="34" charset="0"/>
              </a:rPr>
              <a:t>3011</a:t>
            </a:r>
          </a:p>
          <a:p>
            <a:pPr marL="182563" indent="0" algn="just">
              <a:lnSpc>
                <a:spcPct val="120000"/>
              </a:lnSpc>
              <a:spcBef>
                <a:spcPts val="0"/>
              </a:spcBef>
              <a:buNone/>
            </a:pPr>
            <a:r>
              <a:rPr lang="cs-CZ" sz="2800" dirty="0" smtClean="0">
                <a:latin typeface="Calibri" pitchFamily="34" charset="0"/>
                <a:cs typeface="Calibri" pitchFamily="34" charset="0"/>
              </a:rPr>
              <a:t>Nemá-li </a:t>
            </a:r>
            <a:r>
              <a:rPr lang="cs-CZ" sz="2800" dirty="0" smtClean="0">
                <a:latin typeface="Calibri" pitchFamily="34" charset="0"/>
                <a:cs typeface="Calibri" pitchFamily="34" charset="0"/>
              </a:rPr>
              <a:t>nepřikázaný jednatel právo na náhradu nákladů, může si vzít, co pořídil na vlastní náklady, je-li to možné a nezhorší-li se tím podstata věci nebo neztíží-li se nepřiměřeně její užívání.</a:t>
            </a:r>
          </a:p>
          <a:p>
            <a:pPr>
              <a:lnSpc>
                <a:spcPct val="120000"/>
              </a:lnSpc>
              <a:spcBef>
                <a:spcPts val="0"/>
              </a:spcBef>
              <a:buNone/>
            </a:pPr>
            <a:endParaRPr lang="cs-CZ" sz="1200" dirty="0">
              <a:latin typeface="Calibri" pitchFamily="34" charset="0"/>
              <a:cs typeface="Calibri" pitchFamily="34" charset="0"/>
            </a:endParaRPr>
          </a:p>
        </p:txBody>
      </p:sp>
    </p:spTree>
    <p:extLst>
      <p:ext uri="{BB962C8B-B14F-4D97-AF65-F5344CB8AC3E}">
        <p14:creationId xmlns="" xmlns:p14="http://schemas.microsoft.com/office/powerpoint/2010/main" val="355613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CE72F682-1579-4134-BAF9-6B0E7B013CAC}"/>
              </a:ext>
            </a:extLst>
          </p:cNvPr>
          <p:cNvSpPr>
            <a:spLocks noGrp="1"/>
          </p:cNvSpPr>
          <p:nvPr>
            <p:ph type="title"/>
          </p:nvPr>
        </p:nvSpPr>
        <p:spPr>
          <a:xfrm>
            <a:off x="7691400" y="928440"/>
            <a:ext cx="15217200" cy="1260000"/>
          </a:xfrm>
        </p:spPr>
        <p:txBody>
          <a:bodyPr/>
          <a:lstStyle/>
          <a:p>
            <a:pPr algn="ctr"/>
            <a:r>
              <a:rPr lang="cs-CZ" dirty="0" smtClean="0"/>
              <a:t>Dotaz – Studna z roku 1932</a:t>
            </a:r>
            <a:endParaRPr lang="cs-CZ" dirty="0"/>
          </a:p>
        </p:txBody>
      </p:sp>
      <p:sp>
        <p:nvSpPr>
          <p:cNvPr id="4" name="Zástupný symbol pro text 3">
            <a:extLst>
              <a:ext uri="{FF2B5EF4-FFF2-40B4-BE49-F238E27FC236}">
                <a16:creationId xmlns="" xmlns:a16="http://schemas.microsoft.com/office/drawing/2014/main" id="{77793896-C31C-42C3-8170-9F8A962C4C44}"/>
              </a:ext>
            </a:extLst>
          </p:cNvPr>
          <p:cNvSpPr>
            <a:spLocks noGrp="1"/>
          </p:cNvSpPr>
          <p:nvPr>
            <p:ph type="body" sz="quarter" idx="19"/>
          </p:nvPr>
        </p:nvSpPr>
        <p:spPr>
          <a:xfrm>
            <a:off x="7920000" y="3420000"/>
            <a:ext cx="15217200" cy="7255620"/>
          </a:xfrm>
        </p:spPr>
        <p:txBody>
          <a:bodyPr/>
          <a:lstStyle/>
          <a:p>
            <a:pPr algn="just"/>
            <a:r>
              <a:rPr lang="cs-CZ" dirty="0" smtClean="0"/>
              <a:t>Studna vybudovaná v roce 1932 i s vodovodem na pozemku FO z niž je vybudovaný vodovod s rozvodem/v historii pro další nemovitosti rodinných příslušníků/ nyní zásobuje vodovod 6 nemovitostí. </a:t>
            </a:r>
            <a:endParaRPr lang="cs-CZ" dirty="0" smtClean="0"/>
          </a:p>
          <a:p>
            <a:pPr algn="just"/>
            <a:endParaRPr lang="cs-CZ" dirty="0" smtClean="0"/>
          </a:p>
          <a:p>
            <a:pPr algn="just"/>
            <a:r>
              <a:rPr lang="cs-CZ" dirty="0" smtClean="0"/>
              <a:t>-  vztahuje se na užívání studny, vodovodu a odběr vody právo držby, když je tento vodovod užíván v dobré víře více jak osmdesát let?</a:t>
            </a:r>
          </a:p>
          <a:p>
            <a:pPr algn="just"/>
            <a:endParaRPr lang="cs-CZ" dirty="0" smtClean="0"/>
          </a:p>
          <a:p>
            <a:pPr algn="just"/>
            <a:r>
              <a:rPr lang="cs-CZ" i="1" dirty="0" smtClean="0"/>
              <a:t>-</a:t>
            </a:r>
            <a:r>
              <a:rPr lang="cs-CZ" dirty="0" smtClean="0"/>
              <a:t> lze  při vodoprávním řízení pohlížet na ostatní jako spoluvlastníky nebo má VÚ považovat majitele pozemku, na kterém je studna, jako jediného vlastníka studny?</a:t>
            </a:r>
          </a:p>
          <a:p>
            <a:pPr algn="just"/>
            <a:endParaRPr lang="cs-CZ" dirty="0" smtClean="0"/>
          </a:p>
          <a:p>
            <a:pPr algn="just"/>
            <a:r>
              <a:rPr lang="cs-CZ" i="1" dirty="0" smtClean="0"/>
              <a:t>- </a:t>
            </a:r>
            <a:r>
              <a:rPr lang="cs-CZ" dirty="0" smtClean="0"/>
              <a:t>musí o spoluvlastnictví rozhodnout soud?</a:t>
            </a:r>
          </a:p>
          <a:p>
            <a:pPr algn="just"/>
            <a:endParaRPr lang="cs-CZ" dirty="0"/>
          </a:p>
        </p:txBody>
      </p:sp>
      <p:pic>
        <p:nvPicPr>
          <p:cNvPr id="9" name="Zástupný symbol obrázku 8">
            <a:extLst>
              <a:ext uri="{FF2B5EF4-FFF2-40B4-BE49-F238E27FC236}">
                <a16:creationId xmlns="" xmlns:a16="http://schemas.microsoft.com/office/drawing/2014/main" id="{166D07AA-3380-45CB-AA1C-0BF5871BC8B6}"/>
              </a:ext>
            </a:extLst>
          </p:cNvPr>
          <p:cNvPicPr>
            <a:picLocks noGrp="1" noChangeAspect="1"/>
          </p:cNvPicPr>
          <p:nvPr>
            <p:ph type="pic" sz="quarter" idx="13"/>
          </p:nvPr>
        </p:nvPicPr>
        <p:blipFill>
          <a:blip r:embed="rId2" cstate="print">
            <a:extLst>
              <a:ext uri="{28A0092B-C50C-407E-A947-70E740481C1C}">
                <a14:useLocalDpi xmlns="" xmlns:a14="http://schemas.microsoft.com/office/drawing/2010/main" val="0"/>
              </a:ext>
            </a:extLst>
          </a:blip>
          <a:srcRect/>
          <a:stretch>
            <a:fillRect/>
          </a:stretch>
        </p:blipFill>
        <p:spPr/>
      </p:pic>
    </p:spTree>
    <p:extLst>
      <p:ext uri="{BB962C8B-B14F-4D97-AF65-F5344CB8AC3E}">
        <p14:creationId xmlns="" xmlns:p14="http://schemas.microsoft.com/office/powerpoint/2010/main" val="806436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00200" y="1394460"/>
            <a:ext cx="21785580" cy="9694962"/>
          </a:xfrm>
          <a:prstGeom prst="rect">
            <a:avLst/>
          </a:prstGeom>
          <a:noFill/>
        </p:spPr>
        <p:txBody>
          <a:bodyPr wrap="square" numCol="2" rtlCol="0">
            <a:spAutoFit/>
          </a:bodyPr>
          <a:lstStyle/>
          <a:p>
            <a:pPr algn="ctr"/>
            <a:r>
              <a:rPr lang="cs-CZ" sz="2400" b="1" dirty="0" smtClean="0">
                <a:latin typeface="Calibri" pitchFamily="34" charset="0"/>
                <a:cs typeface="Calibri" pitchFamily="34" charset="0"/>
              </a:rPr>
              <a:t>Přídatné spoluvlastnictví</a:t>
            </a:r>
            <a:endParaRPr lang="cs-CZ" sz="2400" dirty="0" smtClean="0">
              <a:latin typeface="Calibri" pitchFamily="34" charset="0"/>
              <a:cs typeface="Calibri" pitchFamily="34" charset="0"/>
            </a:endParaRPr>
          </a:p>
          <a:p>
            <a:pPr algn="ctr"/>
            <a:r>
              <a:rPr lang="cs-CZ" sz="2400" b="1" dirty="0" smtClean="0">
                <a:latin typeface="Calibri" pitchFamily="34" charset="0"/>
                <a:cs typeface="Calibri" pitchFamily="34" charset="0"/>
              </a:rPr>
              <a:t/>
            </a:r>
            <a:br>
              <a:rPr lang="cs-CZ" sz="2400" b="1" dirty="0" smtClean="0">
                <a:latin typeface="Calibri" pitchFamily="34" charset="0"/>
                <a:cs typeface="Calibri" pitchFamily="34" charset="0"/>
              </a:rPr>
            </a:br>
            <a:r>
              <a:rPr lang="cs-CZ" sz="2400" dirty="0" smtClean="0">
                <a:latin typeface="Calibri" pitchFamily="34" charset="0"/>
                <a:cs typeface="Calibri" pitchFamily="34" charset="0"/>
              </a:rPr>
              <a:t>§ </a:t>
            </a:r>
            <a:r>
              <a:rPr lang="cs-CZ" sz="2400" dirty="0" smtClean="0">
                <a:latin typeface="Calibri" pitchFamily="34" charset="0"/>
                <a:cs typeface="Calibri" pitchFamily="34" charset="0"/>
              </a:rPr>
              <a:t>1223</a:t>
            </a:r>
          </a:p>
          <a:p>
            <a:pPr algn="just">
              <a:buAutoNum type="arabicParenBoth"/>
            </a:pPr>
            <a:r>
              <a:rPr lang="cs-CZ" sz="2400" b="1" dirty="0" smtClean="0">
                <a:latin typeface="Calibri" pitchFamily="34" charset="0"/>
                <a:cs typeface="Calibri" pitchFamily="34" charset="0"/>
              </a:rPr>
              <a:t>Věc </a:t>
            </a:r>
            <a:r>
              <a:rPr lang="cs-CZ" sz="2400" b="1" dirty="0" smtClean="0">
                <a:latin typeface="Calibri" pitchFamily="34" charset="0"/>
                <a:cs typeface="Calibri" pitchFamily="34" charset="0"/>
              </a:rPr>
              <a:t>náležící společně několika vlastníkům samostatných věcí určených k takovému užívání, že tyto věci vytvářejí místně i účelem vymezený celek, a která slouží společnému účelu tak, že bez ní není užívání samostatných věcí dobře možné, je v přídatném spoluvlastnictví těchto vlastníků.</a:t>
            </a:r>
            <a:r>
              <a:rPr lang="cs-CZ" sz="2400" dirty="0" smtClean="0">
                <a:latin typeface="Calibri" pitchFamily="34" charset="0"/>
                <a:cs typeface="Calibri" pitchFamily="34" charset="0"/>
              </a:rPr>
              <a:t> Týká-li se přídatné spoluvlastnictví nemovité věci zapisované do veřejného seznamu, zapíše se do veřejného seznamu i přídatné spoluvlastnictví.</a:t>
            </a:r>
          </a:p>
          <a:p>
            <a:pPr algn="just"/>
            <a:r>
              <a:rPr lang="cs-CZ" sz="2400" dirty="0" smtClean="0">
                <a:latin typeface="Calibri" pitchFamily="34" charset="0"/>
                <a:cs typeface="Calibri" pitchFamily="34" charset="0"/>
              </a:rPr>
              <a:t>(</a:t>
            </a:r>
            <a:r>
              <a:rPr lang="cs-CZ" sz="2400" dirty="0" smtClean="0">
                <a:latin typeface="Calibri" pitchFamily="34" charset="0"/>
                <a:cs typeface="Calibri" pitchFamily="34" charset="0"/>
              </a:rPr>
              <a:t>2) Ustanovení o přídatném spoluvlastnictví se použijí přiměřeně i na zařízení pořízené nebo jinak nabyté vlastníky uvedenými v odstavci 1 společným nákladem tak, aby sloužilo jim všem.</a:t>
            </a:r>
          </a:p>
          <a:p>
            <a:pPr algn="ctr"/>
            <a:r>
              <a:rPr lang="cs-CZ" sz="2400" dirty="0" smtClean="0">
                <a:latin typeface="Calibri" pitchFamily="34" charset="0"/>
                <a:cs typeface="Calibri" pitchFamily="34" charset="0"/>
              </a:rPr>
              <a:t/>
            </a:r>
            <a:br>
              <a:rPr lang="cs-CZ" sz="2400" dirty="0" smtClean="0">
                <a:latin typeface="Calibri" pitchFamily="34" charset="0"/>
                <a:cs typeface="Calibri" pitchFamily="34" charset="0"/>
              </a:rPr>
            </a:br>
            <a:r>
              <a:rPr lang="cs-CZ" sz="2400" dirty="0" smtClean="0">
                <a:latin typeface="Calibri" pitchFamily="34" charset="0"/>
                <a:cs typeface="Calibri" pitchFamily="34" charset="0"/>
              </a:rPr>
              <a:t>§ 1224</a:t>
            </a:r>
          </a:p>
          <a:p>
            <a:pPr algn="just">
              <a:buAutoNum type="arabicParenBoth"/>
            </a:pPr>
            <a:r>
              <a:rPr lang="cs-CZ" sz="2400" dirty="0" smtClean="0">
                <a:latin typeface="Calibri" pitchFamily="34" charset="0"/>
                <a:cs typeface="Calibri" pitchFamily="34" charset="0"/>
              </a:rPr>
              <a:t>Věc </a:t>
            </a:r>
            <a:r>
              <a:rPr lang="cs-CZ" sz="2400" dirty="0" smtClean="0">
                <a:latin typeface="Calibri" pitchFamily="34" charset="0"/>
                <a:cs typeface="Calibri" pitchFamily="34" charset="0"/>
              </a:rPr>
              <a:t>v přídatném spoluvlastnictví nesmí být proti vůli některého ze spoluvlastníků odňata společnému účelu.</a:t>
            </a:r>
          </a:p>
          <a:p>
            <a:pPr algn="just">
              <a:tabLst>
                <a:tab pos="10583863" algn="l"/>
              </a:tabLst>
            </a:pPr>
            <a:r>
              <a:rPr lang="cs-CZ" sz="2400" dirty="0" smtClean="0">
                <a:latin typeface="Calibri" pitchFamily="34" charset="0"/>
                <a:cs typeface="Calibri" pitchFamily="34" charset="0"/>
              </a:rPr>
              <a:t>(</a:t>
            </a:r>
            <a:r>
              <a:rPr lang="cs-CZ" sz="2400" dirty="0" smtClean="0">
                <a:latin typeface="Calibri" pitchFamily="34" charset="0"/>
                <a:cs typeface="Calibri" pitchFamily="34" charset="0"/>
              </a:rPr>
              <a:t>2) Zatížit lze věc v přídatném spoluvlastnictví jen způsobem, který nebrání jejímu využití společnému účelu.</a:t>
            </a:r>
          </a:p>
          <a:p>
            <a:pPr algn="ctr"/>
            <a:r>
              <a:rPr lang="cs-CZ" sz="2400" dirty="0" smtClean="0">
                <a:latin typeface="Calibri" pitchFamily="34" charset="0"/>
                <a:cs typeface="Calibri" pitchFamily="34" charset="0"/>
              </a:rPr>
              <a:t/>
            </a:r>
            <a:br>
              <a:rPr lang="cs-CZ" sz="2400" dirty="0" smtClean="0">
                <a:latin typeface="Calibri" pitchFamily="34" charset="0"/>
                <a:cs typeface="Calibri" pitchFamily="34" charset="0"/>
              </a:rPr>
            </a:br>
            <a:r>
              <a:rPr lang="cs-CZ" sz="2400" dirty="0" smtClean="0">
                <a:latin typeface="Calibri" pitchFamily="34" charset="0"/>
                <a:cs typeface="Calibri" pitchFamily="34" charset="0"/>
              </a:rPr>
              <a:t>§ 1225</a:t>
            </a:r>
          </a:p>
          <a:p>
            <a:pPr algn="just">
              <a:buAutoNum type="arabicParenBoth"/>
            </a:pPr>
            <a:r>
              <a:rPr lang="cs-CZ" sz="2400" dirty="0" smtClean="0">
                <a:latin typeface="Calibri" pitchFamily="34" charset="0"/>
                <a:cs typeface="Calibri" pitchFamily="34" charset="0"/>
              </a:rPr>
              <a:t>Žádnému </a:t>
            </a:r>
            <a:r>
              <a:rPr lang="cs-CZ" sz="2400" dirty="0" smtClean="0">
                <a:latin typeface="Calibri" pitchFamily="34" charset="0"/>
                <a:cs typeface="Calibri" pitchFamily="34" charset="0"/>
              </a:rPr>
              <a:t>ze spoluvlastníků nelze bránit v účasti na využití věci v přídatném spoluvlastnictví způsobem, který společnému účelu odpovídá a nebrání jejímu využití ostatními spoluvlastníky.</a:t>
            </a:r>
          </a:p>
          <a:p>
            <a:pPr algn="just"/>
            <a:r>
              <a:rPr lang="cs-CZ" sz="2400" dirty="0" smtClean="0">
                <a:latin typeface="Calibri" pitchFamily="34" charset="0"/>
                <a:cs typeface="Calibri" pitchFamily="34" charset="0"/>
              </a:rPr>
              <a:t>(</a:t>
            </a:r>
            <a:r>
              <a:rPr lang="cs-CZ" sz="2400" dirty="0" smtClean="0">
                <a:latin typeface="Calibri" pitchFamily="34" charset="0"/>
                <a:cs typeface="Calibri" pitchFamily="34" charset="0"/>
              </a:rPr>
              <a:t>2) Vzdání se práva účasti na využití věci v přídatném spoluvlastnictví některým spoluvlastníkem nemá účinky pro jeho právní nástupce.</a:t>
            </a:r>
          </a:p>
          <a:p>
            <a:pPr algn="ctr"/>
            <a:r>
              <a:rPr lang="cs-CZ" sz="2400" dirty="0" smtClean="0">
                <a:latin typeface="Calibri" pitchFamily="34" charset="0"/>
                <a:cs typeface="Calibri" pitchFamily="34" charset="0"/>
              </a:rPr>
              <a:t/>
            </a:r>
            <a:br>
              <a:rPr lang="cs-CZ" sz="2400" dirty="0" smtClean="0">
                <a:latin typeface="Calibri" pitchFamily="34" charset="0"/>
                <a:cs typeface="Calibri" pitchFamily="34" charset="0"/>
              </a:rPr>
            </a:br>
            <a:r>
              <a:rPr lang="cs-CZ" sz="2400" dirty="0" smtClean="0">
                <a:latin typeface="Calibri" pitchFamily="34" charset="0"/>
                <a:cs typeface="Calibri" pitchFamily="34" charset="0"/>
              </a:rPr>
              <a:t>§ 1226</a:t>
            </a:r>
          </a:p>
          <a:p>
            <a:pPr marL="365125" algn="just"/>
            <a:r>
              <a:rPr lang="cs-CZ" sz="2400" b="1" dirty="0" smtClean="0">
                <a:latin typeface="Calibri" pitchFamily="34" charset="0"/>
                <a:cs typeface="Calibri" pitchFamily="34" charset="0"/>
              </a:rPr>
              <a:t>Slouží-li </a:t>
            </a:r>
            <a:r>
              <a:rPr lang="cs-CZ" sz="2400" b="1" dirty="0" smtClean="0">
                <a:latin typeface="Calibri" pitchFamily="34" charset="0"/>
                <a:cs typeface="Calibri" pitchFamily="34" charset="0"/>
              </a:rPr>
              <a:t>věc v přídatném spoluvlastnictví k společnému využití pozemků, stanoví se podíly spoluvlastníků na společné věci poměrem výměry pozemků. To spoluvlastníkům nebrání, aby si velikost podílů ujednali jinak.</a:t>
            </a:r>
          </a:p>
          <a:p>
            <a:pPr marL="365125" algn="ctr"/>
            <a:r>
              <a:rPr lang="cs-CZ" sz="2400" dirty="0" smtClean="0">
                <a:latin typeface="Calibri" pitchFamily="34" charset="0"/>
                <a:cs typeface="Calibri" pitchFamily="34" charset="0"/>
              </a:rPr>
              <a:t/>
            </a:r>
            <a:br>
              <a:rPr lang="cs-CZ" sz="2400" dirty="0" smtClean="0">
                <a:latin typeface="Calibri" pitchFamily="34" charset="0"/>
                <a:cs typeface="Calibri" pitchFamily="34" charset="0"/>
              </a:rPr>
            </a:br>
            <a:r>
              <a:rPr lang="cs-CZ" sz="2400" dirty="0" smtClean="0">
                <a:latin typeface="Calibri" pitchFamily="34" charset="0"/>
                <a:cs typeface="Calibri" pitchFamily="34" charset="0"/>
              </a:rPr>
              <a:t>§ 1227</a:t>
            </a:r>
          </a:p>
          <a:p>
            <a:pPr marL="365125" algn="just">
              <a:buAutoNum type="arabicParenBoth"/>
            </a:pPr>
            <a:r>
              <a:rPr lang="cs-CZ" sz="2400" dirty="0" smtClean="0">
                <a:latin typeface="Calibri" pitchFamily="34" charset="0"/>
                <a:cs typeface="Calibri" pitchFamily="34" charset="0"/>
              </a:rPr>
              <a:t>Podíl </a:t>
            </a:r>
            <a:r>
              <a:rPr lang="cs-CZ" sz="2400" dirty="0" smtClean="0">
                <a:latin typeface="Calibri" pitchFamily="34" charset="0"/>
                <a:cs typeface="Calibri" pitchFamily="34" charset="0"/>
              </a:rPr>
              <a:t>na věci v přídatném spoluvlastnictví lze převést jen za současného převodu vlastnického práva k věci, k jejímuž využití věc v přídatném spoluvlastnictví slouží. Převádí-li se vlastnické právo k takové věci, platí, že se převod vztahuje i na podíl na věci v přídatném spoluvlastnictví.</a:t>
            </a:r>
          </a:p>
          <a:p>
            <a:pPr marL="365125" algn="just"/>
            <a:r>
              <a:rPr lang="cs-CZ" sz="2400" dirty="0" smtClean="0">
                <a:latin typeface="Calibri" pitchFamily="34" charset="0"/>
                <a:cs typeface="Calibri" pitchFamily="34" charset="0"/>
              </a:rPr>
              <a:t>(</a:t>
            </a:r>
            <a:r>
              <a:rPr lang="cs-CZ" sz="2400" dirty="0" smtClean="0">
                <a:latin typeface="Calibri" pitchFamily="34" charset="0"/>
                <a:cs typeface="Calibri" pitchFamily="34" charset="0"/>
              </a:rPr>
              <a:t>2) To platí i pro zatížení předkupním právem, </a:t>
            </a:r>
            <a:r>
              <a:rPr lang="cs-CZ" sz="2400" dirty="0" err="1" smtClean="0">
                <a:latin typeface="Calibri" pitchFamily="34" charset="0"/>
                <a:cs typeface="Calibri" pitchFamily="34" charset="0"/>
              </a:rPr>
              <a:t>právem</a:t>
            </a:r>
            <a:r>
              <a:rPr lang="cs-CZ" sz="2400" dirty="0" smtClean="0">
                <a:latin typeface="Calibri" pitchFamily="34" charset="0"/>
                <a:cs typeface="Calibri" pitchFamily="34" charset="0"/>
              </a:rPr>
              <a:t> zpětné koupě nebo obdobným způsobem, jakož i pro zřízení zástavního práva nebo obdobné jistoty.</a:t>
            </a:r>
          </a:p>
          <a:p>
            <a:pPr marL="365125" algn="ctr"/>
            <a:r>
              <a:rPr lang="cs-CZ" sz="2400" dirty="0" smtClean="0">
                <a:latin typeface="Calibri" pitchFamily="34" charset="0"/>
                <a:cs typeface="Calibri" pitchFamily="34" charset="0"/>
              </a:rPr>
              <a:t/>
            </a:r>
            <a:br>
              <a:rPr lang="cs-CZ" sz="2400" dirty="0" smtClean="0">
                <a:latin typeface="Calibri" pitchFamily="34" charset="0"/>
                <a:cs typeface="Calibri" pitchFamily="34" charset="0"/>
              </a:rPr>
            </a:br>
            <a:r>
              <a:rPr lang="cs-CZ" sz="2400" dirty="0" smtClean="0">
                <a:latin typeface="Calibri" pitchFamily="34" charset="0"/>
                <a:cs typeface="Calibri" pitchFamily="34" charset="0"/>
              </a:rPr>
              <a:t>§ 1228</a:t>
            </a:r>
          </a:p>
          <a:p>
            <a:pPr marL="365125" algn="just">
              <a:buAutoNum type="arabicParenBoth"/>
            </a:pPr>
            <a:r>
              <a:rPr lang="cs-CZ" sz="2400" dirty="0" smtClean="0">
                <a:latin typeface="Calibri" pitchFamily="34" charset="0"/>
                <a:cs typeface="Calibri" pitchFamily="34" charset="0"/>
              </a:rPr>
              <a:t>Oddělit </a:t>
            </a:r>
            <a:r>
              <a:rPr lang="cs-CZ" sz="2400" dirty="0" smtClean="0">
                <a:latin typeface="Calibri" pitchFamily="34" charset="0"/>
                <a:cs typeface="Calibri" pitchFamily="34" charset="0"/>
              </a:rPr>
              <a:t>se z přídatného spoluvlastnictví lze za podmínky, že věc, k jejímuž využití věc v přídatném spoluvlastnictví až dosud sloužila, zanikla nebo změnila svůj účel tak, že věc v přídatném spoluvlastnictví už není potřebná.</a:t>
            </a:r>
          </a:p>
          <a:p>
            <a:pPr marL="365125" algn="just"/>
            <a:r>
              <a:rPr lang="cs-CZ" sz="2400" dirty="0" smtClean="0">
                <a:latin typeface="Calibri" pitchFamily="34" charset="0"/>
                <a:cs typeface="Calibri" pitchFamily="34" charset="0"/>
              </a:rPr>
              <a:t>(</a:t>
            </a:r>
            <a:r>
              <a:rPr lang="cs-CZ" sz="2400" dirty="0" smtClean="0">
                <a:latin typeface="Calibri" pitchFamily="34" charset="0"/>
                <a:cs typeface="Calibri" pitchFamily="34" charset="0"/>
              </a:rPr>
              <a:t>2) Ze stejného důvodu může kterýkoli z dalších spoluvlastníků navrhnout soudu, aby účast spoluvlastníka v přídatném spoluvlastnictví zrušil a přikázal jeho podíl za náhradu zbývajícím spoluvlastníkům podle poměru jejich podílů.</a:t>
            </a:r>
          </a:p>
          <a:p>
            <a:pPr marL="365125" algn="ctr"/>
            <a:r>
              <a:rPr lang="cs-CZ" sz="2400" dirty="0" smtClean="0">
                <a:latin typeface="Calibri" pitchFamily="34" charset="0"/>
                <a:cs typeface="Calibri" pitchFamily="34" charset="0"/>
              </a:rPr>
              <a:t/>
            </a:r>
            <a:br>
              <a:rPr lang="cs-CZ" sz="2400" dirty="0" smtClean="0">
                <a:latin typeface="Calibri" pitchFamily="34" charset="0"/>
                <a:cs typeface="Calibri" pitchFamily="34" charset="0"/>
              </a:rPr>
            </a:br>
            <a:r>
              <a:rPr lang="cs-CZ" sz="2400" dirty="0" smtClean="0">
                <a:latin typeface="Calibri" pitchFamily="34" charset="0"/>
                <a:cs typeface="Calibri" pitchFamily="34" charset="0"/>
              </a:rPr>
              <a:t>§ 1229</a:t>
            </a:r>
          </a:p>
          <a:p>
            <a:pPr marL="365125" algn="just"/>
            <a:r>
              <a:rPr lang="cs-CZ" sz="2400" b="1" dirty="0" smtClean="0">
                <a:latin typeface="Calibri" pitchFamily="34" charset="0"/>
                <a:cs typeface="Calibri" pitchFamily="34" charset="0"/>
              </a:rPr>
              <a:t>Pozbude-li </a:t>
            </a:r>
            <a:r>
              <a:rPr lang="cs-CZ" sz="2400" b="1" dirty="0" smtClean="0">
                <a:latin typeface="Calibri" pitchFamily="34" charset="0"/>
                <a:cs typeface="Calibri" pitchFamily="34" charset="0"/>
              </a:rPr>
              <a:t>věc v přídatném spoluvlastnictví svůj účel, zanikne přídatné spoluvlastnictví a spoluvlastníci se vypořádají podle obecných ustanovení o zrušení spoluvlastnictví. Dokud tento účel trvá, nelze přídatné spoluvlastnictví zrušit.</a:t>
            </a:r>
            <a:endParaRPr lang="cs-CZ" sz="2400" b="1" dirty="0">
              <a:latin typeface="Calibri" pitchFamily="34" charset="0"/>
              <a:cs typeface="Calibri" pitchFamily="34" charset="0"/>
            </a:endParaRPr>
          </a:p>
        </p:txBody>
      </p:sp>
    </p:spTree>
    <p:extLst>
      <p:ext uri="{BB962C8B-B14F-4D97-AF65-F5344CB8AC3E}">
        <p14:creationId xmlns="" xmlns:p14="http://schemas.microsoft.com/office/powerpoint/2010/main" val="55379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cstate="print">
            <a:extLst>
              <a:ext uri="{28A0092B-C50C-407E-A947-70E740481C1C}">
                <a14:useLocalDpi xmlns="" xmlns:a14="http://schemas.microsoft.com/office/drawing/2010/main" val="0"/>
              </a:ext>
            </a:extLst>
          </a:blip>
          <a:srcRect/>
          <a:stretch>
            <a:fillRect/>
          </a:stretch>
        </p:blipFill>
        <p:spPr/>
      </p:pic>
      <p:sp>
        <p:nvSpPr>
          <p:cNvPr id="10" name="Zástupný symbol pro text 9">
            <a:extLst>
              <a:ext uri="{FF2B5EF4-FFF2-40B4-BE49-F238E27FC236}">
                <a16:creationId xmlns="" xmlns:a16="http://schemas.microsoft.com/office/drawing/2014/main" id="{8F359389-F770-4572-A9CF-3ACDE4B5EB35}"/>
              </a:ext>
            </a:extLst>
          </p:cNvPr>
          <p:cNvSpPr>
            <a:spLocks noGrp="1"/>
          </p:cNvSpPr>
          <p:nvPr>
            <p:ph type="body" sz="quarter" idx="12"/>
          </p:nvPr>
        </p:nvSpPr>
        <p:spPr/>
        <p:txBody>
          <a:bodyPr/>
          <a:lstStyle/>
          <a:p>
            <a:endParaRPr lang="cs-CZ"/>
          </a:p>
        </p:txBody>
      </p:sp>
      <p:sp>
        <p:nvSpPr>
          <p:cNvPr id="2" name="Nadpis 1">
            <a:extLst>
              <a:ext uri="{FF2B5EF4-FFF2-40B4-BE49-F238E27FC236}">
                <a16:creationId xmlns="" xmlns:a16="http://schemas.microsoft.com/office/drawing/2014/main" id="{E91EC619-241E-451F-A24E-56421AA5D25F}"/>
              </a:ext>
            </a:extLst>
          </p:cNvPr>
          <p:cNvSpPr>
            <a:spLocks noGrp="1"/>
          </p:cNvSpPr>
          <p:nvPr>
            <p:ph type="ctrTitle"/>
          </p:nvPr>
        </p:nvSpPr>
        <p:spPr/>
        <p:txBody>
          <a:bodyPr/>
          <a:lstStyle/>
          <a:p>
            <a:r>
              <a:rPr lang="cs-CZ"/>
              <a:t>DĚKUJEME</a:t>
            </a:r>
            <a:br>
              <a:rPr lang="cs-CZ"/>
            </a:br>
            <a:r>
              <a:rPr lang="cs-CZ"/>
              <a:t>ZA POZORNOST</a:t>
            </a:r>
            <a:endParaRPr lang="cs-CZ" dirty="0"/>
          </a:p>
        </p:txBody>
      </p:sp>
      <p:sp>
        <p:nvSpPr>
          <p:cNvPr id="3" name="Podnadpis 2">
            <a:extLst>
              <a:ext uri="{FF2B5EF4-FFF2-40B4-BE49-F238E27FC236}">
                <a16:creationId xmlns="" xmlns:a16="http://schemas.microsoft.com/office/drawing/2014/main" id="{1AE3BD29-4BBD-408B-9592-E82155D75A0C}"/>
              </a:ext>
            </a:extLst>
          </p:cNvPr>
          <p:cNvSpPr>
            <a:spLocks noGrp="1"/>
          </p:cNvSpPr>
          <p:nvPr>
            <p:ph type="subTitle" idx="1"/>
          </p:nvPr>
        </p:nvSpPr>
        <p:spPr/>
        <p:txBody>
          <a:bodyPr/>
          <a:lstStyle/>
          <a:p>
            <a:r>
              <a:rPr lang="cs-CZ" dirty="0"/>
              <a:t>Kontakty:  </a:t>
            </a:r>
            <a:r>
              <a:rPr lang="cs-CZ" dirty="0" smtClean="0"/>
              <a:t>Zdeněk </a:t>
            </a:r>
            <a:r>
              <a:rPr lang="cs-CZ" dirty="0" err="1" smtClean="0"/>
              <a:t>Tesner</a:t>
            </a:r>
            <a:r>
              <a:rPr lang="cs-CZ" dirty="0" smtClean="0"/>
              <a:t>, </a:t>
            </a:r>
            <a:r>
              <a:rPr lang="cs-CZ" dirty="0" err="1" smtClean="0"/>
              <a:t>zdenek.tesner</a:t>
            </a:r>
            <a:r>
              <a:rPr lang="cs-CZ" dirty="0" smtClean="0"/>
              <a:t>@mze.</a:t>
            </a:r>
            <a:r>
              <a:rPr lang="cs-CZ" dirty="0" err="1" smtClean="0"/>
              <a:t>cz</a:t>
            </a:r>
            <a:endParaRPr lang="cs-CZ" dirty="0"/>
          </a:p>
        </p:txBody>
      </p:sp>
      <p:cxnSp>
        <p:nvCxnSpPr>
          <p:cNvPr id="7" name="Zelená horizontální linka">
            <a:extLst>
              <a:ext uri="{FF2B5EF4-FFF2-40B4-BE49-F238E27FC236}">
                <a16:creationId xmlns="" xmlns:a16="http://schemas.microsoft.com/office/drawing/2014/main"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 xmlns:a16="http://schemas.microsoft.com/office/drawing/2014/main"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 xmlns:a16="http://schemas.microsoft.com/office/drawing/2014/main" id="{737F2E1F-2363-41C6-B357-662CC3F47AA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01401" y="5551200"/>
            <a:ext cx="3133350" cy="1353315"/>
          </a:xfrm>
          <a:prstGeom prst="rect">
            <a:avLst/>
          </a:prstGeom>
        </p:spPr>
      </p:pic>
    </p:spTree>
    <p:extLst>
      <p:ext uri="{BB962C8B-B14F-4D97-AF65-F5344CB8AC3E}">
        <p14:creationId xmlns="" xmlns:p14="http://schemas.microsoft.com/office/powerpoint/2010/main" val="1702269617"/>
      </p:ext>
    </p:extLst>
  </p:cSld>
  <p:clrMapOvr>
    <a:masterClrMapping/>
  </p:clrMapOvr>
</p:sld>
</file>

<file path=ppt/theme/theme1.xml><?xml version="1.0" encoding="utf-8"?>
<a:theme xmlns:a="http://schemas.openxmlformats.org/drawingml/2006/main" name="MZE_Prez_VodniHospodarstvi_16x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ZE_Prez_VodniHospodarstvi_16x9.potx" id="{37C848B3-AC23-4065-ADF8-86100E7F729C}" vid="{CE7BB757-A824-4AE0-A691-561606B4467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MZE_Prez_VodniHospodarstvi_16x9</Template>
  <TotalTime>0</TotalTime>
  <Words>669</Words>
  <Application>Microsoft Office PowerPoint</Application>
  <PresentationFormat>Vlastní</PresentationFormat>
  <Paragraphs>109</Paragraphs>
  <Slides>9</Slides>
  <Notes>3</Notes>
  <HiddenSlides>0</HiddenSlides>
  <MMClips>0</MMClips>
  <ScaleCrop>false</ScaleCrop>
  <HeadingPairs>
    <vt:vector size="4" baseType="variant">
      <vt:variant>
        <vt:lpstr>Motiv</vt:lpstr>
      </vt:variant>
      <vt:variant>
        <vt:i4>1</vt:i4>
      </vt:variant>
      <vt:variant>
        <vt:lpstr>Nadpisy snímků</vt:lpstr>
      </vt:variant>
      <vt:variant>
        <vt:i4>9</vt:i4>
      </vt:variant>
    </vt:vector>
  </HeadingPairs>
  <TitlesOfParts>
    <vt:vector size="10" baseType="lpstr">
      <vt:lpstr>MZE_Prez_VodniHospodarstvi_16x9</vt:lpstr>
      <vt:lpstr>Vd – prokazování vlastnictví</vt:lpstr>
      <vt:lpstr>Vlastnictví vodních děl a jeho prokazování</vt:lpstr>
      <vt:lpstr>Otázky při posuzování vlastnictví</vt:lpstr>
      <vt:lpstr>Určovací žaloby</vt:lpstr>
      <vt:lpstr>Zpracování vodních děl</vt:lpstr>
      <vt:lpstr>Snímek 6</vt:lpstr>
      <vt:lpstr>Dotaz – Studna z roku 1932</vt:lpstr>
      <vt:lpstr>Snímek 8</vt:lpstr>
      <vt:lpstr>DĚKUJEME ZA POZORNOST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2018-09-20T18:43:17Z</dcterms:created>
  <dcterms:modified xsi:type="dcterms:W3CDTF">2018-09-24T10:38:31Z</dcterms:modified>
</cp:coreProperties>
</file>