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256" r:id="rId2"/>
    <p:sldId id="258" r:id="rId3"/>
    <p:sldId id="282" r:id="rId4"/>
    <p:sldId id="276" r:id="rId5"/>
    <p:sldId id="277" r:id="rId6"/>
    <p:sldId id="264" r:id="rId7"/>
    <p:sldId id="281" r:id="rId8"/>
    <p:sldId id="259" r:id="rId9"/>
    <p:sldId id="271" r:id="rId1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4" autoAdjust="0"/>
  </p:normalViewPr>
  <p:slideViewPr>
    <p:cSldViewPr snapToGrid="0" showGuides="1">
      <p:cViewPr varScale="1">
        <p:scale>
          <a:sx n="31" d="100"/>
          <a:sy n="31" d="100"/>
        </p:scale>
        <p:origin x="-108" y="-126"/>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1.10.2018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modrá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3</a:t>
            </a:fld>
            <a:endParaRPr lang="cs-CZ"/>
          </a:p>
        </p:txBody>
      </p:sp>
    </p:spTree>
    <p:extLst>
      <p:ext uri="{BB962C8B-B14F-4D97-AF65-F5344CB8AC3E}">
        <p14:creationId xmlns:p14="http://schemas.microsoft.com/office/powerpoint/2010/main" val="417536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6</a:t>
            </a:fld>
            <a:endParaRPr lang="cs-CZ"/>
          </a:p>
        </p:txBody>
      </p:sp>
    </p:spTree>
    <p:extLst>
      <p:ext uri="{BB962C8B-B14F-4D97-AF65-F5344CB8AC3E}">
        <p14:creationId xmlns:p14="http://schemas.microsoft.com/office/powerpoint/2010/main" val="203973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9</a:t>
            </a:fld>
            <a:endParaRPr lang="cs-CZ"/>
          </a:p>
        </p:txBody>
      </p:sp>
    </p:spTree>
    <p:extLst>
      <p:ext uri="{BB962C8B-B14F-4D97-AF65-F5344CB8AC3E}">
        <p14:creationId xmlns:p14="http://schemas.microsoft.com/office/powerpoint/2010/main"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smtClean="0"/>
              <a:t>Kliknutím na ikonu přidáte obrázek.</a:t>
            </a:r>
            <a:endParaRPr lang="cs-CZ"/>
          </a:p>
        </p:txBody>
      </p:sp>
      <p:sp>
        <p:nvSpPr>
          <p:cNvPr id="6" name="Bílý podklad">
            <a:extLst>
              <a:ext uri="{FF2B5EF4-FFF2-40B4-BE49-F238E27FC236}">
                <a16:creationId xmlns=""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smtClean="0"/>
              <a:t>Kliknutím lze upravit styly předlohy textu.</a:t>
            </a:r>
          </a:p>
          <a:p>
            <a:pPr lvl="1"/>
            <a:r>
              <a:rPr lang="cs-CZ" smtClean="0"/>
              <a:t>Druhá úroveň</a:t>
            </a:r>
          </a:p>
        </p:txBody>
      </p:sp>
      <p:pic>
        <p:nvPicPr>
          <p:cNvPr id="9" name="Lístek s linkou tmavě modrý">
            <a:extLst>
              <a:ext uri="{FF2B5EF4-FFF2-40B4-BE49-F238E27FC236}">
                <a16:creationId xmlns="" xmlns:a16="http://schemas.microsoft.com/office/drawing/2014/main" id="{FECF6A3C-E773-4D22-822E-5EFACF374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smtClean="0"/>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1.10.2018</a:t>
            </a:fld>
            <a:endParaRPr lang="cs-CZ" dirty="0"/>
          </a:p>
        </p:txBody>
      </p:sp>
      <p:sp>
        <p:nvSpPr>
          <p:cNvPr id="7" name="Zástupný symbol pro zápatí 6">
            <a:extLst>
              <a:ext uri="{FF2B5EF4-FFF2-40B4-BE49-F238E27FC236}">
                <a16:creationId xmlns=""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pic>
        <p:nvPicPr>
          <p:cNvPr id="21" name="Lístek s linkou tmavě modrý">
            <a:extLst>
              <a:ext uri="{FF2B5EF4-FFF2-40B4-BE49-F238E27FC236}">
                <a16:creationId xmlns="" xmlns:a16="http://schemas.microsoft.com/office/drawing/2014/main" id="{FE198D1F-CAA8-4D7E-9CD4-3AC30F4CB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4" name="Lístek s linkou tmavě modrý">
            <a:extLst>
              <a:ext uri="{FF2B5EF4-FFF2-40B4-BE49-F238E27FC236}">
                <a16:creationId xmlns="" xmlns:a16="http://schemas.microsoft.com/office/drawing/2014/main" id="{862E5BC3-DD10-4465-997F-9FE3AA2E86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3"/>
          <p:cNvSpPr>
            <a:spLocks noGrp="1"/>
          </p:cNvSpPr>
          <p:nvPr>
            <p:ph sz="quarter" idx="13"/>
          </p:nvPr>
        </p:nvSpPr>
        <p:spPr>
          <a:xfrm>
            <a:off x="1249200" y="3240000"/>
            <a:ext cx="218880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pic>
        <p:nvPicPr>
          <p:cNvPr id="5" name="Lístek s linkou tmavě modrý">
            <a:extLst>
              <a:ext uri="{FF2B5EF4-FFF2-40B4-BE49-F238E27FC236}">
                <a16:creationId xmlns="" xmlns:a16="http://schemas.microsoft.com/office/drawing/2014/main" id="{D03EAF01-9C44-4F00-8722-52E6F8902B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smtClean="0"/>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3"/>
          <p:cNvSpPr>
            <a:spLocks noGrp="1"/>
          </p:cNvSpPr>
          <p:nvPr>
            <p:ph sz="quarter" idx="14"/>
          </p:nvPr>
        </p:nvSpPr>
        <p:spPr>
          <a:xfrm>
            <a:off x="12816000" y="3240000"/>
            <a:ext cx="103212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pic>
        <p:nvPicPr>
          <p:cNvPr id="7" name="Lístek s linkou tmavě modrý">
            <a:extLst>
              <a:ext uri="{FF2B5EF4-FFF2-40B4-BE49-F238E27FC236}">
                <a16:creationId xmlns="" xmlns:a16="http://schemas.microsoft.com/office/drawing/2014/main" id="{6FA1681F-18BC-4AA2-89C6-CC1797F464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smtClean="0"/>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smtClean="0"/>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 xmlns:a16="http://schemas.microsoft.com/office/drawing/2014/main" id="{69ACD24F-DBEE-434B-AD9C-84D36E9E64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pic>
        <p:nvPicPr>
          <p:cNvPr id="7" name="Lístek s linkou tmavě modrý">
            <a:extLst>
              <a:ext uri="{FF2B5EF4-FFF2-40B4-BE49-F238E27FC236}">
                <a16:creationId xmlns="" xmlns:a16="http://schemas.microsoft.com/office/drawing/2014/main" id="{8FF7A68B-108B-4C90-9017-3546208DC0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 xmlns:a16="http://schemas.microsoft.com/office/drawing/2014/main" id="{7D3C9E08-EFC7-45BA-9EE2-4FC19E8F3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smtClean="0"/>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 xmlns:a16="http://schemas.microsoft.com/office/drawing/2014/main" id="{9022AE5E-DCFD-4C0E-9017-2A1064DEAE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1.10.2018</a:t>
            </a:fld>
            <a:endParaRPr lang="cs-CZ" dirty="0"/>
          </a:p>
        </p:txBody>
      </p:sp>
      <p:sp>
        <p:nvSpPr>
          <p:cNvPr id="20" name="Zástupný symbol pro zápatí 19">
            <a:extLst>
              <a:ext uri="{FF2B5EF4-FFF2-40B4-BE49-F238E27FC236}">
                <a16:creationId xmlns=""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pic>
        <p:nvPicPr>
          <p:cNvPr id="22" name="Lístek s linkou tmavě modrý">
            <a:extLst>
              <a:ext uri="{FF2B5EF4-FFF2-40B4-BE49-F238E27FC236}">
                <a16:creationId xmlns="" xmlns:a16="http://schemas.microsoft.com/office/drawing/2014/main" id="{97D4A6D7-65B2-451C-8B29-3AE3EA52E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smtClean="0"/>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smtClean="0"/>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1.10.2018</a:t>
            </a:fld>
            <a:endParaRPr lang="cs-CZ" dirty="0"/>
          </a:p>
        </p:txBody>
      </p:sp>
      <p:sp>
        <p:nvSpPr>
          <p:cNvPr id="5" name="Zástupný symbol pro zápatí 4">
            <a:extLst>
              <a:ext uri="{FF2B5EF4-FFF2-40B4-BE49-F238E27FC236}">
                <a16:creationId xmlns=""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pic>
        <p:nvPicPr>
          <p:cNvPr id="26" name="Lístek s linkou tmavě modrý">
            <a:extLst>
              <a:ext uri="{FF2B5EF4-FFF2-40B4-BE49-F238E27FC236}">
                <a16:creationId xmlns="" xmlns:a16="http://schemas.microsoft.com/office/drawing/2014/main" id="{3D6DC962-F10B-453F-8BA5-564F0D017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pic>
        <p:nvPicPr>
          <p:cNvPr id="17" name="Lístek s linkou tmavě modrý">
            <a:extLst>
              <a:ext uri="{FF2B5EF4-FFF2-40B4-BE49-F238E27FC236}">
                <a16:creationId xmlns="" xmlns:a16="http://schemas.microsoft.com/office/drawing/2014/main" id="{56F4C523-F866-4D9E-B095-AE5EEB606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smtClean="0"/>
              <a:t>Kliknutím lze upravit styly předlohy textu.</a:t>
            </a:r>
          </a:p>
          <a:p>
            <a:pPr lvl="1"/>
            <a:r>
              <a:rPr lang="cs-CZ" smtClean="0"/>
              <a:t>Druhá úroveň</a:t>
            </a:r>
          </a:p>
        </p:txBody>
      </p:sp>
      <p:pic>
        <p:nvPicPr>
          <p:cNvPr id="21" name="Lístek s linkou tmavě modrý">
            <a:extLst>
              <a:ext uri="{FF2B5EF4-FFF2-40B4-BE49-F238E27FC236}">
                <a16:creationId xmlns="" xmlns:a16="http://schemas.microsoft.com/office/drawing/2014/main" id="{374B7C71-89FE-4279-A0F9-7033D01CEB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1.10.2018</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 xmlns:a16="http://schemas.microsoft.com/office/drawing/2014/main" id="{3C895B8F-B083-4AB2-ABAF-76FFED21E58B}"/>
              </a:ext>
            </a:extLst>
          </p:cNvPr>
          <p:cNvCxnSpPr/>
          <p:nvPr/>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 xmlns:a16="http://schemas.microsoft.com/office/drawing/2014/main" id="{E20CCA9D-0858-4D06-AD11-DB0C32CCCB3F}"/>
              </a:ext>
            </a:extLst>
          </p:cNvPr>
          <p:cNvCxnSpPr/>
          <p:nvPr/>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 xmlns:a16="http://schemas.microsoft.com/office/drawing/2014/main" id="{552F0DDD-210D-4D0D-B69E-49C20B18EE61}"/>
              </a:ext>
            </a:extLst>
          </p:cNvPr>
          <p:cNvCxnSpPr/>
          <p:nvPr/>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 xmlns:a16="http://schemas.microsoft.com/office/drawing/2014/main" id="{4605B7AA-218E-4F0A-B999-802A12C3C648}"/>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 xmlns:a16="http://schemas.microsoft.com/office/drawing/2014/main" id="{02A43B78-8D94-4A2A-B8D6-D956D5628068}"/>
              </a:ext>
            </a:extLst>
          </p:cNvPr>
          <p:cNvCxnSpPr/>
          <p:nvPr/>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 xmlns:a16="http://schemas.microsoft.com/office/drawing/2014/main" id="{98DFABD4-A214-480D-94A5-1E1544CD332E}"/>
              </a:ext>
            </a:extLst>
          </p:cNvPr>
          <p:cNvCxnSpPr/>
          <p:nvPr/>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 xmlns:a16="http://schemas.microsoft.com/office/drawing/2014/main" id="{292E6A4A-D85F-47FA-88D3-6AFDEBD14EAC}"/>
              </a:ext>
            </a:extLst>
          </p:cNvPr>
          <p:cNvCxnSpPr/>
          <p:nvPr/>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 xmlns:a16="http://schemas.microsoft.com/office/drawing/2014/main" id="{CA282E34-2CFA-4C0E-88E6-0A81E1260065}"/>
              </a:ext>
            </a:extLst>
          </p:cNvPr>
          <p:cNvCxnSpPr/>
          <p:nvPr/>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 xmlns:a16="http://schemas.microsoft.com/office/drawing/2014/main" id="{0EB48E79-C8D3-4A13-B2EF-7C2BF5C2F322}"/>
              </a:ext>
            </a:extLst>
          </p:cNvPr>
          <p:cNvCxnSpPr/>
          <p:nvPr/>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daniel.pokorny@mze.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Zástupný symbol pro text 6">
            <a:extLst>
              <a:ext uri="{FF2B5EF4-FFF2-40B4-BE49-F238E27FC236}">
                <a16:creationId xmlns="" xmlns:a16="http://schemas.microsoft.com/office/drawing/2014/main" id="{735ECAE3-0400-4B2F-B23D-77F10795F18C}"/>
              </a:ext>
            </a:extLst>
          </p:cNvPr>
          <p:cNvSpPr>
            <a:spLocks noGrp="1"/>
          </p:cNvSpPr>
          <p:nvPr>
            <p:ph type="body" sz="quarter" idx="12"/>
          </p:nvPr>
        </p:nvSpPr>
        <p:spPr>
          <a:xfrm>
            <a:off x="-1" y="1522799"/>
            <a:ext cx="16488698" cy="4229072"/>
          </a:xfrm>
        </p:spPr>
        <p:txBody>
          <a:bodyPr/>
          <a:lstStyle/>
          <a:p>
            <a:endParaRPr lang="cs-CZ" dirty="0"/>
          </a:p>
        </p:txBody>
      </p:sp>
      <p:sp>
        <p:nvSpPr>
          <p:cNvPr id="5" name="Datum"/>
          <p:cNvSpPr>
            <a:spLocks noGrp="1"/>
          </p:cNvSpPr>
          <p:nvPr>
            <p:ph type="body" sz="quarter" idx="11"/>
          </p:nvPr>
        </p:nvSpPr>
        <p:spPr/>
        <p:txBody>
          <a:bodyPr/>
          <a:lstStyle/>
          <a:p>
            <a:r>
              <a:rPr lang="cs-CZ" dirty="0"/>
              <a:t>2</a:t>
            </a:r>
            <a:r>
              <a:rPr lang="cs-CZ" dirty="0" smtClean="0"/>
              <a:t>.  - 4. 10. 2018</a:t>
            </a:r>
            <a:endParaRPr lang="cs-CZ" dirty="0"/>
          </a:p>
        </p:txBody>
      </p:sp>
      <p:sp>
        <p:nvSpPr>
          <p:cNvPr id="25" name="Podnadpis snímku"/>
          <p:cNvSpPr>
            <a:spLocks noGrp="1"/>
          </p:cNvSpPr>
          <p:nvPr>
            <p:ph type="subTitle" idx="1"/>
          </p:nvPr>
        </p:nvSpPr>
        <p:spPr>
          <a:xfrm>
            <a:off x="4422179" y="4129547"/>
            <a:ext cx="10440000" cy="617549"/>
          </a:xfrm>
        </p:spPr>
        <p:txBody>
          <a:bodyPr/>
          <a:lstStyle/>
          <a:p>
            <a:r>
              <a:rPr lang="cs-CZ" dirty="0" smtClean="0"/>
              <a:t>ing. Daniel pokorný</a:t>
            </a:r>
          </a:p>
          <a:p>
            <a:endParaRPr lang="cs-CZ" sz="1000" dirty="0" smtClean="0"/>
          </a:p>
          <a:p>
            <a:r>
              <a:rPr lang="cs-CZ" dirty="0" smtClean="0"/>
              <a:t>Ředitel odboru státní správy ve vodním hospodářství </a:t>
            </a:r>
            <a:br>
              <a:rPr lang="cs-CZ" dirty="0" smtClean="0"/>
            </a:br>
            <a:r>
              <a:rPr lang="cs-CZ" dirty="0" smtClean="0"/>
              <a:t>a správy povodí</a:t>
            </a:r>
            <a:endParaRPr lang="cs-CZ" dirty="0"/>
          </a:p>
        </p:txBody>
      </p:sp>
      <p:sp>
        <p:nvSpPr>
          <p:cNvPr id="24" name="Nadpis snímku"/>
          <p:cNvSpPr>
            <a:spLocks noGrp="1"/>
          </p:cNvSpPr>
          <p:nvPr>
            <p:ph type="ctrTitle"/>
          </p:nvPr>
        </p:nvSpPr>
        <p:spPr>
          <a:xfrm>
            <a:off x="4519454" y="1917290"/>
            <a:ext cx="12175719" cy="1664404"/>
          </a:xfrm>
        </p:spPr>
        <p:txBody>
          <a:bodyPr/>
          <a:lstStyle/>
          <a:p>
            <a:r>
              <a:rPr lang="cs-CZ" dirty="0" smtClean="0"/>
              <a:t>Informační systém tbd</a:t>
            </a:r>
            <a:endParaRPr lang="cs-CZ" dirty="0"/>
          </a:p>
        </p:txBody>
      </p:sp>
      <p:pic>
        <p:nvPicPr>
          <p:cNvPr id="22" name="Logo MZe">
            <a:extLst>
              <a:ext uri="{FF2B5EF4-FFF2-40B4-BE49-F238E27FC236}">
                <a16:creationId xmlns=""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 xmlns:a16="http://schemas.microsoft.com/office/drawing/2014/main" id="{358AD105-F3CC-4542-8D91-57376C6551A2}"/>
              </a:ext>
            </a:extLst>
          </p:cNvPr>
          <p:cNvCxnSpPr/>
          <p:nvPr/>
        </p:nvCxnSpPr>
        <p:spPr>
          <a:xfrm>
            <a:off x="0" y="5739212"/>
            <a:ext cx="1648869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ožky obsahu">
            <a:extLst>
              <a:ext uri="{FF2B5EF4-FFF2-40B4-BE49-F238E27FC236}">
                <a16:creationId xmlns="" xmlns:a16="http://schemas.microsoft.com/office/drawing/2014/main" id="{6DF8A153-2FC8-4BD0-93A8-72F84577A678}"/>
              </a:ext>
            </a:extLst>
          </p:cNvPr>
          <p:cNvSpPr>
            <a:spLocks noGrp="1"/>
          </p:cNvSpPr>
          <p:nvPr>
            <p:ph type="body" sz="quarter" idx="14"/>
          </p:nvPr>
        </p:nvSpPr>
        <p:spPr>
          <a:xfrm>
            <a:off x="12531600" y="2684206"/>
            <a:ext cx="10605600" cy="10146891"/>
          </a:xfrm>
        </p:spPr>
        <p:txBody>
          <a:bodyPr>
            <a:normAutofit/>
          </a:bodyPr>
          <a:lstStyle/>
          <a:p>
            <a:r>
              <a:rPr lang="cs-CZ" dirty="0" smtClean="0"/>
              <a:t>Hlavní důvody vzniku databáze tbd</a:t>
            </a:r>
            <a:endParaRPr lang="cs-CZ" dirty="0"/>
          </a:p>
          <a:p>
            <a:r>
              <a:rPr lang="cs-CZ" dirty="0" smtClean="0"/>
              <a:t>Předpoklady pro vznik databáze</a:t>
            </a:r>
          </a:p>
          <a:p>
            <a:r>
              <a:rPr lang="cs-CZ" dirty="0" smtClean="0"/>
              <a:t>Základní principy</a:t>
            </a:r>
          </a:p>
          <a:p>
            <a:r>
              <a:rPr lang="cs-CZ" dirty="0" smtClean="0"/>
              <a:t>Struktura ukládaných údajů</a:t>
            </a:r>
          </a:p>
          <a:p>
            <a:r>
              <a:rPr lang="cs-CZ" dirty="0" smtClean="0"/>
              <a:t>cíl</a:t>
            </a:r>
            <a:endParaRPr lang="cs-CZ" dirty="0" smtClean="0"/>
          </a:p>
          <a:p>
            <a:r>
              <a:rPr lang="cs-CZ" dirty="0" smtClean="0"/>
              <a:t>Poučení z havárií vodních děl</a:t>
            </a:r>
            <a:endParaRPr lang="cs-CZ" dirty="0"/>
          </a:p>
        </p:txBody>
      </p:sp>
      <p:sp>
        <p:nvSpPr>
          <p:cNvPr id="2" name="Nadpis 1">
            <a:extLst>
              <a:ext uri="{FF2B5EF4-FFF2-40B4-BE49-F238E27FC236}">
                <a16:creationId xmlns="" xmlns:a16="http://schemas.microsoft.com/office/drawing/2014/main" id="{119588F9-E5FC-4876-9C88-6D580918CBB4}"/>
              </a:ext>
            </a:extLst>
          </p:cNvPr>
          <p:cNvSpPr>
            <a:spLocks noGrp="1"/>
          </p:cNvSpPr>
          <p:nvPr>
            <p:ph type="title"/>
          </p:nvPr>
        </p:nvSpPr>
        <p:spPr>
          <a:xfrm>
            <a:off x="12531600" y="973394"/>
            <a:ext cx="10614150" cy="707806"/>
          </a:xfrm>
        </p:spPr>
        <p:txBody>
          <a:bodyPr/>
          <a:lstStyle/>
          <a:p>
            <a:r>
              <a:rPr lang="cs-CZ" dirty="0"/>
              <a:t>Obsah</a:t>
            </a:r>
          </a:p>
        </p:txBody>
      </p:sp>
      <p:pic>
        <p:nvPicPr>
          <p:cNvPr id="7" name="Zástupný symbol obrázku 6">
            <a:extLst>
              <a:ext uri="{FF2B5EF4-FFF2-40B4-BE49-F238E27FC236}">
                <a16:creationId xmlns="" xmlns:a16="http://schemas.microsoft.com/office/drawing/2014/main" id="{3E940032-E61E-480F-B830-D57910B1400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6864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od nadpisem">
            <a:extLst>
              <a:ext uri="{FF2B5EF4-FFF2-40B4-BE49-F238E27FC236}">
                <a16:creationId xmlns="" xmlns:a16="http://schemas.microsoft.com/office/drawing/2014/main" id="{0ECC2E6F-0E04-4B0E-B052-2B773976C467}"/>
              </a:ext>
            </a:extLst>
          </p:cNvPr>
          <p:cNvSpPr>
            <a:spLocks noGrp="1"/>
          </p:cNvSpPr>
          <p:nvPr>
            <p:ph type="body" sz="quarter" idx="14"/>
          </p:nvPr>
        </p:nvSpPr>
        <p:spPr>
          <a:xfrm>
            <a:off x="12300155" y="7728155"/>
            <a:ext cx="11798709" cy="5530645"/>
          </a:xfrm>
        </p:spPr>
        <p:txBody>
          <a:bodyPr/>
          <a:lstStyle/>
          <a:p>
            <a:r>
              <a:rPr lang="cs-CZ" sz="3600" dirty="0" smtClean="0">
                <a:solidFill>
                  <a:srgbClr val="FF0000"/>
                </a:solidFill>
              </a:rPr>
              <a:t>Cílem je vytvořit jednoduchý informační nástroj pro vodoprávní úřady o výkonu TBD a základních údajích </a:t>
            </a:r>
            <a:br>
              <a:rPr lang="cs-CZ" sz="3600" dirty="0" smtClean="0">
                <a:solidFill>
                  <a:srgbClr val="FF0000"/>
                </a:solidFill>
              </a:rPr>
            </a:br>
            <a:r>
              <a:rPr lang="cs-CZ" sz="3600" dirty="0" smtClean="0">
                <a:solidFill>
                  <a:srgbClr val="FF0000"/>
                </a:solidFill>
              </a:rPr>
              <a:t>o vodních dílech při minimálních požadavcích na pracovníky vodoprávních úřadů</a:t>
            </a:r>
          </a:p>
          <a:p>
            <a:endParaRPr lang="cs-CZ" dirty="0" smtClean="0"/>
          </a:p>
          <a:p>
            <a:endParaRPr lang="cs-CZ" sz="3600" dirty="0"/>
          </a:p>
          <a:p>
            <a:r>
              <a:rPr lang="cs-CZ" sz="3600" dirty="0" smtClean="0"/>
              <a:t>Cílem není vytvořit IS krizového řízení ani IS vodních děl v ČR</a:t>
            </a:r>
            <a:endParaRPr lang="cs-CZ" sz="3600" dirty="0"/>
          </a:p>
        </p:txBody>
      </p:sp>
      <p:sp>
        <p:nvSpPr>
          <p:cNvPr id="2" name="Nadpis 1">
            <a:extLst>
              <a:ext uri="{FF2B5EF4-FFF2-40B4-BE49-F238E27FC236}">
                <a16:creationId xmlns="" xmlns:a16="http://schemas.microsoft.com/office/drawing/2014/main" id="{9DFAB464-D17D-493C-AD4B-D870108CBA57}"/>
              </a:ext>
            </a:extLst>
          </p:cNvPr>
          <p:cNvSpPr>
            <a:spLocks noGrp="1"/>
          </p:cNvSpPr>
          <p:nvPr>
            <p:ph type="title"/>
          </p:nvPr>
        </p:nvSpPr>
        <p:spPr>
          <a:xfrm>
            <a:off x="12333599" y="884903"/>
            <a:ext cx="11824259" cy="707923"/>
          </a:xfrm>
        </p:spPr>
        <p:txBody>
          <a:bodyPr>
            <a:noAutofit/>
          </a:bodyPr>
          <a:lstStyle/>
          <a:p>
            <a:r>
              <a:rPr lang="cs-CZ" dirty="0" smtClean="0"/>
              <a:t>Hlavní důvody vzniku databáze</a:t>
            </a:r>
            <a:endParaRPr lang="cs-CZ" dirty="0"/>
          </a:p>
        </p:txBody>
      </p:sp>
      <p:pic>
        <p:nvPicPr>
          <p:cNvPr id="17" name="Zástupný symbol obrázku 16">
            <a:extLst>
              <a:ext uri="{FF2B5EF4-FFF2-40B4-BE49-F238E27FC236}">
                <a16:creationId xmlns="" xmlns:a16="http://schemas.microsoft.com/office/drawing/2014/main" id="{3145B60D-965B-4810-A824-CD084CD3497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8" name="Zástupný symbol pro text 4">
            <a:extLst>
              <a:ext uri="{FF2B5EF4-FFF2-40B4-BE49-F238E27FC236}">
                <a16:creationId xmlns="" xmlns:a16="http://schemas.microsoft.com/office/drawing/2014/main" id="{363DD77E-91EF-4419-BE05-1C0C96F03E9B}"/>
              </a:ext>
            </a:extLst>
          </p:cNvPr>
          <p:cNvSpPr>
            <a:spLocks noGrp="1"/>
          </p:cNvSpPr>
          <p:nvPr>
            <p:ph type="body" sz="quarter" idx="4294967295"/>
          </p:nvPr>
        </p:nvSpPr>
        <p:spPr>
          <a:xfrm>
            <a:off x="12241161" y="2474693"/>
            <a:ext cx="11562735" cy="5725410"/>
          </a:xfrm>
          <a:prstGeom prst="rect">
            <a:avLst/>
          </a:prstGeom>
        </p:spPr>
        <p:txBody>
          <a:bodyPr>
            <a:normAutofit/>
          </a:bodyPr>
          <a:lstStyle/>
          <a:p>
            <a:r>
              <a:rPr lang="cs-CZ" sz="3600" dirty="0" smtClean="0"/>
              <a:t>  </a:t>
            </a:r>
            <a:r>
              <a:rPr lang="cs-CZ" sz="3600" dirty="0" err="1" smtClean="0"/>
              <a:t>MZe</a:t>
            </a:r>
            <a:r>
              <a:rPr lang="cs-CZ" sz="3600" dirty="0" smtClean="0"/>
              <a:t> je garantem TBD (zajištění bezpečnosti VD § 1 VZ)</a:t>
            </a:r>
          </a:p>
          <a:p>
            <a:r>
              <a:rPr lang="cs-CZ" sz="3600" dirty="0" smtClean="0"/>
              <a:t>  Usnesení vlády ČR k vyhodnocení velkých povodní</a:t>
            </a:r>
          </a:p>
          <a:p>
            <a:r>
              <a:rPr lang="cs-CZ" sz="3600" dirty="0" smtClean="0"/>
              <a:t>  Obtížná kontrola a nepřehlednost údajů o výkonu TBD</a:t>
            </a:r>
          </a:p>
          <a:p>
            <a:r>
              <a:rPr lang="cs-CZ" sz="3600" dirty="0" smtClean="0"/>
              <a:t>  Problematická územní identifikace vodních děl</a:t>
            </a:r>
          </a:p>
          <a:p>
            <a:r>
              <a:rPr lang="cs-CZ" sz="3600" dirty="0" smtClean="0"/>
              <a:t>  Zachování kontinuity v předávání informací</a:t>
            </a:r>
          </a:p>
          <a:p>
            <a:r>
              <a:rPr lang="cs-CZ" sz="3600" dirty="0" smtClean="0"/>
              <a:t>  Poučení z havárií vodních děl u nás a ve světě</a:t>
            </a:r>
            <a:endParaRPr lang="cs-CZ" sz="3600" dirty="0"/>
          </a:p>
        </p:txBody>
      </p:sp>
    </p:spTree>
    <p:extLst>
      <p:ext uri="{BB962C8B-B14F-4D97-AF65-F5344CB8AC3E}">
        <p14:creationId xmlns:p14="http://schemas.microsoft.com/office/powerpoint/2010/main" val="4013324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2F682-1579-4134-BAF9-6B0E7B013CAC}"/>
              </a:ext>
            </a:extLst>
          </p:cNvPr>
          <p:cNvSpPr>
            <a:spLocks noGrp="1"/>
          </p:cNvSpPr>
          <p:nvPr>
            <p:ph type="title"/>
          </p:nvPr>
        </p:nvSpPr>
        <p:spPr>
          <a:xfrm>
            <a:off x="7920000" y="457200"/>
            <a:ext cx="15217200" cy="1260000"/>
          </a:xfrm>
        </p:spPr>
        <p:txBody>
          <a:bodyPr/>
          <a:lstStyle/>
          <a:p>
            <a:r>
              <a:rPr lang="cs-CZ" dirty="0" smtClean="0"/>
              <a:t>Předpoklady pro vznik databáze</a:t>
            </a:r>
            <a:endParaRPr lang="cs-CZ" dirty="0"/>
          </a:p>
        </p:txBody>
      </p:sp>
      <p:sp>
        <p:nvSpPr>
          <p:cNvPr id="5" name="Zástupný symbol pro text 4">
            <a:extLst>
              <a:ext uri="{FF2B5EF4-FFF2-40B4-BE49-F238E27FC236}">
                <a16:creationId xmlns="" xmlns:a16="http://schemas.microsoft.com/office/drawing/2014/main" id="{363DD77E-91EF-4419-BE05-1C0C96F03E9B}"/>
              </a:ext>
            </a:extLst>
          </p:cNvPr>
          <p:cNvSpPr>
            <a:spLocks noGrp="1"/>
          </p:cNvSpPr>
          <p:nvPr>
            <p:ph type="body" sz="quarter" idx="29"/>
          </p:nvPr>
        </p:nvSpPr>
        <p:spPr>
          <a:xfrm>
            <a:off x="7920000" y="2566219"/>
            <a:ext cx="15217200" cy="9892481"/>
          </a:xfrm>
        </p:spPr>
        <p:txBody>
          <a:bodyPr>
            <a:normAutofit lnSpcReduction="10000"/>
          </a:bodyPr>
          <a:lstStyle/>
          <a:p>
            <a:r>
              <a:rPr lang="cs-CZ" sz="3600" dirty="0" smtClean="0"/>
              <a:t>Legislativní úpravy</a:t>
            </a:r>
            <a:endParaRPr lang="cs-CZ" sz="3600" dirty="0"/>
          </a:p>
          <a:p>
            <a:pPr lvl="1">
              <a:buFont typeface="Arial" panose="020B0604020202020204" pitchFamily="34" charset="0"/>
              <a:buChar char="•"/>
            </a:pPr>
            <a:r>
              <a:rPr lang="cs-CZ" sz="3200" dirty="0" smtClean="0"/>
              <a:t>V rámci § 61, 62 VZ zavést pojmy databáze TBD</a:t>
            </a:r>
          </a:p>
          <a:p>
            <a:pPr lvl="1">
              <a:buFont typeface="Arial" panose="020B0604020202020204" pitchFamily="34" charset="0"/>
              <a:buChar char="•"/>
            </a:pPr>
            <a:r>
              <a:rPr lang="cs-CZ" sz="3200" dirty="0" smtClean="0"/>
              <a:t>Upravit evidenci vybraných údajů o VD a o výkonu TBD</a:t>
            </a:r>
          </a:p>
          <a:p>
            <a:pPr lvl="1">
              <a:buFont typeface="Arial" panose="020B0604020202020204" pitchFamily="34" charset="0"/>
              <a:buChar char="•"/>
            </a:pPr>
            <a:r>
              <a:rPr lang="cs-CZ" sz="3200" dirty="0" smtClean="0"/>
              <a:t>Upravení povinností pověřených osob a vodoprávních úřadů</a:t>
            </a:r>
          </a:p>
          <a:p>
            <a:pPr lvl="1">
              <a:buFont typeface="Arial" panose="020B0604020202020204" pitchFamily="34" charset="0"/>
              <a:buChar char="•"/>
            </a:pPr>
            <a:r>
              <a:rPr lang="cs-CZ" sz="3200" dirty="0" smtClean="0"/>
              <a:t>Prováděcí předpis – nová vyhláška</a:t>
            </a:r>
          </a:p>
          <a:p>
            <a:pPr lvl="1"/>
            <a:endParaRPr lang="cs-CZ" sz="2000" dirty="0"/>
          </a:p>
          <a:p>
            <a:r>
              <a:rPr lang="cs-CZ" sz="3600" dirty="0"/>
              <a:t>0</a:t>
            </a:r>
            <a:r>
              <a:rPr lang="cs-CZ" sz="3600" dirty="0" smtClean="0"/>
              <a:t>. </a:t>
            </a:r>
            <a:r>
              <a:rPr lang="cs-CZ" sz="3600" dirty="0" smtClean="0"/>
              <a:t>etapa </a:t>
            </a:r>
            <a:r>
              <a:rPr lang="cs-CZ" sz="3600" dirty="0" smtClean="0"/>
              <a:t>prací</a:t>
            </a:r>
          </a:p>
          <a:p>
            <a:pPr lvl="1">
              <a:buClr>
                <a:srgbClr val="004A99"/>
              </a:buClr>
              <a:buFont typeface="Arial" panose="020B0604020202020204" pitchFamily="34" charset="0"/>
              <a:buChar char="•"/>
            </a:pPr>
            <a:r>
              <a:rPr lang="cs-CZ" sz="3200" dirty="0">
                <a:solidFill>
                  <a:prstClr val="black"/>
                </a:solidFill>
              </a:rPr>
              <a:t>Příprava datové sady všech dostupných údajů o vodních dílech – identifikováno </a:t>
            </a:r>
            <a:br>
              <a:rPr lang="cs-CZ" sz="3200" dirty="0">
                <a:solidFill>
                  <a:prstClr val="black"/>
                </a:solidFill>
              </a:rPr>
            </a:br>
            <a:r>
              <a:rPr lang="cs-CZ" sz="3200" dirty="0">
                <a:solidFill>
                  <a:prstClr val="black"/>
                </a:solidFill>
              </a:rPr>
              <a:t>cca 12 000 hrází dle </a:t>
            </a:r>
            <a:r>
              <a:rPr lang="cs-CZ" sz="3200" dirty="0" smtClean="0">
                <a:solidFill>
                  <a:prstClr val="black"/>
                </a:solidFill>
              </a:rPr>
              <a:t>ZABAGED – zajistí </a:t>
            </a:r>
            <a:r>
              <a:rPr lang="cs-CZ" sz="3200" dirty="0" err="1" smtClean="0">
                <a:solidFill>
                  <a:prstClr val="black"/>
                </a:solidFill>
              </a:rPr>
              <a:t>MZe</a:t>
            </a:r>
            <a:r>
              <a:rPr lang="cs-CZ" sz="3200" dirty="0" smtClean="0">
                <a:solidFill>
                  <a:prstClr val="black"/>
                </a:solidFill>
              </a:rPr>
              <a:t> a </a:t>
            </a:r>
            <a:r>
              <a:rPr lang="cs-CZ" sz="3200" dirty="0" err="1" smtClean="0">
                <a:solidFill>
                  <a:prstClr val="black"/>
                </a:solidFill>
              </a:rPr>
              <a:t>s.p</a:t>
            </a:r>
            <a:r>
              <a:rPr lang="cs-CZ" sz="3200" dirty="0" smtClean="0">
                <a:solidFill>
                  <a:prstClr val="black"/>
                </a:solidFill>
              </a:rPr>
              <a:t>. Povodí</a:t>
            </a:r>
          </a:p>
          <a:p>
            <a:pPr lvl="1">
              <a:buClr>
                <a:srgbClr val="004A99"/>
              </a:buClr>
              <a:buFont typeface="Arial" panose="020B0604020202020204" pitchFamily="34" charset="0"/>
              <a:buChar char="•"/>
            </a:pPr>
            <a:endParaRPr lang="cs-CZ" sz="2000" dirty="0">
              <a:solidFill>
                <a:prstClr val="black"/>
              </a:solidFill>
            </a:endParaRPr>
          </a:p>
          <a:p>
            <a:r>
              <a:rPr lang="cs-CZ" sz="3600" dirty="0" smtClean="0"/>
              <a:t>1. etapa prací</a:t>
            </a:r>
            <a:endParaRPr lang="cs-CZ" sz="3600" dirty="0"/>
          </a:p>
          <a:p>
            <a:pPr lvl="1">
              <a:buFont typeface="Arial" panose="020B0604020202020204" pitchFamily="34" charset="0"/>
              <a:buChar char="•"/>
            </a:pPr>
            <a:r>
              <a:rPr lang="cs-CZ" sz="3200" dirty="0" smtClean="0"/>
              <a:t>VD I. – III. </a:t>
            </a:r>
            <a:r>
              <a:rPr lang="cs-CZ" sz="3200" dirty="0"/>
              <a:t>k</a:t>
            </a:r>
            <a:r>
              <a:rPr lang="cs-CZ" sz="3200" dirty="0" smtClean="0"/>
              <a:t>ategorie TBD</a:t>
            </a:r>
            <a:endParaRPr lang="cs-CZ" sz="3200" dirty="0"/>
          </a:p>
          <a:p>
            <a:pPr lvl="1">
              <a:buFont typeface="Arial" panose="020B0604020202020204" pitchFamily="34" charset="0"/>
              <a:buChar char="•"/>
            </a:pPr>
            <a:r>
              <a:rPr lang="cs-CZ" sz="3200" dirty="0" smtClean="0"/>
              <a:t>Údaje zadají </a:t>
            </a:r>
            <a:r>
              <a:rPr lang="cs-CZ" sz="3200" dirty="0" smtClean="0"/>
              <a:t>vybrané </a:t>
            </a:r>
            <a:r>
              <a:rPr lang="cs-CZ" sz="3200" dirty="0" smtClean="0"/>
              <a:t>pověřené </a:t>
            </a:r>
            <a:r>
              <a:rPr lang="cs-CZ" sz="3200" dirty="0" smtClean="0"/>
              <a:t>osoby</a:t>
            </a:r>
            <a:endParaRPr lang="cs-CZ" sz="3200" dirty="0" smtClean="0"/>
          </a:p>
          <a:p>
            <a:pPr lvl="1"/>
            <a:endParaRPr lang="cs-CZ" sz="2000" dirty="0"/>
          </a:p>
          <a:p>
            <a:r>
              <a:rPr lang="cs-CZ" sz="3600" dirty="0" smtClean="0"/>
              <a:t>2. etapa </a:t>
            </a:r>
            <a:r>
              <a:rPr lang="cs-CZ" sz="3600" dirty="0" smtClean="0"/>
              <a:t>prací</a:t>
            </a:r>
          </a:p>
          <a:p>
            <a:pPr lvl="1">
              <a:buClr>
                <a:srgbClr val="004A99"/>
              </a:buClr>
              <a:buFont typeface="Arial" panose="020B0604020202020204" pitchFamily="34" charset="0"/>
              <a:buChar char="•"/>
            </a:pPr>
            <a:r>
              <a:rPr lang="cs-CZ" sz="3200" dirty="0" smtClean="0">
                <a:solidFill>
                  <a:prstClr val="black"/>
                </a:solidFill>
              </a:rPr>
              <a:t>Významná VD IV. </a:t>
            </a:r>
            <a:r>
              <a:rPr lang="cs-CZ" sz="3200" dirty="0">
                <a:solidFill>
                  <a:prstClr val="black"/>
                </a:solidFill>
              </a:rPr>
              <a:t>kategorie </a:t>
            </a:r>
            <a:r>
              <a:rPr lang="cs-CZ" sz="3200" dirty="0" smtClean="0">
                <a:solidFill>
                  <a:prstClr val="black"/>
                </a:solidFill>
              </a:rPr>
              <a:t>TBD</a:t>
            </a:r>
            <a:endParaRPr lang="cs-CZ" sz="3600" dirty="0"/>
          </a:p>
          <a:p>
            <a:pPr lvl="1">
              <a:buFont typeface="Arial" panose="020B0604020202020204" pitchFamily="34" charset="0"/>
              <a:buChar char="•"/>
            </a:pPr>
            <a:r>
              <a:rPr lang="cs-CZ" sz="3200" dirty="0" smtClean="0"/>
              <a:t>Postup VPÚ a pověřených osob dle nové úpravy § 61 a 62</a:t>
            </a:r>
          </a:p>
          <a:p>
            <a:pPr lvl="1">
              <a:buFont typeface="Arial" panose="020B0604020202020204" pitchFamily="34" charset="0"/>
              <a:buChar char="•"/>
            </a:pPr>
            <a:r>
              <a:rPr lang="cs-CZ" sz="3200" dirty="0" smtClean="0"/>
              <a:t>Revize údajů VD I. až III. kategorie a významných VD IV. kategorie</a:t>
            </a:r>
            <a:endParaRPr lang="cs-CZ" sz="3200"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694" r="37694"/>
          <a:stretch>
            <a:fillRect/>
          </a:stretch>
        </p:blipFill>
        <p:spPr/>
      </p:pic>
    </p:spTree>
    <p:extLst>
      <p:ext uri="{BB962C8B-B14F-4D97-AF65-F5344CB8AC3E}">
        <p14:creationId xmlns:p14="http://schemas.microsoft.com/office/powerpoint/2010/main" val="312708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2F682-1579-4134-BAF9-6B0E7B013CAC}"/>
              </a:ext>
            </a:extLst>
          </p:cNvPr>
          <p:cNvSpPr>
            <a:spLocks noGrp="1"/>
          </p:cNvSpPr>
          <p:nvPr>
            <p:ph type="title"/>
          </p:nvPr>
        </p:nvSpPr>
        <p:spPr>
          <a:xfrm>
            <a:off x="7920000" y="914400"/>
            <a:ext cx="15217200" cy="802800"/>
          </a:xfrm>
        </p:spPr>
        <p:txBody>
          <a:bodyPr/>
          <a:lstStyle/>
          <a:p>
            <a:r>
              <a:rPr lang="cs-CZ" dirty="0" smtClean="0"/>
              <a:t>Základní principy databáze</a:t>
            </a:r>
            <a:endParaRPr lang="cs-CZ" dirty="0"/>
          </a:p>
        </p:txBody>
      </p:sp>
      <p:sp>
        <p:nvSpPr>
          <p:cNvPr id="4" name="Zástupný symbol pro text 3">
            <a:extLst>
              <a:ext uri="{FF2B5EF4-FFF2-40B4-BE49-F238E27FC236}">
                <a16:creationId xmlns="" xmlns:a16="http://schemas.microsoft.com/office/drawing/2014/main" id="{77793896-C31C-42C3-8170-9F8A962C4C44}"/>
              </a:ext>
            </a:extLst>
          </p:cNvPr>
          <p:cNvSpPr>
            <a:spLocks noGrp="1"/>
          </p:cNvSpPr>
          <p:nvPr>
            <p:ph type="body" sz="quarter" idx="19"/>
          </p:nvPr>
        </p:nvSpPr>
        <p:spPr>
          <a:xfrm>
            <a:off x="7920000" y="2640450"/>
            <a:ext cx="15217200" cy="1656000"/>
          </a:xfrm>
        </p:spPr>
        <p:txBody>
          <a:bodyPr>
            <a:noAutofit/>
          </a:bodyPr>
          <a:lstStyle/>
          <a:p>
            <a:pPr marL="504000" lvl="0" indent="-504000">
              <a:spcBef>
                <a:spcPts val="2000"/>
              </a:spcBef>
              <a:buClr>
                <a:srgbClr val="004A99"/>
              </a:buClr>
              <a:buBlip>
                <a:blip r:embed="rId2"/>
              </a:buBlip>
            </a:pPr>
            <a:r>
              <a:rPr lang="cs-CZ" sz="3600" cap="all" dirty="0" smtClean="0">
                <a:solidFill>
                  <a:srgbClr val="004A99"/>
                </a:solidFill>
              </a:rPr>
              <a:t>Neveřejný přístup</a:t>
            </a:r>
            <a:endParaRPr lang="cs-CZ" sz="3600" cap="all" dirty="0">
              <a:solidFill>
                <a:srgbClr val="004A99"/>
              </a:solidFill>
            </a:endParaRPr>
          </a:p>
          <a:p>
            <a:pPr marL="1008000" lvl="1" indent="-504000">
              <a:buFont typeface="Arial" panose="020B0604020202020204" pitchFamily="34" charset="0"/>
              <a:buChar char="•"/>
            </a:pPr>
            <a:r>
              <a:rPr lang="cs-CZ" sz="3200" dirty="0"/>
              <a:t>Pouze </a:t>
            </a:r>
            <a:r>
              <a:rPr lang="cs-CZ" sz="3200" dirty="0" err="1"/>
              <a:t>MZe</a:t>
            </a:r>
            <a:r>
              <a:rPr lang="cs-CZ" sz="3200" dirty="0"/>
              <a:t>, kraje, ORP a pověřené </a:t>
            </a:r>
            <a:r>
              <a:rPr lang="cs-CZ" sz="3200" dirty="0" smtClean="0"/>
              <a:t>osoby k VD</a:t>
            </a:r>
            <a:endParaRPr lang="cs-CZ" sz="3200" dirty="0"/>
          </a:p>
          <a:p>
            <a:pPr>
              <a:spcBef>
                <a:spcPts val="2000"/>
              </a:spcBef>
            </a:pPr>
            <a:endParaRPr lang="cs-CZ" sz="2000" dirty="0" smtClean="0"/>
          </a:p>
          <a:p>
            <a:pPr marL="504000" lvl="0" indent="-504000">
              <a:spcBef>
                <a:spcPts val="2000"/>
              </a:spcBef>
              <a:buClr>
                <a:srgbClr val="004A99"/>
              </a:buClr>
              <a:buBlip>
                <a:blip r:embed="rId2"/>
              </a:buBlip>
            </a:pPr>
            <a:r>
              <a:rPr lang="cs-CZ" sz="3600" cap="all" dirty="0" smtClean="0">
                <a:solidFill>
                  <a:srgbClr val="004A99"/>
                </a:solidFill>
              </a:rPr>
              <a:t>Hlídač termínů vybraných povinných údajů</a:t>
            </a:r>
          </a:p>
          <a:p>
            <a:pPr marL="571500" lvl="0" indent="-571500">
              <a:spcBef>
                <a:spcPts val="2000"/>
              </a:spcBef>
              <a:buClr>
                <a:srgbClr val="004A99"/>
              </a:buClr>
              <a:buFont typeface="Arial" panose="020B0604020202020204" pitchFamily="34" charset="0"/>
              <a:buChar char="•"/>
            </a:pPr>
            <a:endParaRPr lang="cs-CZ" sz="2000" cap="all" dirty="0" smtClean="0">
              <a:solidFill>
                <a:srgbClr val="004A99"/>
              </a:solidFill>
            </a:endParaRPr>
          </a:p>
          <a:p>
            <a:pPr marL="504000" lvl="0" indent="-504000">
              <a:spcBef>
                <a:spcPts val="2000"/>
              </a:spcBef>
              <a:buClr>
                <a:srgbClr val="004A99"/>
              </a:buClr>
              <a:buBlip>
                <a:blip r:embed="rId2"/>
              </a:buBlip>
            </a:pPr>
            <a:r>
              <a:rPr lang="cs-CZ" sz="3600" cap="all" dirty="0" smtClean="0">
                <a:solidFill>
                  <a:srgbClr val="004A99"/>
                </a:solidFill>
              </a:rPr>
              <a:t>Vkládané údaje</a:t>
            </a:r>
            <a:endParaRPr lang="cs-CZ" sz="3600" cap="all" dirty="0">
              <a:solidFill>
                <a:srgbClr val="004A99"/>
              </a:solidFill>
            </a:endParaRPr>
          </a:p>
          <a:p>
            <a:pPr marL="1008000" lvl="1" indent="-504000">
              <a:buClr>
                <a:srgbClr val="004A99"/>
              </a:buClr>
              <a:buFont typeface="Arial" panose="020B0604020202020204" pitchFamily="34" charset="0"/>
              <a:buChar char="•"/>
            </a:pPr>
            <a:r>
              <a:rPr lang="cs-CZ" sz="3200" dirty="0" smtClean="0">
                <a:solidFill>
                  <a:prstClr val="black"/>
                </a:solidFill>
              </a:rPr>
              <a:t>Povinné údaje (35 položek)</a:t>
            </a:r>
          </a:p>
          <a:p>
            <a:pPr marL="1008000" lvl="1" indent="-504000">
              <a:buClr>
                <a:srgbClr val="004A99"/>
              </a:buClr>
              <a:buFont typeface="Arial" panose="020B0604020202020204" pitchFamily="34" charset="0"/>
              <a:buChar char="•"/>
            </a:pPr>
            <a:r>
              <a:rPr lang="cs-CZ" sz="3200" dirty="0" smtClean="0">
                <a:solidFill>
                  <a:prstClr val="black"/>
                </a:solidFill>
              </a:rPr>
              <a:t>Nepovinné údaje (58 položek)</a:t>
            </a:r>
            <a:endParaRPr lang="cs-CZ" sz="3200" dirty="0">
              <a:solidFill>
                <a:prstClr val="black"/>
              </a:solidFill>
            </a:endParaRPr>
          </a:p>
          <a:p>
            <a:endParaRPr lang="cs-CZ" sz="3600" dirty="0" smtClean="0"/>
          </a:p>
          <a:p>
            <a:endParaRPr lang="cs-CZ" sz="3600" dirty="0"/>
          </a:p>
          <a:p>
            <a:endParaRPr lang="cs-CZ" sz="3600" dirty="0"/>
          </a:p>
        </p:txBody>
      </p:sp>
      <p:sp>
        <p:nvSpPr>
          <p:cNvPr id="5" name="Zástupný symbol pro text 4">
            <a:extLst>
              <a:ext uri="{FF2B5EF4-FFF2-40B4-BE49-F238E27FC236}">
                <a16:creationId xmlns="" xmlns:a16="http://schemas.microsoft.com/office/drawing/2014/main" id="{363DD77E-91EF-4419-BE05-1C0C96F03E9B}"/>
              </a:ext>
            </a:extLst>
          </p:cNvPr>
          <p:cNvSpPr>
            <a:spLocks noGrp="1"/>
          </p:cNvSpPr>
          <p:nvPr>
            <p:ph type="body" sz="quarter" idx="29"/>
          </p:nvPr>
        </p:nvSpPr>
        <p:spPr>
          <a:xfrm>
            <a:off x="7920000" y="7993625"/>
            <a:ext cx="15217200" cy="4465073"/>
          </a:xfrm>
        </p:spPr>
        <p:txBody>
          <a:bodyPr>
            <a:normAutofit/>
          </a:bodyPr>
          <a:lstStyle/>
          <a:p>
            <a:r>
              <a:rPr lang="cs-CZ" sz="3600" dirty="0" smtClean="0"/>
              <a:t>Ukládání dat</a:t>
            </a:r>
            <a:endParaRPr lang="cs-CZ" sz="3600" dirty="0"/>
          </a:p>
          <a:p>
            <a:pPr lvl="1"/>
            <a:r>
              <a:rPr lang="cs-CZ" sz="3200" dirty="0" smtClean="0"/>
              <a:t>Pověřené osoby (75 položek, z toho 23 povinných)</a:t>
            </a:r>
          </a:p>
          <a:p>
            <a:pPr lvl="2">
              <a:buFont typeface="Arial" panose="020B0604020202020204" pitchFamily="34" charset="0"/>
              <a:buChar char="•"/>
            </a:pPr>
            <a:r>
              <a:rPr lang="cs-CZ" sz="3200" dirty="0" smtClean="0"/>
              <a:t>VD I. až III. kategorie</a:t>
            </a:r>
          </a:p>
          <a:p>
            <a:pPr lvl="2">
              <a:buFont typeface="Arial" panose="020B0604020202020204" pitchFamily="34" charset="0"/>
              <a:buChar char="•"/>
            </a:pPr>
            <a:r>
              <a:rPr lang="cs-CZ" sz="3200" dirty="0" smtClean="0"/>
              <a:t>IV. kategorie, kde pověřená osoba provádí dohled</a:t>
            </a:r>
          </a:p>
          <a:p>
            <a:pPr lvl="1"/>
            <a:r>
              <a:rPr lang="cs-CZ" sz="3200" dirty="0" smtClean="0"/>
              <a:t>Vodoprávní úřady (18 položek, z toho 10 povinných)</a:t>
            </a:r>
          </a:p>
          <a:p>
            <a:pPr lvl="2">
              <a:buFont typeface="Arial" panose="020B0604020202020204" pitchFamily="34" charset="0"/>
              <a:buChar char="•"/>
            </a:pPr>
            <a:r>
              <a:rPr lang="cs-CZ" sz="3200" dirty="0" smtClean="0"/>
              <a:t>VD IV. kategorie, kde pověřená osoba neprovádí TBD</a:t>
            </a:r>
          </a:p>
          <a:p>
            <a:pPr lvl="2">
              <a:buFont typeface="Arial" panose="020B0604020202020204" pitchFamily="34" charset="0"/>
              <a:buChar char="•"/>
            </a:pPr>
            <a:r>
              <a:rPr lang="cs-CZ" sz="3200" dirty="0" smtClean="0"/>
              <a:t>Údaje podle § 62 odst. 4 VZ</a:t>
            </a:r>
          </a:p>
          <a:p>
            <a:pPr lvl="2">
              <a:buFont typeface="Arial" panose="020B0604020202020204" pitchFamily="34" charset="0"/>
              <a:buChar char="•"/>
            </a:pPr>
            <a:r>
              <a:rPr lang="cs-CZ" sz="3200" dirty="0" smtClean="0"/>
              <a:t>Zavedení vodního díla</a:t>
            </a:r>
            <a:endParaRPr lang="cs-CZ" sz="3200"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7506" r="37506"/>
          <a:stretch>
            <a:fillRect/>
          </a:stretch>
        </p:blipFill>
        <p:spPr/>
      </p:pic>
    </p:spTree>
    <p:extLst>
      <p:ext uri="{BB962C8B-B14F-4D97-AF65-F5344CB8AC3E}">
        <p14:creationId xmlns:p14="http://schemas.microsoft.com/office/powerpoint/2010/main" val="235495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E79835D8-6E34-4E14-8B09-4CA5E7A09BD2}"/>
              </a:ext>
            </a:extLst>
          </p:cNvPr>
          <p:cNvSpPr>
            <a:spLocks noGrp="1"/>
          </p:cNvSpPr>
          <p:nvPr>
            <p:ph type="title"/>
          </p:nvPr>
        </p:nvSpPr>
        <p:spPr>
          <a:xfrm>
            <a:off x="619432" y="1061884"/>
            <a:ext cx="5597768" cy="2566219"/>
          </a:xfrm>
        </p:spPr>
        <p:txBody>
          <a:bodyPr/>
          <a:lstStyle/>
          <a:p>
            <a:r>
              <a:rPr lang="cs-CZ" dirty="0" smtClean="0"/>
              <a:t>Struktura ukládaných údajů</a:t>
            </a:r>
            <a:endParaRPr lang="cs-CZ" dirty="0"/>
          </a:p>
        </p:txBody>
      </p:sp>
      <p:pic>
        <p:nvPicPr>
          <p:cNvPr id="6" name="Content Placeholder 5"/>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239600" y="1002890"/>
            <a:ext cx="16824732" cy="12123175"/>
          </a:xfrm>
        </p:spPr>
      </p:pic>
      <p:pic>
        <p:nvPicPr>
          <p:cNvPr id="25" name="Zástupný symbol obrázku 29">
            <a:extLst>
              <a:ext uri="{FF2B5EF4-FFF2-40B4-BE49-F238E27FC236}">
                <a16:creationId xmlns="" xmlns:a16="http://schemas.microsoft.com/office/drawing/2014/main" id="{C6CDA3F3-96FB-40EE-AF1B-477EE19948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19432" y="3451123"/>
            <a:ext cx="5597768" cy="9674942"/>
          </a:xfrm>
          <a:prstGeom prst="rect">
            <a:avLst/>
          </a:prstGeom>
        </p:spPr>
      </p:pic>
    </p:spTree>
    <p:extLst>
      <p:ext uri="{BB962C8B-B14F-4D97-AF65-F5344CB8AC3E}">
        <p14:creationId xmlns:p14="http://schemas.microsoft.com/office/powerpoint/2010/main" val="318990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E72F682-1579-4134-BAF9-6B0E7B013CAC}"/>
              </a:ext>
            </a:extLst>
          </p:cNvPr>
          <p:cNvSpPr>
            <a:spLocks noGrp="1"/>
          </p:cNvSpPr>
          <p:nvPr>
            <p:ph type="title"/>
          </p:nvPr>
        </p:nvSpPr>
        <p:spPr>
          <a:xfrm>
            <a:off x="7920000" y="884902"/>
            <a:ext cx="15217200" cy="832297"/>
          </a:xfrm>
        </p:spPr>
        <p:txBody>
          <a:bodyPr/>
          <a:lstStyle/>
          <a:p>
            <a:r>
              <a:rPr lang="cs-CZ" dirty="0" smtClean="0"/>
              <a:t>Cíl </a:t>
            </a:r>
            <a:endParaRPr lang="cs-CZ" dirty="0"/>
          </a:p>
        </p:txBody>
      </p:sp>
      <p:sp>
        <p:nvSpPr>
          <p:cNvPr id="4" name="Zástupný symbol pro text 3">
            <a:extLst>
              <a:ext uri="{FF2B5EF4-FFF2-40B4-BE49-F238E27FC236}">
                <a16:creationId xmlns="" xmlns:a16="http://schemas.microsoft.com/office/drawing/2014/main" id="{77793896-C31C-42C3-8170-9F8A962C4C44}"/>
              </a:ext>
            </a:extLst>
          </p:cNvPr>
          <p:cNvSpPr>
            <a:spLocks noGrp="1"/>
          </p:cNvSpPr>
          <p:nvPr>
            <p:ph type="body" sz="quarter" idx="19"/>
          </p:nvPr>
        </p:nvSpPr>
        <p:spPr>
          <a:xfrm>
            <a:off x="7920000" y="2654710"/>
            <a:ext cx="15217200" cy="3563210"/>
          </a:xfrm>
        </p:spPr>
        <p:txBody>
          <a:bodyPr>
            <a:normAutofit fontScale="70000" lnSpcReduction="20000"/>
          </a:bodyPr>
          <a:lstStyle/>
          <a:p>
            <a:pPr marL="504000" lvl="0" indent="-504000">
              <a:spcBef>
                <a:spcPts val="2000"/>
              </a:spcBef>
              <a:buClr>
                <a:srgbClr val="004A99"/>
              </a:buClr>
              <a:buBlip>
                <a:blip r:embed="rId2"/>
              </a:buBlip>
            </a:pPr>
            <a:r>
              <a:rPr lang="cs-CZ" sz="5100" cap="all" dirty="0" smtClean="0">
                <a:solidFill>
                  <a:srgbClr val="004A99"/>
                </a:solidFill>
              </a:rPr>
              <a:t>Funkční informační systém o prováděném výkonu TBD</a:t>
            </a:r>
            <a:endParaRPr lang="cs-CZ" sz="5100" cap="all" dirty="0" smtClean="0">
              <a:solidFill>
                <a:srgbClr val="004A99"/>
              </a:solidFill>
            </a:endParaRPr>
          </a:p>
          <a:p>
            <a:pPr marL="504000" lvl="0" indent="-504000">
              <a:spcBef>
                <a:spcPts val="2000"/>
              </a:spcBef>
              <a:buClr>
                <a:srgbClr val="004A99"/>
              </a:buClr>
              <a:buBlip>
                <a:blip r:embed="rId2"/>
              </a:buBlip>
            </a:pPr>
            <a:endParaRPr lang="cs-CZ" sz="5100" cap="all" dirty="0" smtClean="0">
              <a:solidFill>
                <a:srgbClr val="004A99"/>
              </a:solidFill>
            </a:endParaRPr>
          </a:p>
          <a:p>
            <a:pPr marL="504000" lvl="0" indent="-504000">
              <a:spcBef>
                <a:spcPts val="2000"/>
              </a:spcBef>
              <a:buClr>
                <a:srgbClr val="004A99"/>
              </a:buClr>
              <a:buBlip>
                <a:blip r:embed="rId2"/>
              </a:buBlip>
            </a:pPr>
            <a:r>
              <a:rPr lang="cs-CZ" sz="5100" cap="all" dirty="0" smtClean="0">
                <a:solidFill>
                  <a:srgbClr val="004A99"/>
                </a:solidFill>
              </a:rPr>
              <a:t>Celková </a:t>
            </a:r>
            <a:r>
              <a:rPr lang="cs-CZ" sz="5100" cap="all" dirty="0" smtClean="0">
                <a:solidFill>
                  <a:srgbClr val="004A99"/>
                </a:solidFill>
              </a:rPr>
              <a:t>tabulka základních a doplňkových údajů</a:t>
            </a:r>
          </a:p>
          <a:p>
            <a:pPr marL="571500" lvl="0" indent="-571500">
              <a:spcBef>
                <a:spcPts val="2000"/>
              </a:spcBef>
              <a:buClr>
                <a:srgbClr val="004A99"/>
              </a:buClr>
              <a:buFont typeface="Arial" panose="020B0604020202020204" pitchFamily="34" charset="0"/>
              <a:buChar char="•"/>
            </a:pPr>
            <a:endParaRPr lang="cs-CZ" sz="5100" cap="all" dirty="0" smtClean="0">
              <a:solidFill>
                <a:srgbClr val="004A99"/>
              </a:solidFill>
            </a:endParaRPr>
          </a:p>
          <a:p>
            <a:pPr marL="504000" lvl="0" indent="-504000">
              <a:spcBef>
                <a:spcPts val="2000"/>
              </a:spcBef>
              <a:buClr>
                <a:srgbClr val="004A99"/>
              </a:buClr>
              <a:buBlip>
                <a:blip r:embed="rId2"/>
              </a:buBlip>
            </a:pPr>
            <a:r>
              <a:rPr lang="cs-CZ" sz="5100" cap="all" dirty="0" smtClean="0">
                <a:solidFill>
                  <a:srgbClr val="004A99"/>
                </a:solidFill>
              </a:rPr>
              <a:t>Vodní díla </a:t>
            </a:r>
            <a:r>
              <a:rPr lang="cs-CZ" sz="5100" cap="all" dirty="0" smtClean="0">
                <a:solidFill>
                  <a:srgbClr val="004A99"/>
                </a:solidFill>
              </a:rPr>
              <a:t>z </a:t>
            </a:r>
            <a:r>
              <a:rPr lang="cs-CZ" sz="5100" cap="all" dirty="0" smtClean="0">
                <a:solidFill>
                  <a:srgbClr val="004A99"/>
                </a:solidFill>
              </a:rPr>
              <a:t>hlediska </a:t>
            </a:r>
            <a:r>
              <a:rPr lang="cs-CZ" sz="5100" cap="all" dirty="0" err="1" smtClean="0">
                <a:solidFill>
                  <a:srgbClr val="004A99"/>
                </a:solidFill>
              </a:rPr>
              <a:t>TBd</a:t>
            </a:r>
            <a:r>
              <a:rPr lang="cs-CZ" sz="5100" cap="all" dirty="0" smtClean="0">
                <a:solidFill>
                  <a:srgbClr val="004A99"/>
                </a:solidFill>
              </a:rPr>
              <a:t> podle územní působnosti k ORP a krajům</a:t>
            </a:r>
            <a:endParaRPr lang="cs-CZ" sz="5100" cap="all" dirty="0">
              <a:solidFill>
                <a:srgbClr val="004A99"/>
              </a:solidFill>
            </a:endParaRPr>
          </a:p>
          <a:p>
            <a:endParaRPr lang="cs-CZ" dirty="0" smtClean="0"/>
          </a:p>
          <a:p>
            <a:endParaRPr lang="cs-CZ" dirty="0"/>
          </a:p>
        </p:txBody>
      </p:sp>
      <p:sp>
        <p:nvSpPr>
          <p:cNvPr id="5" name="Zástupný symbol pro text 4">
            <a:extLst>
              <a:ext uri="{FF2B5EF4-FFF2-40B4-BE49-F238E27FC236}">
                <a16:creationId xmlns="" xmlns:a16="http://schemas.microsoft.com/office/drawing/2014/main" id="{363DD77E-91EF-4419-BE05-1C0C96F03E9B}"/>
              </a:ext>
            </a:extLst>
          </p:cNvPr>
          <p:cNvSpPr>
            <a:spLocks noGrp="1"/>
          </p:cNvSpPr>
          <p:nvPr>
            <p:ph type="body" sz="quarter" idx="29"/>
          </p:nvPr>
        </p:nvSpPr>
        <p:spPr>
          <a:xfrm>
            <a:off x="7920000" y="5781368"/>
            <a:ext cx="15217200" cy="6677332"/>
          </a:xfrm>
        </p:spPr>
        <p:txBody>
          <a:bodyPr>
            <a:normAutofit/>
          </a:bodyPr>
          <a:lstStyle/>
          <a:p>
            <a:endParaRPr lang="cs-CZ" dirty="0"/>
          </a:p>
        </p:txBody>
      </p:sp>
      <p:pic>
        <p:nvPicPr>
          <p:cNvPr id="9" name="Zástupný symbol obrázku 8">
            <a:extLst>
              <a:ext uri="{FF2B5EF4-FFF2-40B4-BE49-F238E27FC236}">
                <a16:creationId xmlns="" xmlns:a16="http://schemas.microsoft.com/office/drawing/2014/main" id="{166D07AA-3380-45CB-AA1C-0BF5871BC8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5708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a:extLst>
              <a:ext uri="{FF2B5EF4-FFF2-40B4-BE49-F238E27FC236}">
                <a16:creationId xmlns="" xmlns:a16="http://schemas.microsoft.com/office/drawing/2014/main" id="{D72EBE06-D94A-443C-A9F9-44AD2FC05D83}"/>
              </a:ext>
            </a:extLst>
          </p:cNvPr>
          <p:cNvSpPr>
            <a:spLocks noGrp="1"/>
          </p:cNvSpPr>
          <p:nvPr>
            <p:ph type="body" sz="quarter" idx="14"/>
          </p:nvPr>
        </p:nvSpPr>
        <p:spPr>
          <a:xfrm>
            <a:off x="737420" y="4248000"/>
            <a:ext cx="5397910" cy="8210700"/>
          </a:xfrm>
        </p:spPr>
        <p:txBody>
          <a:bodyPr/>
          <a:lstStyle/>
          <a:p>
            <a:r>
              <a:rPr lang="cs-CZ" dirty="0" smtClean="0"/>
              <a:t>Protržení hráze odkaliště u města Ajka v Maďarsku v roce 2010</a:t>
            </a:r>
          </a:p>
          <a:p>
            <a:endParaRPr lang="cs-CZ" dirty="0"/>
          </a:p>
          <a:p>
            <a:r>
              <a:rPr lang="cs-CZ" dirty="0" smtClean="0"/>
              <a:t>10 osob usmrceno a 130 zraněno</a:t>
            </a:r>
          </a:p>
          <a:p>
            <a:endParaRPr lang="cs-CZ" dirty="0"/>
          </a:p>
          <a:p>
            <a:r>
              <a:rPr lang="cs-CZ" dirty="0" smtClean="0"/>
              <a:t>Významné ekologické a materiální škody</a:t>
            </a:r>
          </a:p>
          <a:p>
            <a:endParaRPr lang="cs-CZ" dirty="0" smtClean="0"/>
          </a:p>
          <a:p>
            <a:endParaRPr lang="cs-CZ" dirty="0"/>
          </a:p>
          <a:p>
            <a:endParaRPr lang="cs-CZ" dirty="0" smtClean="0"/>
          </a:p>
          <a:p>
            <a:r>
              <a:rPr lang="cs-CZ" dirty="0" smtClean="0">
                <a:solidFill>
                  <a:srgbClr val="FF0000"/>
                </a:solidFill>
              </a:rPr>
              <a:t>ČTK:</a:t>
            </a:r>
          </a:p>
          <a:p>
            <a:r>
              <a:rPr lang="cs-CZ" dirty="0" smtClean="0">
                <a:solidFill>
                  <a:srgbClr val="FF0000"/>
                </a:solidFill>
              </a:rPr>
              <a:t>„Katastrofě s toxickým kalem hliníkárny v Maďarsku se dalo předejít“</a:t>
            </a:r>
            <a:endParaRPr lang="cs-CZ" dirty="0">
              <a:solidFill>
                <a:srgbClr val="FF0000"/>
              </a:solidFill>
            </a:endParaRPr>
          </a:p>
        </p:txBody>
      </p:sp>
      <p:sp>
        <p:nvSpPr>
          <p:cNvPr id="2" name="Nadpis 1">
            <a:extLst>
              <a:ext uri="{FF2B5EF4-FFF2-40B4-BE49-F238E27FC236}">
                <a16:creationId xmlns="" xmlns:a16="http://schemas.microsoft.com/office/drawing/2014/main" id="{C834CC4B-C26A-46F7-A778-80EB991F25F0}"/>
              </a:ext>
            </a:extLst>
          </p:cNvPr>
          <p:cNvSpPr>
            <a:spLocks noGrp="1"/>
          </p:cNvSpPr>
          <p:nvPr>
            <p:ph type="title"/>
          </p:nvPr>
        </p:nvSpPr>
        <p:spPr>
          <a:xfrm>
            <a:off x="737420" y="648928"/>
            <a:ext cx="5338916" cy="2607227"/>
          </a:xfrm>
        </p:spPr>
        <p:txBody>
          <a:bodyPr>
            <a:normAutofit/>
          </a:bodyPr>
          <a:lstStyle/>
          <a:p>
            <a:r>
              <a:rPr lang="cs-CZ" dirty="0" smtClean="0"/>
              <a:t>Poučení z havárií vodních děl</a:t>
            </a:r>
            <a:endParaRPr lang="cs-CZ"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05" r="2505"/>
          <a:stretch>
            <a:fillRect/>
          </a:stretch>
        </p:blipFill>
        <p:spPr/>
      </p:pic>
    </p:spTree>
    <p:extLst>
      <p:ext uri="{BB962C8B-B14F-4D97-AF65-F5344CB8AC3E}">
        <p14:creationId xmlns:p14="http://schemas.microsoft.com/office/powerpoint/2010/main" val="73221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543" b="13543"/>
          <a:stretch>
            <a:fillRect/>
          </a:stretch>
        </p:blipFill>
        <p:spPr/>
      </p:pic>
      <p:sp>
        <p:nvSpPr>
          <p:cNvPr id="10" name="Zástupný symbol pro text 9">
            <a:extLst>
              <a:ext uri="{FF2B5EF4-FFF2-40B4-BE49-F238E27FC236}">
                <a16:creationId xmlns="" xmlns:a16="http://schemas.microsoft.com/office/drawing/2014/main" id="{8F359389-F770-4572-A9CF-3ACDE4B5EB35}"/>
              </a:ext>
            </a:extLst>
          </p:cNvPr>
          <p:cNvSpPr>
            <a:spLocks noGrp="1"/>
          </p:cNvSpPr>
          <p:nvPr>
            <p:ph type="body" sz="quarter" idx="12"/>
          </p:nvPr>
        </p:nvSpPr>
        <p:spPr/>
        <p:txBody>
          <a:bodyPr/>
          <a:lstStyle/>
          <a:p>
            <a:endParaRPr lang="cs-CZ"/>
          </a:p>
        </p:txBody>
      </p:sp>
      <p:sp>
        <p:nvSpPr>
          <p:cNvPr id="2" name="Nadpis 1">
            <a:extLst>
              <a:ext uri="{FF2B5EF4-FFF2-40B4-BE49-F238E27FC236}">
                <a16:creationId xmlns="" xmlns:a16="http://schemas.microsoft.com/office/drawing/2014/main" id="{E91EC619-241E-451F-A24E-56421AA5D25F}"/>
              </a:ext>
            </a:extLst>
          </p:cNvPr>
          <p:cNvSpPr>
            <a:spLocks noGrp="1"/>
          </p:cNvSpPr>
          <p:nvPr>
            <p:ph type="ctrTitle"/>
          </p:nvPr>
        </p:nvSpPr>
        <p:spPr/>
        <p:txBody>
          <a:bodyPr/>
          <a:lstStyle/>
          <a:p>
            <a:r>
              <a:rPr lang="cs-CZ" dirty="0" smtClean="0"/>
              <a:t>DĚKUJi</a:t>
            </a:r>
            <a:r>
              <a:rPr lang="cs-CZ" dirty="0"/>
              <a:t/>
            </a:r>
            <a:br>
              <a:rPr lang="cs-CZ" dirty="0"/>
            </a:br>
            <a:r>
              <a:rPr lang="cs-CZ" dirty="0"/>
              <a:t>ZA POZORNOST</a:t>
            </a:r>
          </a:p>
        </p:txBody>
      </p:sp>
      <p:sp>
        <p:nvSpPr>
          <p:cNvPr id="3" name="Podnadpis 2">
            <a:extLst>
              <a:ext uri="{FF2B5EF4-FFF2-40B4-BE49-F238E27FC236}">
                <a16:creationId xmlns="" xmlns:a16="http://schemas.microsoft.com/office/drawing/2014/main" id="{1AE3BD29-4BBD-408B-9592-E82155D75A0C}"/>
              </a:ext>
            </a:extLst>
          </p:cNvPr>
          <p:cNvSpPr>
            <a:spLocks noGrp="1"/>
          </p:cNvSpPr>
          <p:nvPr>
            <p:ph type="subTitle" idx="1"/>
          </p:nvPr>
        </p:nvSpPr>
        <p:spPr/>
        <p:txBody>
          <a:bodyPr/>
          <a:lstStyle/>
          <a:p>
            <a:r>
              <a:rPr lang="cs-CZ" dirty="0"/>
              <a:t>Kontakty:  </a:t>
            </a:r>
            <a:r>
              <a:rPr lang="cs-CZ" dirty="0" smtClean="0"/>
              <a:t>Ing. </a:t>
            </a:r>
            <a:r>
              <a:rPr lang="cs-CZ" smtClean="0"/>
              <a:t>Daniel Pokorný, </a:t>
            </a:r>
            <a:r>
              <a:rPr lang="cs-CZ" smtClean="0">
                <a:hlinkClick r:id="rId4"/>
              </a:rPr>
              <a:t>daniel.pokorny@mze.cz</a:t>
            </a:r>
            <a:r>
              <a:rPr lang="cs-CZ" smtClean="0"/>
              <a:t> </a:t>
            </a:r>
            <a:endParaRPr lang="cs-CZ" dirty="0"/>
          </a:p>
        </p:txBody>
      </p:sp>
      <p:cxnSp>
        <p:nvCxnSpPr>
          <p:cNvPr id="7" name="Zelená horizontální linka">
            <a:extLst>
              <a:ext uri="{FF2B5EF4-FFF2-40B4-BE49-F238E27FC236}">
                <a16:creationId xmlns=""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618</Words>
  <Application>Microsoft Office PowerPoint</Application>
  <PresentationFormat>Vlastní</PresentationFormat>
  <Paragraphs>85</Paragraphs>
  <Slides>9</Slides>
  <Notes>4</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MZE_Prez_VodniHospodarstvi_16x9</vt:lpstr>
      <vt:lpstr>Informační systém tbd</vt:lpstr>
      <vt:lpstr>Obsah</vt:lpstr>
      <vt:lpstr>Hlavní důvody vzniku databáze</vt:lpstr>
      <vt:lpstr>Předpoklady pro vznik databáze</vt:lpstr>
      <vt:lpstr>Základní principy databáze</vt:lpstr>
      <vt:lpstr>Struktura ukládaných údajů</vt:lpstr>
      <vt:lpstr>Cíl </vt:lpstr>
      <vt:lpstr>Poučení z havárií vodních děl</vt:lpstr>
      <vt:lpstr>DĚKUJi ZA POZORNOST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2018-09-26T10:30:45Z</dcterms:created>
  <dcterms:modified xsi:type="dcterms:W3CDTF">2018-10-01T10:45:03Z</dcterms:modified>
</cp:coreProperties>
</file>