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66" r:id="rId1"/>
    <p:sldMasterId id="2147483914" r:id="rId2"/>
  </p:sldMasterIdLst>
  <p:notesMasterIdLst>
    <p:notesMasterId r:id="rId20"/>
  </p:notesMasterIdLst>
  <p:handoutMasterIdLst>
    <p:handoutMasterId r:id="rId21"/>
  </p:handoutMasterIdLst>
  <p:sldIdLst>
    <p:sldId id="311" r:id="rId3"/>
    <p:sldId id="430" r:id="rId4"/>
    <p:sldId id="395" r:id="rId5"/>
    <p:sldId id="438" r:id="rId6"/>
    <p:sldId id="349" r:id="rId7"/>
    <p:sldId id="402" r:id="rId8"/>
    <p:sldId id="376" r:id="rId9"/>
    <p:sldId id="400" r:id="rId10"/>
    <p:sldId id="439" r:id="rId11"/>
    <p:sldId id="440" r:id="rId12"/>
    <p:sldId id="445" r:id="rId13"/>
    <p:sldId id="423" r:id="rId14"/>
    <p:sldId id="424" r:id="rId15"/>
    <p:sldId id="425" r:id="rId16"/>
    <p:sldId id="426" r:id="rId17"/>
    <p:sldId id="379" r:id="rId18"/>
    <p:sldId id="315" r:id="rId19"/>
  </p:sldIdLst>
  <p:sldSz cx="24387175" cy="13716000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itchFamily="34" charset="-18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itchFamily="34" charset="-18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itchFamily="34" charset="-18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itchFamily="34" charset="-18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itchFamily="34" charset="-18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itchFamily="34" charset="-18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itchFamily="34" charset="-18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itchFamily="34" charset="-18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itchFamily="34" charset="-18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9B4"/>
    <a:srgbClr val="77BB79"/>
    <a:srgbClr val="CAE4CB"/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22" autoAdjust="0"/>
    <p:restoredTop sz="86395" autoAdjust="0"/>
  </p:normalViewPr>
  <p:slideViewPr>
    <p:cSldViewPr snapToGrid="0">
      <p:cViewPr varScale="1">
        <p:scale>
          <a:sx n="29" d="100"/>
          <a:sy n="29" d="100"/>
        </p:scale>
        <p:origin x="252" y="78"/>
      </p:cViewPr>
      <p:guideLst>
        <p:guide orient="horz" pos="4320"/>
        <p:guide pos="7681"/>
      </p:guideLst>
    </p:cSldViewPr>
  </p:slideViewPr>
  <p:outlineViewPr>
    <p:cViewPr>
      <p:scale>
        <a:sx n="33" d="100"/>
        <a:sy n="33" d="100"/>
      </p:scale>
      <p:origin x="48" y="20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376"/>
    </p:cViewPr>
  </p:sorterViewPr>
  <p:notesViewPr>
    <p:cSldViewPr snapToGrid="0">
      <p:cViewPr varScale="1">
        <p:scale>
          <a:sx n="98" d="100"/>
          <a:sy n="98" d="100"/>
        </p:scale>
        <p:origin x="-3516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3122" tIns="46561" rIns="93122" bIns="46561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3122" tIns="46561" rIns="93122" bIns="46561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AA6ECEA5-D923-4B51-8EAA-FAFCA5AC2788}" type="datetimeFigureOut">
              <a:rPr lang="cs-CZ"/>
              <a:pPr>
                <a:defRPr/>
              </a:pPr>
              <a:t>22.10.2021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3122" tIns="46561" rIns="93122" bIns="46561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3122" tIns="46561" rIns="93122" bIns="46561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3B3AAD7F-8231-44C1-B9CC-396F8393352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8709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3122" tIns="46561" rIns="93122" bIns="4656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3122" tIns="46561" rIns="93122" bIns="4656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886D76-69BB-43EB-B60F-9505F041ED0D}" type="datetimeFigureOut">
              <a:rPr lang="cs-CZ"/>
              <a:pPr>
                <a:defRPr/>
              </a:pPr>
              <a:t>22.10.2021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22" tIns="46561" rIns="93122" bIns="46561" rtlCol="0" anchor="ctr"/>
          <a:lstStyle/>
          <a:p>
            <a:pPr lv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1038" y="4778375"/>
            <a:ext cx="5435600" cy="3906838"/>
          </a:xfrm>
          <a:prstGeom prst="rect">
            <a:avLst/>
          </a:prstGeom>
        </p:spPr>
        <p:txBody>
          <a:bodyPr vert="horz" lIns="93122" tIns="46561" rIns="93122" bIns="46561" rtlCol="0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3122" tIns="46561" rIns="93122" bIns="4656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3122" tIns="46561" rIns="93122" bIns="4656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4619F09-F016-4BBF-BD3B-21A70CA8E56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1117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37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-18"/>
              </a:defRPr>
            </a:lvl1pPr>
            <a:lvl2pPr marL="756620" indent="-291008">
              <a:defRPr>
                <a:solidFill>
                  <a:schemeClr val="tx1"/>
                </a:solidFill>
                <a:latin typeface="Gill Sans MT" pitchFamily="34" charset="-18"/>
              </a:defRPr>
            </a:lvl2pPr>
            <a:lvl3pPr marL="1164031" indent="-232806">
              <a:defRPr>
                <a:solidFill>
                  <a:schemeClr val="tx1"/>
                </a:solidFill>
                <a:latin typeface="Gill Sans MT" pitchFamily="34" charset="-18"/>
              </a:defRPr>
            </a:lvl3pPr>
            <a:lvl4pPr marL="1629644" indent="-232806">
              <a:defRPr>
                <a:solidFill>
                  <a:schemeClr val="tx1"/>
                </a:solidFill>
                <a:latin typeface="Gill Sans MT" pitchFamily="34" charset="-18"/>
              </a:defRPr>
            </a:lvl4pPr>
            <a:lvl5pPr marL="2095256" indent="-232806">
              <a:defRPr>
                <a:solidFill>
                  <a:schemeClr val="tx1"/>
                </a:solidFill>
                <a:latin typeface="Gill Sans MT" pitchFamily="34" charset="-18"/>
              </a:defRPr>
            </a:lvl5pPr>
            <a:lvl6pPr marL="2560869" indent="-232806" defTabSz="46561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-18"/>
              </a:defRPr>
            </a:lvl6pPr>
            <a:lvl7pPr marL="3026481" indent="-232806" defTabSz="46561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-18"/>
              </a:defRPr>
            </a:lvl7pPr>
            <a:lvl8pPr marL="3492094" indent="-232806" defTabSz="46561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-18"/>
              </a:defRPr>
            </a:lvl8pPr>
            <a:lvl9pPr marL="3957706" indent="-232806" defTabSz="46561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E0E54E-2A05-4F77-9E1C-05EDACB5D769}" type="slidenum">
              <a:rPr lang="cs-CZ" altLang="cs-CZ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cs-CZ" altLang="cs-CZ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9pPr>
          </a:lstStyle>
          <a:p>
            <a:pPr eaLnBrk="1" hangingPunct="1"/>
            <a:fld id="{3CF45386-28BB-46E5-B371-CBD43F73D723}" type="slidenum">
              <a:rPr lang="cs-CZ" altLang="cs-CZ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12</a:t>
            </a:fld>
            <a:endParaRPr lang="cs-CZ" altLang="cs-CZ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167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Postupně bez významnosti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384A4-C56D-4B31-91D3-4CC689CA894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397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Postupně bez významnosti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384A4-C56D-4B31-91D3-4CC689CA894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79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Postupně bez významnosti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384A4-C56D-4B31-91D3-4CC689CA894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852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Postupně bez významnosti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384A4-C56D-4B31-91D3-4CC689CA894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489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Postupně bez významnosti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384A4-C56D-4B31-91D3-4CC689CA894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299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474E01-74D1-4714-B5E8-593723AE985C}" type="slidenum">
              <a:rPr lang="cs-CZ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cs-CZ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Postupně bez významnosti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384A4-C56D-4B31-91D3-4CC689CA894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489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Postupně bez významnosti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384A4-C56D-4B31-91D3-4CC689CA894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53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Postupně bez významnosti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384A4-C56D-4B31-91D3-4CC689CA894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489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E2692D-819C-4DD4-8F54-3AC209872C07}" type="slidenum">
              <a:rPr lang="cs-CZ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9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19F09-F016-4BBF-BD3B-21A70CA8E56A}" type="slidenum">
              <a:rPr lang="cs-CZ" smtClean="0"/>
              <a:pPr>
                <a:defRPr/>
              </a:pPr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2570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ílá pod nadpisem" hidden="1"/>
          <p:cNvSpPr/>
          <p:nvPr userDrawn="1"/>
        </p:nvSpPr>
        <p:spPr>
          <a:xfrm>
            <a:off x="4500563" y="1522413"/>
            <a:ext cx="10439400" cy="3421062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cxnSp>
        <p:nvCxnSpPr>
          <p:cNvPr id="8" name="Přímá spojnice 7" hidden="1">
            <a:extLst/>
          </p:cNvPr>
          <p:cNvCxnSpPr/>
          <p:nvPr userDrawn="1"/>
        </p:nvCxnSpPr>
        <p:spPr>
          <a:xfrm>
            <a:off x="4114800" y="2152650"/>
            <a:ext cx="0" cy="2289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Logo MZe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3216275"/>
            <a:ext cx="31337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Logo MZe png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3214688"/>
            <a:ext cx="313372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podkladový obrázek">
            <a:extLst/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457200"/>
            <a:ext cx="234720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6" name="Bílý podklad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522800"/>
            <a:ext cx="15228000" cy="3420000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Datum">
            <a:extLst/>
          </p:cNvPr>
          <p:cNvSpPr>
            <a:spLocks noGrp="1"/>
          </p:cNvSpPr>
          <p:nvPr>
            <p:ph type="body" sz="quarter" idx="11"/>
          </p:nvPr>
        </p:nvSpPr>
        <p:spPr>
          <a:xfrm>
            <a:off x="828000" y="2160000"/>
            <a:ext cx="2880000" cy="720000"/>
          </a:xfrm>
          <a:noFill/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 sz="280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0000" y="4140000"/>
            <a:ext cx="10440000" cy="72072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 cap="all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0000" y="1990800"/>
            <a:ext cx="10440000" cy="1980000"/>
          </a:xfrm>
          <a:noFill/>
        </p:spPr>
        <p:txBody>
          <a:bodyPr>
            <a:noAutofit/>
          </a:bodyPr>
          <a:lstStyle>
            <a:lvl1pPr algn="l">
              <a:lnSpc>
                <a:spcPts val="7800"/>
              </a:lnSpc>
              <a:defRPr sz="6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59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3264"/>
          <a:stretch>
            <a:fillRect/>
          </a:stretch>
        </p:blipFill>
        <p:spPr bwMode="auto">
          <a:xfrm>
            <a:off x="6704013" y="449263"/>
            <a:ext cx="527050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0" y="1980000"/>
            <a:ext cx="15217200" cy="1260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7920000" y="3420000"/>
            <a:ext cx="15217200" cy="1656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7920000" y="5219700"/>
            <a:ext cx="15217200" cy="7239000"/>
          </a:xfrm>
        </p:spPr>
        <p:txBody>
          <a:bodyPr/>
          <a:lstStyle>
            <a:lvl1pPr marL="504000" indent="-504000">
              <a:buFontTx/>
              <a:buBlip>
                <a:blip r:embed="rId3"/>
              </a:buBlip>
              <a:defRPr cap="all" baseline="0">
                <a:solidFill>
                  <a:schemeClr val="accent2"/>
                </a:solidFill>
              </a:defRPr>
            </a:lvl1pPr>
            <a:lvl2pPr marL="1008000" indent="-504000">
              <a:buClr>
                <a:schemeClr val="accent2"/>
              </a:buClr>
              <a:buFont typeface="+mj-lt"/>
              <a:buAutoNum type="arabicPeriod"/>
              <a:defRPr/>
            </a:lvl2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BE5C8-7341-4240-B17C-E3CD571F194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4696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 s obrázek, střední obrázek či graf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20654"/>
          <a:stretch>
            <a:fillRect/>
          </a:stretch>
        </p:blipFill>
        <p:spPr bwMode="auto">
          <a:xfrm flipH="1">
            <a:off x="6289675" y="2033588"/>
            <a:ext cx="525463" cy="1043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4500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500000" cy="4104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5"/>
          </p:nvPr>
        </p:nvSpPr>
        <p:spPr>
          <a:xfrm>
            <a:off x="7239600" y="1979612"/>
            <a:ext cx="10248300" cy="99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/>
          </p:nvPr>
        </p:nvSpPr>
        <p:spPr>
          <a:xfrm>
            <a:off x="7239600" y="12111000"/>
            <a:ext cx="15897600" cy="43200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26"/>
          </p:nvPr>
        </p:nvSpPr>
        <p:spPr>
          <a:xfrm>
            <a:off x="1249200" y="8679600"/>
            <a:ext cx="4500000" cy="37872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18072000" y="2880000"/>
            <a:ext cx="2880000" cy="43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18072000" y="3420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7"/>
          </p:nvPr>
        </p:nvSpPr>
        <p:spPr>
          <a:xfrm>
            <a:off x="18072000" y="5160000"/>
            <a:ext cx="2880000" cy="43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8"/>
          </p:nvPr>
        </p:nvSpPr>
        <p:spPr>
          <a:xfrm>
            <a:off x="18072000" y="5724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9"/>
          </p:nvPr>
        </p:nvSpPr>
        <p:spPr>
          <a:xfrm>
            <a:off x="18072000" y="7440000"/>
            <a:ext cx="2880000" cy="43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30"/>
          </p:nvPr>
        </p:nvSpPr>
        <p:spPr>
          <a:xfrm>
            <a:off x="18072000" y="7992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31"/>
          </p:nvPr>
        </p:nvSpPr>
        <p:spPr>
          <a:xfrm>
            <a:off x="18072000" y="9720000"/>
            <a:ext cx="2880000" cy="43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32"/>
          </p:nvPr>
        </p:nvSpPr>
        <p:spPr>
          <a:xfrm>
            <a:off x="18072000" y="10260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1" name="Zástupný symbol pro datum 2">
            <a:extLst/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9C65B-B907-4B8F-8A9C-C22DE8AADA50}" type="datetimeFigureOut">
              <a:rPr lang="cs-CZ"/>
              <a:pPr>
                <a:defRPr/>
              </a:pPr>
              <a:t>22.10.2021</a:t>
            </a:fld>
            <a:endParaRPr lang="cs-CZ" dirty="0"/>
          </a:p>
        </p:txBody>
      </p:sp>
      <p:sp>
        <p:nvSpPr>
          <p:cNvPr id="22" name="Zástupný symbol pro zápatí 6">
            <a:extLst/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" name="Zástupný symbol pro číslo snímku 7">
            <a:extLst/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53BE0-17C3-439F-A5DA-8F5F2E32F0E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3399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 s líst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3264"/>
          <a:stretch>
            <a:fillRect/>
          </a:stretch>
        </p:blipFill>
        <p:spPr bwMode="auto">
          <a:xfrm>
            <a:off x="412750" y="449263"/>
            <a:ext cx="525463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CCD9D-046F-4717-BC29-6D0430D2B87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180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3264"/>
          <a:stretch>
            <a:fillRect/>
          </a:stretch>
        </p:blipFill>
        <p:spPr bwMode="auto">
          <a:xfrm>
            <a:off x="412750" y="449263"/>
            <a:ext cx="525463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3240000"/>
            <a:ext cx="21888000" cy="9226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2235C-24FE-4564-9976-2398D2B056D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0761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3264"/>
          <a:stretch>
            <a:fillRect/>
          </a:stretch>
        </p:blipFill>
        <p:spPr bwMode="auto">
          <a:xfrm>
            <a:off x="412750" y="449263"/>
            <a:ext cx="525463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3240000"/>
            <a:ext cx="10321200" cy="9226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12816000" y="3240000"/>
            <a:ext cx="10321200" cy="9226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7A664-73DE-4459-AD40-A0EFB8938F1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3296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kujeme za pozorn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ílý podklad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5713587" y="4338000"/>
            <a:ext cx="12960000" cy="5040000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61200" y="4338000"/>
            <a:ext cx="7812387" cy="3780000"/>
          </a:xfrm>
          <a:noFill/>
        </p:spPr>
        <p:txBody>
          <a:bodyPr anchor="ctr"/>
          <a:lstStyle>
            <a:lvl1pPr algn="l">
              <a:lnSpc>
                <a:spcPts val="7800"/>
              </a:lnSpc>
              <a:defRPr sz="66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3587" y="8118000"/>
            <a:ext cx="12960000" cy="1260000"/>
          </a:xfrm>
          <a:noFill/>
        </p:spPr>
        <p:txBody>
          <a:bodyPr anchor="ctr" anchorCtr="1">
            <a:normAutofit/>
          </a:bodyPr>
          <a:lstStyle>
            <a:lvl1pPr marL="0" indent="0" algn="ctr">
              <a:spcBef>
                <a:spcPts val="600"/>
              </a:spcBef>
              <a:spcAft>
                <a:spcPts val="600"/>
              </a:spcAft>
              <a:buNone/>
              <a:defRPr sz="2800" cap="none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5" name="Zástup Podkladový obrázek"/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457200"/>
            <a:ext cx="234720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97650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ílá pod nadpisem" hidden="1"/>
          <p:cNvSpPr/>
          <p:nvPr userDrawn="1"/>
        </p:nvSpPr>
        <p:spPr>
          <a:xfrm>
            <a:off x="4500563" y="1522413"/>
            <a:ext cx="10439400" cy="3421062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cxnSp>
        <p:nvCxnSpPr>
          <p:cNvPr id="8" name="Přímá spojnice 7" hidden="1">
            <a:extLst/>
          </p:cNvPr>
          <p:cNvCxnSpPr/>
          <p:nvPr userDrawn="1"/>
        </p:nvCxnSpPr>
        <p:spPr>
          <a:xfrm>
            <a:off x="4114800" y="2152650"/>
            <a:ext cx="0" cy="2289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Logo MZe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3216275"/>
            <a:ext cx="31337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Logo MZe png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3214688"/>
            <a:ext cx="313372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podkladový obrázek">
            <a:extLst/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457200"/>
            <a:ext cx="234720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6" name="Bílý podklad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522800"/>
            <a:ext cx="15228000" cy="3420000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Datum">
            <a:extLst/>
          </p:cNvPr>
          <p:cNvSpPr>
            <a:spLocks noGrp="1"/>
          </p:cNvSpPr>
          <p:nvPr>
            <p:ph type="body" sz="quarter" idx="11"/>
          </p:nvPr>
        </p:nvSpPr>
        <p:spPr>
          <a:xfrm>
            <a:off x="828000" y="2160000"/>
            <a:ext cx="2880000" cy="720000"/>
          </a:xfrm>
          <a:noFill/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 sz="280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0000" y="4140000"/>
            <a:ext cx="10440000" cy="72072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 cap="all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0000" y="1990800"/>
            <a:ext cx="10440000" cy="1980000"/>
          </a:xfrm>
          <a:noFill/>
        </p:spPr>
        <p:txBody>
          <a:bodyPr>
            <a:noAutofit/>
          </a:bodyPr>
          <a:lstStyle>
            <a:lvl1pPr algn="l">
              <a:lnSpc>
                <a:spcPts val="7800"/>
              </a:lnSpc>
              <a:defRPr sz="6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282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3264"/>
          <a:stretch>
            <a:fillRect/>
          </a:stretch>
        </p:blipFill>
        <p:spPr bwMode="auto">
          <a:xfrm>
            <a:off x="11706225" y="449263"/>
            <a:ext cx="525463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31600" y="1980000"/>
            <a:ext cx="10614150" cy="1224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108252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4" name="Zástup Položka obsahu 1"/>
          <p:cNvSpPr>
            <a:spLocks noGrp="1"/>
          </p:cNvSpPr>
          <p:nvPr>
            <p:ph type="body" sz="quarter" idx="14"/>
          </p:nvPr>
        </p:nvSpPr>
        <p:spPr>
          <a:xfrm>
            <a:off x="12531600" y="3672000"/>
            <a:ext cx="10605600" cy="8786700"/>
          </a:xfrm>
        </p:spPr>
        <p:txBody>
          <a:bodyPr/>
          <a:lstStyle>
            <a:lvl1pPr marL="648000" indent="-648000">
              <a:spcBef>
                <a:spcPts val="0"/>
              </a:spcBef>
              <a:spcAft>
                <a:spcPts val="9000"/>
              </a:spcAft>
              <a:buSzPct val="150000"/>
              <a:buFontTx/>
              <a:buBlip>
                <a:blip r:embed="rId3"/>
              </a:buBlip>
              <a:defRPr sz="36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3876C-B796-4FED-B2C0-473996FE3B5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6982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14879"/>
          <a:stretch>
            <a:fillRect/>
          </a:stretch>
        </p:blipFill>
        <p:spPr bwMode="auto">
          <a:xfrm flipH="1">
            <a:off x="6289675" y="2033588"/>
            <a:ext cx="525463" cy="1122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457200"/>
            <a:ext cx="166896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593988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 a text v bloc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/>
          <p:cNvCxnSpPr>
            <a:cxnSpLocks/>
          </p:cNvCxnSpPr>
          <p:nvPr userDrawn="1"/>
        </p:nvCxnSpPr>
        <p:spPr>
          <a:xfrm>
            <a:off x="11850688" y="1979613"/>
            <a:ext cx="0" cy="11279187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3264"/>
          <a:stretch>
            <a:fillRect/>
          </a:stretch>
        </p:blipFill>
        <p:spPr bwMode="auto">
          <a:xfrm>
            <a:off x="6704013" y="449263"/>
            <a:ext cx="527050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0" y="1980000"/>
            <a:ext cx="4032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7272000" y="4248000"/>
            <a:ext cx="40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5"/>
          </p:nvPr>
        </p:nvSpPr>
        <p:spPr>
          <a:xfrm>
            <a:off x="12693600" y="1980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17906400" y="1980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12693600" y="6696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17906400" y="6696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2628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0"/>
          </p:nvPr>
        </p:nvSpPr>
        <p:spPr>
          <a:xfrm>
            <a:off x="17906400" y="2628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1"/>
          </p:nvPr>
        </p:nvSpPr>
        <p:spPr>
          <a:xfrm>
            <a:off x="12693600" y="7344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2"/>
          </p:nvPr>
        </p:nvSpPr>
        <p:spPr>
          <a:xfrm>
            <a:off x="17906400" y="7344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E73F2-44FB-45EE-BC39-DDC346270C8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075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3264"/>
          <a:stretch>
            <a:fillRect/>
          </a:stretch>
        </p:blipFill>
        <p:spPr bwMode="auto">
          <a:xfrm>
            <a:off x="11706225" y="449263"/>
            <a:ext cx="525463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31600" y="1980000"/>
            <a:ext cx="10614150" cy="1224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108252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4" name="Zástup Položka obsahu 1"/>
          <p:cNvSpPr>
            <a:spLocks noGrp="1"/>
          </p:cNvSpPr>
          <p:nvPr>
            <p:ph type="body" sz="quarter" idx="14"/>
          </p:nvPr>
        </p:nvSpPr>
        <p:spPr>
          <a:xfrm>
            <a:off x="12531600" y="3672000"/>
            <a:ext cx="10605600" cy="8786700"/>
          </a:xfrm>
        </p:spPr>
        <p:txBody>
          <a:bodyPr/>
          <a:lstStyle>
            <a:lvl1pPr marL="648000" indent="-648000">
              <a:spcBef>
                <a:spcPts val="0"/>
              </a:spcBef>
              <a:spcAft>
                <a:spcPts val="9000"/>
              </a:spcAft>
              <a:buSzPct val="150000"/>
              <a:buFontTx/>
              <a:buBlip>
                <a:blip r:embed="rId3"/>
              </a:buBlip>
              <a:defRPr sz="36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7E59B-A879-4661-A1EA-FE7DC9D94BA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61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řední obrázek, text,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3264"/>
          <a:stretch>
            <a:fillRect/>
          </a:stretch>
        </p:blipFill>
        <p:spPr bwMode="auto">
          <a:xfrm>
            <a:off x="11439525" y="449263"/>
            <a:ext cx="525463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2800" y="3240000"/>
            <a:ext cx="10454400" cy="1332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105624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682800" y="4680000"/>
            <a:ext cx="10454400" cy="432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16002000" y="10440000"/>
            <a:ext cx="2160000" cy="1080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16002000" y="11634573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obrázek 7"/>
          <p:cNvSpPr>
            <a:spLocks noGrp="1"/>
          </p:cNvSpPr>
          <p:nvPr>
            <p:ph type="pic" sz="quarter" idx="23"/>
          </p:nvPr>
        </p:nvSpPr>
        <p:spPr>
          <a:xfrm>
            <a:off x="12682800" y="9331200"/>
            <a:ext cx="2865600" cy="31356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4"/>
          </p:nvPr>
        </p:nvSpPr>
        <p:spPr>
          <a:xfrm>
            <a:off x="18684000" y="10440000"/>
            <a:ext cx="2160000" cy="1080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5"/>
          </p:nvPr>
        </p:nvSpPr>
        <p:spPr>
          <a:xfrm>
            <a:off x="21348000" y="10440000"/>
            <a:ext cx="2160000" cy="1080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6"/>
          </p:nvPr>
        </p:nvSpPr>
        <p:spPr>
          <a:xfrm>
            <a:off x="18684000" y="11635200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7"/>
          </p:nvPr>
        </p:nvSpPr>
        <p:spPr>
          <a:xfrm>
            <a:off x="21348000" y="11635200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46E2A-A9D4-46AA-B671-0A2C09F00A8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0168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graf či obrázek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20706"/>
          <a:stretch>
            <a:fillRect/>
          </a:stretch>
        </p:blipFill>
        <p:spPr bwMode="auto">
          <a:xfrm flipH="1">
            <a:off x="6289675" y="2033588"/>
            <a:ext cx="525463" cy="1042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1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5"/>
          </p:nvPr>
        </p:nvSpPr>
        <p:spPr>
          <a:xfrm>
            <a:off x="7920000" y="2017713"/>
            <a:ext cx="15217200" cy="602270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8910000" y="8676000"/>
            <a:ext cx="2880000" cy="108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8910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366000" y="8676000"/>
            <a:ext cx="2880000" cy="108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20"/>
          </p:nvPr>
        </p:nvSpPr>
        <p:spPr>
          <a:xfrm>
            <a:off x="12366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1"/>
          </p:nvPr>
        </p:nvSpPr>
        <p:spPr>
          <a:xfrm>
            <a:off x="15822000" y="8676000"/>
            <a:ext cx="2880000" cy="108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2"/>
          </p:nvPr>
        </p:nvSpPr>
        <p:spPr>
          <a:xfrm>
            <a:off x="15822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3"/>
          </p:nvPr>
        </p:nvSpPr>
        <p:spPr>
          <a:xfrm>
            <a:off x="19278000" y="8676000"/>
            <a:ext cx="2880000" cy="108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4"/>
          </p:nvPr>
        </p:nvSpPr>
        <p:spPr>
          <a:xfrm>
            <a:off x="19278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5"/>
          </p:nvPr>
        </p:nvSpPr>
        <p:spPr>
          <a:xfrm>
            <a:off x="7239600" y="12111000"/>
            <a:ext cx="15897600" cy="43200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Zástupný symbol pro datum 7">
            <a:extLst/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CD7EF-DC07-4E54-B873-016EA6499C65}" type="datetimeFigureOut">
              <a:rPr lang="cs-CZ"/>
              <a:pPr>
                <a:defRPr/>
              </a:pPr>
              <a:t>22.10.2021</a:t>
            </a:fld>
            <a:endParaRPr lang="cs-CZ" dirty="0"/>
          </a:p>
        </p:txBody>
      </p:sp>
      <p:sp>
        <p:nvSpPr>
          <p:cNvPr id="21" name="Zástupný symbol pro zápatí 19">
            <a:extLst/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20">
            <a:extLst/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B82FD-4D24-43E9-83CB-B60E33F8C41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0269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tři obrázky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Přímá spojnice 23"/>
          <p:cNvCxnSpPr>
            <a:cxnSpLocks/>
          </p:cNvCxnSpPr>
          <p:nvPr userDrawn="1"/>
        </p:nvCxnSpPr>
        <p:spPr>
          <a:xfrm>
            <a:off x="11785600" y="1979613"/>
            <a:ext cx="0" cy="10487025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>
            <a:cxnSpLocks/>
          </p:cNvCxnSpPr>
          <p:nvPr userDrawn="1"/>
        </p:nvCxnSpPr>
        <p:spPr>
          <a:xfrm>
            <a:off x="17070388" y="1979613"/>
            <a:ext cx="0" cy="10487025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20654"/>
          <a:stretch>
            <a:fillRect/>
          </a:stretch>
        </p:blipFill>
        <p:spPr bwMode="auto">
          <a:xfrm flipH="1">
            <a:off x="6289675" y="2033588"/>
            <a:ext cx="525463" cy="1043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2059200"/>
            <a:ext cx="3812400" cy="54360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Zástupný symbol pro obrázek 7"/>
          <p:cNvSpPr>
            <a:spLocks noGrp="1"/>
          </p:cNvSpPr>
          <p:nvPr>
            <p:ph type="pic" sz="quarter" idx="15"/>
          </p:nvPr>
        </p:nvSpPr>
        <p:spPr>
          <a:xfrm>
            <a:off x="12529800" y="2059200"/>
            <a:ext cx="3812400" cy="54360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0" name="Zástupný symbol pro obrázek 7"/>
          <p:cNvSpPr>
            <a:spLocks noGrp="1"/>
          </p:cNvSpPr>
          <p:nvPr>
            <p:ph type="pic" sz="quarter" idx="16"/>
          </p:nvPr>
        </p:nvSpPr>
        <p:spPr>
          <a:xfrm>
            <a:off x="17820000" y="2059200"/>
            <a:ext cx="3812400" cy="54360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7239600" y="8042400"/>
            <a:ext cx="38124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72396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531600" y="8042400"/>
            <a:ext cx="38124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0"/>
          </p:nvPr>
        </p:nvSpPr>
        <p:spPr>
          <a:xfrm>
            <a:off x="125316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1"/>
          </p:nvPr>
        </p:nvSpPr>
        <p:spPr>
          <a:xfrm>
            <a:off x="17820000" y="8042400"/>
            <a:ext cx="38124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2"/>
          </p:nvPr>
        </p:nvSpPr>
        <p:spPr>
          <a:xfrm>
            <a:off x="178200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3"/>
          </p:nvPr>
        </p:nvSpPr>
        <p:spPr>
          <a:xfrm>
            <a:off x="7239600" y="10800000"/>
            <a:ext cx="3812400" cy="1296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4"/>
          </p:nvPr>
        </p:nvSpPr>
        <p:spPr>
          <a:xfrm>
            <a:off x="7239600" y="12175650"/>
            <a:ext cx="3812400" cy="36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5"/>
          </p:nvPr>
        </p:nvSpPr>
        <p:spPr>
          <a:xfrm>
            <a:off x="12531600" y="10800000"/>
            <a:ext cx="3816000" cy="1296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6"/>
          </p:nvPr>
        </p:nvSpPr>
        <p:spPr>
          <a:xfrm>
            <a:off x="12531600" y="12174300"/>
            <a:ext cx="3812400" cy="36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Zástupný symbol pro text 13"/>
          <p:cNvSpPr>
            <a:spLocks noGrp="1"/>
          </p:cNvSpPr>
          <p:nvPr>
            <p:ph type="body" sz="quarter" idx="27"/>
          </p:nvPr>
        </p:nvSpPr>
        <p:spPr>
          <a:xfrm>
            <a:off x="17820000" y="10800000"/>
            <a:ext cx="3812400" cy="1296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Zástupný symbol pro text 13"/>
          <p:cNvSpPr>
            <a:spLocks noGrp="1"/>
          </p:cNvSpPr>
          <p:nvPr>
            <p:ph type="body" sz="quarter" idx="28"/>
          </p:nvPr>
        </p:nvSpPr>
        <p:spPr>
          <a:xfrm>
            <a:off x="17820000" y="12174300"/>
            <a:ext cx="3812400" cy="36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7" name="Zástupný symbol pro datum 2">
            <a:extLst/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CCF5C-D86D-40CD-8BA5-701D39501673}" type="datetimeFigureOut">
              <a:rPr lang="cs-CZ"/>
              <a:pPr>
                <a:defRPr/>
              </a:pPr>
              <a:t>22.10.2021</a:t>
            </a:fld>
            <a:endParaRPr lang="cs-CZ" dirty="0"/>
          </a:p>
        </p:txBody>
      </p:sp>
      <p:sp>
        <p:nvSpPr>
          <p:cNvPr id="28" name="Zástupný symbol pro zápatí 4">
            <a:extLst/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" name="Zástupný symbol pro číslo snímku 5">
            <a:extLst/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608C1-FA79-4F7E-AE2C-39FBC7FFA7F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137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graf či tabulka se zdroj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14879"/>
          <a:stretch>
            <a:fillRect/>
          </a:stretch>
        </p:blipFill>
        <p:spPr bwMode="auto">
          <a:xfrm flipH="1">
            <a:off x="6289675" y="2033588"/>
            <a:ext cx="525463" cy="1122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quarter" idx="15"/>
          </p:nvPr>
        </p:nvSpPr>
        <p:spPr>
          <a:xfrm>
            <a:off x="7239600" y="1979612"/>
            <a:ext cx="15897600" cy="10479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/>
          </p:nvPr>
        </p:nvSpPr>
        <p:spPr>
          <a:xfrm>
            <a:off x="7239600" y="12903000"/>
            <a:ext cx="12960000" cy="43200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text 5">
            <a:extLst/>
          </p:cNvPr>
          <p:cNvSpPr>
            <a:spLocks noGrp="1"/>
          </p:cNvSpPr>
          <p:nvPr>
            <p:ph type="body" sz="quarter" idx="26"/>
          </p:nvPr>
        </p:nvSpPr>
        <p:spPr>
          <a:xfrm>
            <a:off x="20498400" y="1979810"/>
            <a:ext cx="432000" cy="432000"/>
          </a:xfrm>
          <a:solidFill>
            <a:schemeClr val="accent4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Zástupný symbol pro text 5">
            <a:extLst/>
          </p:cNvPr>
          <p:cNvSpPr>
            <a:spLocks noGrp="1"/>
          </p:cNvSpPr>
          <p:nvPr>
            <p:ph type="body" sz="quarter" idx="27"/>
          </p:nvPr>
        </p:nvSpPr>
        <p:spPr>
          <a:xfrm>
            <a:off x="20498400" y="3148010"/>
            <a:ext cx="432000" cy="432000"/>
          </a:xfrm>
          <a:solidFill>
            <a:schemeClr val="accent3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Zástupný symbol pro text 5">
            <a:extLst/>
          </p:cNvPr>
          <p:cNvSpPr>
            <a:spLocks noGrp="1"/>
          </p:cNvSpPr>
          <p:nvPr>
            <p:ph type="body" sz="quarter" idx="28"/>
          </p:nvPr>
        </p:nvSpPr>
        <p:spPr>
          <a:xfrm>
            <a:off x="20498400" y="2563910"/>
            <a:ext cx="432000" cy="432000"/>
          </a:xfrm>
          <a:solidFill>
            <a:schemeClr val="accent1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Zástupný symbol pro text 13">
            <a:extLst/>
          </p:cNvPr>
          <p:cNvSpPr>
            <a:spLocks noGrp="1"/>
          </p:cNvSpPr>
          <p:nvPr>
            <p:ph type="body" sz="quarter" idx="18"/>
          </p:nvPr>
        </p:nvSpPr>
        <p:spPr>
          <a:xfrm>
            <a:off x="21074400" y="2012154"/>
            <a:ext cx="2062800" cy="432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Zástupný symbol pro text 13">
            <a:extLst/>
          </p:cNvPr>
          <p:cNvSpPr>
            <a:spLocks noGrp="1"/>
          </p:cNvSpPr>
          <p:nvPr>
            <p:ph type="body" sz="quarter" idx="29"/>
          </p:nvPr>
        </p:nvSpPr>
        <p:spPr>
          <a:xfrm>
            <a:off x="21074400" y="2563200"/>
            <a:ext cx="2062800" cy="432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>
            <a:extLst/>
          </p:cNvPr>
          <p:cNvSpPr>
            <a:spLocks noGrp="1"/>
          </p:cNvSpPr>
          <p:nvPr>
            <p:ph type="body" sz="quarter" idx="30"/>
          </p:nvPr>
        </p:nvSpPr>
        <p:spPr>
          <a:xfrm>
            <a:off x="21074400" y="3146400"/>
            <a:ext cx="2062800" cy="432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Zástupný symbol pro text 13">
            <a:extLst/>
          </p:cNvPr>
          <p:cNvSpPr>
            <a:spLocks noGrp="1"/>
          </p:cNvSpPr>
          <p:nvPr>
            <p:ph type="body" sz="quarter" idx="31"/>
          </p:nvPr>
        </p:nvSpPr>
        <p:spPr>
          <a:xfrm>
            <a:off x="15678150" y="2012154"/>
            <a:ext cx="4140000" cy="1566246"/>
          </a:xfrm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3200" b="0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Zástupný symbol pro číslo snímku 19">
            <a:extLst/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007DC-BD33-4F5F-8CAE-5D6B8B23939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3043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data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Přímá spojnice 13"/>
          <p:cNvCxnSpPr>
            <a:cxnSpLocks/>
          </p:cNvCxnSpPr>
          <p:nvPr userDrawn="1"/>
        </p:nvCxnSpPr>
        <p:spPr>
          <a:xfrm>
            <a:off x="11850688" y="1979613"/>
            <a:ext cx="0" cy="11279187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3264"/>
          <a:stretch>
            <a:fillRect/>
          </a:stretch>
        </p:blipFill>
        <p:spPr bwMode="auto">
          <a:xfrm>
            <a:off x="6704013" y="449263"/>
            <a:ext cx="527050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3600" y="1980000"/>
            <a:ext cx="10443600" cy="1260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3420000"/>
            <a:ext cx="10443600" cy="241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7272000" y="1980000"/>
            <a:ext cx="4068000" cy="126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48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23"/>
          </p:nvPr>
        </p:nvSpPr>
        <p:spPr>
          <a:xfrm>
            <a:off x="7239600" y="4248000"/>
            <a:ext cx="4068000" cy="1296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4"/>
          </p:nvPr>
        </p:nvSpPr>
        <p:spPr>
          <a:xfrm>
            <a:off x="7239600" y="5652000"/>
            <a:ext cx="4068000" cy="97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5"/>
          </p:nvPr>
        </p:nvSpPr>
        <p:spPr>
          <a:xfrm>
            <a:off x="7239600" y="7010250"/>
            <a:ext cx="4068000" cy="1296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6"/>
          </p:nvPr>
        </p:nvSpPr>
        <p:spPr>
          <a:xfrm>
            <a:off x="7239600" y="8424000"/>
            <a:ext cx="4068000" cy="97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7"/>
          </p:nvPr>
        </p:nvSpPr>
        <p:spPr>
          <a:xfrm>
            <a:off x="7239600" y="9772500"/>
            <a:ext cx="4068000" cy="1296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8"/>
          </p:nvPr>
        </p:nvSpPr>
        <p:spPr>
          <a:xfrm>
            <a:off x="7239600" y="11160000"/>
            <a:ext cx="4068000" cy="97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12693600" y="5954400"/>
            <a:ext cx="10443600" cy="6484950"/>
          </a:xfrm>
        </p:spPr>
        <p:txBody>
          <a:bodyPr/>
          <a:lstStyle>
            <a:lvl1pPr marL="504000" indent="-504000">
              <a:buFont typeface="+mj-lt"/>
              <a:buAutoNum type="arabicPeriod"/>
              <a:defRPr cap="all" baseline="0">
                <a:solidFill>
                  <a:schemeClr val="accent2"/>
                </a:solidFill>
              </a:defRPr>
            </a:lvl1pPr>
            <a:lvl2pPr marL="504000" indent="0">
              <a:buFontTx/>
              <a:buNone/>
              <a:defRPr/>
            </a:lvl2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B0790-8E80-41FA-BC02-B505826E55F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368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3264"/>
          <a:stretch>
            <a:fillRect/>
          </a:stretch>
        </p:blipFill>
        <p:spPr bwMode="auto">
          <a:xfrm>
            <a:off x="6704013" y="449263"/>
            <a:ext cx="527050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0" y="1980000"/>
            <a:ext cx="15217200" cy="1260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7920000" y="3420000"/>
            <a:ext cx="15217200" cy="1656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7920000" y="5219700"/>
            <a:ext cx="15217200" cy="7239000"/>
          </a:xfrm>
        </p:spPr>
        <p:txBody>
          <a:bodyPr/>
          <a:lstStyle>
            <a:lvl1pPr marL="504000" indent="-504000">
              <a:buFontTx/>
              <a:buBlip>
                <a:blip r:embed="rId3"/>
              </a:buBlip>
              <a:defRPr cap="all" baseline="0">
                <a:solidFill>
                  <a:schemeClr val="accent2"/>
                </a:solidFill>
              </a:defRPr>
            </a:lvl1pPr>
            <a:lvl2pPr marL="1008000" indent="-504000">
              <a:buClr>
                <a:schemeClr val="accent2"/>
              </a:buClr>
              <a:buFont typeface="+mj-lt"/>
              <a:buAutoNum type="arabicPeriod"/>
              <a:defRPr/>
            </a:lvl2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74D47-92F6-4FFE-960C-D162E7FC440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598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 s obrázek, střední obrázek či graf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20654"/>
          <a:stretch>
            <a:fillRect/>
          </a:stretch>
        </p:blipFill>
        <p:spPr bwMode="auto">
          <a:xfrm flipH="1">
            <a:off x="6289675" y="2033588"/>
            <a:ext cx="525463" cy="1043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4500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500000" cy="4104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5"/>
          </p:nvPr>
        </p:nvSpPr>
        <p:spPr>
          <a:xfrm>
            <a:off x="7239600" y="1979612"/>
            <a:ext cx="10248300" cy="99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/>
          </p:nvPr>
        </p:nvSpPr>
        <p:spPr>
          <a:xfrm>
            <a:off x="7239600" y="12111000"/>
            <a:ext cx="15897600" cy="43200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26"/>
          </p:nvPr>
        </p:nvSpPr>
        <p:spPr>
          <a:xfrm>
            <a:off x="1249200" y="8679600"/>
            <a:ext cx="4500000" cy="37872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18072000" y="2880000"/>
            <a:ext cx="2880000" cy="43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18072000" y="3420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7"/>
          </p:nvPr>
        </p:nvSpPr>
        <p:spPr>
          <a:xfrm>
            <a:off x="18072000" y="5160000"/>
            <a:ext cx="2880000" cy="43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8"/>
          </p:nvPr>
        </p:nvSpPr>
        <p:spPr>
          <a:xfrm>
            <a:off x="18072000" y="5724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9"/>
          </p:nvPr>
        </p:nvSpPr>
        <p:spPr>
          <a:xfrm>
            <a:off x="18072000" y="7440000"/>
            <a:ext cx="2880000" cy="43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30"/>
          </p:nvPr>
        </p:nvSpPr>
        <p:spPr>
          <a:xfrm>
            <a:off x="18072000" y="7992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31"/>
          </p:nvPr>
        </p:nvSpPr>
        <p:spPr>
          <a:xfrm>
            <a:off x="18072000" y="9720000"/>
            <a:ext cx="2880000" cy="43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32"/>
          </p:nvPr>
        </p:nvSpPr>
        <p:spPr>
          <a:xfrm>
            <a:off x="18072000" y="10260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1" name="Zástupný symbol pro datum 2">
            <a:extLst/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3EBBD-683A-4CA4-9808-4FDDF625E4D1}" type="datetimeFigureOut">
              <a:rPr lang="cs-CZ"/>
              <a:pPr>
                <a:defRPr/>
              </a:pPr>
              <a:t>22.10.2021</a:t>
            </a:fld>
            <a:endParaRPr lang="cs-CZ" dirty="0"/>
          </a:p>
        </p:txBody>
      </p:sp>
      <p:sp>
        <p:nvSpPr>
          <p:cNvPr id="22" name="Zástupný symbol pro zápatí 6">
            <a:extLst/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" name="Zástupný symbol pro číslo snímku 7">
            <a:extLst/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95329-BE88-4FBD-9A74-7BC4D6E76B0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98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 s líst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3264"/>
          <a:stretch>
            <a:fillRect/>
          </a:stretch>
        </p:blipFill>
        <p:spPr bwMode="auto">
          <a:xfrm>
            <a:off x="412750" y="449263"/>
            <a:ext cx="525463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4CE7B-CB56-4162-9EA5-F1FA7A467E0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4396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3264"/>
          <a:stretch>
            <a:fillRect/>
          </a:stretch>
        </p:blipFill>
        <p:spPr bwMode="auto">
          <a:xfrm>
            <a:off x="412750" y="449263"/>
            <a:ext cx="525463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3240000"/>
            <a:ext cx="21888000" cy="9226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84DCD-A79D-4F3E-91D5-03202D042CB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9878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3264"/>
          <a:stretch>
            <a:fillRect/>
          </a:stretch>
        </p:blipFill>
        <p:spPr bwMode="auto">
          <a:xfrm>
            <a:off x="412750" y="449263"/>
            <a:ext cx="525463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3240000"/>
            <a:ext cx="10321200" cy="9226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12816000" y="3240000"/>
            <a:ext cx="10321200" cy="9226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97E80-97C0-40E5-AA51-C0D0DBBEE2F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463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14879"/>
          <a:stretch>
            <a:fillRect/>
          </a:stretch>
        </p:blipFill>
        <p:spPr bwMode="auto">
          <a:xfrm flipH="1">
            <a:off x="6289675" y="2033588"/>
            <a:ext cx="525463" cy="1122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457200"/>
            <a:ext cx="166896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535137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kujeme za pozorn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ílý podklad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5713587" y="4338000"/>
            <a:ext cx="12960000" cy="5040000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61200" y="4338000"/>
            <a:ext cx="7812387" cy="3780000"/>
          </a:xfrm>
          <a:noFill/>
        </p:spPr>
        <p:txBody>
          <a:bodyPr anchor="ctr"/>
          <a:lstStyle>
            <a:lvl1pPr algn="l">
              <a:lnSpc>
                <a:spcPts val="7800"/>
              </a:lnSpc>
              <a:defRPr sz="66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3587" y="8118000"/>
            <a:ext cx="12960000" cy="1260000"/>
          </a:xfrm>
          <a:noFill/>
        </p:spPr>
        <p:txBody>
          <a:bodyPr anchor="ctr" anchorCtr="1">
            <a:normAutofit/>
          </a:bodyPr>
          <a:lstStyle>
            <a:lvl1pPr marL="0" indent="0" algn="ctr">
              <a:spcBef>
                <a:spcPts val="600"/>
              </a:spcBef>
              <a:spcAft>
                <a:spcPts val="600"/>
              </a:spcAft>
              <a:buNone/>
              <a:defRPr sz="2800" cap="none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5" name="Zástup Podkladový obrázek"/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457200"/>
            <a:ext cx="234720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6505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 a text v bloc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/>
          <p:cNvCxnSpPr>
            <a:cxnSpLocks/>
          </p:cNvCxnSpPr>
          <p:nvPr userDrawn="1"/>
        </p:nvCxnSpPr>
        <p:spPr>
          <a:xfrm>
            <a:off x="11850688" y="1979613"/>
            <a:ext cx="0" cy="11279187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3264"/>
          <a:stretch>
            <a:fillRect/>
          </a:stretch>
        </p:blipFill>
        <p:spPr bwMode="auto">
          <a:xfrm>
            <a:off x="6704013" y="449263"/>
            <a:ext cx="527050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0" y="1980000"/>
            <a:ext cx="4032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7272000" y="4248000"/>
            <a:ext cx="40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5"/>
          </p:nvPr>
        </p:nvSpPr>
        <p:spPr>
          <a:xfrm>
            <a:off x="12693600" y="1980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17906400" y="1980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12693600" y="6696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17906400" y="6696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2628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0"/>
          </p:nvPr>
        </p:nvSpPr>
        <p:spPr>
          <a:xfrm>
            <a:off x="17906400" y="2628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1"/>
          </p:nvPr>
        </p:nvSpPr>
        <p:spPr>
          <a:xfrm>
            <a:off x="12693600" y="7344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2"/>
          </p:nvPr>
        </p:nvSpPr>
        <p:spPr>
          <a:xfrm>
            <a:off x="17906400" y="7344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3179F-F87D-4626-B129-E4A2FA023A1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268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řední obrázek, text,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3264"/>
          <a:stretch>
            <a:fillRect/>
          </a:stretch>
        </p:blipFill>
        <p:spPr bwMode="auto">
          <a:xfrm>
            <a:off x="11439525" y="449263"/>
            <a:ext cx="525463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2800" y="3240000"/>
            <a:ext cx="10454400" cy="1332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105624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682800" y="4680000"/>
            <a:ext cx="10454400" cy="432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16002000" y="10440000"/>
            <a:ext cx="2160000" cy="1080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16002000" y="11634573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obrázek 7"/>
          <p:cNvSpPr>
            <a:spLocks noGrp="1"/>
          </p:cNvSpPr>
          <p:nvPr>
            <p:ph type="pic" sz="quarter" idx="23"/>
          </p:nvPr>
        </p:nvSpPr>
        <p:spPr>
          <a:xfrm>
            <a:off x="12682800" y="9331200"/>
            <a:ext cx="2865600" cy="31356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4"/>
          </p:nvPr>
        </p:nvSpPr>
        <p:spPr>
          <a:xfrm>
            <a:off x="18684000" y="10440000"/>
            <a:ext cx="2160000" cy="1080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5"/>
          </p:nvPr>
        </p:nvSpPr>
        <p:spPr>
          <a:xfrm>
            <a:off x="21348000" y="10440000"/>
            <a:ext cx="2160000" cy="1080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6"/>
          </p:nvPr>
        </p:nvSpPr>
        <p:spPr>
          <a:xfrm>
            <a:off x="18684000" y="11635200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7"/>
          </p:nvPr>
        </p:nvSpPr>
        <p:spPr>
          <a:xfrm>
            <a:off x="21348000" y="11635200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869C6-C3C8-44B8-A19A-F4B14D0DA44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7308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graf či obrázek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20706"/>
          <a:stretch>
            <a:fillRect/>
          </a:stretch>
        </p:blipFill>
        <p:spPr bwMode="auto">
          <a:xfrm flipH="1">
            <a:off x="6289675" y="2033588"/>
            <a:ext cx="525463" cy="1042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1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5"/>
          </p:nvPr>
        </p:nvSpPr>
        <p:spPr>
          <a:xfrm>
            <a:off x="7920000" y="2017713"/>
            <a:ext cx="15217200" cy="602270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8910000" y="8676000"/>
            <a:ext cx="2880000" cy="108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8910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366000" y="8676000"/>
            <a:ext cx="2880000" cy="108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20"/>
          </p:nvPr>
        </p:nvSpPr>
        <p:spPr>
          <a:xfrm>
            <a:off x="12366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1"/>
          </p:nvPr>
        </p:nvSpPr>
        <p:spPr>
          <a:xfrm>
            <a:off x="15822000" y="8676000"/>
            <a:ext cx="2880000" cy="108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2"/>
          </p:nvPr>
        </p:nvSpPr>
        <p:spPr>
          <a:xfrm>
            <a:off x="15822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3"/>
          </p:nvPr>
        </p:nvSpPr>
        <p:spPr>
          <a:xfrm>
            <a:off x="19278000" y="8676000"/>
            <a:ext cx="2880000" cy="108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4"/>
          </p:nvPr>
        </p:nvSpPr>
        <p:spPr>
          <a:xfrm>
            <a:off x="19278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5"/>
          </p:nvPr>
        </p:nvSpPr>
        <p:spPr>
          <a:xfrm>
            <a:off x="7239600" y="12111000"/>
            <a:ext cx="15897600" cy="43200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Zástupný symbol pro datum 7">
            <a:extLst/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AD55F-D23F-445A-A7A0-595FFF2ACFFA}" type="datetimeFigureOut">
              <a:rPr lang="cs-CZ"/>
              <a:pPr>
                <a:defRPr/>
              </a:pPr>
              <a:t>22.10.2021</a:t>
            </a:fld>
            <a:endParaRPr lang="cs-CZ" dirty="0"/>
          </a:p>
        </p:txBody>
      </p:sp>
      <p:sp>
        <p:nvSpPr>
          <p:cNvPr id="21" name="Zástupný symbol pro zápatí 19">
            <a:extLst/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20">
            <a:extLst/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840BA-9123-4A3E-AE2F-3A65C1A0461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6845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tři obrázky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Přímá spojnice 23"/>
          <p:cNvCxnSpPr>
            <a:cxnSpLocks/>
          </p:cNvCxnSpPr>
          <p:nvPr userDrawn="1"/>
        </p:nvCxnSpPr>
        <p:spPr>
          <a:xfrm>
            <a:off x="11785600" y="1979613"/>
            <a:ext cx="0" cy="10487025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>
            <a:cxnSpLocks/>
          </p:cNvCxnSpPr>
          <p:nvPr userDrawn="1"/>
        </p:nvCxnSpPr>
        <p:spPr>
          <a:xfrm>
            <a:off x="17070388" y="1979613"/>
            <a:ext cx="0" cy="10487025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20654"/>
          <a:stretch>
            <a:fillRect/>
          </a:stretch>
        </p:blipFill>
        <p:spPr bwMode="auto">
          <a:xfrm flipH="1">
            <a:off x="6289675" y="2033588"/>
            <a:ext cx="525463" cy="1043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2059200"/>
            <a:ext cx="3812400" cy="54360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Zástupný symbol pro obrázek 7"/>
          <p:cNvSpPr>
            <a:spLocks noGrp="1"/>
          </p:cNvSpPr>
          <p:nvPr>
            <p:ph type="pic" sz="quarter" idx="15"/>
          </p:nvPr>
        </p:nvSpPr>
        <p:spPr>
          <a:xfrm>
            <a:off x="12529800" y="2059200"/>
            <a:ext cx="3812400" cy="54360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0" name="Zástupný symbol pro obrázek 7"/>
          <p:cNvSpPr>
            <a:spLocks noGrp="1"/>
          </p:cNvSpPr>
          <p:nvPr>
            <p:ph type="pic" sz="quarter" idx="16"/>
          </p:nvPr>
        </p:nvSpPr>
        <p:spPr>
          <a:xfrm>
            <a:off x="17820000" y="2059200"/>
            <a:ext cx="3812400" cy="54360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7239600" y="8042400"/>
            <a:ext cx="38124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72396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531600" y="8042400"/>
            <a:ext cx="38124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0"/>
          </p:nvPr>
        </p:nvSpPr>
        <p:spPr>
          <a:xfrm>
            <a:off x="125316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1"/>
          </p:nvPr>
        </p:nvSpPr>
        <p:spPr>
          <a:xfrm>
            <a:off x="17820000" y="8042400"/>
            <a:ext cx="38124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2"/>
          </p:nvPr>
        </p:nvSpPr>
        <p:spPr>
          <a:xfrm>
            <a:off x="178200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3"/>
          </p:nvPr>
        </p:nvSpPr>
        <p:spPr>
          <a:xfrm>
            <a:off x="7239600" y="10800000"/>
            <a:ext cx="3812400" cy="1296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4"/>
          </p:nvPr>
        </p:nvSpPr>
        <p:spPr>
          <a:xfrm>
            <a:off x="7239600" y="12175650"/>
            <a:ext cx="3812400" cy="36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5"/>
          </p:nvPr>
        </p:nvSpPr>
        <p:spPr>
          <a:xfrm>
            <a:off x="12531600" y="10800000"/>
            <a:ext cx="3816000" cy="1296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6"/>
          </p:nvPr>
        </p:nvSpPr>
        <p:spPr>
          <a:xfrm>
            <a:off x="12531600" y="12174300"/>
            <a:ext cx="3812400" cy="36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Zástupný symbol pro text 13"/>
          <p:cNvSpPr>
            <a:spLocks noGrp="1"/>
          </p:cNvSpPr>
          <p:nvPr>
            <p:ph type="body" sz="quarter" idx="27"/>
          </p:nvPr>
        </p:nvSpPr>
        <p:spPr>
          <a:xfrm>
            <a:off x="17820000" y="10800000"/>
            <a:ext cx="3812400" cy="1296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Zástupný symbol pro text 13"/>
          <p:cNvSpPr>
            <a:spLocks noGrp="1"/>
          </p:cNvSpPr>
          <p:nvPr>
            <p:ph type="body" sz="quarter" idx="28"/>
          </p:nvPr>
        </p:nvSpPr>
        <p:spPr>
          <a:xfrm>
            <a:off x="17820000" y="12174300"/>
            <a:ext cx="3812400" cy="36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7" name="Zástupný symbol pro datum 2">
            <a:extLst/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C0DCC-2217-45BA-A38C-3F8E829AB2E7}" type="datetimeFigureOut">
              <a:rPr lang="cs-CZ"/>
              <a:pPr>
                <a:defRPr/>
              </a:pPr>
              <a:t>22.10.2021</a:t>
            </a:fld>
            <a:endParaRPr lang="cs-CZ" dirty="0"/>
          </a:p>
        </p:txBody>
      </p:sp>
      <p:sp>
        <p:nvSpPr>
          <p:cNvPr id="28" name="Zástupný symbol pro zápatí 4">
            <a:extLst/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" name="Zástupný symbol pro číslo snímku 5">
            <a:extLst/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171F3-AC6A-4BFC-8638-D8209F06546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7005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graf či tabulka se zdroj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14879"/>
          <a:stretch>
            <a:fillRect/>
          </a:stretch>
        </p:blipFill>
        <p:spPr bwMode="auto">
          <a:xfrm flipH="1">
            <a:off x="6289675" y="2033588"/>
            <a:ext cx="525463" cy="1122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quarter" idx="15"/>
          </p:nvPr>
        </p:nvSpPr>
        <p:spPr>
          <a:xfrm>
            <a:off x="7239600" y="1979612"/>
            <a:ext cx="15897600" cy="10479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/>
          </p:nvPr>
        </p:nvSpPr>
        <p:spPr>
          <a:xfrm>
            <a:off x="7239600" y="12903000"/>
            <a:ext cx="12960000" cy="43200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text 5">
            <a:extLst/>
          </p:cNvPr>
          <p:cNvSpPr>
            <a:spLocks noGrp="1"/>
          </p:cNvSpPr>
          <p:nvPr>
            <p:ph type="body" sz="quarter" idx="26"/>
          </p:nvPr>
        </p:nvSpPr>
        <p:spPr>
          <a:xfrm>
            <a:off x="20498400" y="1979810"/>
            <a:ext cx="432000" cy="432000"/>
          </a:xfrm>
          <a:solidFill>
            <a:schemeClr val="accent4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Zástupný symbol pro text 5">
            <a:extLst/>
          </p:cNvPr>
          <p:cNvSpPr>
            <a:spLocks noGrp="1"/>
          </p:cNvSpPr>
          <p:nvPr>
            <p:ph type="body" sz="quarter" idx="27"/>
          </p:nvPr>
        </p:nvSpPr>
        <p:spPr>
          <a:xfrm>
            <a:off x="20498400" y="3148010"/>
            <a:ext cx="432000" cy="432000"/>
          </a:xfrm>
          <a:solidFill>
            <a:schemeClr val="accent3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Zástupný symbol pro text 5">
            <a:extLst/>
          </p:cNvPr>
          <p:cNvSpPr>
            <a:spLocks noGrp="1"/>
          </p:cNvSpPr>
          <p:nvPr>
            <p:ph type="body" sz="quarter" idx="28"/>
          </p:nvPr>
        </p:nvSpPr>
        <p:spPr>
          <a:xfrm>
            <a:off x="20498400" y="2563910"/>
            <a:ext cx="432000" cy="432000"/>
          </a:xfrm>
          <a:solidFill>
            <a:schemeClr val="accent1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Zástupný symbol pro text 13">
            <a:extLst/>
          </p:cNvPr>
          <p:cNvSpPr>
            <a:spLocks noGrp="1"/>
          </p:cNvSpPr>
          <p:nvPr>
            <p:ph type="body" sz="quarter" idx="18"/>
          </p:nvPr>
        </p:nvSpPr>
        <p:spPr>
          <a:xfrm>
            <a:off x="21074400" y="2012154"/>
            <a:ext cx="2062800" cy="432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Zástupný symbol pro text 13">
            <a:extLst/>
          </p:cNvPr>
          <p:cNvSpPr>
            <a:spLocks noGrp="1"/>
          </p:cNvSpPr>
          <p:nvPr>
            <p:ph type="body" sz="quarter" idx="29"/>
          </p:nvPr>
        </p:nvSpPr>
        <p:spPr>
          <a:xfrm>
            <a:off x="21074400" y="2563200"/>
            <a:ext cx="2062800" cy="432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>
            <a:extLst/>
          </p:cNvPr>
          <p:cNvSpPr>
            <a:spLocks noGrp="1"/>
          </p:cNvSpPr>
          <p:nvPr>
            <p:ph type="body" sz="quarter" idx="30"/>
          </p:nvPr>
        </p:nvSpPr>
        <p:spPr>
          <a:xfrm>
            <a:off x="21074400" y="3146400"/>
            <a:ext cx="2062800" cy="432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Zástupný symbol pro text 13">
            <a:extLst/>
          </p:cNvPr>
          <p:cNvSpPr>
            <a:spLocks noGrp="1"/>
          </p:cNvSpPr>
          <p:nvPr>
            <p:ph type="body" sz="quarter" idx="31"/>
          </p:nvPr>
        </p:nvSpPr>
        <p:spPr>
          <a:xfrm>
            <a:off x="15678150" y="2012154"/>
            <a:ext cx="4140000" cy="1566246"/>
          </a:xfrm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3200" b="0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Zástupný symbol pro číslo snímku 19">
            <a:extLst/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43A4F-8B24-4AF6-B7CB-502EA36CBDA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1522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data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Přímá spojnice 13"/>
          <p:cNvCxnSpPr>
            <a:cxnSpLocks/>
          </p:cNvCxnSpPr>
          <p:nvPr userDrawn="1"/>
        </p:nvCxnSpPr>
        <p:spPr>
          <a:xfrm>
            <a:off x="11850688" y="1979613"/>
            <a:ext cx="0" cy="11279187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Lístek s linkou tmavě modrý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0" b="3264"/>
          <a:stretch>
            <a:fillRect/>
          </a:stretch>
        </p:blipFill>
        <p:spPr bwMode="auto">
          <a:xfrm>
            <a:off x="6704013" y="449263"/>
            <a:ext cx="527050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3600" y="1980000"/>
            <a:ext cx="10443600" cy="1260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 dirty="0" smtClean="0"/>
              <a:t>Kliknutím na ikonu přidáte obrázek.</a:t>
            </a:r>
            <a:endParaRPr lang="cs-CZ" noProof="0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3420000"/>
            <a:ext cx="10443600" cy="241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7272000" y="1980000"/>
            <a:ext cx="4068000" cy="126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48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23"/>
          </p:nvPr>
        </p:nvSpPr>
        <p:spPr>
          <a:xfrm>
            <a:off x="7239600" y="4248000"/>
            <a:ext cx="4068000" cy="1296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4"/>
          </p:nvPr>
        </p:nvSpPr>
        <p:spPr>
          <a:xfrm>
            <a:off x="7239600" y="5652000"/>
            <a:ext cx="4068000" cy="97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5"/>
          </p:nvPr>
        </p:nvSpPr>
        <p:spPr>
          <a:xfrm>
            <a:off x="7239600" y="7010250"/>
            <a:ext cx="4068000" cy="1296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6"/>
          </p:nvPr>
        </p:nvSpPr>
        <p:spPr>
          <a:xfrm>
            <a:off x="7239600" y="8424000"/>
            <a:ext cx="4068000" cy="97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7"/>
          </p:nvPr>
        </p:nvSpPr>
        <p:spPr>
          <a:xfrm>
            <a:off x="7239600" y="9772500"/>
            <a:ext cx="4068000" cy="1296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8"/>
          </p:nvPr>
        </p:nvSpPr>
        <p:spPr>
          <a:xfrm>
            <a:off x="7239600" y="11160000"/>
            <a:ext cx="4068000" cy="97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12693600" y="5954400"/>
            <a:ext cx="10443600" cy="6484950"/>
          </a:xfrm>
        </p:spPr>
        <p:txBody>
          <a:bodyPr/>
          <a:lstStyle>
            <a:lvl1pPr marL="504000" indent="-504000">
              <a:buFont typeface="+mj-lt"/>
              <a:buAutoNum type="arabicPeriod"/>
              <a:defRPr cap="all" baseline="0">
                <a:solidFill>
                  <a:schemeClr val="accent2"/>
                </a:solidFill>
              </a:defRPr>
            </a:lvl1pPr>
            <a:lvl2pPr marL="504000" indent="0">
              <a:buFontTx/>
              <a:buNone/>
              <a:defRPr/>
            </a:lvl2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71FAC-11A2-486E-984D-9706C2AE2A3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5973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9363" y="1979613"/>
            <a:ext cx="21888450" cy="1223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49363" y="3240088"/>
            <a:ext cx="21888450" cy="922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Upravte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9363" y="12827000"/>
            <a:ext cx="2879725" cy="431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C6C6C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1FAE35-B681-4252-81F7-5DDC13E3F710}" type="datetimeFigureOut">
              <a:rPr lang="cs-CZ"/>
              <a:pPr>
                <a:defRPr/>
              </a:pPr>
              <a:t>22.10.2021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9088" y="12827000"/>
            <a:ext cx="16127412" cy="431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C6C6C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256500" y="12827000"/>
            <a:ext cx="2881313" cy="431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C6C6C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620504-BAB6-4DBA-9EF5-E22917D1B94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cxnSp>
        <p:nvCxnSpPr>
          <p:cNvPr id="9" name="Vodítko vertik. 4" hidden="1">
            <a:extLst/>
          </p:cNvPr>
          <p:cNvCxnSpPr/>
          <p:nvPr/>
        </p:nvCxnSpPr>
        <p:spPr>
          <a:xfrm>
            <a:off x="23929975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odítko vertik. 3" hidden="1">
            <a:extLst/>
          </p:cNvPr>
          <p:cNvCxnSpPr/>
          <p:nvPr/>
        </p:nvCxnSpPr>
        <p:spPr>
          <a:xfrm>
            <a:off x="23137813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Vodítko vertik. 2" hidden="1">
            <a:extLst/>
          </p:cNvPr>
          <p:cNvCxnSpPr/>
          <p:nvPr/>
        </p:nvCxnSpPr>
        <p:spPr>
          <a:xfrm>
            <a:off x="1249363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Vodítko vertik. 1" hidden="1">
            <a:extLst/>
          </p:cNvPr>
          <p:cNvCxnSpPr/>
          <p:nvPr/>
        </p:nvCxnSpPr>
        <p:spPr>
          <a:xfrm>
            <a:off x="457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odítko horiz. 5" hidden="1">
            <a:extLst/>
          </p:cNvPr>
          <p:cNvCxnSpPr/>
          <p:nvPr/>
        </p:nvCxnSpPr>
        <p:spPr>
          <a:xfrm>
            <a:off x="0" y="13258800"/>
            <a:ext cx="243871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Vodítko horiz. 4" hidden="1">
            <a:extLst/>
          </p:cNvPr>
          <p:cNvCxnSpPr/>
          <p:nvPr/>
        </p:nvCxnSpPr>
        <p:spPr>
          <a:xfrm>
            <a:off x="0" y="12466638"/>
            <a:ext cx="243871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odítko horiz. 3" hidden="1">
            <a:extLst/>
          </p:cNvPr>
          <p:cNvCxnSpPr/>
          <p:nvPr/>
        </p:nvCxnSpPr>
        <p:spPr>
          <a:xfrm>
            <a:off x="0" y="3240088"/>
            <a:ext cx="243871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odítko horiz. 2" hidden="1">
            <a:extLst/>
          </p:cNvPr>
          <p:cNvCxnSpPr/>
          <p:nvPr/>
        </p:nvCxnSpPr>
        <p:spPr>
          <a:xfrm>
            <a:off x="0" y="1979613"/>
            <a:ext cx="243871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odítko horiz. 1" hidden="1">
            <a:extLst/>
          </p:cNvPr>
          <p:cNvCxnSpPr/>
          <p:nvPr/>
        </p:nvCxnSpPr>
        <p:spPr>
          <a:xfrm>
            <a:off x="0" y="457200"/>
            <a:ext cx="243871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25" r:id="rId1"/>
    <p:sldLayoutId id="2147486126" r:id="rId2"/>
    <p:sldLayoutId id="2147486127" r:id="rId3"/>
    <p:sldLayoutId id="2147486128" r:id="rId4"/>
    <p:sldLayoutId id="2147486129" r:id="rId5"/>
    <p:sldLayoutId id="2147486130" r:id="rId6"/>
    <p:sldLayoutId id="2147486131" r:id="rId7"/>
    <p:sldLayoutId id="2147486132" r:id="rId8"/>
    <p:sldLayoutId id="2147486133" r:id="rId9"/>
    <p:sldLayoutId id="2147486134" r:id="rId10"/>
    <p:sldLayoutId id="2147486135" r:id="rId11"/>
    <p:sldLayoutId id="2147486136" r:id="rId12"/>
    <p:sldLayoutId id="2147486137" r:id="rId13"/>
    <p:sldLayoutId id="2147486138" r:id="rId14"/>
    <p:sldLayoutId id="2147486139" r:id="rId15"/>
  </p:sldLayoutIdLst>
  <p:txStyles>
    <p:titleStyle>
      <a:lvl1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2pPr>
      <a:lvl3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3pPr>
      <a:lvl4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4pPr>
      <a:lvl5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5pPr>
      <a:lvl6pPr marL="4572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6pPr>
      <a:lvl7pPr marL="9144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7pPr>
      <a:lvl8pPr marL="13716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8pPr>
      <a:lvl9pPr marL="18288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9pPr>
    </p:titleStyle>
    <p:bodyStyle>
      <a:lvl1pPr marL="358775" indent="-358775" algn="l" defTabSz="1828800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Clr>
          <a:schemeClr val="accent2"/>
        </a:buClr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19138" indent="-358775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2"/>
        </a:buClr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500" indent="-358775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2"/>
        </a:buClr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863" indent="-358775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2"/>
        </a:buClr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638" indent="-358775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2"/>
        </a:buClr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9363" y="1979613"/>
            <a:ext cx="21888450" cy="1223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49363" y="3240088"/>
            <a:ext cx="21888450" cy="922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Upravte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9363" y="12827000"/>
            <a:ext cx="2879725" cy="431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C6C6C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256C63-D880-4C7E-8ED4-5CC4CA7E4D7A}" type="datetimeFigureOut">
              <a:rPr lang="cs-CZ"/>
              <a:pPr>
                <a:defRPr/>
              </a:pPr>
              <a:t>22.10.2021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9088" y="12827000"/>
            <a:ext cx="16127412" cy="431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C6C6C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256500" y="12827000"/>
            <a:ext cx="2881313" cy="431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C6C6C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66CB28-CDBF-4248-A10C-EA6704B60E3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cxnSp>
        <p:nvCxnSpPr>
          <p:cNvPr id="9" name="Vodítko vertik. 4" hidden="1">
            <a:extLst/>
          </p:cNvPr>
          <p:cNvCxnSpPr/>
          <p:nvPr/>
        </p:nvCxnSpPr>
        <p:spPr>
          <a:xfrm>
            <a:off x="23929975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odítko vertik. 3" hidden="1">
            <a:extLst/>
          </p:cNvPr>
          <p:cNvCxnSpPr/>
          <p:nvPr/>
        </p:nvCxnSpPr>
        <p:spPr>
          <a:xfrm>
            <a:off x="23137813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Vodítko vertik. 2" hidden="1">
            <a:extLst/>
          </p:cNvPr>
          <p:cNvCxnSpPr/>
          <p:nvPr/>
        </p:nvCxnSpPr>
        <p:spPr>
          <a:xfrm>
            <a:off x="1249363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Vodítko vertik. 1" hidden="1">
            <a:extLst/>
          </p:cNvPr>
          <p:cNvCxnSpPr/>
          <p:nvPr/>
        </p:nvCxnSpPr>
        <p:spPr>
          <a:xfrm>
            <a:off x="457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odítko horiz. 5" hidden="1">
            <a:extLst/>
          </p:cNvPr>
          <p:cNvCxnSpPr/>
          <p:nvPr/>
        </p:nvCxnSpPr>
        <p:spPr>
          <a:xfrm>
            <a:off x="0" y="13258800"/>
            <a:ext cx="243871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Vodítko horiz. 4" hidden="1">
            <a:extLst/>
          </p:cNvPr>
          <p:cNvCxnSpPr/>
          <p:nvPr/>
        </p:nvCxnSpPr>
        <p:spPr>
          <a:xfrm>
            <a:off x="0" y="12466638"/>
            <a:ext cx="243871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odítko horiz. 3" hidden="1">
            <a:extLst/>
          </p:cNvPr>
          <p:cNvCxnSpPr/>
          <p:nvPr/>
        </p:nvCxnSpPr>
        <p:spPr>
          <a:xfrm>
            <a:off x="0" y="3240088"/>
            <a:ext cx="243871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odítko horiz. 2" hidden="1">
            <a:extLst/>
          </p:cNvPr>
          <p:cNvCxnSpPr/>
          <p:nvPr/>
        </p:nvCxnSpPr>
        <p:spPr>
          <a:xfrm>
            <a:off x="0" y="1979613"/>
            <a:ext cx="243871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odítko horiz. 1" hidden="1">
            <a:extLst/>
          </p:cNvPr>
          <p:cNvCxnSpPr/>
          <p:nvPr/>
        </p:nvCxnSpPr>
        <p:spPr>
          <a:xfrm>
            <a:off x="0" y="457200"/>
            <a:ext cx="243871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40" r:id="rId1"/>
    <p:sldLayoutId id="2147486141" r:id="rId2"/>
    <p:sldLayoutId id="2147486142" r:id="rId3"/>
    <p:sldLayoutId id="2147486143" r:id="rId4"/>
    <p:sldLayoutId id="2147486144" r:id="rId5"/>
    <p:sldLayoutId id="2147486145" r:id="rId6"/>
    <p:sldLayoutId id="2147486146" r:id="rId7"/>
    <p:sldLayoutId id="2147486147" r:id="rId8"/>
    <p:sldLayoutId id="2147486148" r:id="rId9"/>
    <p:sldLayoutId id="2147486149" r:id="rId10"/>
    <p:sldLayoutId id="2147486150" r:id="rId11"/>
    <p:sldLayoutId id="2147486151" r:id="rId12"/>
    <p:sldLayoutId id="2147486152" r:id="rId13"/>
    <p:sldLayoutId id="2147486153" r:id="rId14"/>
    <p:sldLayoutId id="2147486154" r:id="rId15"/>
  </p:sldLayoutIdLst>
  <p:txStyles>
    <p:titleStyle>
      <a:lvl1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2pPr>
      <a:lvl3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3pPr>
      <a:lvl4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4pPr>
      <a:lvl5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5pPr>
      <a:lvl6pPr marL="4572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6pPr>
      <a:lvl7pPr marL="9144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7pPr>
      <a:lvl8pPr marL="13716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8pPr>
      <a:lvl9pPr marL="18288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9pPr>
    </p:titleStyle>
    <p:bodyStyle>
      <a:lvl1pPr marL="358775" indent="-358775" algn="l" defTabSz="1828800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Clr>
          <a:schemeClr val="accent2"/>
        </a:buClr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19138" indent="-358775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2"/>
        </a:buClr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500" indent="-358775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2"/>
        </a:buClr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863" indent="-358775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2"/>
        </a:buClr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638" indent="-358775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2"/>
        </a:buClr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mze.cz/public/web/file/40871/Upraveny_MP_ceny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vera.bogdanova@mze.cz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Zástupný symbol obrázku 3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3" t="25247"/>
          <a:stretch>
            <a:fillRect/>
          </a:stretch>
        </p:blipFill>
        <p:spPr>
          <a:xfrm>
            <a:off x="839788" y="320675"/>
            <a:ext cx="22740937" cy="12215813"/>
          </a:xfrm>
        </p:spPr>
      </p:pic>
      <p:sp>
        <p:nvSpPr>
          <p:cNvPr id="50179" name="Zástupný symbol pro text 6"/>
          <p:cNvSpPr>
            <a:spLocks noGrp="1"/>
          </p:cNvSpPr>
          <p:nvPr>
            <p:ph type="body" sz="quarter" idx="12"/>
          </p:nvPr>
        </p:nvSpPr>
        <p:spPr>
          <a:xfrm>
            <a:off x="1496290" y="9964738"/>
            <a:ext cx="22197147" cy="2892425"/>
          </a:xfrm>
          <a:solidFill>
            <a:srgbClr val="FFFFFF">
              <a:alpha val="85097"/>
            </a:srgbClr>
          </a:solidFill>
        </p:spPr>
        <p:txBody>
          <a:bodyPr/>
          <a:lstStyle/>
          <a:p>
            <a:pPr eaLnBrk="1" hangingPunct="1"/>
            <a:r>
              <a:rPr lang="cs-CZ" altLang="cs-CZ" dirty="0" smtClean="0"/>
              <a:t> </a:t>
            </a:r>
          </a:p>
        </p:txBody>
      </p:sp>
      <p:sp>
        <p:nvSpPr>
          <p:cNvPr id="25" name="Podnadpis snímku"/>
          <p:cNvSpPr>
            <a:spLocks noGrp="1"/>
          </p:cNvSpPr>
          <p:nvPr>
            <p:ph type="subTitle" idx="1"/>
          </p:nvPr>
        </p:nvSpPr>
        <p:spPr>
          <a:xfrm>
            <a:off x="4500563" y="12055475"/>
            <a:ext cx="10439400" cy="67151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  </a:t>
            </a:r>
            <a:r>
              <a:rPr lang="cs-CZ" cap="none" dirty="0" smtClean="0"/>
              <a:t>Ing.  Věra Bogdanova,   Odbor vodovodů a kanalizací</a:t>
            </a:r>
          </a:p>
        </p:txBody>
      </p:sp>
      <p:sp>
        <p:nvSpPr>
          <p:cNvPr id="24" name="Nadpis snímku"/>
          <p:cNvSpPr>
            <a:spLocks noGrp="1"/>
          </p:cNvSpPr>
          <p:nvPr>
            <p:ph type="ctrTitle"/>
          </p:nvPr>
        </p:nvSpPr>
        <p:spPr>
          <a:xfrm>
            <a:off x="2547938" y="10263188"/>
            <a:ext cx="20647964" cy="1630362"/>
          </a:xfrm>
        </p:spPr>
        <p:txBody>
          <a:bodyPr/>
          <a:lstStyle/>
          <a:p>
            <a:pPr eaLnBrk="1" fontAlgn="auto" hangingPunct="1">
              <a:lnSpc>
                <a:spcPts val="6400"/>
              </a:lnSpc>
              <a:spcAft>
                <a:spcPts val="0"/>
              </a:spcAft>
              <a:defRPr/>
            </a:pPr>
            <a:r>
              <a:rPr lang="cs-CZ" sz="4400" cap="none" dirty="0" smtClean="0">
                <a:solidFill>
                  <a:srgbClr val="0070C0"/>
                </a:solidFill>
              </a:rPr>
              <a:t>Novela  vyhlášky  č. 428/2001 Sb. , kterou se provádí zákon č. 274/2001 Sb. </a:t>
            </a:r>
            <a:br>
              <a:rPr lang="cs-CZ" sz="4400" cap="none" dirty="0" smtClean="0">
                <a:solidFill>
                  <a:srgbClr val="0070C0"/>
                </a:solidFill>
              </a:rPr>
            </a:br>
            <a:r>
              <a:rPr lang="cs-CZ" sz="4400" cap="none" dirty="0" smtClean="0">
                <a:solidFill>
                  <a:srgbClr val="0070C0"/>
                </a:solidFill>
              </a:rPr>
              <a:t>o vodovodech a kanalizacích – vyhláška č. 244/2021 Sb.</a:t>
            </a:r>
            <a:endParaRPr lang="cs-CZ" sz="4400" cap="none" dirty="0">
              <a:solidFill>
                <a:srgbClr val="0070C0"/>
              </a:solidFill>
            </a:endParaRPr>
          </a:p>
        </p:txBody>
      </p:sp>
      <p:pic>
        <p:nvPicPr>
          <p:cNvPr id="50182" name="Logo MZ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1183938"/>
            <a:ext cx="31337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221654" y="1156999"/>
            <a:ext cx="13390085" cy="80243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900" dirty="0">
                <a:solidFill>
                  <a:srgbClr val="0070C0"/>
                </a:solidFill>
              </a:rPr>
              <a:t>Kalkulace cen pro vodné a pro stočné</a:t>
            </a:r>
            <a:r>
              <a:rPr lang="cs-CZ" dirty="0">
                <a:solidFill>
                  <a:srgbClr val="29B4E9"/>
                </a:solidFill>
              </a:rPr>
              <a:t/>
            </a:r>
            <a:br>
              <a:rPr lang="cs-CZ" dirty="0">
                <a:solidFill>
                  <a:srgbClr val="29B4E9"/>
                </a:solidFill>
              </a:rPr>
            </a:br>
            <a:endParaRPr lang="cs-CZ" dirty="0"/>
          </a:p>
        </p:txBody>
      </p:sp>
      <p:sp>
        <p:nvSpPr>
          <p:cNvPr id="7168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219825" y="2090057"/>
            <a:ext cx="16538575" cy="1073925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dirty="0" smtClean="0"/>
              <a:t>Kalkulace </a:t>
            </a:r>
            <a:r>
              <a:rPr lang="cs-CZ" dirty="0"/>
              <a:t>ceny v případě,  že příjemce je zároveň odběratelem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dirty="0" smtClean="0"/>
              <a:t>např</a:t>
            </a:r>
            <a:r>
              <a:rPr lang="cs-CZ" dirty="0"/>
              <a:t>. u příjemců typu: pivovar, nemocnice, armádní zařízení </a:t>
            </a:r>
            <a:r>
              <a:rPr lang="cs-CZ" dirty="0" smtClean="0"/>
              <a:t>apod.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dirty="0" smtClean="0"/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cs-CZ" b="1" dirty="0" smtClean="0"/>
              <a:t>Kalkulace nájemného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cs-CZ" dirty="0"/>
              <a:t>Vykazuje se roční výše prostředků na </a:t>
            </a:r>
            <a:r>
              <a:rPr lang="cs-CZ" dirty="0" smtClean="0"/>
              <a:t>obnovu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cs-CZ" dirty="0" smtClean="0"/>
              <a:t>Vykazování </a:t>
            </a:r>
            <a:r>
              <a:rPr lang="cs-CZ" b="1" dirty="0"/>
              <a:t>obnovujících oprav </a:t>
            </a:r>
            <a:r>
              <a:rPr lang="cs-CZ" dirty="0"/>
              <a:t>infrastrukturního </a:t>
            </a:r>
            <a:r>
              <a:rPr lang="cs-CZ" dirty="0" smtClean="0"/>
              <a:t>majetku</a:t>
            </a:r>
            <a:endParaRPr lang="cs-CZ" dirty="0"/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cs-CZ" dirty="0"/>
              <a:t>Samostatné </a:t>
            </a:r>
            <a:r>
              <a:rPr lang="cs-CZ" dirty="0" smtClean="0"/>
              <a:t>vykazování  </a:t>
            </a:r>
            <a:r>
              <a:rPr lang="cs-CZ" dirty="0"/>
              <a:t>režijních osobních nákladů v rámci správní režie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cs-CZ" b="1" dirty="0"/>
              <a:t>Prostředky na </a:t>
            </a:r>
            <a:r>
              <a:rPr lang="cs-CZ" b="1" dirty="0" smtClean="0"/>
              <a:t>obnovu (dříve ř. 4.4) </a:t>
            </a:r>
            <a:r>
              <a:rPr lang="cs-CZ" b="1" dirty="0"/>
              <a:t>jsou vykazovány jako zisk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cs-CZ" dirty="0"/>
              <a:t>Upřesnění položky fakturované vody ve smyslu vykazování množství dodané pitné a odvedené odpadní i v případě, že je dodávána/odváděna zdarma </a:t>
            </a:r>
            <a:endParaRPr lang="cs-CZ" dirty="0" smtClean="0"/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cs-CZ" dirty="0" smtClean="0"/>
              <a:t>Samostatné </a:t>
            </a:r>
            <a:r>
              <a:rPr lang="cs-CZ" dirty="0"/>
              <a:t>vykazování finančního vypořádání podle metodiky </a:t>
            </a:r>
            <a:r>
              <a:rPr lang="cs-CZ" b="1" dirty="0"/>
              <a:t>OPŽP</a:t>
            </a:r>
            <a:r>
              <a:rPr lang="cs-CZ" dirty="0"/>
              <a:t> </a:t>
            </a:r>
            <a:endParaRPr lang="cs-CZ" dirty="0" smtClean="0"/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cs-CZ" b="1" dirty="0" smtClean="0"/>
              <a:t>Zavedení vyrovnávací položky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cs-CZ" b="1" dirty="0" smtClean="0"/>
              <a:t>Zavedení plně </a:t>
            </a:r>
            <a:r>
              <a:rPr lang="cs-CZ" b="1" dirty="0"/>
              <a:t>obnovující </a:t>
            </a:r>
            <a:r>
              <a:rPr lang="cs-CZ" b="1" dirty="0" smtClean="0"/>
              <a:t>ceny </a:t>
            </a:r>
            <a:r>
              <a:rPr lang="cs-CZ" dirty="0"/>
              <a:t>-  je cena, která při daném objemu fakturované vody pokrývá veškeré související ekonomicky oprávněné náklady a roční výši prostředků na obnovu </a:t>
            </a:r>
          </a:p>
          <a:p>
            <a:endParaRPr lang="cs-CZ" sz="36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3600" dirty="0" smtClean="0"/>
          </a:p>
        </p:txBody>
      </p:sp>
      <p:pic>
        <p:nvPicPr>
          <p:cNvPr id="63492" name="Zástupný symbol obrázku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35300"/>
            <a:ext cx="4660900" cy="1022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4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249363" y="1979613"/>
            <a:ext cx="4967287" cy="19796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>
                <a:solidFill>
                  <a:srgbClr val="0070C0"/>
                </a:solidFill>
              </a:rPr>
              <a:t>Kalkulace </a:t>
            </a:r>
            <a:r>
              <a:rPr lang="cs-CZ" dirty="0" smtClean="0">
                <a:solidFill>
                  <a:srgbClr val="0070C0"/>
                </a:solidFill>
              </a:rPr>
              <a:t>cen</a:t>
            </a:r>
            <a:endParaRPr lang="cs-CZ" dirty="0"/>
          </a:p>
        </p:txBody>
      </p:sp>
      <p:sp>
        <p:nvSpPr>
          <p:cNvPr id="67587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1193800" y="4210050"/>
            <a:ext cx="4967288" cy="8210550"/>
          </a:xfrm>
        </p:spPr>
        <p:txBody>
          <a:bodyPr/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cs-CZ" dirty="0" smtClean="0"/>
              <a:t>Nový </a:t>
            </a:r>
            <a:r>
              <a:rPr lang="cs-CZ" dirty="0"/>
              <a:t>systém vyrovnání neoprávněných výnosů v </a:t>
            </a:r>
            <a:r>
              <a:rPr lang="cs-CZ" b="1" dirty="0"/>
              <a:t>nejbližší </a:t>
            </a:r>
            <a:r>
              <a:rPr lang="cs-CZ" b="1" dirty="0" smtClean="0"/>
              <a:t>kalkulaci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endParaRPr lang="cs-CZ" dirty="0" smtClean="0"/>
          </a:p>
          <a:p>
            <a:pPr marL="685800" indent="-685800">
              <a:buFont typeface="Wingdings" panose="05000000000000000000" pitchFamily="2" charset="2"/>
              <a:buChar char="§"/>
            </a:pPr>
            <a:endParaRPr lang="cs-CZ" dirty="0"/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cs-CZ" dirty="0" smtClean="0"/>
              <a:t>Vyrovnávací </a:t>
            </a:r>
            <a:r>
              <a:rPr lang="cs-CZ" dirty="0"/>
              <a:t>položka převyšuje 10 % </a:t>
            </a:r>
            <a:r>
              <a:rPr lang="cs-CZ" dirty="0" smtClean="0"/>
              <a:t>ÚVN </a:t>
            </a:r>
            <a:br>
              <a:rPr lang="cs-CZ" dirty="0" smtClean="0"/>
            </a:br>
            <a:r>
              <a:rPr lang="cs-CZ" dirty="0" smtClean="0"/>
              <a:t> - vyrovnání okamžitě</a:t>
            </a:r>
            <a:endParaRPr 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20"/>
          </p:nvPr>
        </p:nvSpPr>
        <p:spPr>
          <a:xfrm>
            <a:off x="12821986" y="3220244"/>
            <a:ext cx="3811587" cy="19796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100" b="1" dirty="0" smtClean="0">
                <a:solidFill>
                  <a:schemeClr val="accent1">
                    <a:lumMod val="75000"/>
                  </a:schemeClr>
                </a:solidFill>
              </a:rPr>
              <a:t>Rok 2023</a:t>
            </a:r>
            <a:endParaRPr lang="cs-CZ" sz="4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6303"/>
              </p:ext>
            </p:extLst>
          </p:nvPr>
        </p:nvGraphicFramePr>
        <p:xfrm>
          <a:off x="7159629" y="1507831"/>
          <a:ext cx="4234234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2600">
                  <a:extLst>
                    <a:ext uri="{9D8B030D-6E8A-4147-A177-3AD203B41FA5}">
                      <a16:colId xmlns:a16="http://schemas.microsoft.com/office/drawing/2014/main" val="1539880255"/>
                    </a:ext>
                  </a:extLst>
                </a:gridCol>
                <a:gridCol w="1211634">
                  <a:extLst>
                    <a:ext uri="{9D8B030D-6E8A-4147-A177-3AD203B41FA5}">
                      <a16:colId xmlns:a16="http://schemas.microsoft.com/office/drawing/2014/main" val="3209679073"/>
                    </a:ext>
                  </a:extLst>
                </a:gridCol>
              </a:tblGrid>
              <a:tr h="586680">
                <a:tc gridSpan="2">
                  <a:txBody>
                    <a:bodyPr/>
                    <a:lstStyle/>
                    <a:p>
                      <a:r>
                        <a:rPr lang="cs-CZ" dirty="0" smtClean="0"/>
                        <a:t>Kalkulace</a:t>
                      </a:r>
                      <a:r>
                        <a:rPr lang="cs-CZ" baseline="0" dirty="0" smtClean="0"/>
                        <a:t> pro rok pro rok 2023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983628"/>
                  </a:ext>
                </a:extLst>
              </a:tr>
              <a:tr h="586680">
                <a:tc>
                  <a:txBody>
                    <a:bodyPr/>
                    <a:lstStyle/>
                    <a:p>
                      <a:r>
                        <a:rPr lang="cs-CZ" b="0" i="0" dirty="0" smtClean="0"/>
                        <a:t>ÚVN</a:t>
                      </a:r>
                      <a:endParaRPr lang="cs-CZ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i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808944"/>
                  </a:ext>
                </a:extLst>
              </a:tr>
              <a:tr h="586680">
                <a:tc gridSpan="2">
                  <a:txBody>
                    <a:bodyPr/>
                    <a:lstStyle/>
                    <a:p>
                      <a:r>
                        <a:rPr lang="cs-CZ" i="1" dirty="0" smtClean="0"/>
                        <a:t>Vyrovnávací</a:t>
                      </a:r>
                      <a:r>
                        <a:rPr lang="cs-CZ" i="1" baseline="0" dirty="0" smtClean="0"/>
                        <a:t> položky</a:t>
                      </a:r>
                      <a:endParaRPr lang="cs-CZ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485369"/>
                  </a:ext>
                </a:extLst>
              </a:tr>
              <a:tr h="586680">
                <a:tc>
                  <a:txBody>
                    <a:bodyPr/>
                    <a:lstStyle/>
                    <a:p>
                      <a:r>
                        <a:rPr lang="cs-CZ" i="1" dirty="0" smtClean="0"/>
                        <a:t>OPŽP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229167"/>
                  </a:ext>
                </a:extLst>
              </a:tr>
              <a:tr h="586680">
                <a:tc>
                  <a:txBody>
                    <a:bodyPr/>
                    <a:lstStyle/>
                    <a:p>
                      <a:r>
                        <a:rPr lang="cs-CZ" i="0" dirty="0" smtClean="0"/>
                        <a:t>Zisk</a:t>
                      </a:r>
                      <a:r>
                        <a:rPr lang="cs-CZ" i="1" dirty="0" smtClean="0"/>
                        <a:t>/ztráta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760809"/>
                  </a:ext>
                </a:extLst>
              </a:tr>
              <a:tr h="586680">
                <a:tc>
                  <a:txBody>
                    <a:bodyPr/>
                    <a:lstStyle/>
                    <a:p>
                      <a:r>
                        <a:rPr lang="cs-CZ" i="1" dirty="0" smtClean="0"/>
                        <a:t>- na</a:t>
                      </a:r>
                      <a:r>
                        <a:rPr lang="cs-CZ" i="1" baseline="0" dirty="0" smtClean="0"/>
                        <a:t> obnovu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464697"/>
                  </a:ext>
                </a:extLst>
              </a:tr>
              <a:tr h="586680">
                <a:tc>
                  <a:txBody>
                    <a:bodyPr/>
                    <a:lstStyle/>
                    <a:p>
                      <a:r>
                        <a:rPr lang="cs-CZ" i="1" dirty="0" smtClean="0"/>
                        <a:t>- k použití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32333"/>
                  </a:ext>
                </a:extLst>
              </a:tr>
              <a:tr h="586680">
                <a:tc gridSpan="2">
                  <a:txBody>
                    <a:bodyPr/>
                    <a:lstStyle/>
                    <a:p>
                      <a:r>
                        <a:rPr lang="cs-CZ" i="1" dirty="0" smtClean="0"/>
                        <a:t>Uplatňovaná</a:t>
                      </a:r>
                      <a:r>
                        <a:rPr lang="cs-CZ" i="1" baseline="0" dirty="0" smtClean="0"/>
                        <a:t> </a:t>
                      </a:r>
                      <a:r>
                        <a:rPr lang="cs-CZ" i="0" baseline="0" dirty="0" smtClean="0"/>
                        <a:t>cena</a:t>
                      </a:r>
                      <a:endParaRPr lang="cs-CZ" i="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863772"/>
                  </a:ext>
                </a:extLst>
              </a:tr>
              <a:tr h="586680">
                <a:tc gridSpan="2">
                  <a:txBody>
                    <a:bodyPr/>
                    <a:lstStyle/>
                    <a:p>
                      <a:r>
                        <a:rPr lang="cs-CZ" i="1" dirty="0" smtClean="0"/>
                        <a:t>Plně obnovující cena</a:t>
                      </a:r>
                      <a:endParaRPr lang="cs-CZ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888030"/>
                  </a:ext>
                </a:extLst>
              </a:tr>
            </a:tbl>
          </a:graphicData>
        </a:graphic>
      </p:graphicFrame>
      <p:graphicFrame>
        <p:nvGraphicFramePr>
          <p:cNvPr id="15" name="Tabulk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26037"/>
              </p:ext>
            </p:extLst>
          </p:nvPr>
        </p:nvGraphicFramePr>
        <p:xfrm>
          <a:off x="17136533" y="781050"/>
          <a:ext cx="4206003" cy="758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4369">
                  <a:extLst>
                    <a:ext uri="{9D8B030D-6E8A-4147-A177-3AD203B41FA5}">
                      <a16:colId xmlns:a16="http://schemas.microsoft.com/office/drawing/2014/main" val="1539880255"/>
                    </a:ext>
                  </a:extLst>
                </a:gridCol>
                <a:gridCol w="1211634">
                  <a:extLst>
                    <a:ext uri="{9D8B030D-6E8A-4147-A177-3AD203B41FA5}">
                      <a16:colId xmlns:a16="http://schemas.microsoft.com/office/drawing/2014/main" val="3209679073"/>
                    </a:ext>
                  </a:extLst>
                </a:gridCol>
              </a:tblGrid>
              <a:tr h="586680">
                <a:tc gridSpan="2">
                  <a:txBody>
                    <a:bodyPr/>
                    <a:lstStyle/>
                    <a:p>
                      <a:r>
                        <a:rPr lang="cs-CZ" dirty="0" smtClean="0"/>
                        <a:t>Porovnání </a:t>
                      </a:r>
                    </a:p>
                    <a:p>
                      <a:r>
                        <a:rPr lang="cs-CZ" dirty="0" smtClean="0"/>
                        <a:t>za </a:t>
                      </a:r>
                      <a:r>
                        <a:rPr lang="cs-CZ" baseline="0" dirty="0" smtClean="0"/>
                        <a:t>rok 2023 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983628"/>
                  </a:ext>
                </a:extLst>
              </a:tr>
              <a:tr h="586680">
                <a:tc>
                  <a:txBody>
                    <a:bodyPr/>
                    <a:lstStyle/>
                    <a:p>
                      <a:r>
                        <a:rPr lang="cs-CZ" i="0" dirty="0" smtClean="0"/>
                        <a:t>ÚVN</a:t>
                      </a:r>
                      <a:endParaRPr lang="cs-CZ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808944"/>
                  </a:ext>
                </a:extLst>
              </a:tr>
              <a:tr h="586680">
                <a:tc gridSpan="2">
                  <a:txBody>
                    <a:bodyPr/>
                    <a:lstStyle/>
                    <a:p>
                      <a:r>
                        <a:rPr lang="cs-CZ" i="1" dirty="0" smtClean="0"/>
                        <a:t>Vyrovnávací</a:t>
                      </a:r>
                      <a:r>
                        <a:rPr lang="cs-CZ" i="1" baseline="0" dirty="0" smtClean="0"/>
                        <a:t> položky</a:t>
                      </a:r>
                      <a:endParaRPr lang="cs-CZ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485369"/>
                  </a:ext>
                </a:extLst>
              </a:tr>
              <a:tr h="586680">
                <a:tc>
                  <a:txBody>
                    <a:bodyPr/>
                    <a:lstStyle/>
                    <a:p>
                      <a:r>
                        <a:rPr lang="cs-CZ" i="1" dirty="0" smtClean="0"/>
                        <a:t>OPŽP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229167"/>
                  </a:ext>
                </a:extLst>
              </a:tr>
              <a:tr h="586680">
                <a:tc>
                  <a:txBody>
                    <a:bodyPr/>
                    <a:lstStyle/>
                    <a:p>
                      <a:r>
                        <a:rPr lang="cs-CZ" i="0" dirty="0" smtClean="0"/>
                        <a:t>Zisk</a:t>
                      </a:r>
                      <a:r>
                        <a:rPr lang="cs-CZ" i="1" dirty="0" smtClean="0"/>
                        <a:t>/ztráta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760809"/>
                  </a:ext>
                </a:extLst>
              </a:tr>
              <a:tr h="586680">
                <a:tc>
                  <a:txBody>
                    <a:bodyPr/>
                    <a:lstStyle/>
                    <a:p>
                      <a:r>
                        <a:rPr lang="cs-CZ" i="1" dirty="0" smtClean="0"/>
                        <a:t>- na</a:t>
                      </a:r>
                      <a:r>
                        <a:rPr lang="cs-CZ" i="1" baseline="0" dirty="0" smtClean="0"/>
                        <a:t> obnovu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464697"/>
                  </a:ext>
                </a:extLst>
              </a:tr>
              <a:tr h="586680">
                <a:tc>
                  <a:txBody>
                    <a:bodyPr/>
                    <a:lstStyle/>
                    <a:p>
                      <a:r>
                        <a:rPr lang="cs-CZ" i="1" dirty="0" smtClean="0"/>
                        <a:t>- k použití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32333"/>
                  </a:ext>
                </a:extLst>
              </a:tr>
              <a:tr h="586680">
                <a:tc gridSpan="2">
                  <a:txBody>
                    <a:bodyPr/>
                    <a:lstStyle/>
                    <a:p>
                      <a:r>
                        <a:rPr lang="cs-CZ" i="1" dirty="0" smtClean="0"/>
                        <a:t>Uplatňovaná</a:t>
                      </a:r>
                      <a:r>
                        <a:rPr lang="cs-CZ" i="1" baseline="0" dirty="0" smtClean="0"/>
                        <a:t> </a:t>
                      </a:r>
                      <a:r>
                        <a:rPr lang="cs-CZ" i="0" baseline="0" dirty="0" smtClean="0"/>
                        <a:t>cena</a:t>
                      </a:r>
                      <a:endParaRPr lang="cs-CZ" i="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863772"/>
                  </a:ext>
                </a:extLst>
              </a:tr>
              <a:tr h="586680">
                <a:tc gridSpan="2">
                  <a:txBody>
                    <a:bodyPr/>
                    <a:lstStyle/>
                    <a:p>
                      <a:r>
                        <a:rPr lang="cs-CZ" i="1" dirty="0" smtClean="0"/>
                        <a:t>Plně obnovující cena</a:t>
                      </a:r>
                      <a:endParaRPr lang="cs-CZ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888030"/>
                  </a:ext>
                </a:extLst>
              </a:tr>
              <a:tr h="586680">
                <a:tc gridSpan="2">
                  <a:txBody>
                    <a:bodyPr/>
                    <a:lstStyle/>
                    <a:p>
                      <a:r>
                        <a:rPr lang="cs-CZ" i="1" dirty="0" smtClean="0"/>
                        <a:t>Vyrovnávací položka</a:t>
                      </a:r>
                      <a:endParaRPr lang="cs-CZ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056532"/>
                  </a:ext>
                </a:extLst>
              </a:tr>
              <a:tr h="586680">
                <a:tc gridSpan="2">
                  <a:txBody>
                    <a:bodyPr/>
                    <a:lstStyle/>
                    <a:p>
                      <a:r>
                        <a:rPr lang="cs-CZ" i="1" dirty="0" smtClean="0"/>
                        <a:t>Uplatněný zisk</a:t>
                      </a:r>
                      <a:endParaRPr lang="cs-CZ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078118"/>
                  </a:ext>
                </a:extLst>
              </a:tr>
            </a:tbl>
          </a:graphicData>
        </a:graphic>
      </p:graphicFrame>
      <p:graphicFrame>
        <p:nvGraphicFramePr>
          <p:cNvPr id="17" name="Tabulk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23807"/>
              </p:ext>
            </p:extLst>
          </p:nvPr>
        </p:nvGraphicFramePr>
        <p:xfrm>
          <a:off x="7212044" y="8985750"/>
          <a:ext cx="4234234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2600">
                  <a:extLst>
                    <a:ext uri="{9D8B030D-6E8A-4147-A177-3AD203B41FA5}">
                      <a16:colId xmlns:a16="http://schemas.microsoft.com/office/drawing/2014/main" val="1539880255"/>
                    </a:ext>
                  </a:extLst>
                </a:gridCol>
                <a:gridCol w="1211634">
                  <a:extLst>
                    <a:ext uri="{9D8B030D-6E8A-4147-A177-3AD203B41FA5}">
                      <a16:colId xmlns:a16="http://schemas.microsoft.com/office/drawing/2014/main" val="3209679073"/>
                    </a:ext>
                  </a:extLst>
                </a:gridCol>
              </a:tblGrid>
              <a:tr h="586680">
                <a:tc gridSpan="2">
                  <a:txBody>
                    <a:bodyPr/>
                    <a:lstStyle/>
                    <a:p>
                      <a:r>
                        <a:rPr lang="cs-CZ" dirty="0" smtClean="0"/>
                        <a:t>Kalkulace</a:t>
                      </a:r>
                      <a:r>
                        <a:rPr lang="cs-CZ" baseline="0" dirty="0" smtClean="0"/>
                        <a:t> pro rok t+2 2025</a:t>
                      </a:r>
                      <a:endParaRPr lang="cs-CZ" dirty="0"/>
                    </a:p>
                  </a:txBody>
                  <a:tcPr>
                    <a:solidFill>
                      <a:srgbClr val="77BB7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983628"/>
                  </a:ext>
                </a:extLst>
              </a:tr>
              <a:tr h="586680">
                <a:tc>
                  <a:txBody>
                    <a:bodyPr/>
                    <a:lstStyle/>
                    <a:p>
                      <a:r>
                        <a:rPr lang="cs-CZ" i="1" dirty="0" smtClean="0"/>
                        <a:t>ÚVN</a:t>
                      </a:r>
                      <a:endParaRPr lang="cs-CZ" i="1" dirty="0"/>
                    </a:p>
                  </a:txBody>
                  <a:tcPr>
                    <a:solidFill>
                      <a:srgbClr val="B3D9B4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i="1"/>
                    </a:p>
                  </a:txBody>
                  <a:tcPr>
                    <a:solidFill>
                      <a:srgbClr val="B3D9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808944"/>
                  </a:ext>
                </a:extLst>
              </a:tr>
              <a:tr h="586680">
                <a:tc>
                  <a:txBody>
                    <a:bodyPr/>
                    <a:lstStyle/>
                    <a:p>
                      <a:r>
                        <a:rPr lang="cs-CZ" i="1" dirty="0" smtClean="0"/>
                        <a:t>Vyrovnávací</a:t>
                      </a:r>
                      <a:r>
                        <a:rPr lang="cs-CZ" i="1" baseline="0" dirty="0" smtClean="0"/>
                        <a:t> položky</a:t>
                      </a:r>
                      <a:endParaRPr lang="cs-CZ" i="1" dirty="0"/>
                    </a:p>
                  </a:txBody>
                  <a:tcPr>
                    <a:solidFill>
                      <a:srgbClr val="77BB7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i="1" dirty="0"/>
                    </a:p>
                  </a:txBody>
                  <a:tcPr>
                    <a:solidFill>
                      <a:srgbClr val="77B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485369"/>
                  </a:ext>
                </a:extLst>
              </a:tr>
              <a:tr h="586680">
                <a:tc gridSpan="2">
                  <a:txBody>
                    <a:bodyPr/>
                    <a:lstStyle/>
                    <a:p>
                      <a:r>
                        <a:rPr lang="cs-CZ" dirty="0" smtClean="0"/>
                        <a:t>Uplatňovaná</a:t>
                      </a:r>
                      <a:r>
                        <a:rPr lang="cs-CZ" baseline="0" dirty="0" smtClean="0"/>
                        <a:t> cena</a:t>
                      </a:r>
                      <a:endParaRPr lang="cs-CZ" dirty="0"/>
                    </a:p>
                  </a:txBody>
                  <a:tcPr>
                    <a:solidFill>
                      <a:srgbClr val="B3D9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863772"/>
                  </a:ext>
                </a:extLst>
              </a:tr>
              <a:tr h="586680">
                <a:tc gridSpan="2">
                  <a:txBody>
                    <a:bodyPr/>
                    <a:lstStyle/>
                    <a:p>
                      <a:r>
                        <a:rPr lang="cs-CZ" dirty="0" smtClean="0"/>
                        <a:t>Plně obnovující cena</a:t>
                      </a:r>
                      <a:endParaRPr lang="cs-CZ" dirty="0"/>
                    </a:p>
                  </a:txBody>
                  <a:tcPr>
                    <a:solidFill>
                      <a:srgbClr val="B3D9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888030"/>
                  </a:ext>
                </a:extLst>
              </a:tr>
            </a:tbl>
          </a:graphicData>
        </a:graphic>
      </p:graphicFrame>
      <p:sp>
        <p:nvSpPr>
          <p:cNvPr id="19" name="TextovéPole 18"/>
          <p:cNvSpPr txBox="1"/>
          <p:nvPr/>
        </p:nvSpPr>
        <p:spPr>
          <a:xfrm>
            <a:off x="21809451" y="2969419"/>
            <a:ext cx="2304000" cy="2769989"/>
          </a:xfrm>
          <a:prstGeom prst="rect">
            <a:avLst/>
          </a:prstGeom>
          <a:solidFill>
            <a:srgbClr val="B3D9B4"/>
          </a:solidFill>
          <a:ln w="12700">
            <a:solidFill>
              <a:srgbClr val="B3D9B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1"/>
            </a:lvl1pPr>
          </a:lstStyle>
          <a:p>
            <a:r>
              <a:rPr lang="cs-CZ" sz="2200" dirty="0"/>
              <a:t>Fakturace </a:t>
            </a:r>
            <a:r>
              <a:rPr lang="cs-CZ" sz="2200" dirty="0" smtClean="0"/>
              <a:t>(tržby)</a:t>
            </a:r>
            <a:endParaRPr lang="cs-CZ" sz="2200" dirty="0"/>
          </a:p>
          <a:p>
            <a:r>
              <a:rPr lang="cs-CZ" sz="2200" dirty="0"/>
              <a:t>–</a:t>
            </a:r>
          </a:p>
          <a:p>
            <a:r>
              <a:rPr lang="cs-CZ" sz="2200" dirty="0" smtClean="0"/>
              <a:t>(oprávněné </a:t>
            </a:r>
            <a:r>
              <a:rPr lang="cs-CZ" sz="2200" dirty="0"/>
              <a:t>náklady a zisk)</a:t>
            </a:r>
          </a:p>
          <a:p>
            <a:r>
              <a:rPr lang="cs-CZ" sz="2200" dirty="0"/>
              <a:t>=</a:t>
            </a:r>
          </a:p>
          <a:p>
            <a:r>
              <a:rPr lang="cs-CZ" sz="2100" dirty="0"/>
              <a:t>VYROVNÁVACÍ POLOŽKA </a:t>
            </a:r>
            <a:r>
              <a:rPr lang="cs-CZ" sz="2100" dirty="0" smtClean="0"/>
              <a:t>2023</a:t>
            </a:r>
            <a:endParaRPr lang="cs-CZ" sz="2100" dirty="0"/>
          </a:p>
        </p:txBody>
      </p:sp>
      <p:cxnSp>
        <p:nvCxnSpPr>
          <p:cNvPr id="67586" name="Přímá spojnice 67585"/>
          <p:cNvCxnSpPr/>
          <p:nvPr/>
        </p:nvCxnSpPr>
        <p:spPr>
          <a:xfrm>
            <a:off x="7212044" y="8683005"/>
            <a:ext cx="16901407" cy="230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9" name="Šipka ohnutá nahoru 67598"/>
          <p:cNvSpPr/>
          <p:nvPr/>
        </p:nvSpPr>
        <p:spPr>
          <a:xfrm rot="16200000" flipH="1">
            <a:off x="14595811" y="3601025"/>
            <a:ext cx="6062624" cy="10769451"/>
          </a:xfrm>
          <a:prstGeom prst="bentUpArrow">
            <a:avLst>
              <a:gd name="adj1" fmla="val 7852"/>
              <a:gd name="adj2" fmla="val 9272"/>
              <a:gd name="adj3" fmla="val 25000"/>
            </a:avLst>
          </a:prstGeom>
          <a:solidFill>
            <a:srgbClr val="77BB7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bdélník 47"/>
          <p:cNvSpPr/>
          <p:nvPr/>
        </p:nvSpPr>
        <p:spPr>
          <a:xfrm>
            <a:off x="6807200" y="8748683"/>
            <a:ext cx="17068800" cy="4496480"/>
          </a:xfrm>
          <a:prstGeom prst="rect">
            <a:avLst/>
          </a:prstGeom>
          <a:solidFill>
            <a:schemeClr val="accent1">
              <a:lumMod val="20000"/>
              <a:lumOff val="80000"/>
              <a:alpha val="2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Zástupný symbol pro text 11"/>
          <p:cNvSpPr>
            <a:spLocks noGrp="1"/>
          </p:cNvSpPr>
          <p:nvPr>
            <p:ph type="body" sz="quarter" idx="20"/>
          </p:nvPr>
        </p:nvSpPr>
        <p:spPr>
          <a:xfrm>
            <a:off x="21809452" y="1087744"/>
            <a:ext cx="2066548" cy="837406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4100" b="1" dirty="0" smtClean="0">
                <a:solidFill>
                  <a:schemeClr val="accent1">
                    <a:lumMod val="75000"/>
                  </a:schemeClr>
                </a:solidFill>
              </a:rPr>
              <a:t>Rok t +1        2024</a:t>
            </a:r>
            <a:endParaRPr lang="cs-CZ" sz="4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" name="Zástupný symbol pro text 11"/>
          <p:cNvSpPr>
            <a:spLocks noGrp="1"/>
          </p:cNvSpPr>
          <p:nvPr>
            <p:ph type="body" sz="quarter" idx="20"/>
          </p:nvPr>
        </p:nvSpPr>
        <p:spPr>
          <a:xfrm>
            <a:off x="4842933" y="8985750"/>
            <a:ext cx="2166689" cy="916223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4100" b="1" dirty="0" smtClean="0">
                <a:solidFill>
                  <a:srgbClr val="00B050"/>
                </a:solidFill>
              </a:rPr>
              <a:t>Rok t +2        2024</a:t>
            </a:r>
            <a:endParaRPr lang="cs-CZ" sz="4100" b="1" dirty="0">
              <a:solidFill>
                <a:srgbClr val="00B050"/>
              </a:solidFill>
            </a:endParaRPr>
          </a:p>
        </p:txBody>
      </p:sp>
      <p:sp>
        <p:nvSpPr>
          <p:cNvPr id="53" name="Zástupný symbol pro text 11"/>
          <p:cNvSpPr>
            <a:spLocks noGrp="1"/>
          </p:cNvSpPr>
          <p:nvPr>
            <p:ph type="body" sz="quarter" idx="20"/>
          </p:nvPr>
        </p:nvSpPr>
        <p:spPr>
          <a:xfrm>
            <a:off x="5423153" y="702175"/>
            <a:ext cx="2066548" cy="837406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4100" b="1" dirty="0" smtClean="0">
                <a:solidFill>
                  <a:schemeClr val="accent1">
                    <a:lumMod val="75000"/>
                  </a:schemeClr>
                </a:solidFill>
              </a:rPr>
              <a:t>Rok t -1        2022</a:t>
            </a:r>
            <a:endParaRPr lang="cs-CZ" sz="41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0211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249363" y="894242"/>
            <a:ext cx="17993677" cy="12239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900" dirty="0" smtClean="0">
                <a:solidFill>
                  <a:srgbClr val="7030A0"/>
                </a:solidFill>
              </a:rPr>
              <a:t>Plán  Financování  obnovy   vodovodů  a  kanalizací  </a:t>
            </a:r>
            <a:r>
              <a:rPr lang="cs-CZ" dirty="0" smtClean="0">
                <a:solidFill>
                  <a:srgbClr val="7030A0"/>
                </a:solidFill>
              </a:rPr>
              <a:t/>
            </a:r>
            <a:br>
              <a:rPr lang="cs-CZ" dirty="0" smtClean="0">
                <a:solidFill>
                  <a:srgbClr val="7030A0"/>
                </a:solidFill>
              </a:rPr>
            </a:b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52227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850605" y="1892595"/>
            <a:ext cx="22902530" cy="11372741"/>
          </a:xfrm>
        </p:spPr>
        <p:txBody>
          <a:bodyPr/>
          <a:lstStyle/>
          <a:p>
            <a:pPr marL="176213" indent="0" eaLnBrk="1" hangingPunct="1">
              <a:lnSpc>
                <a:spcPct val="100000"/>
              </a:lnSpc>
              <a:spcAft>
                <a:spcPts val="600"/>
              </a:spcAft>
              <a:buNone/>
              <a:defRPr/>
            </a:pPr>
            <a:r>
              <a:rPr lang="cs-CZ" dirty="0" smtClean="0">
                <a:solidFill>
                  <a:srgbClr val="7030A0"/>
                </a:solidFill>
              </a:rPr>
              <a:t>Aktualizace PFO - změna </a:t>
            </a:r>
            <a:r>
              <a:rPr lang="cs-CZ" dirty="0">
                <a:solidFill>
                  <a:srgbClr val="7030A0"/>
                </a:solidFill>
              </a:rPr>
              <a:t>hodnoty majetku o více </a:t>
            </a:r>
            <a:r>
              <a:rPr lang="cs-CZ" dirty="0" smtClean="0">
                <a:solidFill>
                  <a:srgbClr val="7030A0"/>
                </a:solidFill>
              </a:rPr>
              <a:t>než 10 %,  </a:t>
            </a:r>
            <a:r>
              <a:rPr lang="cs-CZ" b="1" dirty="0" smtClean="0">
                <a:solidFill>
                  <a:srgbClr val="7030A0"/>
                </a:solidFill>
              </a:rPr>
              <a:t>nově nejdéle do </a:t>
            </a:r>
            <a:r>
              <a:rPr lang="cs-CZ" b="1" dirty="0">
                <a:solidFill>
                  <a:srgbClr val="7030A0"/>
                </a:solidFill>
              </a:rPr>
              <a:t>5 let </a:t>
            </a:r>
          </a:p>
          <a:p>
            <a:pPr marL="176213" indent="0" eaLnBrk="1" hangingPunct="1">
              <a:lnSpc>
                <a:spcPct val="100000"/>
              </a:lnSpc>
              <a:spcAft>
                <a:spcPts val="600"/>
              </a:spcAft>
              <a:buNone/>
              <a:defRPr/>
            </a:pPr>
            <a:r>
              <a:rPr lang="cs-CZ" dirty="0" smtClean="0">
                <a:solidFill>
                  <a:srgbClr val="7030A0"/>
                </a:solidFill>
              </a:rPr>
              <a:t>Metodický </a:t>
            </a:r>
            <a:r>
              <a:rPr lang="cs-CZ" dirty="0">
                <a:solidFill>
                  <a:srgbClr val="7030A0"/>
                </a:solidFill>
              </a:rPr>
              <a:t>pokyn čj.: 14000/2020-15132-1 pro </a:t>
            </a:r>
            <a:r>
              <a:rPr lang="cs-CZ" dirty="0" smtClean="0">
                <a:solidFill>
                  <a:srgbClr val="7030A0"/>
                </a:solidFill>
              </a:rPr>
              <a:t>výpočet reprodukční pořizovací ceny </a:t>
            </a:r>
            <a:r>
              <a:rPr lang="cs-CZ" dirty="0">
                <a:solidFill>
                  <a:srgbClr val="7030A0"/>
                </a:solidFill>
              </a:rPr>
              <a:t>objektů do </a:t>
            </a:r>
            <a:r>
              <a:rPr lang="cs-CZ" dirty="0" smtClean="0">
                <a:solidFill>
                  <a:srgbClr val="7030A0"/>
                </a:solidFill>
              </a:rPr>
              <a:t>VÚME, </a:t>
            </a:r>
            <a:r>
              <a:rPr lang="cs-CZ" dirty="0">
                <a:solidFill>
                  <a:srgbClr val="7030A0"/>
                </a:solidFill>
              </a:rPr>
              <a:t>pro </a:t>
            </a:r>
            <a:r>
              <a:rPr lang="cs-CZ" dirty="0" smtClean="0">
                <a:solidFill>
                  <a:srgbClr val="7030A0"/>
                </a:solidFill>
              </a:rPr>
              <a:t>PRVKÚK </a:t>
            </a:r>
            <a:br>
              <a:rPr lang="cs-CZ" dirty="0" smtClean="0">
                <a:solidFill>
                  <a:srgbClr val="7030A0"/>
                </a:solidFill>
              </a:rPr>
            </a:br>
            <a:r>
              <a:rPr lang="cs-CZ" dirty="0" smtClean="0">
                <a:solidFill>
                  <a:srgbClr val="7030A0"/>
                </a:solidFill>
              </a:rPr>
              <a:t>a </a:t>
            </a:r>
            <a:r>
              <a:rPr lang="cs-CZ" dirty="0">
                <a:solidFill>
                  <a:srgbClr val="7030A0"/>
                </a:solidFill>
              </a:rPr>
              <a:t>pro </a:t>
            </a:r>
            <a:r>
              <a:rPr lang="cs-CZ" dirty="0" smtClean="0">
                <a:solidFill>
                  <a:srgbClr val="7030A0"/>
                </a:solidFill>
              </a:rPr>
              <a:t>PFO: </a:t>
            </a:r>
            <a:r>
              <a:rPr lang="cs-CZ" dirty="0" smtClean="0">
                <a:solidFill>
                  <a:srgbClr val="7030A0"/>
                </a:solidFill>
                <a:hlinkClick r:id="rId3"/>
              </a:rPr>
              <a:t>http</a:t>
            </a:r>
            <a:r>
              <a:rPr lang="cs-CZ" dirty="0">
                <a:solidFill>
                  <a:srgbClr val="7030A0"/>
                </a:solidFill>
                <a:hlinkClick r:id="rId3"/>
              </a:rPr>
              <a:t>://</a:t>
            </a:r>
            <a:r>
              <a:rPr lang="cs-CZ" dirty="0" smtClean="0">
                <a:solidFill>
                  <a:srgbClr val="7030A0"/>
                </a:solidFill>
                <a:hlinkClick r:id="rId3"/>
              </a:rPr>
              <a:t>portal.mze.cz/public/web/file/40871/Upraveny_MP_ceny.pdf</a:t>
            </a:r>
            <a:endParaRPr lang="cs-CZ" dirty="0" smtClean="0">
              <a:solidFill>
                <a:srgbClr val="7030A0"/>
              </a:solidFill>
            </a:endParaRPr>
          </a:p>
          <a:p>
            <a:pPr marL="176213" indent="0" eaLnBrk="1" hangingPunct="1">
              <a:lnSpc>
                <a:spcPct val="100000"/>
              </a:lnSpc>
              <a:spcAft>
                <a:spcPts val="600"/>
              </a:spcAft>
              <a:buNone/>
              <a:defRPr/>
            </a:pPr>
            <a:endParaRPr lang="cs-CZ" dirty="0" smtClean="0">
              <a:solidFill>
                <a:srgbClr val="7030A0"/>
              </a:solidFill>
            </a:endParaRPr>
          </a:p>
          <a:p>
            <a:pPr lvl="0"/>
            <a:r>
              <a:rPr lang="cs-CZ" dirty="0"/>
              <a:t>Plátci DPH, kteří mají nárok na odpočet DPH sníží výslednou cenu o DPH. </a:t>
            </a:r>
          </a:p>
          <a:p>
            <a:pPr lvl="0">
              <a:buFontTx/>
              <a:buChar char="-"/>
            </a:pPr>
            <a:r>
              <a:rPr lang="cs-CZ" dirty="0" smtClean="0"/>
              <a:t>jedná </a:t>
            </a:r>
            <a:r>
              <a:rPr lang="cs-CZ" dirty="0"/>
              <a:t>se o vynásobení ukazatelů podílem 1/1,21 (resp. koeficientem 0,8264</a:t>
            </a:r>
            <a:r>
              <a:rPr lang="cs-CZ" dirty="0" smtClean="0"/>
              <a:t>).</a:t>
            </a:r>
          </a:p>
          <a:p>
            <a:pPr lvl="0">
              <a:buFontTx/>
              <a:buChar char="-"/>
            </a:pPr>
            <a:endParaRPr lang="cs-CZ" dirty="0"/>
          </a:p>
          <a:p>
            <a:pPr lvl="0"/>
            <a:r>
              <a:rPr lang="cs-CZ" dirty="0"/>
              <a:t>Cenový ukazatel pro ÚV a ČOV </a:t>
            </a:r>
          </a:p>
          <a:p>
            <a:pPr marL="0" indent="0">
              <a:buNone/>
            </a:pPr>
            <a:r>
              <a:rPr lang="cs-CZ" dirty="0"/>
              <a:t>	- ÚV jednostupňová 70 %  stavební část + 30 % technologická část</a:t>
            </a:r>
          </a:p>
          <a:p>
            <a:pPr marL="0" indent="0">
              <a:buNone/>
            </a:pPr>
            <a:r>
              <a:rPr lang="cs-CZ" dirty="0"/>
              <a:t>	- ÚV dvoustupňová  60 % stavební část + 40 % technologická část</a:t>
            </a:r>
          </a:p>
          <a:p>
            <a:pPr marL="0" indent="0">
              <a:buNone/>
            </a:pPr>
            <a:r>
              <a:rPr lang="cs-CZ" dirty="0"/>
              <a:t>	- ČOV do 4999 EO  70 % stavební část + 30 % technologická část</a:t>
            </a:r>
          </a:p>
          <a:p>
            <a:pPr marL="0" indent="0">
              <a:buNone/>
            </a:pPr>
            <a:r>
              <a:rPr lang="cs-CZ" dirty="0"/>
              <a:t>	- ČOV od 5000 EO  60 % stavební část + 40 % technologická </a:t>
            </a:r>
            <a:r>
              <a:rPr lang="cs-CZ" dirty="0" smtClean="0"/>
              <a:t>část</a:t>
            </a:r>
            <a:endParaRPr lang="cs-CZ" dirty="0"/>
          </a:p>
          <a:p>
            <a:pPr marL="536576" lvl="1" indent="0" eaLnBrk="1" hangingPunct="1">
              <a:lnSpc>
                <a:spcPct val="100000"/>
              </a:lnSpc>
              <a:spcAft>
                <a:spcPts val="600"/>
              </a:spcAft>
              <a:buNone/>
              <a:defRPr/>
            </a:pPr>
            <a:endParaRPr lang="cs-CZ" sz="3200" dirty="0">
              <a:solidFill>
                <a:srgbClr val="7030A0"/>
              </a:solidFill>
            </a:endParaRPr>
          </a:p>
          <a:p>
            <a:pPr marL="536576" lvl="1" indent="0" eaLnBrk="1" hangingPunct="1">
              <a:lnSpc>
                <a:spcPct val="100000"/>
              </a:lnSpc>
              <a:spcAft>
                <a:spcPts val="600"/>
              </a:spcAft>
              <a:buNone/>
              <a:defRPr/>
            </a:pPr>
            <a:r>
              <a:rPr lang="cs-CZ" sz="3200" b="1" dirty="0" smtClean="0">
                <a:solidFill>
                  <a:srgbClr val="7030A0"/>
                </a:solidFill>
              </a:rPr>
              <a:t>IS </a:t>
            </a:r>
            <a:r>
              <a:rPr lang="cs-CZ" sz="3200" b="1" dirty="0" err="1" smtClean="0">
                <a:solidFill>
                  <a:srgbClr val="7030A0"/>
                </a:solidFill>
              </a:rPr>
              <a:t>VaK</a:t>
            </a:r>
            <a:r>
              <a:rPr lang="cs-CZ" sz="3200" b="1" dirty="0" smtClean="0">
                <a:solidFill>
                  <a:srgbClr val="7030A0"/>
                </a:solidFill>
              </a:rPr>
              <a:t> (MP </a:t>
            </a:r>
            <a:r>
              <a:rPr lang="cs-CZ" sz="3200" b="1" dirty="0" err="1" smtClean="0">
                <a:solidFill>
                  <a:srgbClr val="7030A0"/>
                </a:solidFill>
              </a:rPr>
              <a:t>VaK</a:t>
            </a:r>
            <a:r>
              <a:rPr lang="cs-CZ" sz="3200" b="1" dirty="0" smtClean="0">
                <a:solidFill>
                  <a:srgbClr val="7030A0"/>
                </a:solidFill>
              </a:rPr>
              <a:t>)</a:t>
            </a:r>
          </a:p>
          <a:p>
            <a:pPr marL="633413" indent="-457200" eaLnBrk="1" hangingPunct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cs-CZ" dirty="0" smtClean="0">
                <a:solidFill>
                  <a:srgbClr val="7030A0"/>
                </a:solidFill>
              </a:rPr>
              <a:t>možnost výpočtu </a:t>
            </a:r>
            <a:r>
              <a:rPr lang="cs-CZ" dirty="0">
                <a:solidFill>
                  <a:srgbClr val="7030A0"/>
                </a:solidFill>
              </a:rPr>
              <a:t>hodnoty </a:t>
            </a:r>
            <a:r>
              <a:rPr lang="cs-CZ" dirty="0" smtClean="0">
                <a:solidFill>
                  <a:srgbClr val="7030A0"/>
                </a:solidFill>
              </a:rPr>
              <a:t>majetku ve VÚME</a:t>
            </a:r>
          </a:p>
          <a:p>
            <a:pPr marL="633413" indent="-457200" eaLnBrk="1" hangingPunct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cs-CZ" dirty="0" smtClean="0">
                <a:solidFill>
                  <a:srgbClr val="7030A0"/>
                </a:solidFill>
              </a:rPr>
              <a:t>možnost zpracování PFO</a:t>
            </a:r>
          </a:p>
          <a:p>
            <a:pPr marL="176213" indent="0" eaLnBrk="1" hangingPunct="1">
              <a:lnSpc>
                <a:spcPct val="100000"/>
              </a:lnSpc>
              <a:spcAft>
                <a:spcPts val="600"/>
              </a:spcAft>
              <a:buNone/>
              <a:defRPr/>
            </a:pPr>
            <a:endParaRPr lang="cs-CZ" dirty="0" smtClean="0">
              <a:solidFill>
                <a:srgbClr val="7030A0"/>
              </a:solidFill>
            </a:endParaRPr>
          </a:p>
          <a:p>
            <a:pPr marL="176213" indent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cs-CZ" b="1" dirty="0" smtClean="0">
              <a:solidFill>
                <a:srgbClr val="7030A0"/>
              </a:solidFill>
            </a:endParaRPr>
          </a:p>
          <a:p>
            <a:pPr marL="176213" indent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b="1" dirty="0">
                <a:solidFill>
                  <a:srgbClr val="7030A0"/>
                </a:solidFill>
              </a:rPr>
              <a:t>	</a:t>
            </a:r>
            <a:r>
              <a:rPr lang="cs-CZ" sz="3600" b="1" dirty="0">
                <a:solidFill>
                  <a:srgbClr val="7030A0"/>
                </a:solidFill>
              </a:rPr>
              <a:t>	</a:t>
            </a:r>
            <a:endParaRPr lang="cs-CZ" dirty="0" smtClean="0"/>
          </a:p>
          <a:p>
            <a:pPr marL="633413" indent="-457200" eaLnBrk="1" hangingPunct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cs-CZ" dirty="0" smtClean="0"/>
          </a:p>
          <a:p>
            <a:pPr marL="747713" indent="-571500" eaLnBrk="1" hangingPunct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cs-CZ" altLang="cs-CZ" sz="4000" b="1" dirty="0"/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endParaRPr lang="cs-CZ" altLang="cs-CZ" dirty="0" smtClean="0"/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endParaRPr lang="cs-CZ" altLang="cs-CZ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22929" r="50000" b="10808"/>
          <a:stretch/>
        </p:blipFill>
        <p:spPr bwMode="auto">
          <a:xfrm>
            <a:off x="13614400" y="3116558"/>
            <a:ext cx="10138735" cy="962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4"/>
          <p:cNvSpPr txBox="1">
            <a:spLocks/>
          </p:cNvSpPr>
          <p:nvPr/>
        </p:nvSpPr>
        <p:spPr>
          <a:xfrm>
            <a:off x="19611994" y="517743"/>
            <a:ext cx="4101446" cy="874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2pPr>
            <a:lvl3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3pPr>
            <a:lvl4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4pPr>
            <a:lvl5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5pPr>
            <a:lvl6pPr marL="4572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6pPr>
            <a:lvl7pPr marL="9144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7pPr>
            <a:lvl8pPr marL="13716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8pPr>
            <a:lvl9pPr marL="18288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3200" dirty="0" smtClean="0">
                <a:solidFill>
                  <a:schemeClr val="tx1"/>
                </a:solidFill>
              </a:rPr>
              <a:t>Změny od 1.1.2026</a:t>
            </a:r>
            <a:endParaRPr lang="cs-CZ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9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9743" y="956230"/>
            <a:ext cx="4968001" cy="2006147"/>
          </a:xfrm>
        </p:spPr>
        <p:txBody>
          <a:bodyPr>
            <a:normAutofit fontScale="90000"/>
          </a:bodyPr>
          <a:lstStyle/>
          <a:p>
            <a:r>
              <a:rPr lang="cs-CZ" sz="4400" dirty="0" smtClean="0">
                <a:solidFill>
                  <a:srgbClr val="7030A0"/>
                </a:solidFill>
              </a:rPr>
              <a:t>Plán financování obnovy</a:t>
            </a:r>
            <a:r>
              <a:rPr lang="cs-CZ" sz="4400" dirty="0"/>
              <a:t/>
            </a:r>
            <a:br>
              <a:rPr lang="cs-CZ" sz="4400" dirty="0"/>
            </a:br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>
          <a:xfrm>
            <a:off x="1029744" y="3620278"/>
            <a:ext cx="4968000" cy="9620234"/>
          </a:xfrm>
        </p:spPr>
        <p:txBody>
          <a:bodyPr>
            <a:normAutofit/>
          </a:bodyPr>
          <a:lstStyle/>
          <a:p>
            <a:pPr lvl="0"/>
            <a:r>
              <a:rPr lang="cs-CZ" dirty="0" smtClean="0">
                <a:solidFill>
                  <a:srgbClr val="7030A0"/>
                </a:solidFill>
              </a:rPr>
              <a:t>Teoretická </a:t>
            </a:r>
            <a:r>
              <a:rPr lang="cs-CZ" dirty="0">
                <a:solidFill>
                  <a:srgbClr val="7030A0"/>
                </a:solidFill>
              </a:rPr>
              <a:t>životnost je </a:t>
            </a:r>
            <a:r>
              <a:rPr lang="cs-CZ" dirty="0" smtClean="0">
                <a:solidFill>
                  <a:srgbClr val="7030A0"/>
                </a:solidFill>
              </a:rPr>
              <a:t>nově stanovena jako závazná:</a:t>
            </a:r>
          </a:p>
          <a:p>
            <a:pPr lvl="0"/>
            <a:endParaRPr lang="cs-CZ" dirty="0">
              <a:solidFill>
                <a:srgbClr val="7030A0"/>
              </a:solidFill>
            </a:endParaRPr>
          </a:p>
          <a:p>
            <a:pPr lvl="0"/>
            <a:r>
              <a:rPr lang="cs-CZ" dirty="0" smtClean="0">
                <a:solidFill>
                  <a:srgbClr val="7030A0"/>
                </a:solidFill>
              </a:rPr>
              <a:t>- vodovody 	80 let </a:t>
            </a:r>
            <a:endParaRPr lang="cs-CZ" dirty="0">
              <a:solidFill>
                <a:srgbClr val="7030A0"/>
              </a:solidFill>
            </a:endParaRPr>
          </a:p>
          <a:p>
            <a:pPr lvl="0"/>
            <a:r>
              <a:rPr lang="cs-CZ" dirty="0" smtClean="0">
                <a:solidFill>
                  <a:srgbClr val="7030A0"/>
                </a:solidFill>
              </a:rPr>
              <a:t>- ÚV 		45 let </a:t>
            </a:r>
            <a:endParaRPr lang="cs-CZ" dirty="0">
              <a:solidFill>
                <a:srgbClr val="7030A0"/>
              </a:solidFill>
            </a:endParaRPr>
          </a:p>
          <a:p>
            <a:pPr lvl="0"/>
            <a:r>
              <a:rPr lang="cs-CZ" dirty="0" smtClean="0">
                <a:solidFill>
                  <a:srgbClr val="7030A0"/>
                </a:solidFill>
              </a:rPr>
              <a:t>- stoky 		90 let</a:t>
            </a:r>
          </a:p>
          <a:p>
            <a:pPr lvl="0"/>
            <a:r>
              <a:rPr lang="cs-CZ" dirty="0" smtClean="0">
                <a:solidFill>
                  <a:srgbClr val="7030A0"/>
                </a:solidFill>
              </a:rPr>
              <a:t>- ČOV 		40 let</a:t>
            </a:r>
          </a:p>
          <a:p>
            <a:pPr marL="457200" lvl="0" indent="-457200">
              <a:buFontTx/>
              <a:buChar char="-"/>
            </a:pPr>
            <a:endParaRPr lang="cs-CZ" dirty="0" smtClean="0">
              <a:solidFill>
                <a:srgbClr val="7030A0"/>
              </a:solidFill>
            </a:endParaRPr>
          </a:p>
          <a:p>
            <a:pPr marL="457200" lvl="0" indent="-457200">
              <a:buFontTx/>
              <a:buChar char="-"/>
            </a:pPr>
            <a:endParaRPr lang="cs-CZ" dirty="0">
              <a:solidFill>
                <a:srgbClr val="7030A0"/>
              </a:solidFill>
            </a:endParaRPr>
          </a:p>
          <a:p>
            <a:pPr lvl="0"/>
            <a:r>
              <a:rPr lang="cs-CZ" dirty="0">
                <a:solidFill>
                  <a:srgbClr val="7030A0"/>
                </a:solidFill>
              </a:rPr>
              <a:t>V</a:t>
            </a:r>
            <a:r>
              <a:rPr lang="cs-CZ" dirty="0" smtClean="0">
                <a:solidFill>
                  <a:srgbClr val="7030A0"/>
                </a:solidFill>
              </a:rPr>
              <a:t> </a:t>
            </a:r>
            <a:r>
              <a:rPr lang="cs-CZ" dirty="0">
                <a:solidFill>
                  <a:srgbClr val="7030A0"/>
                </a:solidFill>
              </a:rPr>
              <a:t>případě odděleného </a:t>
            </a:r>
            <a:r>
              <a:rPr lang="cs-CZ" dirty="0" smtClean="0">
                <a:solidFill>
                  <a:srgbClr val="7030A0"/>
                </a:solidFill>
              </a:rPr>
              <a:t>vykazování:</a:t>
            </a:r>
          </a:p>
          <a:p>
            <a:pPr lvl="0"/>
            <a:endParaRPr lang="cs-CZ" sz="1200" dirty="0">
              <a:solidFill>
                <a:srgbClr val="7030A0"/>
              </a:solidFill>
            </a:endParaRPr>
          </a:p>
          <a:p>
            <a:pPr lvl="0"/>
            <a:r>
              <a:rPr lang="cs-CZ" dirty="0" smtClean="0">
                <a:solidFill>
                  <a:srgbClr val="7030A0"/>
                </a:solidFill>
              </a:rPr>
              <a:t>- pro </a:t>
            </a:r>
            <a:r>
              <a:rPr lang="cs-CZ" dirty="0">
                <a:solidFill>
                  <a:srgbClr val="7030A0"/>
                </a:solidFill>
              </a:rPr>
              <a:t>technologie </a:t>
            </a:r>
            <a:r>
              <a:rPr lang="cs-CZ" dirty="0" smtClean="0">
                <a:solidFill>
                  <a:srgbClr val="7030A0"/>
                </a:solidFill>
              </a:rPr>
              <a:t>	15 let</a:t>
            </a:r>
          </a:p>
          <a:p>
            <a:pPr lvl="0"/>
            <a:endParaRPr lang="cs-CZ" sz="1200" dirty="0">
              <a:solidFill>
                <a:srgbClr val="7030A0"/>
              </a:solidFill>
            </a:endParaRPr>
          </a:p>
          <a:p>
            <a:pPr lvl="0"/>
            <a:r>
              <a:rPr lang="cs-CZ" dirty="0" smtClean="0">
                <a:solidFill>
                  <a:srgbClr val="7030A0"/>
                </a:solidFill>
              </a:rPr>
              <a:t>- pro stavební část :</a:t>
            </a:r>
          </a:p>
          <a:p>
            <a:pPr marL="1176338" lvl="1" indent="-457200">
              <a:buFontTx/>
              <a:buChar char="-"/>
            </a:pPr>
            <a:r>
              <a:rPr lang="cs-CZ" sz="3200" dirty="0" smtClean="0">
                <a:solidFill>
                  <a:srgbClr val="7030A0"/>
                </a:solidFill>
              </a:rPr>
              <a:t>ÚV 		55 let </a:t>
            </a:r>
          </a:p>
          <a:p>
            <a:pPr marL="1176338" lvl="1" indent="-457200">
              <a:buFontTx/>
              <a:buChar char="-"/>
            </a:pPr>
            <a:r>
              <a:rPr lang="cs-CZ" sz="3200" dirty="0" smtClean="0">
                <a:solidFill>
                  <a:srgbClr val="7030A0"/>
                </a:solidFill>
              </a:rPr>
              <a:t>ČOV</a:t>
            </a:r>
            <a:r>
              <a:rPr lang="cs-CZ" sz="3200" dirty="0">
                <a:solidFill>
                  <a:srgbClr val="7030A0"/>
                </a:solidFill>
              </a:rPr>
              <a:t>	</a:t>
            </a:r>
            <a:r>
              <a:rPr lang="cs-CZ" sz="3200" dirty="0" smtClean="0">
                <a:solidFill>
                  <a:srgbClr val="7030A0"/>
                </a:solidFill>
              </a:rPr>
              <a:t>50 </a:t>
            </a:r>
            <a:r>
              <a:rPr lang="cs-CZ" sz="3200" dirty="0">
                <a:solidFill>
                  <a:srgbClr val="7030A0"/>
                </a:solidFill>
              </a:rPr>
              <a:t>let </a:t>
            </a:r>
          </a:p>
          <a:p>
            <a:pPr marL="1176338" lvl="1" indent="-457200">
              <a:buFontTx/>
              <a:buChar char="-"/>
            </a:pPr>
            <a:endParaRPr lang="cs-CZ" sz="2800" dirty="0"/>
          </a:p>
          <a:p>
            <a:pPr lvl="0"/>
            <a:r>
              <a:rPr lang="cs-CZ" b="1" dirty="0"/>
              <a:t>	</a:t>
            </a:r>
            <a:endParaRPr lang="cs-CZ" dirty="0"/>
          </a:p>
        </p:txBody>
      </p:sp>
      <p:pic>
        <p:nvPicPr>
          <p:cNvPr id="7" name="Obrázek 6"/>
          <p:cNvPicPr/>
          <p:nvPr/>
        </p:nvPicPr>
        <p:blipFill rotWithShape="1">
          <a:blip r:embed="rId3"/>
          <a:srcRect l="36025" t="22575" r="21732" b="28096"/>
          <a:stretch/>
        </p:blipFill>
        <p:spPr bwMode="auto">
          <a:xfrm>
            <a:off x="7579360" y="1505149"/>
            <a:ext cx="15951199" cy="11735363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Nadpis 4"/>
          <p:cNvSpPr txBox="1">
            <a:spLocks/>
          </p:cNvSpPr>
          <p:nvPr/>
        </p:nvSpPr>
        <p:spPr>
          <a:xfrm>
            <a:off x="19611994" y="517743"/>
            <a:ext cx="4101446" cy="874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2pPr>
            <a:lvl3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3pPr>
            <a:lvl4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4pPr>
            <a:lvl5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5pPr>
            <a:lvl6pPr marL="4572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6pPr>
            <a:lvl7pPr marL="9144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7pPr>
            <a:lvl8pPr marL="13716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8pPr>
            <a:lvl9pPr marL="18288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3200" dirty="0" smtClean="0">
                <a:solidFill>
                  <a:schemeClr val="tx1"/>
                </a:solidFill>
              </a:rPr>
              <a:t>Změny od 1.1.2026</a:t>
            </a:r>
            <a:endParaRPr lang="cs-CZ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9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937915" y="2116805"/>
            <a:ext cx="4968001" cy="104894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525"/>
            <a:endParaRPr lang="cs-CZ" dirty="0">
              <a:solidFill>
                <a:srgbClr val="29B4E9"/>
              </a:solidFill>
              <a:latin typeface="Gill Sans MT" panose="020B0502020104020203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805244" y="3093274"/>
            <a:ext cx="16192676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34166" lvl="1" indent="-514274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sz="3200" dirty="0" smtClean="0">
                <a:solidFill>
                  <a:srgbClr val="7030A0"/>
                </a:solidFill>
              </a:rPr>
              <a:t>Stanovení adekvátní roční potřeby peněžních prostředků (reprodukční odpis), </a:t>
            </a:r>
          </a:p>
          <a:p>
            <a:pPr marL="719892" lvl="1">
              <a:spcBef>
                <a:spcPts val="0"/>
              </a:spcBef>
              <a:spcAft>
                <a:spcPts val="0"/>
              </a:spcAft>
            </a:pPr>
            <a:r>
              <a:rPr lang="cs-CZ" sz="3200" dirty="0" smtClean="0">
                <a:solidFill>
                  <a:srgbClr val="7030A0"/>
                </a:solidFill>
              </a:rPr>
              <a:t>		- do výpočtu roční potřeby se nezahrnuje vliv opotřebení</a:t>
            </a:r>
          </a:p>
          <a:p>
            <a:pPr marL="1234166" lvl="1" indent="-514274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cs-CZ" sz="3200" dirty="0">
              <a:solidFill>
                <a:srgbClr val="7030A0"/>
              </a:solidFill>
            </a:endParaRPr>
          </a:p>
          <a:p>
            <a:pPr marL="1234166" lvl="1" indent="-514274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sz="3200" dirty="0" smtClean="0">
                <a:solidFill>
                  <a:srgbClr val="7030A0"/>
                </a:solidFill>
              </a:rPr>
              <a:t>Rezerva </a:t>
            </a:r>
            <a:r>
              <a:rPr lang="cs-CZ" sz="3200" dirty="0">
                <a:solidFill>
                  <a:srgbClr val="7030A0"/>
                </a:solidFill>
              </a:rPr>
              <a:t>– rozdíl mezi tvorbou a čerpáním </a:t>
            </a:r>
            <a:r>
              <a:rPr lang="cs-CZ" sz="3200" dirty="0" smtClean="0">
                <a:solidFill>
                  <a:srgbClr val="7030A0"/>
                </a:solidFill>
              </a:rPr>
              <a:t>peněžních prostředků na obnovu</a:t>
            </a:r>
          </a:p>
          <a:p>
            <a:pPr marL="719892" lvl="1">
              <a:spcBef>
                <a:spcPts val="0"/>
              </a:spcBef>
              <a:spcAft>
                <a:spcPts val="0"/>
              </a:spcAft>
            </a:pPr>
            <a:r>
              <a:rPr lang="cs-CZ" sz="3200" dirty="0">
                <a:solidFill>
                  <a:srgbClr val="7030A0"/>
                </a:solidFill>
              </a:rPr>
              <a:t>	</a:t>
            </a:r>
            <a:r>
              <a:rPr lang="cs-CZ" sz="3200" dirty="0" smtClean="0">
                <a:solidFill>
                  <a:srgbClr val="7030A0"/>
                </a:solidFill>
              </a:rPr>
              <a:t>	-  	vodného </a:t>
            </a:r>
            <a:r>
              <a:rPr lang="cs-CZ" sz="3200" dirty="0">
                <a:solidFill>
                  <a:srgbClr val="7030A0"/>
                </a:solidFill>
              </a:rPr>
              <a:t>a </a:t>
            </a:r>
            <a:r>
              <a:rPr lang="cs-CZ" sz="3200" dirty="0" smtClean="0">
                <a:solidFill>
                  <a:srgbClr val="7030A0"/>
                </a:solidFill>
              </a:rPr>
              <a:t>stočného, příp.  nájemného  </a:t>
            </a:r>
          </a:p>
          <a:p>
            <a:pPr marL="719892" lvl="1">
              <a:spcBef>
                <a:spcPts val="0"/>
              </a:spcBef>
              <a:spcAft>
                <a:spcPts val="0"/>
              </a:spcAft>
            </a:pPr>
            <a:r>
              <a:rPr lang="cs-CZ" sz="3200" dirty="0" smtClean="0">
                <a:solidFill>
                  <a:srgbClr val="7030A0"/>
                </a:solidFill>
              </a:rPr>
              <a:t>		- </a:t>
            </a:r>
            <a:r>
              <a:rPr lang="cs-CZ" sz="3200" dirty="0">
                <a:solidFill>
                  <a:srgbClr val="7030A0"/>
                </a:solidFill>
              </a:rPr>
              <a:t>	</a:t>
            </a:r>
            <a:r>
              <a:rPr lang="cs-CZ" sz="3200" dirty="0" smtClean="0">
                <a:solidFill>
                  <a:srgbClr val="7030A0"/>
                </a:solidFill>
              </a:rPr>
              <a:t>peněžní prostředky ostatní</a:t>
            </a:r>
          </a:p>
          <a:p>
            <a:pPr marL="719892" lvl="1">
              <a:spcBef>
                <a:spcPts val="0"/>
              </a:spcBef>
              <a:spcAft>
                <a:spcPts val="0"/>
              </a:spcAft>
            </a:pPr>
            <a:endParaRPr lang="cs-CZ" sz="3200" dirty="0">
              <a:solidFill>
                <a:srgbClr val="7030A0"/>
              </a:solidFill>
            </a:endParaRPr>
          </a:p>
          <a:p>
            <a:pPr marL="1177092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sz="3200" dirty="0" smtClean="0">
                <a:solidFill>
                  <a:srgbClr val="7030A0"/>
                </a:solidFill>
              </a:rPr>
              <a:t>Vykazování </a:t>
            </a:r>
            <a:r>
              <a:rPr lang="cs-CZ" sz="3200" dirty="0">
                <a:solidFill>
                  <a:srgbClr val="7030A0"/>
                </a:solidFill>
              </a:rPr>
              <a:t>– </a:t>
            </a:r>
            <a:r>
              <a:rPr lang="cs-CZ" sz="3200" dirty="0" smtClean="0">
                <a:solidFill>
                  <a:srgbClr val="7030A0"/>
                </a:solidFill>
              </a:rPr>
              <a:t>tvorba a čerpání v </a:t>
            </a:r>
            <a:r>
              <a:rPr lang="cs-CZ" sz="3200" dirty="0">
                <a:solidFill>
                  <a:srgbClr val="7030A0"/>
                </a:solidFill>
              </a:rPr>
              <a:t>rámci účetnictví na </a:t>
            </a:r>
            <a:r>
              <a:rPr lang="cs-CZ" sz="3200" dirty="0" smtClean="0">
                <a:solidFill>
                  <a:srgbClr val="7030A0"/>
                </a:solidFill>
              </a:rPr>
              <a:t>analytických účtech</a:t>
            </a:r>
          </a:p>
          <a:p>
            <a:pPr marL="719892" lvl="1">
              <a:spcBef>
                <a:spcPts val="0"/>
              </a:spcBef>
              <a:spcAft>
                <a:spcPts val="0"/>
              </a:spcAft>
            </a:pPr>
            <a:endParaRPr lang="cs-CZ" sz="3200" dirty="0">
              <a:solidFill>
                <a:srgbClr val="7030A0"/>
              </a:solidFill>
            </a:endParaRPr>
          </a:p>
          <a:p>
            <a:pPr marL="1177092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sz="3200" dirty="0" smtClean="0">
                <a:solidFill>
                  <a:srgbClr val="7030A0"/>
                </a:solidFill>
              </a:rPr>
              <a:t>Plátci DPH do tvorby a čerpání nezahrnují DPH</a:t>
            </a:r>
          </a:p>
          <a:p>
            <a:pPr marL="1177092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cs-CZ" sz="3200" dirty="0">
              <a:solidFill>
                <a:srgbClr val="7030A0"/>
              </a:solidFill>
            </a:endParaRPr>
          </a:p>
          <a:p>
            <a:pPr marL="1177092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sz="3200" dirty="0" smtClean="0">
                <a:solidFill>
                  <a:srgbClr val="7030A0"/>
                </a:solidFill>
              </a:rPr>
              <a:t>Čerpání </a:t>
            </a:r>
            <a:r>
              <a:rPr lang="cs-CZ" sz="3200" dirty="0">
                <a:solidFill>
                  <a:srgbClr val="7030A0"/>
                </a:solidFill>
              </a:rPr>
              <a:t>pouze na obnovu </a:t>
            </a:r>
            <a:r>
              <a:rPr lang="cs-CZ" sz="3200" dirty="0" err="1" smtClean="0">
                <a:solidFill>
                  <a:srgbClr val="7030A0"/>
                </a:solidFill>
              </a:rPr>
              <a:t>VaK</a:t>
            </a:r>
            <a:endParaRPr lang="cs-CZ" sz="3200" dirty="0">
              <a:solidFill>
                <a:srgbClr val="7030A0"/>
              </a:solidFill>
            </a:endParaRPr>
          </a:p>
          <a:p>
            <a:pPr marL="719892" lvl="1">
              <a:spcBef>
                <a:spcPts val="0"/>
              </a:spcBef>
              <a:spcAft>
                <a:spcPts val="0"/>
              </a:spcAft>
            </a:pPr>
            <a:endParaRPr lang="cs-CZ" sz="3200" dirty="0">
              <a:solidFill>
                <a:srgbClr val="7030A0"/>
              </a:solidFill>
            </a:endParaRPr>
          </a:p>
          <a:p>
            <a:pPr marL="1177092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sz="3200" dirty="0" smtClean="0">
                <a:solidFill>
                  <a:srgbClr val="7030A0"/>
                </a:solidFill>
              </a:rPr>
              <a:t>Odlišný způsob tvorby peněžních prostředků na obnovu je možný pouze na základě schválení </a:t>
            </a:r>
            <a:r>
              <a:rPr lang="cs-CZ" sz="3200" dirty="0" err="1" smtClean="0">
                <a:solidFill>
                  <a:srgbClr val="7030A0"/>
                </a:solidFill>
              </a:rPr>
              <a:t>MZe</a:t>
            </a:r>
            <a:endParaRPr lang="cs-CZ" sz="3200" dirty="0" smtClean="0">
              <a:solidFill>
                <a:srgbClr val="7030A0"/>
              </a:solidFill>
            </a:endParaRPr>
          </a:p>
          <a:p>
            <a:pPr marL="1177092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cs-CZ" sz="3200" dirty="0" smtClean="0">
              <a:solidFill>
                <a:srgbClr val="7030A0"/>
              </a:solidFill>
            </a:endParaRPr>
          </a:p>
          <a:p>
            <a:pPr marL="1177092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sz="3200" dirty="0" smtClean="0">
                <a:solidFill>
                  <a:srgbClr val="7030A0"/>
                </a:solidFill>
              </a:rPr>
              <a:t>Možnost </a:t>
            </a:r>
            <a:r>
              <a:rPr lang="cs-CZ" sz="3200" dirty="0">
                <a:solidFill>
                  <a:srgbClr val="7030A0"/>
                </a:solidFill>
              </a:rPr>
              <a:t>dočasné výpůjčky</a:t>
            </a:r>
          </a:p>
          <a:p>
            <a:pPr marL="1177092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cs-CZ" sz="3200" dirty="0">
              <a:solidFill>
                <a:srgbClr val="7030A0"/>
              </a:solidFill>
            </a:endParaRPr>
          </a:p>
        </p:txBody>
      </p:sp>
      <p:sp>
        <p:nvSpPr>
          <p:cNvPr id="6" name="Nadpis 4"/>
          <p:cNvSpPr txBox="1">
            <a:spLocks/>
          </p:cNvSpPr>
          <p:nvPr/>
        </p:nvSpPr>
        <p:spPr>
          <a:xfrm>
            <a:off x="6364224" y="1242768"/>
            <a:ext cx="17990748" cy="874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2pPr>
            <a:lvl3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3pPr>
            <a:lvl4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4pPr>
            <a:lvl5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5pPr>
            <a:lvl6pPr marL="4572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6pPr>
            <a:lvl7pPr marL="9144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7pPr>
            <a:lvl8pPr marL="13716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8pPr>
            <a:lvl9pPr marL="18288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9pPr>
          </a:lstStyle>
          <a:p>
            <a:endParaRPr lang="cs-CZ" sz="4400" cap="none" dirty="0">
              <a:solidFill>
                <a:srgbClr val="0070C0"/>
              </a:solidFill>
            </a:endParaRP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15" y="2594251"/>
            <a:ext cx="5426309" cy="10058400"/>
          </a:xfrm>
          <a:prstGeom prst="rect">
            <a:avLst/>
          </a:prstGeom>
        </p:spPr>
      </p:pic>
      <p:sp>
        <p:nvSpPr>
          <p:cNvPr id="7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249363" y="1242768"/>
            <a:ext cx="21888450" cy="12239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rgbClr val="7030A0"/>
                </a:solidFill>
              </a:rPr>
              <a:t>Plán  Financování  obnovy   vodovodů  a  kanalizací</a:t>
            </a:r>
            <a:r>
              <a:rPr lang="cs-CZ" dirty="0" smtClean="0">
                <a:solidFill>
                  <a:srgbClr val="0099CC"/>
                </a:solidFill>
              </a:rPr>
              <a:t/>
            </a:r>
            <a:br>
              <a:rPr lang="cs-CZ" dirty="0" smtClean="0">
                <a:solidFill>
                  <a:srgbClr val="0099CC"/>
                </a:solidFill>
              </a:rPr>
            </a:br>
            <a:endParaRPr lang="cs-CZ" dirty="0"/>
          </a:p>
        </p:txBody>
      </p:sp>
      <p:sp>
        <p:nvSpPr>
          <p:cNvPr id="9" name="Nadpis 4"/>
          <p:cNvSpPr txBox="1">
            <a:spLocks/>
          </p:cNvSpPr>
          <p:nvPr/>
        </p:nvSpPr>
        <p:spPr>
          <a:xfrm>
            <a:off x="19611994" y="517743"/>
            <a:ext cx="4101446" cy="874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2pPr>
            <a:lvl3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3pPr>
            <a:lvl4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4pPr>
            <a:lvl5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5pPr>
            <a:lvl6pPr marL="4572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6pPr>
            <a:lvl7pPr marL="9144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7pPr>
            <a:lvl8pPr marL="13716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8pPr>
            <a:lvl9pPr marL="18288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3200" dirty="0" smtClean="0">
                <a:solidFill>
                  <a:schemeClr val="tx1"/>
                </a:solidFill>
              </a:rPr>
              <a:t>Změny od 1.1.2026</a:t>
            </a:r>
            <a:endParaRPr lang="cs-CZ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1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512064" y="3803904"/>
            <a:ext cx="5779007" cy="88023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9892" lvl="1">
              <a:spcAft>
                <a:spcPts val="600"/>
              </a:spcAft>
            </a:pPr>
            <a:r>
              <a:rPr lang="cs-CZ" sz="3200" dirty="0" smtClean="0">
                <a:solidFill>
                  <a:srgbClr val="7030A0"/>
                </a:solidFill>
              </a:rPr>
              <a:t>Použití peněžních prostředků na jiný účel</a:t>
            </a:r>
            <a:r>
              <a:rPr lang="cs-CZ" sz="3200" b="1" dirty="0" smtClean="0">
                <a:solidFill>
                  <a:srgbClr val="7030A0"/>
                </a:solidFill>
              </a:rPr>
              <a:t>:</a:t>
            </a:r>
            <a:endParaRPr lang="cs-CZ" sz="3200" dirty="0" smtClean="0">
              <a:solidFill>
                <a:srgbClr val="7030A0"/>
              </a:solidFill>
            </a:endParaRPr>
          </a:p>
          <a:p>
            <a:pPr marL="719892" lvl="1">
              <a:spcAft>
                <a:spcPts val="600"/>
              </a:spcAft>
            </a:pPr>
            <a:endParaRPr lang="cs-CZ" sz="3600" dirty="0" smtClean="0">
              <a:solidFill>
                <a:srgbClr val="7030A0"/>
              </a:solidFill>
            </a:endParaRPr>
          </a:p>
          <a:p>
            <a:pPr marL="1177092" lvl="1" indent="-457200">
              <a:spcAft>
                <a:spcPts val="3000"/>
              </a:spcAft>
              <a:buFont typeface="Wingdings" panose="05000000000000000000" pitchFamily="2" charset="2"/>
              <a:buChar char="ü"/>
            </a:pPr>
            <a:r>
              <a:rPr lang="cs-CZ" sz="3200" dirty="0" smtClean="0">
                <a:solidFill>
                  <a:srgbClr val="7030A0"/>
                </a:solidFill>
              </a:rPr>
              <a:t>pouze dočasně</a:t>
            </a:r>
          </a:p>
          <a:p>
            <a:pPr marL="1177092" lvl="1" indent="-457200">
              <a:spcAft>
                <a:spcPts val="3000"/>
              </a:spcAft>
              <a:buFont typeface="Wingdings" panose="05000000000000000000" pitchFamily="2" charset="2"/>
              <a:buChar char="ü"/>
            </a:pPr>
            <a:r>
              <a:rPr lang="cs-CZ" sz="3200" dirty="0" smtClean="0">
                <a:solidFill>
                  <a:srgbClr val="7030A0"/>
                </a:solidFill>
              </a:rPr>
              <a:t>½ </a:t>
            </a:r>
            <a:r>
              <a:rPr lang="cs-CZ" sz="3200" dirty="0">
                <a:solidFill>
                  <a:srgbClr val="7030A0"/>
                </a:solidFill>
              </a:rPr>
              <a:t>životnosti VH </a:t>
            </a:r>
            <a:r>
              <a:rPr lang="cs-CZ" sz="3200" dirty="0" smtClean="0">
                <a:solidFill>
                  <a:srgbClr val="7030A0"/>
                </a:solidFill>
              </a:rPr>
              <a:t>majetku</a:t>
            </a:r>
            <a:endParaRPr lang="cs-CZ" sz="3200" dirty="0">
              <a:solidFill>
                <a:srgbClr val="7030A0"/>
              </a:solidFill>
            </a:endParaRPr>
          </a:p>
          <a:p>
            <a:pPr marL="1177092" lvl="1" indent="-457200">
              <a:spcAft>
                <a:spcPts val="3000"/>
              </a:spcAft>
              <a:buFont typeface="Wingdings" panose="05000000000000000000" pitchFamily="2" charset="2"/>
              <a:buChar char="ü"/>
            </a:pPr>
            <a:r>
              <a:rPr lang="cs-CZ" sz="3200" dirty="0" smtClean="0">
                <a:solidFill>
                  <a:srgbClr val="7030A0"/>
                </a:solidFill>
              </a:rPr>
              <a:t>max. na 10</a:t>
            </a:r>
            <a:r>
              <a:rPr lang="cs-CZ" sz="3200" b="1" dirty="0" smtClean="0">
                <a:solidFill>
                  <a:srgbClr val="7030A0"/>
                </a:solidFill>
              </a:rPr>
              <a:t> </a:t>
            </a:r>
            <a:r>
              <a:rPr lang="cs-CZ" sz="3200" dirty="0" smtClean="0">
                <a:solidFill>
                  <a:srgbClr val="7030A0"/>
                </a:solidFill>
              </a:rPr>
              <a:t> </a:t>
            </a:r>
            <a:r>
              <a:rPr lang="cs-CZ" sz="3200" dirty="0">
                <a:solidFill>
                  <a:srgbClr val="7030A0"/>
                </a:solidFill>
              </a:rPr>
              <a:t>let </a:t>
            </a:r>
          </a:p>
          <a:p>
            <a:pPr marL="1177092" lvl="1" indent="-457200">
              <a:spcAft>
                <a:spcPts val="3000"/>
              </a:spcAft>
              <a:buFont typeface="Wingdings" panose="05000000000000000000" pitchFamily="2" charset="2"/>
              <a:buChar char="ü"/>
            </a:pPr>
            <a:r>
              <a:rPr lang="cs-CZ" sz="3200" dirty="0" smtClean="0">
                <a:solidFill>
                  <a:srgbClr val="7030A0"/>
                </a:solidFill>
              </a:rPr>
              <a:t>informační </a:t>
            </a:r>
            <a:r>
              <a:rPr lang="cs-CZ" sz="3200" dirty="0">
                <a:solidFill>
                  <a:srgbClr val="7030A0"/>
                </a:solidFill>
              </a:rPr>
              <a:t>povinnost </a:t>
            </a:r>
            <a:r>
              <a:rPr lang="cs-CZ" sz="3200" dirty="0" smtClean="0">
                <a:solidFill>
                  <a:srgbClr val="7030A0"/>
                </a:solidFill>
              </a:rPr>
              <a:t>– </a:t>
            </a:r>
            <a:br>
              <a:rPr lang="cs-CZ" sz="3200" dirty="0" smtClean="0">
                <a:solidFill>
                  <a:srgbClr val="7030A0"/>
                </a:solidFill>
              </a:rPr>
            </a:br>
            <a:r>
              <a:rPr lang="cs-CZ" sz="3200" dirty="0" smtClean="0">
                <a:solidFill>
                  <a:srgbClr val="7030A0"/>
                </a:solidFill>
              </a:rPr>
              <a:t>IS </a:t>
            </a:r>
            <a:r>
              <a:rPr lang="cs-CZ" sz="3200" dirty="0" err="1" smtClean="0">
                <a:solidFill>
                  <a:srgbClr val="7030A0"/>
                </a:solidFill>
              </a:rPr>
              <a:t>VaK</a:t>
            </a:r>
            <a:r>
              <a:rPr lang="cs-CZ" sz="3200" dirty="0" smtClean="0">
                <a:solidFill>
                  <a:srgbClr val="7030A0"/>
                </a:solidFill>
              </a:rPr>
              <a:t> do 28. února</a:t>
            </a:r>
          </a:p>
          <a:p>
            <a:pPr marL="1177092" lvl="1" indent="-457200">
              <a:spcAft>
                <a:spcPts val="3000"/>
              </a:spcAft>
              <a:buFont typeface="Wingdings" panose="05000000000000000000" pitchFamily="2" charset="2"/>
              <a:buChar char="ü"/>
            </a:pPr>
            <a:r>
              <a:rPr lang="cs-CZ" sz="3200" dirty="0" smtClean="0">
                <a:solidFill>
                  <a:srgbClr val="7030A0"/>
                </a:solidFill>
              </a:rPr>
              <a:t>lze i opakovaně</a:t>
            </a:r>
          </a:p>
          <a:p>
            <a:pPr marL="1291392" lvl="1" indent="-571500">
              <a:spcAft>
                <a:spcPts val="1800"/>
              </a:spcAft>
              <a:buFontTx/>
              <a:buChar char="-"/>
            </a:pPr>
            <a:endParaRPr lang="cs-CZ" sz="3200" dirty="0" smtClean="0"/>
          </a:p>
          <a:p>
            <a:pPr marL="1291392" lvl="1" indent="-571500">
              <a:spcAft>
                <a:spcPts val="1800"/>
              </a:spcAft>
              <a:buFontTx/>
              <a:buChar char="-"/>
            </a:pPr>
            <a:endParaRPr lang="cs-CZ" sz="3200" dirty="0" smtClean="0"/>
          </a:p>
          <a:p>
            <a:pPr marL="719892" lvl="1">
              <a:spcAft>
                <a:spcPts val="600"/>
              </a:spcAft>
            </a:pPr>
            <a:endParaRPr lang="cs-CZ" sz="3200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917566" y="1391780"/>
            <a:ext cx="4968001" cy="2006147"/>
          </a:xfrm>
        </p:spPr>
        <p:txBody>
          <a:bodyPr>
            <a:normAutofit fontScale="90000"/>
          </a:bodyPr>
          <a:lstStyle/>
          <a:p>
            <a:r>
              <a:rPr lang="cs-CZ" sz="4400" dirty="0" smtClean="0">
                <a:solidFill>
                  <a:srgbClr val="7030A0"/>
                </a:solidFill>
              </a:rPr>
              <a:t>Plán financování obnovy</a:t>
            </a:r>
            <a:r>
              <a:rPr lang="cs-CZ" sz="4400" dirty="0"/>
              <a:t/>
            </a:r>
            <a:br>
              <a:rPr lang="cs-CZ" sz="4400" dirty="0"/>
            </a:br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6" name="Obrázek 5"/>
          <p:cNvPicPr/>
          <p:nvPr/>
        </p:nvPicPr>
        <p:blipFill rotWithShape="1">
          <a:blip r:embed="rId3"/>
          <a:srcRect l="42650" t="18158" r="27117" b="15578"/>
          <a:stretch/>
        </p:blipFill>
        <p:spPr bwMode="auto">
          <a:xfrm>
            <a:off x="7257434" y="505035"/>
            <a:ext cx="12354560" cy="12781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Nadpis 4"/>
          <p:cNvSpPr txBox="1">
            <a:spLocks/>
          </p:cNvSpPr>
          <p:nvPr/>
        </p:nvSpPr>
        <p:spPr>
          <a:xfrm>
            <a:off x="19611994" y="517743"/>
            <a:ext cx="4101446" cy="874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2pPr>
            <a:lvl3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3pPr>
            <a:lvl4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4pPr>
            <a:lvl5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5pPr>
            <a:lvl6pPr marL="4572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6pPr>
            <a:lvl7pPr marL="9144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7pPr>
            <a:lvl8pPr marL="13716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8pPr>
            <a:lvl9pPr marL="18288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3200" dirty="0" smtClean="0">
                <a:solidFill>
                  <a:schemeClr val="tx1"/>
                </a:solidFill>
              </a:rPr>
              <a:t>Změny od 1.1.2026</a:t>
            </a:r>
            <a:endParaRPr lang="cs-CZ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6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249363" y="1979613"/>
            <a:ext cx="4967287" cy="1979612"/>
          </a:xfrm>
        </p:spPr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chemeClr val="accent1">
                    <a:lumMod val="75000"/>
                  </a:schemeClr>
                </a:solidFill>
              </a:rPr>
              <a:t>ZÁKON </a:t>
            </a:r>
            <a:br>
              <a:rPr lang="cs-CZ" altLang="cs-CZ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altLang="cs-CZ" sz="3200" dirty="0">
                <a:solidFill>
                  <a:schemeClr val="accent1">
                    <a:lumMod val="75000"/>
                  </a:schemeClr>
                </a:solidFill>
              </a:rPr>
              <a:t>č</a:t>
            </a:r>
            <a:r>
              <a:rPr lang="cs-CZ" altLang="cs-CZ" dirty="0">
                <a:solidFill>
                  <a:schemeClr val="accent1">
                    <a:lumMod val="75000"/>
                  </a:schemeClr>
                </a:solidFill>
              </a:rPr>
              <a:t>. 274/2001 S</a:t>
            </a:r>
            <a:r>
              <a:rPr lang="cs-CZ" altLang="cs-CZ" cap="none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cs-CZ" altLang="cs-CZ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cs-CZ" dirty="0"/>
          </a:p>
        </p:txBody>
      </p:sp>
      <p:sp>
        <p:nvSpPr>
          <p:cNvPr id="67587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1193800" y="4210050"/>
            <a:ext cx="4967288" cy="82105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cs-CZ" altLang="cs-CZ" b="1" dirty="0" smtClean="0"/>
              <a:t>Zasílání hlášení 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7"/>
          </p:nvPr>
        </p:nvSpPr>
        <p:spPr>
          <a:xfrm>
            <a:off x="7334250" y="2114550"/>
            <a:ext cx="3811588" cy="539750"/>
          </a:xfrm>
        </p:spPr>
        <p:txBody>
          <a:bodyPr/>
          <a:lstStyle/>
          <a:p>
            <a:pPr>
              <a:defRPr/>
            </a:pPr>
            <a:r>
              <a:rPr lang="cs-CZ" altLang="cs-CZ" dirty="0"/>
              <a:t>28.2. </a:t>
            </a:r>
            <a:r>
              <a:rPr lang="cs-CZ" altLang="cs-CZ" dirty="0" err="1"/>
              <a:t>vúme</a:t>
            </a:r>
            <a:r>
              <a:rPr lang="cs-CZ" altLang="cs-CZ" dirty="0"/>
              <a:t>, </a:t>
            </a:r>
            <a:r>
              <a:rPr lang="cs-CZ" altLang="cs-CZ" dirty="0" err="1"/>
              <a:t>Vúpe</a:t>
            </a:r>
            <a:endParaRPr lang="cs-CZ" altLang="cs-CZ" sz="5200" dirty="0"/>
          </a:p>
          <a:p>
            <a:pPr>
              <a:defRPr/>
            </a:pP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8"/>
          </p:nvPr>
        </p:nvSpPr>
        <p:spPr>
          <a:xfrm>
            <a:off x="7239000" y="3194050"/>
            <a:ext cx="3813175" cy="1979613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cs-CZ" altLang="cs-CZ" sz="12800" b="1" dirty="0"/>
              <a:t>§ 5 odst. 3 </a:t>
            </a:r>
            <a:r>
              <a:rPr lang="cs-CZ" altLang="cs-CZ" sz="12800" b="1" dirty="0" err="1"/>
              <a:t>ZoVaK</a:t>
            </a:r>
            <a:r>
              <a:rPr lang="cs-CZ" altLang="cs-CZ" sz="12800" b="1" dirty="0"/>
              <a:t> </a:t>
            </a:r>
            <a:r>
              <a:rPr lang="cs-CZ" altLang="cs-CZ" sz="12800" dirty="0"/>
              <a:t>vlastník  </a:t>
            </a:r>
            <a:r>
              <a:rPr lang="cs-CZ" altLang="cs-CZ" sz="12800" dirty="0" err="1"/>
              <a:t>VaK</a:t>
            </a:r>
            <a:r>
              <a:rPr lang="cs-CZ" altLang="cs-CZ" sz="12800" dirty="0"/>
              <a:t> je povinen předávat v elektronické podobě a ve stanoveném formátu územně příslušnému vodoprávnímu úřadu vybrané údaje z majetkové evidence </a:t>
            </a:r>
            <a:r>
              <a:rPr lang="cs-CZ" altLang="cs-CZ" sz="12800" dirty="0" err="1"/>
              <a:t>VaK</a:t>
            </a:r>
            <a:r>
              <a:rPr lang="cs-CZ" altLang="cs-CZ" sz="12800" dirty="0"/>
              <a:t>  a z jejich provozní evidence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9"/>
          </p:nvPr>
        </p:nvSpPr>
        <p:spPr>
          <a:xfrm>
            <a:off x="12404725" y="2146300"/>
            <a:ext cx="4333875" cy="53975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cs-CZ" sz="3500" dirty="0"/>
              <a:t>31.3. Surová voda</a:t>
            </a:r>
          </a:p>
          <a:p>
            <a:pPr>
              <a:defRPr/>
            </a:pPr>
            <a:endParaRPr lang="cs-CZ" sz="3500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20"/>
          </p:nvPr>
        </p:nvSpPr>
        <p:spPr>
          <a:xfrm>
            <a:off x="12311063" y="3068638"/>
            <a:ext cx="3811587" cy="1979612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cs-CZ" altLang="cs-CZ" sz="12800" b="1" dirty="0"/>
              <a:t>§ 13 odst. 3 </a:t>
            </a:r>
            <a:r>
              <a:rPr lang="cs-CZ" altLang="cs-CZ" sz="12800" b="1" dirty="0" err="1"/>
              <a:t>ZoVaK</a:t>
            </a:r>
            <a:r>
              <a:rPr lang="cs-CZ" altLang="cs-CZ" sz="12800" b="1" dirty="0"/>
              <a:t> </a:t>
            </a:r>
            <a:r>
              <a:rPr lang="cs-CZ" altLang="cs-CZ" sz="12800" dirty="0"/>
              <a:t>provozovatel vodovodu je povinen provádět odběr vzorků surové vody  a jejich rozbory předávat krajskému úřadu a příslušnému správci </a:t>
            </a:r>
            <a:r>
              <a:rPr lang="cs-CZ" altLang="cs-CZ" sz="12800" dirty="0" smtClean="0"/>
              <a:t>povodí prostřednictvím </a:t>
            </a:r>
            <a:r>
              <a:rPr lang="cs-CZ" altLang="cs-CZ" sz="12800" dirty="0"/>
              <a:t>databáze ČHMÚ</a:t>
            </a:r>
          </a:p>
          <a:p>
            <a:pPr>
              <a:defRPr/>
            </a:pPr>
            <a:endParaRPr lang="cs-CZ" sz="4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21"/>
          </p:nvPr>
        </p:nvSpPr>
        <p:spPr>
          <a:xfrm>
            <a:off x="17756188" y="2146300"/>
            <a:ext cx="3813175" cy="539750"/>
          </a:xfrm>
        </p:spPr>
        <p:txBody>
          <a:bodyPr/>
          <a:lstStyle/>
          <a:p>
            <a:pPr>
              <a:defRPr/>
            </a:pPr>
            <a:r>
              <a:rPr lang="cs-CZ" dirty="0"/>
              <a:t>30.4. porovnání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22"/>
          </p:nvPr>
        </p:nvSpPr>
        <p:spPr>
          <a:xfrm>
            <a:off x="17726025" y="3036888"/>
            <a:ext cx="3811588" cy="1979612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cs-CZ" altLang="cs-CZ" sz="12800" b="1" dirty="0"/>
              <a:t>§ 36 odst. 5 </a:t>
            </a:r>
            <a:r>
              <a:rPr lang="cs-CZ" altLang="cs-CZ" sz="12800" b="1" dirty="0" err="1"/>
              <a:t>ZoVaK</a:t>
            </a:r>
            <a:r>
              <a:rPr lang="cs-CZ" altLang="cs-CZ" sz="12800" b="1" dirty="0"/>
              <a:t> </a:t>
            </a:r>
            <a:r>
              <a:rPr lang="cs-CZ" altLang="cs-CZ" sz="12800" dirty="0"/>
              <a:t>vlastník </a:t>
            </a:r>
            <a:r>
              <a:rPr lang="cs-CZ" altLang="cs-CZ" sz="12800" dirty="0" err="1"/>
              <a:t>VaK</a:t>
            </a:r>
            <a:r>
              <a:rPr lang="cs-CZ" altLang="cs-CZ" sz="12800" dirty="0"/>
              <a:t>, popř. provozovatel je povinen zaslat v elektronické podobě a ve stanovené formě </a:t>
            </a:r>
            <a:r>
              <a:rPr lang="cs-CZ" altLang="cs-CZ" sz="12800" dirty="0" err="1"/>
              <a:t>MZe</a:t>
            </a:r>
            <a:r>
              <a:rPr lang="cs-CZ" altLang="cs-CZ" sz="12800" dirty="0"/>
              <a:t> porovnání všech položek výpočtu ceny podle cenových předpisů pro vodné a stočné a dosažené skutečnosti</a:t>
            </a:r>
          </a:p>
          <a:p>
            <a:pPr>
              <a:lnSpc>
                <a:spcPct val="110000"/>
              </a:lnSpc>
              <a:defRPr/>
            </a:pPr>
            <a:endParaRPr lang="cs-CZ" altLang="cs-CZ" sz="12800" dirty="0"/>
          </a:p>
          <a:p>
            <a:pPr>
              <a:lnSpc>
                <a:spcPct val="110000"/>
              </a:lnSpc>
              <a:defRPr/>
            </a:pPr>
            <a:r>
              <a:rPr lang="cs-CZ" altLang="cs-CZ" sz="12800" b="1" dirty="0"/>
              <a:t>Zveřejnit  také na úřední desce!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23"/>
          </p:nvPr>
        </p:nvSpPr>
        <p:spPr>
          <a:xfrm>
            <a:off x="7202488" y="9779000"/>
            <a:ext cx="3811587" cy="272732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0000"/>
              </a:lnSpc>
              <a:defRPr/>
            </a:pPr>
            <a:r>
              <a:rPr lang="cs-CZ" sz="9600" dirty="0"/>
              <a:t>http://</a:t>
            </a:r>
            <a:r>
              <a:rPr lang="cs-CZ" sz="9600" dirty="0" smtClean="0"/>
              <a:t>portal.mze.cz/public/web/mze/voda/vodovody-a-kanalizace/vybrane-udaje-z-majetkove-a-provozni-evidence-vodovodu-akanalizaci/vstupni-formulareaplikace-vybranych.html</a:t>
            </a:r>
            <a:endParaRPr lang="cs-CZ" sz="9600" dirty="0"/>
          </a:p>
          <a:p>
            <a:pPr>
              <a:defRPr/>
            </a:pPr>
            <a:endParaRPr lang="cs-CZ" dirty="0"/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25"/>
          </p:nvPr>
        </p:nvSpPr>
        <p:spPr>
          <a:xfrm>
            <a:off x="12531725" y="8920163"/>
            <a:ext cx="3816350" cy="3284537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https://surovavoda.chmi.cz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27"/>
          </p:nvPr>
        </p:nvSpPr>
        <p:spPr>
          <a:xfrm>
            <a:off x="17875250" y="9721850"/>
            <a:ext cx="4462463" cy="287813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0000"/>
              </a:lnSpc>
              <a:defRPr/>
            </a:pPr>
            <a:r>
              <a:rPr lang="cs-CZ" sz="9600" dirty="0"/>
              <a:t>http://</a:t>
            </a:r>
            <a:r>
              <a:rPr lang="cs-CZ" sz="9600" dirty="0" smtClean="0"/>
              <a:t>portal.mze.cz/public/web/mze/voda/vodovody-a-kanalizace/porovnani-vsech-polozek-vypoctu-ceny-pro-vodne-a-pro-stocne-na-kalendarni-rok/aplikace-porovnani-vsech-polozek-vypoctu.html</a:t>
            </a:r>
            <a:endParaRPr lang="cs-CZ" sz="9600" dirty="0"/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29508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Zástupný symbol pro obsah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288" y="977900"/>
            <a:ext cx="22691725" cy="1159986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49363" y="1270000"/>
            <a:ext cx="21888450" cy="11226800"/>
          </a:xfrm>
        </p:spPr>
        <p:txBody>
          <a:bodyPr/>
          <a:lstStyle/>
          <a:p>
            <a:pPr>
              <a:defRPr/>
            </a:pPr>
            <a:r>
              <a:rPr lang="cs-CZ" dirty="0" smtClean="0">
                <a:solidFill>
                  <a:srgbClr val="F8F8F8"/>
                </a:solidFill>
              </a:rPr>
              <a:t/>
            </a:r>
            <a:br>
              <a:rPr lang="cs-CZ" dirty="0" smtClean="0">
                <a:solidFill>
                  <a:srgbClr val="F8F8F8"/>
                </a:solidFill>
              </a:rPr>
            </a:br>
            <a:r>
              <a:rPr lang="cs-CZ" dirty="0">
                <a:solidFill>
                  <a:srgbClr val="F8F8F8"/>
                </a:solidFill>
              </a:rPr>
              <a:t/>
            </a:r>
            <a:br>
              <a:rPr lang="cs-CZ" dirty="0">
                <a:solidFill>
                  <a:srgbClr val="F8F8F8"/>
                </a:solidFill>
              </a:rPr>
            </a:br>
            <a:r>
              <a:rPr lang="cs-CZ" dirty="0" smtClean="0">
                <a:solidFill>
                  <a:srgbClr val="F8F8F8"/>
                </a:solidFill>
              </a:rPr>
              <a:t/>
            </a:r>
            <a:br>
              <a:rPr lang="cs-CZ" dirty="0" smtClean="0">
                <a:solidFill>
                  <a:srgbClr val="F8F8F8"/>
                </a:solidFill>
              </a:rPr>
            </a:br>
            <a:r>
              <a:rPr lang="cs-CZ" dirty="0" smtClean="0">
                <a:solidFill>
                  <a:srgbClr val="F8F8F8"/>
                </a:solidFill>
              </a:rPr>
              <a:t>			</a:t>
            </a:r>
            <a:r>
              <a:rPr lang="cs-CZ" cap="none" dirty="0" smtClean="0">
                <a:solidFill>
                  <a:schemeClr val="bg1"/>
                </a:solidFill>
              </a:rPr>
              <a:t>Děkuji </a:t>
            </a:r>
            <a:r>
              <a:rPr lang="cs-CZ" cap="none" dirty="0">
                <a:solidFill>
                  <a:schemeClr val="bg1"/>
                </a:solidFill>
              </a:rPr>
              <a:t>za pozornost</a:t>
            </a:r>
            <a:r>
              <a:rPr lang="cs-CZ" dirty="0">
                <a:solidFill>
                  <a:srgbClr val="F8F8F8"/>
                </a:solidFill>
              </a:rPr>
              <a:t/>
            </a:r>
            <a:br>
              <a:rPr lang="cs-CZ" dirty="0">
                <a:solidFill>
                  <a:srgbClr val="F8F8F8"/>
                </a:solidFill>
              </a:rPr>
            </a:br>
            <a:r>
              <a:rPr lang="cs-CZ" dirty="0" smtClean="0">
                <a:solidFill>
                  <a:srgbClr val="F8F8F8"/>
                </a:solidFill>
              </a:rPr>
              <a:t/>
            </a:r>
            <a:br>
              <a:rPr lang="cs-CZ" dirty="0" smtClean="0">
                <a:solidFill>
                  <a:srgbClr val="F8F8F8"/>
                </a:solidFill>
              </a:rPr>
            </a:br>
            <a:r>
              <a:rPr lang="cs-CZ" dirty="0" smtClean="0">
                <a:solidFill>
                  <a:srgbClr val="F8F8F8"/>
                </a:solidFill>
              </a:rPr>
              <a:t>								</a:t>
            </a:r>
            <a:r>
              <a:rPr lang="cs-CZ" cap="none" dirty="0" smtClean="0">
                <a:solidFill>
                  <a:schemeClr val="bg1"/>
                </a:solidFill>
              </a:rPr>
              <a:t>Ing.  Věra Bogdanova</a:t>
            </a:r>
            <a:br>
              <a:rPr lang="cs-CZ" cap="none" dirty="0" smtClean="0">
                <a:solidFill>
                  <a:schemeClr val="bg1"/>
                </a:solidFill>
              </a:rPr>
            </a:br>
            <a:r>
              <a:rPr lang="cs-CZ" cap="none" dirty="0" smtClean="0">
                <a:solidFill>
                  <a:schemeClr val="bg1"/>
                </a:solidFill>
              </a:rPr>
              <a:t>								</a:t>
            </a:r>
            <a:r>
              <a:rPr lang="cs-CZ" cap="none" dirty="0" smtClean="0">
                <a:solidFill>
                  <a:schemeClr val="bg1"/>
                </a:solidFill>
                <a:hlinkClick r:id="rId3"/>
              </a:rPr>
              <a:t>vera.bogdanova@mze.cz</a:t>
            </a:r>
            <a:r>
              <a:rPr lang="cs-CZ" cap="none" dirty="0" smtClean="0">
                <a:solidFill>
                  <a:schemeClr val="bg1"/>
                </a:solidFill>
              </a:rPr>
              <a:t/>
            </a:r>
            <a:br>
              <a:rPr lang="cs-CZ" cap="none" dirty="0" smtClean="0">
                <a:solidFill>
                  <a:schemeClr val="bg1"/>
                </a:solidFill>
              </a:rPr>
            </a:br>
            <a:r>
              <a:rPr lang="cs-CZ" cap="none" dirty="0" smtClean="0">
                <a:solidFill>
                  <a:schemeClr val="bg1"/>
                </a:solidFill>
              </a:rPr>
              <a:t>								tel. 221 813 036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2559309" y="705381"/>
            <a:ext cx="10614150" cy="874037"/>
          </a:xfrm>
        </p:spPr>
        <p:txBody>
          <a:bodyPr>
            <a:normAutofit/>
          </a:bodyPr>
          <a:lstStyle/>
          <a:p>
            <a:r>
              <a:rPr lang="cs-CZ" sz="4400" dirty="0" smtClean="0">
                <a:solidFill>
                  <a:srgbClr val="0070C0"/>
                </a:solidFill>
              </a:rPr>
              <a:t>Novela vyhlášky </a:t>
            </a:r>
            <a:r>
              <a:rPr lang="cs-CZ" sz="4400" cap="none" dirty="0" smtClean="0">
                <a:solidFill>
                  <a:srgbClr val="0070C0"/>
                </a:solidFill>
              </a:rPr>
              <a:t>č</a:t>
            </a:r>
            <a:r>
              <a:rPr lang="cs-CZ" sz="4400" dirty="0" smtClean="0">
                <a:solidFill>
                  <a:srgbClr val="0070C0"/>
                </a:solidFill>
              </a:rPr>
              <a:t>. 428/2001 S</a:t>
            </a:r>
            <a:r>
              <a:rPr lang="cs-CZ" sz="4400" cap="none" dirty="0" smtClean="0">
                <a:solidFill>
                  <a:srgbClr val="0070C0"/>
                </a:solidFill>
              </a:rPr>
              <a:t>b</a:t>
            </a:r>
            <a:r>
              <a:rPr lang="cs-CZ" sz="4400" dirty="0" smtClean="0">
                <a:solidFill>
                  <a:srgbClr val="0070C0"/>
                </a:solidFill>
              </a:rPr>
              <a:t>.</a:t>
            </a:r>
            <a:endParaRPr lang="cs-CZ" sz="4400" dirty="0">
              <a:solidFill>
                <a:srgbClr val="0070C0"/>
              </a:solidFill>
            </a:endParaRPr>
          </a:p>
        </p:txBody>
      </p:sp>
      <p:pic>
        <p:nvPicPr>
          <p:cNvPr id="8" name="Zástupný symbol pro obrázek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7" r="26217"/>
          <a:stretch>
            <a:fillRect/>
          </a:stretch>
        </p:blipFill>
        <p:spPr/>
      </p:pic>
      <p:sp>
        <p:nvSpPr>
          <p:cNvPr id="7" name="Zástupný symbol pro text 6"/>
          <p:cNvSpPr>
            <a:spLocks noGrp="1"/>
          </p:cNvSpPr>
          <p:nvPr>
            <p:ph type="body" sz="quarter" idx="14"/>
          </p:nvPr>
        </p:nvSpPr>
        <p:spPr>
          <a:xfrm>
            <a:off x="12567859" y="1866669"/>
            <a:ext cx="10605600" cy="11392131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s-CZ" sz="2800" cap="none" dirty="0" smtClean="0">
                <a:solidFill>
                  <a:schemeClr val="tx1"/>
                </a:solidFill>
              </a:rPr>
              <a:t>Prodloužení  platnosti stávajícího dlouhodobého srážkového normálu 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cs-CZ" sz="2800" cap="none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s-CZ" sz="2800" cap="none" dirty="0" smtClean="0">
                <a:solidFill>
                  <a:schemeClr val="tx1"/>
                </a:solidFill>
              </a:rPr>
              <a:t>Stanovení  podmínek pro stavbu a provoz odlehčovacích komor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2800" dirty="0" smtClean="0">
                <a:solidFill>
                  <a:schemeClr val="tx1"/>
                </a:solidFill>
              </a:rPr>
              <a:t>					1.7.2021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cs-CZ" sz="2800" cap="none" dirty="0" smtClean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s-CZ" sz="2800" cap="none" dirty="0" smtClean="0">
                <a:solidFill>
                  <a:srgbClr val="FF0000"/>
                </a:solidFill>
              </a:rPr>
              <a:t>Odtokový součinitel pro vegetační střechy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cs-CZ" sz="2800" cap="none" dirty="0" smtClean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s-CZ" sz="2800" cap="none" dirty="0" smtClean="0">
                <a:solidFill>
                  <a:srgbClr val="FF0000"/>
                </a:solidFill>
              </a:rPr>
              <a:t> Úprava kalkulace ceny pro vodné a pro stočné</a:t>
            </a:r>
            <a:r>
              <a:rPr lang="cs-CZ" sz="2800" dirty="0" smtClean="0">
                <a:solidFill>
                  <a:srgbClr val="FF0000"/>
                </a:solidFill>
              </a:rPr>
              <a:t>	</a:t>
            </a:r>
            <a:endParaRPr lang="cs-CZ" sz="2800" dirty="0" smtClean="0">
              <a:solidFill>
                <a:srgbClr val="00B050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2800" dirty="0" smtClean="0">
                <a:solidFill>
                  <a:srgbClr val="FF0000"/>
                </a:solidFill>
              </a:rPr>
              <a:t>					1.7.2022</a:t>
            </a:r>
          </a:p>
          <a:p>
            <a:pPr>
              <a:spcAft>
                <a:spcPts val="0"/>
              </a:spcAft>
            </a:pPr>
            <a:endParaRPr lang="cs-CZ" sz="2800" cap="none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cs-CZ" sz="2800" cap="none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Stanovení identifikátoru pro zápis do digitální technické mapy kraje</a:t>
            </a:r>
          </a:p>
          <a:p>
            <a:pPr marL="0" indent="0">
              <a:spcAft>
                <a:spcPts val="0"/>
              </a:spcAft>
              <a:buNone/>
            </a:pPr>
            <a:r>
              <a:rPr lang="cs-CZ" sz="2800" cap="none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					1.7.2023</a:t>
            </a:r>
          </a:p>
          <a:p>
            <a:pPr>
              <a:spcAft>
                <a:spcPts val="0"/>
              </a:spcAft>
            </a:pPr>
            <a:endParaRPr lang="cs-CZ" sz="2800" cap="none" dirty="0" smtClean="0">
              <a:solidFill>
                <a:srgbClr val="0070C0"/>
              </a:solidFill>
            </a:endParaRPr>
          </a:p>
          <a:p>
            <a:pPr>
              <a:spcAft>
                <a:spcPts val="0"/>
              </a:spcAft>
            </a:pPr>
            <a:r>
              <a:rPr lang="cs-CZ" sz="2800" cap="none" dirty="0" smtClean="0">
                <a:solidFill>
                  <a:srgbClr val="0070C0"/>
                </a:solidFill>
              </a:rPr>
              <a:t>Změny v Porovnání všech položek výpočtu (kalkulace) cen </a:t>
            </a:r>
            <a:br>
              <a:rPr lang="cs-CZ" sz="2800" cap="none" dirty="0" smtClean="0">
                <a:solidFill>
                  <a:srgbClr val="0070C0"/>
                </a:solidFill>
              </a:rPr>
            </a:br>
            <a:endParaRPr lang="cs-CZ" sz="2800" cap="none" dirty="0" smtClean="0">
              <a:solidFill>
                <a:srgbClr val="0070C0"/>
              </a:solidFill>
            </a:endParaRPr>
          </a:p>
          <a:p>
            <a:pPr>
              <a:spcAft>
                <a:spcPts val="0"/>
              </a:spcAft>
            </a:pPr>
            <a:r>
              <a:rPr lang="cs-CZ" sz="2800" cap="none" dirty="0" smtClean="0">
                <a:solidFill>
                  <a:srgbClr val="0070C0"/>
                </a:solidFill>
              </a:rPr>
              <a:t>Úpravy ve VÚME a VÚPE</a:t>
            </a:r>
          </a:p>
          <a:p>
            <a:pPr marL="0" indent="0">
              <a:spcAft>
                <a:spcPts val="0"/>
              </a:spcAft>
              <a:buNone/>
            </a:pPr>
            <a:endParaRPr lang="cs-CZ" sz="2800" cap="none" dirty="0" smtClean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s-CZ" sz="2800" cap="none" dirty="0" smtClean="0">
                <a:solidFill>
                  <a:srgbClr val="0070C0"/>
                </a:solidFill>
              </a:rPr>
              <a:t>Doplnění kanalizačního řádu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cs-CZ" sz="2800" cap="none" dirty="0" smtClean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s-CZ" sz="2800" cap="none" dirty="0" smtClean="0">
                <a:solidFill>
                  <a:srgbClr val="0070C0"/>
                </a:solidFill>
              </a:rPr>
              <a:t>Úprava databázové struktury</a:t>
            </a:r>
            <a:endParaRPr lang="cs-CZ" sz="2800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3000"/>
              </a:spcAft>
              <a:buNone/>
            </a:pPr>
            <a:r>
              <a:rPr lang="cs-CZ" sz="2800" dirty="0" smtClean="0">
                <a:solidFill>
                  <a:srgbClr val="0070C0"/>
                </a:solidFill>
              </a:rPr>
              <a:t>					1.1.2024</a:t>
            </a:r>
          </a:p>
          <a:p>
            <a:pPr>
              <a:lnSpc>
                <a:spcPct val="100000"/>
              </a:lnSpc>
              <a:spcAft>
                <a:spcPts val="3000"/>
              </a:spcAft>
            </a:pPr>
            <a:r>
              <a:rPr lang="cs-CZ" sz="2800" cap="none" dirty="0" smtClean="0">
                <a:solidFill>
                  <a:srgbClr val="7030A0"/>
                </a:solidFill>
              </a:rPr>
              <a:t>Stanovení podmínek pro zpracování a realizaci PFO</a:t>
            </a:r>
          </a:p>
          <a:p>
            <a:pPr>
              <a:lnSpc>
                <a:spcPct val="100000"/>
              </a:lnSpc>
              <a:spcAft>
                <a:spcPts val="3000"/>
              </a:spcAft>
            </a:pPr>
            <a:r>
              <a:rPr lang="cs-CZ" sz="2800" cap="none" dirty="0" smtClean="0">
                <a:solidFill>
                  <a:srgbClr val="7030A0"/>
                </a:solidFill>
              </a:rPr>
              <a:t>Změny mapové části  PRVKÚK	   		1.1.2026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877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937915" y="2116805"/>
            <a:ext cx="4968001" cy="104894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525"/>
            <a:endParaRPr lang="cs-CZ" dirty="0">
              <a:solidFill>
                <a:srgbClr val="29B4E9"/>
              </a:solidFill>
              <a:latin typeface="Gill Sans MT" panose="020B0502020104020203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00352" y="4678371"/>
            <a:ext cx="54055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3600" dirty="0"/>
          </a:p>
          <a:p>
            <a:endParaRPr lang="cs-CZ" sz="3600" dirty="0"/>
          </a:p>
        </p:txBody>
      </p:sp>
      <p:sp>
        <p:nvSpPr>
          <p:cNvPr id="3" name="Obdélník 2"/>
          <p:cNvSpPr/>
          <p:nvPr/>
        </p:nvSpPr>
        <p:spPr>
          <a:xfrm>
            <a:off x="7355840" y="1828798"/>
            <a:ext cx="16357599" cy="1055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Tx/>
              <a:buChar char="-"/>
            </a:pPr>
            <a:endParaRPr lang="cs-CZ" sz="3200" dirty="0" smtClean="0"/>
          </a:p>
          <a:p>
            <a:pPr marL="457200" lvl="0" indent="-457200">
              <a:buFontTx/>
              <a:buChar char="-"/>
            </a:pPr>
            <a:endParaRPr lang="cs-CZ" sz="3200" dirty="0"/>
          </a:p>
          <a:p>
            <a:pPr marL="457200" lvl="0" indent="-457200">
              <a:buFontTx/>
              <a:buChar char="-"/>
            </a:pPr>
            <a:endParaRPr lang="cs-CZ" sz="3200" dirty="0"/>
          </a:p>
          <a:p>
            <a:r>
              <a:rPr lang="cs-CZ" sz="3200" b="1" dirty="0"/>
              <a:t>4.1.5 </a:t>
            </a:r>
            <a:r>
              <a:rPr lang="cs-CZ" sz="3200" dirty="0"/>
              <a:t>Mezní průtok se pomocí poměru ředění vypočte podle vzorce:</a:t>
            </a:r>
          </a:p>
          <a:p>
            <a:r>
              <a:rPr lang="pt-BR" sz="3200" i="1" dirty="0"/>
              <a:t>Q</a:t>
            </a:r>
            <a:r>
              <a:rPr lang="pt-BR" sz="3200" dirty="0"/>
              <a:t>mez = </a:t>
            </a:r>
            <a:r>
              <a:rPr lang="pt-BR" sz="3200" i="1" dirty="0"/>
              <a:t>m </a:t>
            </a:r>
            <a:r>
              <a:rPr lang="pt-BR" sz="3200" dirty="0"/>
              <a:t>× </a:t>
            </a:r>
            <a:r>
              <a:rPr lang="pt-BR" sz="3200" i="1" dirty="0"/>
              <a:t>Q</a:t>
            </a:r>
            <a:r>
              <a:rPr lang="pt-BR" sz="3200" baseline="-25000" dirty="0"/>
              <a:t>24 </a:t>
            </a:r>
            <a:r>
              <a:rPr lang="pt-BR" sz="3200" dirty="0"/>
              <a:t>= (1 + </a:t>
            </a:r>
            <a:r>
              <a:rPr lang="pt-BR" sz="3200" i="1" dirty="0"/>
              <a:t>n</a:t>
            </a:r>
            <a:r>
              <a:rPr lang="pt-BR" sz="3200" dirty="0"/>
              <a:t>) </a:t>
            </a:r>
            <a:r>
              <a:rPr lang="pt-BR" sz="3200" i="1" dirty="0"/>
              <a:t>Q</a:t>
            </a:r>
            <a:r>
              <a:rPr lang="pt-BR" sz="3200" baseline="-25000" dirty="0"/>
              <a:t>24 </a:t>
            </a:r>
            <a:endParaRPr lang="pt-BR" sz="3200" dirty="0"/>
          </a:p>
          <a:p>
            <a:r>
              <a:rPr lang="cs-CZ" sz="3200" i="1" dirty="0"/>
              <a:t>m </a:t>
            </a:r>
            <a:r>
              <a:rPr lang="cs-CZ" sz="3200" dirty="0"/>
              <a:t>násobek ředění bezdeštného průtoku odpadních vod;</a:t>
            </a:r>
          </a:p>
          <a:p>
            <a:r>
              <a:rPr lang="cs-CZ" sz="3200" dirty="0"/>
              <a:t>1 + </a:t>
            </a:r>
            <a:r>
              <a:rPr lang="cs-CZ" sz="3200" i="1" dirty="0"/>
              <a:t>n </a:t>
            </a:r>
            <a:r>
              <a:rPr lang="cs-CZ" sz="3200" dirty="0"/>
              <a:t>poměr ředění bezdeštného průtoku odpadních vod (též uváděno jako 1 : </a:t>
            </a:r>
            <a:r>
              <a:rPr lang="cs-CZ" sz="3200" i="1" dirty="0"/>
              <a:t>n</a:t>
            </a:r>
            <a:r>
              <a:rPr lang="cs-CZ" sz="3200" dirty="0"/>
              <a:t>);</a:t>
            </a:r>
          </a:p>
          <a:p>
            <a:r>
              <a:rPr lang="pt-BR" sz="3200" i="1" dirty="0"/>
              <a:t>Q</a:t>
            </a:r>
            <a:r>
              <a:rPr lang="pt-BR" sz="3200" baseline="-25000" dirty="0"/>
              <a:t>24 </a:t>
            </a:r>
            <a:r>
              <a:rPr lang="cs-CZ" sz="3200" dirty="0"/>
              <a:t>průměrný bezdeštný denní průtok odpadních vod (včetně balastních vod)</a:t>
            </a:r>
          </a:p>
          <a:p>
            <a:endParaRPr lang="cs-CZ" sz="4000" b="1" dirty="0"/>
          </a:p>
          <a:p>
            <a:r>
              <a:rPr lang="cs-CZ" sz="3200" b="1" dirty="0"/>
              <a:t>4.1.6 </a:t>
            </a:r>
            <a:r>
              <a:rPr lang="cs-CZ" sz="3200" dirty="0"/>
              <a:t>Poměry ředění nezbytné pro vyhovující funkci odlehčovací komory musí být minimálně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b="1" dirty="0" smtClean="0"/>
              <a:t>1 </a:t>
            </a:r>
            <a:r>
              <a:rPr lang="cs-CZ" sz="3200" b="1" dirty="0"/>
              <a:t>: 4 </a:t>
            </a:r>
            <a:r>
              <a:rPr lang="cs-CZ" sz="3200" b="1" dirty="0" smtClean="0"/>
              <a:t>až </a:t>
            </a:r>
            <a:r>
              <a:rPr lang="cs-CZ" sz="3200" b="1" dirty="0"/>
              <a:t>1 : 7</a:t>
            </a:r>
            <a:r>
              <a:rPr lang="cs-CZ" sz="3200" dirty="0"/>
              <a:t>, </a:t>
            </a:r>
            <a:r>
              <a:rPr lang="cs-CZ" sz="3200" dirty="0" smtClean="0"/>
              <a:t>tj. 5násobné </a:t>
            </a:r>
            <a:r>
              <a:rPr lang="cs-CZ" sz="3200" dirty="0"/>
              <a:t>až 8násobné zředění bezdeštného odtoku odpadních vod před </a:t>
            </a:r>
            <a:r>
              <a:rPr lang="cs-CZ" sz="3200" dirty="0" smtClean="0"/>
              <a:t>odlehčením.</a:t>
            </a:r>
            <a:r>
              <a:rPr lang="cs-CZ" sz="3200" dirty="0"/>
              <a:t> </a:t>
            </a:r>
            <a:r>
              <a:rPr lang="cs-CZ" sz="3200" dirty="0" smtClean="0"/>
              <a:t>  V </a:t>
            </a:r>
            <a:r>
              <a:rPr lang="cs-CZ" sz="3200" dirty="0"/>
              <a:t>odůvodněných případech může vodoprávní úřad stanovit hodnotu poměru ředění individuálně.</a:t>
            </a:r>
          </a:p>
          <a:p>
            <a:endParaRPr lang="cs-CZ" sz="3200" dirty="0" smtClean="0"/>
          </a:p>
          <a:p>
            <a:endParaRPr lang="cs-CZ" sz="3200" dirty="0"/>
          </a:p>
          <a:p>
            <a:r>
              <a:rPr lang="cs-CZ" sz="3200" b="1" dirty="0" smtClean="0"/>
              <a:t>Čl. 5 Posouzení emisí a imisí ve vodních recipientech</a:t>
            </a:r>
          </a:p>
          <a:p>
            <a:pPr marL="457200" indent="-457200">
              <a:buFontTx/>
              <a:buChar char="-"/>
            </a:pPr>
            <a:r>
              <a:rPr lang="cs-CZ" sz="3200" dirty="0" smtClean="0"/>
              <a:t>Posouzení emisí – poměr ředění, </a:t>
            </a:r>
          </a:p>
          <a:p>
            <a:pPr marL="914400" lvl="1" indent="-457200">
              <a:buFontTx/>
              <a:buChar char="-"/>
            </a:pPr>
            <a:r>
              <a:rPr lang="cs-CZ" sz="3200" dirty="0" smtClean="0"/>
              <a:t>míra znečištění - rozpuštěné a nerozpuštěné látky (u velkých lokalit – 10.000 EO )</a:t>
            </a:r>
          </a:p>
          <a:p>
            <a:pPr marL="457200" indent="-457200">
              <a:buFontTx/>
              <a:buChar char="-"/>
            </a:pPr>
            <a:r>
              <a:rPr lang="cs-CZ" sz="3200" dirty="0" smtClean="0"/>
              <a:t>Posouzení imisí – pouze v případě, že vodními recipienty jsou vodní toky</a:t>
            </a:r>
          </a:p>
          <a:p>
            <a:pPr marL="914400" lvl="1" indent="-457200">
              <a:buFontTx/>
              <a:buChar char="-"/>
            </a:pPr>
            <a:r>
              <a:rPr lang="cs-CZ" sz="3200" dirty="0"/>
              <a:t>p</a:t>
            </a:r>
            <a:r>
              <a:rPr lang="cs-CZ" sz="3200" dirty="0" smtClean="0"/>
              <a:t>růtoky a koncentrace látek ve vodním recipientu jako důsledek emisí z OK</a:t>
            </a:r>
          </a:p>
          <a:p>
            <a:pPr marL="914400" lvl="1" indent="-457200">
              <a:buFontTx/>
              <a:buChar char="-"/>
            </a:pPr>
            <a:r>
              <a:rPr lang="cs-CZ" sz="3200" dirty="0" smtClean="0"/>
              <a:t>hydraulický stres (násobek zvýšení průtoku), deficit kyslíku, vlivy nerozpuštěných látek.</a:t>
            </a:r>
          </a:p>
        </p:txBody>
      </p:sp>
      <p:sp>
        <p:nvSpPr>
          <p:cNvPr id="4" name="Obdélník 3"/>
          <p:cNvSpPr/>
          <p:nvPr/>
        </p:nvSpPr>
        <p:spPr>
          <a:xfrm>
            <a:off x="901464" y="1805047"/>
            <a:ext cx="5532000" cy="11418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dirty="0">
                <a:solidFill>
                  <a:prstClr val="black"/>
                </a:solidFill>
              </a:rPr>
              <a:t>U jednotné stokové sítě musí OK </a:t>
            </a:r>
            <a:r>
              <a:rPr lang="cs-CZ" sz="3200" b="1" dirty="0">
                <a:solidFill>
                  <a:prstClr val="black"/>
                </a:solidFill>
              </a:rPr>
              <a:t>spolehlivě rozdělit návrhový přítok</a:t>
            </a:r>
            <a:r>
              <a:rPr lang="cs-CZ" sz="3200" dirty="0">
                <a:solidFill>
                  <a:prstClr val="black"/>
                </a:solidFill>
              </a:rPr>
              <a:t> </a:t>
            </a:r>
            <a:r>
              <a:rPr lang="cs-CZ" sz="3200" dirty="0" smtClean="0">
                <a:solidFill>
                  <a:prstClr val="black"/>
                </a:solidFill>
              </a:rPr>
              <a:t>OV </a:t>
            </a:r>
            <a:br>
              <a:rPr lang="cs-CZ" sz="3200" dirty="0" smtClean="0">
                <a:solidFill>
                  <a:prstClr val="black"/>
                </a:solidFill>
              </a:rPr>
            </a:br>
            <a:r>
              <a:rPr lang="cs-CZ" sz="3200" dirty="0" smtClean="0">
                <a:solidFill>
                  <a:prstClr val="black"/>
                </a:solidFill>
              </a:rPr>
              <a:t>v </a:t>
            </a:r>
            <a:r>
              <a:rPr lang="cs-CZ" sz="3200" dirty="0">
                <a:solidFill>
                  <a:prstClr val="black"/>
                </a:solidFill>
              </a:rPr>
              <a:t>poměru podle hydrotechnického výpočtu a bezpečně převést návrhový průtok do </a:t>
            </a:r>
            <a:r>
              <a:rPr lang="cs-CZ" sz="3200" dirty="0" smtClean="0">
                <a:solidFill>
                  <a:prstClr val="black"/>
                </a:solidFill>
              </a:rPr>
              <a:t>ČOV</a:t>
            </a:r>
          </a:p>
          <a:p>
            <a:pPr lvl="0"/>
            <a:endParaRPr lang="cs-CZ" sz="3200" dirty="0" smtClean="0">
              <a:solidFill>
                <a:prstClr val="black"/>
              </a:solidFill>
            </a:endParaRPr>
          </a:p>
          <a:p>
            <a:pPr lvl="0"/>
            <a:r>
              <a:rPr lang="cs-CZ" sz="3200" dirty="0"/>
              <a:t>Při stanovení návrhových průtoků a poměru ředění odpadních vod se postupuje podle </a:t>
            </a:r>
            <a:r>
              <a:rPr lang="cs-CZ" sz="3200" b="1" dirty="0"/>
              <a:t>čl. 4.1.5. a 4.1.6 </a:t>
            </a:r>
            <a:r>
              <a:rPr lang="cs-CZ" sz="3200" dirty="0" smtClean="0"/>
              <a:t>ČSN</a:t>
            </a:r>
            <a:r>
              <a:rPr lang="cs-CZ" sz="3200" dirty="0"/>
              <a:t> 75 </a:t>
            </a:r>
            <a:r>
              <a:rPr lang="cs-CZ" sz="3200" dirty="0" smtClean="0"/>
              <a:t>6262</a:t>
            </a:r>
          </a:p>
          <a:p>
            <a:pPr lvl="0"/>
            <a:endParaRPr lang="cs-CZ" sz="3200" dirty="0">
              <a:solidFill>
                <a:prstClr val="black"/>
              </a:solidFill>
            </a:endParaRPr>
          </a:p>
          <a:p>
            <a:r>
              <a:rPr lang="cs-CZ" sz="3200" dirty="0" smtClean="0"/>
              <a:t>Vodoprávní </a:t>
            </a:r>
            <a:r>
              <a:rPr lang="cs-CZ" sz="3200" dirty="0"/>
              <a:t>úřad může </a:t>
            </a:r>
            <a:r>
              <a:rPr lang="cs-CZ" sz="3200" dirty="0" smtClean="0"/>
              <a:t>v individuálních případech v</a:t>
            </a:r>
            <a:r>
              <a:rPr lang="cs-CZ" sz="3200" dirty="0"/>
              <a:t> rámci řízení o</a:t>
            </a:r>
            <a:r>
              <a:rPr lang="cs-CZ" sz="3200" b="1" dirty="0"/>
              <a:t> povolení nebo změně stavby </a:t>
            </a:r>
            <a:r>
              <a:rPr lang="cs-CZ" sz="3200" b="1" dirty="0" smtClean="0"/>
              <a:t>kanalizace rozhodnout </a:t>
            </a:r>
            <a:r>
              <a:rPr lang="cs-CZ" sz="3200" b="1" dirty="0"/>
              <a:t>o posouzení </a:t>
            </a:r>
            <a:r>
              <a:rPr lang="cs-CZ" sz="3200" b="1" dirty="0" smtClean="0"/>
              <a:t>OK</a:t>
            </a:r>
            <a:r>
              <a:rPr lang="cs-CZ" sz="3200" dirty="0" smtClean="0"/>
              <a:t> podle </a:t>
            </a:r>
            <a:r>
              <a:rPr lang="cs-CZ" sz="3200" dirty="0"/>
              <a:t>požadavků uvedených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b="1" dirty="0" smtClean="0"/>
              <a:t>v</a:t>
            </a:r>
            <a:r>
              <a:rPr lang="cs-CZ" sz="3200" b="1" dirty="0"/>
              <a:t> čl. 5  </a:t>
            </a:r>
            <a:r>
              <a:rPr lang="cs-CZ" sz="3200" dirty="0" smtClean="0"/>
              <a:t>ČSN </a:t>
            </a:r>
            <a:r>
              <a:rPr lang="cs-CZ" sz="3200" dirty="0"/>
              <a:t>75 6262 a </a:t>
            </a:r>
            <a:r>
              <a:rPr lang="cs-CZ" sz="3200" dirty="0" smtClean="0"/>
              <a:t>požadovat </a:t>
            </a:r>
            <a:r>
              <a:rPr lang="cs-CZ" sz="3200" dirty="0"/>
              <a:t>jiný poměr ředění </a:t>
            </a:r>
            <a:r>
              <a:rPr lang="cs-CZ" sz="3200" dirty="0" smtClean="0"/>
              <a:t>nebo </a:t>
            </a:r>
            <a:r>
              <a:rPr lang="cs-CZ" sz="3200" dirty="0"/>
              <a:t>jiné technické řešení </a:t>
            </a:r>
          </a:p>
        </p:txBody>
      </p:sp>
      <p:sp>
        <p:nvSpPr>
          <p:cNvPr id="6" name="Nadpis 4"/>
          <p:cNvSpPr txBox="1">
            <a:spLocks/>
          </p:cNvSpPr>
          <p:nvPr/>
        </p:nvSpPr>
        <p:spPr>
          <a:xfrm>
            <a:off x="937915" y="810758"/>
            <a:ext cx="17073904" cy="874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2pPr>
            <a:lvl3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3pPr>
            <a:lvl4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4pPr>
            <a:lvl5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5pPr>
            <a:lvl6pPr marL="4572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6pPr>
            <a:lvl7pPr marL="9144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7pPr>
            <a:lvl8pPr marL="13716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8pPr>
            <a:lvl9pPr marL="18288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9pPr>
          </a:lstStyle>
          <a:p>
            <a:r>
              <a:rPr lang="cs-CZ" sz="4400" dirty="0" smtClean="0">
                <a:solidFill>
                  <a:srgbClr val="0070C0"/>
                </a:solidFill>
              </a:rPr>
              <a:t>odlehčovací</a:t>
            </a:r>
            <a:r>
              <a:rPr lang="cs-CZ" sz="4400" dirty="0" smtClean="0">
                <a:solidFill>
                  <a:prstClr val="black"/>
                </a:solidFill>
              </a:rPr>
              <a:t> </a:t>
            </a:r>
            <a:r>
              <a:rPr lang="cs-CZ" sz="4400" dirty="0" smtClean="0">
                <a:solidFill>
                  <a:srgbClr val="0070C0"/>
                </a:solidFill>
              </a:rPr>
              <a:t>komory - § 19  </a:t>
            </a:r>
            <a:endParaRPr lang="cs-CZ" sz="4400" dirty="0">
              <a:solidFill>
                <a:srgbClr val="0070C0"/>
              </a:solidFill>
            </a:endParaRPr>
          </a:p>
        </p:txBody>
      </p:sp>
      <p:sp>
        <p:nvSpPr>
          <p:cNvPr id="7" name="Nadpis 4"/>
          <p:cNvSpPr txBox="1">
            <a:spLocks/>
          </p:cNvSpPr>
          <p:nvPr/>
        </p:nvSpPr>
        <p:spPr>
          <a:xfrm>
            <a:off x="19611994" y="517743"/>
            <a:ext cx="4101446" cy="874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2pPr>
            <a:lvl3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3pPr>
            <a:lvl4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4pPr>
            <a:lvl5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5pPr>
            <a:lvl6pPr marL="4572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6pPr>
            <a:lvl7pPr marL="9144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7pPr>
            <a:lvl8pPr marL="13716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8pPr>
            <a:lvl9pPr marL="18288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3200" dirty="0" smtClean="0">
                <a:solidFill>
                  <a:schemeClr val="tx1"/>
                </a:solidFill>
              </a:rPr>
              <a:t>Změny od 1.7.2021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9" name="Šipka doprava 8"/>
          <p:cNvSpPr/>
          <p:nvPr/>
        </p:nvSpPr>
        <p:spPr>
          <a:xfrm>
            <a:off x="5833014" y="5335142"/>
            <a:ext cx="1001562" cy="5435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>
            <a:off x="5845744" y="6589166"/>
            <a:ext cx="1001562" cy="5435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>
            <a:off x="6005585" y="9449371"/>
            <a:ext cx="1001562" cy="5435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00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937915" y="2116805"/>
            <a:ext cx="4968001" cy="104894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525"/>
            <a:endParaRPr lang="cs-CZ" dirty="0">
              <a:solidFill>
                <a:srgbClr val="29B4E9"/>
              </a:solidFill>
              <a:latin typeface="Gill Sans MT" panose="020B0502020104020203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03571" y="2932699"/>
            <a:ext cx="5966562" cy="10618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cs-CZ" sz="3200" dirty="0" smtClean="0"/>
              <a:t>Při </a:t>
            </a:r>
            <a:r>
              <a:rPr lang="cs-CZ" sz="3200" dirty="0"/>
              <a:t>stanovení hodnot návrhových průtoků u nově navrhovaných </a:t>
            </a:r>
            <a:r>
              <a:rPr lang="cs-CZ" sz="3200" dirty="0" smtClean="0"/>
              <a:t>OK </a:t>
            </a:r>
            <a:br>
              <a:rPr lang="cs-CZ" sz="3200" dirty="0" smtClean="0"/>
            </a:br>
            <a:r>
              <a:rPr lang="cs-CZ" sz="3200" dirty="0" smtClean="0"/>
              <a:t>a </a:t>
            </a:r>
            <a:r>
              <a:rPr lang="cs-CZ" sz="3200" dirty="0"/>
              <a:t>při posouzení stávajících </a:t>
            </a:r>
            <a:r>
              <a:rPr lang="cs-CZ" sz="3200" dirty="0" smtClean="0"/>
              <a:t>OK </a:t>
            </a:r>
            <a:br>
              <a:rPr lang="cs-CZ" sz="3200" dirty="0" smtClean="0"/>
            </a:br>
            <a:r>
              <a:rPr lang="cs-CZ" sz="3200" dirty="0" smtClean="0"/>
              <a:t>se </a:t>
            </a:r>
            <a:r>
              <a:rPr lang="cs-CZ" sz="3200" dirty="0"/>
              <a:t>postupuje podle tabulky </a:t>
            </a:r>
            <a:r>
              <a:rPr lang="cs-CZ" sz="3200" dirty="0" smtClean="0"/>
              <a:t>č</a:t>
            </a:r>
            <a:r>
              <a:rPr lang="cs-CZ" sz="3200" b="1" dirty="0"/>
              <a:t>. </a:t>
            </a:r>
            <a:r>
              <a:rPr lang="cs-CZ" sz="3200" b="1" dirty="0" smtClean="0"/>
              <a:t>2</a:t>
            </a:r>
            <a:br>
              <a:rPr lang="cs-CZ" sz="3200" b="1" dirty="0" smtClean="0"/>
            </a:br>
            <a:r>
              <a:rPr lang="cs-CZ" sz="3200" b="1" dirty="0" smtClean="0"/>
              <a:t>ČSN </a:t>
            </a:r>
            <a:r>
              <a:rPr lang="cs-CZ" sz="3200" b="1" dirty="0"/>
              <a:t>75 6262</a:t>
            </a:r>
            <a:r>
              <a:rPr lang="cs-CZ" sz="3200" b="1" dirty="0" smtClean="0"/>
              <a:t>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cs-CZ" sz="32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3200" dirty="0" smtClean="0"/>
              <a:t>Postup </a:t>
            </a:r>
            <a:r>
              <a:rPr lang="cs-CZ" sz="3200" dirty="0"/>
              <a:t>poplatníka je </a:t>
            </a:r>
            <a:r>
              <a:rPr lang="cs-CZ" sz="3200" dirty="0" smtClean="0"/>
              <a:t>upraven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3200" dirty="0" smtClean="0"/>
              <a:t>zákonem </a:t>
            </a:r>
            <a:r>
              <a:rPr lang="cs-CZ" sz="3200" b="1" dirty="0" smtClean="0"/>
              <a:t>č. 254/2001 Sb.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3200" dirty="0" smtClean="0"/>
              <a:t>vodní zákon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cs-CZ" sz="3200" dirty="0" smtClean="0"/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3200" dirty="0" smtClean="0"/>
              <a:t>zákonem </a:t>
            </a:r>
            <a:r>
              <a:rPr lang="cs-CZ" sz="3200" b="1" dirty="0" smtClean="0"/>
              <a:t>č.</a:t>
            </a:r>
            <a:r>
              <a:rPr lang="cs-CZ" sz="3200" dirty="0" smtClean="0"/>
              <a:t> </a:t>
            </a:r>
            <a:r>
              <a:rPr lang="cs-CZ" sz="3200" b="1" dirty="0" smtClean="0"/>
              <a:t>280/2009 Sb.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3200" dirty="0" smtClean="0"/>
              <a:t>daňový řád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cs-CZ" sz="32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3200" dirty="0" smtClean="0"/>
              <a:t>- vyhláškou</a:t>
            </a:r>
            <a:r>
              <a:rPr lang="cs-CZ" sz="3200" b="1" dirty="0" smtClean="0"/>
              <a:t> </a:t>
            </a:r>
            <a:r>
              <a:rPr lang="cs-CZ" sz="3200" b="1" dirty="0"/>
              <a:t>č. 328/2018 Sb., </a:t>
            </a:r>
            <a:r>
              <a:rPr lang="cs-CZ" sz="3200" dirty="0"/>
              <a:t>o postupu pro určování znečištění odpadních vod, provádění odečtů množství znečištění a měření objemu vypouštěných odpadních vod do vod povrchových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cs-CZ" sz="3600" dirty="0" smtClean="0"/>
          </a:p>
        </p:txBody>
      </p:sp>
      <p:sp>
        <p:nvSpPr>
          <p:cNvPr id="6" name="Nadpis 4"/>
          <p:cNvSpPr txBox="1">
            <a:spLocks/>
          </p:cNvSpPr>
          <p:nvPr/>
        </p:nvSpPr>
        <p:spPr>
          <a:xfrm>
            <a:off x="603571" y="954761"/>
            <a:ext cx="5636687" cy="172669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2pPr>
            <a:lvl3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3pPr>
            <a:lvl4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4pPr>
            <a:lvl5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5pPr>
            <a:lvl6pPr marL="4572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6pPr>
            <a:lvl7pPr marL="9144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7pPr>
            <a:lvl8pPr marL="13716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8pPr>
            <a:lvl9pPr marL="18288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9pPr>
          </a:lstStyle>
          <a:p>
            <a:r>
              <a:rPr lang="cs-CZ" sz="4400" dirty="0">
                <a:solidFill>
                  <a:srgbClr val="0070C0"/>
                </a:solidFill>
              </a:rPr>
              <a:t>odlehčovací</a:t>
            </a:r>
            <a:r>
              <a:rPr lang="cs-CZ" sz="4400" dirty="0">
                <a:solidFill>
                  <a:prstClr val="black"/>
                </a:solidFill>
              </a:rPr>
              <a:t> </a:t>
            </a:r>
            <a:r>
              <a:rPr lang="cs-CZ" sz="4400" dirty="0" smtClean="0">
                <a:solidFill>
                  <a:srgbClr val="0070C0"/>
                </a:solidFill>
              </a:rPr>
              <a:t>komory - § 19  </a:t>
            </a:r>
            <a:endParaRPr lang="cs-CZ" sz="4400" dirty="0">
              <a:solidFill>
                <a:srgbClr val="0070C0"/>
              </a:solidFill>
            </a:endParaRPr>
          </a:p>
        </p:txBody>
      </p:sp>
      <p:pic>
        <p:nvPicPr>
          <p:cNvPr id="7" name="Obrázek 6"/>
          <p:cNvPicPr/>
          <p:nvPr/>
        </p:nvPicPr>
        <p:blipFill rotWithShape="1">
          <a:blip r:embed="rId3"/>
          <a:srcRect l="30504" t="23802" r="32087" b="13128"/>
          <a:stretch/>
        </p:blipFill>
        <p:spPr bwMode="auto">
          <a:xfrm>
            <a:off x="7174557" y="1076960"/>
            <a:ext cx="14488160" cy="1217168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Nadpis 4"/>
          <p:cNvSpPr txBox="1">
            <a:spLocks/>
          </p:cNvSpPr>
          <p:nvPr/>
        </p:nvSpPr>
        <p:spPr>
          <a:xfrm>
            <a:off x="19611994" y="517743"/>
            <a:ext cx="4101446" cy="874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2pPr>
            <a:lvl3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3pPr>
            <a:lvl4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4pPr>
            <a:lvl5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5pPr>
            <a:lvl6pPr marL="4572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6pPr>
            <a:lvl7pPr marL="9144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7pPr>
            <a:lvl8pPr marL="13716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8pPr>
            <a:lvl9pPr marL="18288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3200" dirty="0" smtClean="0">
                <a:solidFill>
                  <a:schemeClr val="tx1"/>
                </a:solidFill>
              </a:rPr>
              <a:t>Změny od 1.7.2021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10" name="Šipka doprava 9"/>
          <p:cNvSpPr/>
          <p:nvPr/>
        </p:nvSpPr>
        <p:spPr>
          <a:xfrm>
            <a:off x="6136941" y="4461382"/>
            <a:ext cx="1001562" cy="5435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26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73100" y="1613563"/>
            <a:ext cx="17228561" cy="11266545"/>
          </a:xfrm>
        </p:spPr>
        <p:txBody>
          <a:bodyPr/>
          <a:lstStyle/>
          <a:p>
            <a:pPr marL="0" indent="0">
              <a:buNone/>
            </a:pPr>
            <a:endParaRPr lang="cs-CZ" sz="3600" dirty="0"/>
          </a:p>
          <a:p>
            <a:endParaRPr lang="cs-CZ" sz="3600" dirty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52" y="1991360"/>
            <a:ext cx="5761037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86691" y="2161381"/>
            <a:ext cx="15836669" cy="84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/>
              <a:t>V </a:t>
            </a:r>
            <a:r>
              <a:rPr lang="cs-CZ" sz="3200" dirty="0"/>
              <a:t>případě, že se na </a:t>
            </a:r>
            <a:r>
              <a:rPr lang="cs-CZ" sz="3200" dirty="0" smtClean="0"/>
              <a:t>jednotnou kanalizaci napojuje </a:t>
            </a:r>
            <a:r>
              <a:rPr lang="cs-CZ" sz="3200" dirty="0"/>
              <a:t>nová část </a:t>
            </a:r>
            <a:r>
              <a:rPr lang="cs-CZ" sz="3200" dirty="0" smtClean="0"/>
              <a:t>kanalizace, </a:t>
            </a:r>
            <a:r>
              <a:rPr lang="cs-CZ" sz="3200" dirty="0"/>
              <a:t>provede se v projektové dokumentaci na </a:t>
            </a:r>
            <a:r>
              <a:rPr lang="cs-CZ" sz="3200" b="1" dirty="0"/>
              <a:t>náklady investora nově připojované kanalizace </a:t>
            </a:r>
            <a:r>
              <a:rPr lang="cs-CZ" sz="3200" dirty="0"/>
              <a:t>také </a:t>
            </a:r>
            <a:r>
              <a:rPr lang="cs-CZ" sz="3200" b="1" dirty="0"/>
              <a:t>posouzení stávajících </a:t>
            </a:r>
            <a:r>
              <a:rPr lang="cs-CZ" sz="3200" b="1" dirty="0" smtClean="0"/>
              <a:t>odlehčovacích komor</a:t>
            </a:r>
            <a:r>
              <a:rPr lang="cs-CZ" sz="3200" dirty="0" smtClean="0"/>
              <a:t>, </a:t>
            </a:r>
            <a:r>
              <a:rPr lang="cs-CZ" sz="3200" dirty="0"/>
              <a:t>které budou novou stavbou ovlivněny. Pokud posouzení prokáže, že kanalizací nelze odvést zvýšené množství vod nebo prokáže zhoršení poměrů ředění nad rámec platného kanalizačního řádu, </a:t>
            </a:r>
            <a:r>
              <a:rPr lang="cs-CZ" sz="3200" b="1" dirty="0"/>
              <a:t>nesmí</a:t>
            </a:r>
            <a:r>
              <a:rPr lang="cs-CZ" sz="3200" dirty="0"/>
              <a:t> být předmětná kanalizace na stávající kanalizaci napojena. </a:t>
            </a:r>
            <a:endParaRPr lang="cs-CZ" sz="3200" dirty="0" smtClean="0"/>
          </a:p>
          <a:p>
            <a:endParaRPr lang="cs-CZ" sz="3200" dirty="0"/>
          </a:p>
          <a:p>
            <a:endParaRPr lang="cs-CZ" sz="2800" dirty="0"/>
          </a:p>
          <a:p>
            <a:r>
              <a:rPr lang="cs-CZ" sz="3200" dirty="0"/>
              <a:t>Zásady provozu a údržby </a:t>
            </a:r>
            <a:r>
              <a:rPr lang="cs-CZ" sz="3200" dirty="0" smtClean="0"/>
              <a:t>OK</a:t>
            </a:r>
            <a:endParaRPr lang="cs-CZ" sz="3200" dirty="0"/>
          </a:p>
          <a:p>
            <a:r>
              <a:rPr lang="cs-CZ" sz="3600" dirty="0"/>
              <a:t>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3200" dirty="0"/>
              <a:t>Provozovatel vede evidenci kontrol a údržby </a:t>
            </a:r>
            <a:r>
              <a:rPr lang="cs-CZ" sz="3200" dirty="0" smtClean="0"/>
              <a:t>OK a </a:t>
            </a:r>
            <a:r>
              <a:rPr lang="cs-CZ" sz="3200" dirty="0"/>
              <a:t>jejich technologického vybavení.  </a:t>
            </a:r>
            <a:endParaRPr lang="cs-CZ" sz="3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3200" dirty="0"/>
              <a:t>Při provozu a údržbě OK se postupuje v souladu s postupy uvedenými v TNV 75 6925 Obsluha a údržba stok</a:t>
            </a:r>
            <a:r>
              <a:rPr lang="cs-CZ" sz="3200" dirty="0" smtClean="0"/>
              <a:t>.</a:t>
            </a:r>
            <a:endParaRPr lang="cs-CZ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3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3200" dirty="0" smtClean="0"/>
              <a:t>Kontrola </a:t>
            </a:r>
            <a:r>
              <a:rPr lang="cs-CZ" sz="3200" dirty="0"/>
              <a:t>funkce, stavebního stavu a stavu technologického vybavení OK se provádí po každé větší dešťové srážce, pokud místní podmínky nebo provozní řád kanalizace nestanoví jinak.   </a:t>
            </a:r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1366823" y="739526"/>
            <a:ext cx="10614150" cy="874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2pPr>
            <a:lvl3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3pPr>
            <a:lvl4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4pPr>
            <a:lvl5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5pPr>
            <a:lvl6pPr marL="4572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6pPr>
            <a:lvl7pPr marL="9144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7pPr>
            <a:lvl8pPr marL="13716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8pPr>
            <a:lvl9pPr marL="18288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9pPr>
          </a:lstStyle>
          <a:p>
            <a:r>
              <a:rPr lang="cs-CZ" sz="4400" dirty="0">
                <a:solidFill>
                  <a:srgbClr val="0070C0"/>
                </a:solidFill>
              </a:rPr>
              <a:t>odlehčovací</a:t>
            </a:r>
            <a:r>
              <a:rPr lang="cs-CZ" sz="4400" dirty="0">
                <a:solidFill>
                  <a:prstClr val="black"/>
                </a:solidFill>
              </a:rPr>
              <a:t> </a:t>
            </a:r>
            <a:r>
              <a:rPr lang="cs-CZ" sz="4400" dirty="0" smtClean="0">
                <a:solidFill>
                  <a:srgbClr val="0070C0"/>
                </a:solidFill>
              </a:rPr>
              <a:t>komory - § 19</a:t>
            </a:r>
            <a:r>
              <a:rPr lang="cs-CZ" sz="4400" cap="none" dirty="0" smtClean="0">
                <a:solidFill>
                  <a:srgbClr val="0070C0"/>
                </a:solidFill>
              </a:rPr>
              <a:t>a </a:t>
            </a:r>
            <a:endParaRPr lang="cs-CZ" sz="4400" cap="none" dirty="0">
              <a:solidFill>
                <a:srgbClr val="0070C0"/>
              </a:solidFill>
            </a:endParaRPr>
          </a:p>
        </p:txBody>
      </p:sp>
      <p:sp>
        <p:nvSpPr>
          <p:cNvPr id="9" name="Nadpis 4"/>
          <p:cNvSpPr txBox="1">
            <a:spLocks/>
          </p:cNvSpPr>
          <p:nvPr/>
        </p:nvSpPr>
        <p:spPr>
          <a:xfrm>
            <a:off x="19611994" y="517743"/>
            <a:ext cx="4101446" cy="874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2pPr>
            <a:lvl3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3pPr>
            <a:lvl4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4pPr>
            <a:lvl5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5pPr>
            <a:lvl6pPr marL="4572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6pPr>
            <a:lvl7pPr marL="9144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7pPr>
            <a:lvl8pPr marL="13716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8pPr>
            <a:lvl9pPr marL="18288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3200" dirty="0" smtClean="0">
                <a:solidFill>
                  <a:schemeClr val="tx1"/>
                </a:solidFill>
              </a:rPr>
              <a:t>Změny od 1.7.2021</a:t>
            </a:r>
            <a:endParaRPr lang="cs-CZ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937915" y="2116805"/>
            <a:ext cx="4968001" cy="104894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525"/>
            <a:endParaRPr lang="cs-CZ" dirty="0">
              <a:solidFill>
                <a:srgbClr val="29B4E9"/>
              </a:solidFill>
              <a:latin typeface="Gill Sans MT" panose="020B0502020104020203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13254" y="1612972"/>
            <a:ext cx="58173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400" b="1" dirty="0" smtClean="0"/>
              <a:t> </a:t>
            </a:r>
            <a:endParaRPr lang="cs-CZ" sz="2400" dirty="0"/>
          </a:p>
        </p:txBody>
      </p:sp>
      <p:sp>
        <p:nvSpPr>
          <p:cNvPr id="2" name="Obdélník 1"/>
          <p:cNvSpPr/>
          <p:nvPr/>
        </p:nvSpPr>
        <p:spPr>
          <a:xfrm>
            <a:off x="8351520" y="1320243"/>
            <a:ext cx="15361920" cy="11418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smtClean="0"/>
              <a:t>Dlouhodobý </a:t>
            </a:r>
            <a:r>
              <a:rPr lang="cs-CZ" sz="3200" dirty="0"/>
              <a:t>srážkový normál je průměrem ročního úhrnu srážek v daném místě nebo oblasti za období alespoň 30 let a poskytuje jej </a:t>
            </a:r>
            <a:r>
              <a:rPr lang="cs-CZ" sz="3200" dirty="0" smtClean="0"/>
              <a:t>ČHMÚ.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smtClean="0"/>
              <a:t>Pro </a:t>
            </a:r>
            <a:r>
              <a:rPr lang="cs-CZ" sz="3200" dirty="0"/>
              <a:t>účely této vyhlášky byly zvolené hodnoty za období 1961 až 1990. Platnost hodnot tohoto dlouhodobého srážkového normálu skončí k </a:t>
            </a:r>
            <a:r>
              <a:rPr lang="cs-CZ" sz="3200" b="1" dirty="0"/>
              <a:t>31.12.2021</a:t>
            </a:r>
            <a:r>
              <a:rPr lang="cs-CZ" sz="3200" dirty="0"/>
              <a:t>. </a:t>
            </a:r>
            <a:endParaRPr lang="cs-CZ" sz="3200" dirty="0" smtClean="0"/>
          </a:p>
          <a:p>
            <a:endParaRPr lang="cs-CZ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smtClean="0"/>
              <a:t>Pro </a:t>
            </a:r>
            <a:r>
              <a:rPr lang="cs-CZ" sz="3200" dirty="0"/>
              <a:t>období od </a:t>
            </a:r>
            <a:r>
              <a:rPr lang="cs-CZ" sz="3200" b="1" dirty="0"/>
              <a:t>1.1.2022 do 31.12.2051 </a:t>
            </a:r>
            <a:r>
              <a:rPr lang="cs-CZ" sz="3200" dirty="0"/>
              <a:t>se použije dlouhodobý srážkový normál v daném místě nebo oblasti za období </a:t>
            </a:r>
            <a:r>
              <a:rPr lang="cs-CZ" sz="3200" b="1" dirty="0"/>
              <a:t>1991 až 2020</a:t>
            </a:r>
            <a:r>
              <a:rPr lang="cs-CZ" sz="3200" dirty="0"/>
              <a:t>.</a:t>
            </a:r>
          </a:p>
          <a:p>
            <a:endParaRPr lang="cs-CZ" sz="3200" u="sng" dirty="0" smtClean="0"/>
          </a:p>
          <a:p>
            <a:r>
              <a:rPr lang="cs-CZ" sz="3200" u="sng" dirty="0" smtClean="0"/>
              <a:t>Odtokové součinitele podle druhu plochy</a:t>
            </a:r>
            <a:endParaRPr lang="cs-CZ" sz="3200" dirty="0" smtClean="0"/>
          </a:p>
          <a:p>
            <a:r>
              <a:rPr lang="cs-CZ" sz="3200" dirty="0"/>
              <a:t>  </a:t>
            </a:r>
          </a:p>
          <a:p>
            <a:pPr lvl="0"/>
            <a:r>
              <a:rPr lang="cs-CZ" sz="3200" dirty="0" smtClean="0">
                <a:solidFill>
                  <a:srgbClr val="FF0000"/>
                </a:solidFill>
              </a:rPr>
              <a:t>Půdorysná </a:t>
            </a:r>
            <a:r>
              <a:rPr lang="cs-CZ" sz="3200" dirty="0">
                <a:solidFill>
                  <a:srgbClr val="FF0000"/>
                </a:solidFill>
              </a:rPr>
              <a:t>plocha vegetační střechy s mocností souvrství od </a:t>
            </a:r>
            <a:r>
              <a:rPr lang="cs-CZ" sz="3200" dirty="0" smtClean="0">
                <a:solidFill>
                  <a:srgbClr val="FF0000"/>
                </a:solidFill>
              </a:rPr>
              <a:t>5, 11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smtClean="0">
                <a:solidFill>
                  <a:srgbClr val="FF0000"/>
                </a:solidFill>
              </a:rPr>
              <a:t>a 31 cm umožňující </a:t>
            </a:r>
            <a:r>
              <a:rPr lang="cs-CZ" sz="3200" dirty="0">
                <a:solidFill>
                  <a:srgbClr val="FF0000"/>
                </a:solidFill>
              </a:rPr>
              <a:t>částečné zadržování srážkových vod:  </a:t>
            </a:r>
          </a:p>
          <a:p>
            <a:r>
              <a:rPr lang="cs-CZ" sz="3200" dirty="0">
                <a:solidFill>
                  <a:srgbClr val="FF0000"/>
                </a:solidFill>
              </a:rPr>
              <a:t> v případě možnosti odtoku do kanalizace ………  odtokový součinitel: </a:t>
            </a:r>
            <a:r>
              <a:rPr lang="cs-CZ" sz="3200" dirty="0" smtClean="0">
                <a:solidFill>
                  <a:srgbClr val="FF0000"/>
                </a:solidFill>
              </a:rPr>
              <a:t>0,1 až 0,6</a:t>
            </a:r>
            <a:endParaRPr lang="cs-CZ" sz="3200" dirty="0">
              <a:solidFill>
                <a:srgbClr val="FF0000"/>
              </a:solidFill>
            </a:endParaRPr>
          </a:p>
          <a:p>
            <a:r>
              <a:rPr lang="cs-CZ" sz="3200" dirty="0"/>
              <a:t>  </a:t>
            </a:r>
          </a:p>
          <a:p>
            <a:r>
              <a:rPr lang="cs-CZ" sz="3200" dirty="0"/>
              <a:t>Mocnost souvrství nebo aplikace </a:t>
            </a:r>
            <a:r>
              <a:rPr lang="cs-CZ" sz="3200" dirty="0" smtClean="0"/>
              <a:t>souvrství se </a:t>
            </a:r>
            <a:r>
              <a:rPr lang="cs-CZ" sz="3200" dirty="0"/>
              <a:t>prokazuje </a:t>
            </a:r>
            <a:r>
              <a:rPr lang="cs-CZ" sz="3200" b="1" dirty="0"/>
              <a:t>projektovou dokumentací </a:t>
            </a:r>
            <a:r>
              <a:rPr lang="cs-CZ" sz="3200" dirty="0"/>
              <a:t>nebo </a:t>
            </a:r>
            <a:r>
              <a:rPr lang="cs-CZ" sz="3200" b="1" dirty="0"/>
              <a:t>zprávou technického dozoru </a:t>
            </a:r>
            <a:r>
              <a:rPr lang="cs-CZ" sz="3200" dirty="0"/>
              <a:t>investora nebo jeho zápisem ve </a:t>
            </a:r>
            <a:r>
              <a:rPr lang="cs-CZ" sz="3200" b="1" dirty="0"/>
              <a:t>stavebním deníku</a:t>
            </a:r>
            <a:r>
              <a:rPr lang="cs-CZ" sz="3200" dirty="0"/>
              <a:t>. </a:t>
            </a:r>
            <a:endParaRPr lang="cs-CZ" sz="3200" dirty="0" smtClean="0"/>
          </a:p>
          <a:p>
            <a:r>
              <a:rPr lang="cs-CZ" sz="3200" dirty="0" smtClean="0"/>
              <a:t>Provozovatel </a:t>
            </a:r>
            <a:r>
              <a:rPr lang="cs-CZ" sz="3200" dirty="0"/>
              <a:t>kanalizace je oprávněn na střeše provést při přejímce kanalizační přípojky nebo při oznámení o snížení odtokového součinitele </a:t>
            </a:r>
            <a:r>
              <a:rPr lang="cs-CZ" sz="3200" b="1" dirty="0"/>
              <a:t>vlastní měření </a:t>
            </a:r>
            <a:r>
              <a:rPr lang="cs-CZ" sz="3200" dirty="0"/>
              <a:t>mocnosti a skladby souvrství.</a:t>
            </a:r>
          </a:p>
          <a:p>
            <a:r>
              <a:rPr lang="cs-CZ" sz="3200" dirty="0"/>
              <a:t> </a:t>
            </a:r>
          </a:p>
          <a:p>
            <a:r>
              <a:rPr lang="cs-CZ" sz="3200" dirty="0"/>
              <a:t>Veškeré změny je odběratel povinen neprodleně oznámit vlastníku nebo provozovateli kanalizace.</a:t>
            </a:r>
            <a:r>
              <a:rPr lang="cs-CZ" sz="3200" b="1" dirty="0"/>
              <a:t> </a:t>
            </a:r>
            <a:endParaRPr lang="cs-CZ" sz="3200" dirty="0"/>
          </a:p>
        </p:txBody>
      </p:sp>
      <p:sp>
        <p:nvSpPr>
          <p:cNvPr id="7" name="Nadpis 4"/>
          <p:cNvSpPr txBox="1">
            <a:spLocks/>
          </p:cNvSpPr>
          <p:nvPr/>
        </p:nvSpPr>
        <p:spPr>
          <a:xfrm>
            <a:off x="768376" y="738935"/>
            <a:ext cx="5307075" cy="874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2pPr>
            <a:lvl3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3pPr>
            <a:lvl4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4pPr>
            <a:lvl5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5pPr>
            <a:lvl6pPr marL="4572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6pPr>
            <a:lvl7pPr marL="9144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7pPr>
            <a:lvl8pPr marL="13716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8pPr>
            <a:lvl9pPr marL="18288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9pPr>
          </a:lstStyle>
          <a:p>
            <a:r>
              <a:rPr lang="cs-CZ" sz="4400" dirty="0" smtClean="0">
                <a:solidFill>
                  <a:srgbClr val="0070C0"/>
                </a:solidFill>
              </a:rPr>
              <a:t>Příloha č 16</a:t>
            </a:r>
            <a:r>
              <a:rPr lang="cs-CZ" sz="4400" cap="none" dirty="0" smtClean="0">
                <a:solidFill>
                  <a:srgbClr val="0070C0"/>
                </a:solidFill>
              </a:rPr>
              <a:t> </a:t>
            </a:r>
            <a:endParaRPr lang="cs-CZ" sz="4400" cap="none" dirty="0">
              <a:solidFill>
                <a:srgbClr val="0070C0"/>
              </a:solidFill>
            </a:endParaRPr>
          </a:p>
        </p:txBody>
      </p:sp>
      <p:pic>
        <p:nvPicPr>
          <p:cNvPr id="8" name="Obrázek 7"/>
          <p:cNvPicPr/>
          <p:nvPr/>
        </p:nvPicPr>
        <p:blipFill rotWithShape="1">
          <a:blip r:embed="rId3"/>
          <a:srcRect l="42375" t="17913" r="27118" b="5028"/>
          <a:stretch/>
        </p:blipFill>
        <p:spPr bwMode="auto">
          <a:xfrm>
            <a:off x="513254" y="2116805"/>
            <a:ext cx="6990079" cy="11260191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Nadpis 4"/>
          <p:cNvSpPr txBox="1">
            <a:spLocks/>
          </p:cNvSpPr>
          <p:nvPr/>
        </p:nvSpPr>
        <p:spPr>
          <a:xfrm>
            <a:off x="19611994" y="517743"/>
            <a:ext cx="4101446" cy="874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2pPr>
            <a:lvl3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3pPr>
            <a:lvl4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4pPr>
            <a:lvl5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5pPr>
            <a:lvl6pPr marL="4572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6pPr>
            <a:lvl7pPr marL="9144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7pPr>
            <a:lvl8pPr marL="13716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8pPr>
            <a:lvl9pPr marL="18288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3200" dirty="0" smtClean="0">
                <a:solidFill>
                  <a:schemeClr val="tx1"/>
                </a:solidFill>
              </a:rPr>
              <a:t>Změny od 1.7.2021 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11" name="Nadpis 4"/>
          <p:cNvSpPr txBox="1">
            <a:spLocks/>
          </p:cNvSpPr>
          <p:nvPr/>
        </p:nvSpPr>
        <p:spPr>
          <a:xfrm>
            <a:off x="19611994" y="5648543"/>
            <a:ext cx="4101446" cy="874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2pPr>
            <a:lvl3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3pPr>
            <a:lvl4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4pPr>
            <a:lvl5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5pPr>
            <a:lvl6pPr marL="4572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6pPr>
            <a:lvl7pPr marL="9144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7pPr>
            <a:lvl8pPr marL="13716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8pPr>
            <a:lvl9pPr marL="18288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3200" dirty="0" smtClean="0">
                <a:solidFill>
                  <a:schemeClr val="tx1"/>
                </a:solidFill>
              </a:rPr>
              <a:t>Změny od 1.7.2022</a:t>
            </a:r>
            <a:endParaRPr lang="cs-CZ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6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6075" y="816855"/>
            <a:ext cx="4968001" cy="12511218"/>
          </a:xfrm>
        </p:spPr>
        <p:txBody>
          <a:bodyPr>
            <a:normAutofit/>
          </a:bodyPr>
          <a:lstStyle/>
          <a:p>
            <a:pPr lvl="2"/>
            <a:r>
              <a:rPr lang="cs-CZ" sz="3600" dirty="0" smtClean="0">
                <a:solidFill>
                  <a:srgbClr val="0070C0"/>
                </a:solidFill>
              </a:rPr>
              <a:t/>
            </a:r>
            <a:br>
              <a:rPr lang="cs-CZ" sz="3600" dirty="0" smtClean="0">
                <a:solidFill>
                  <a:srgbClr val="0070C0"/>
                </a:solidFill>
              </a:rPr>
            </a:b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>
          <a:xfrm>
            <a:off x="8341567" y="2798618"/>
            <a:ext cx="13278913" cy="9448800"/>
          </a:xfrm>
        </p:spPr>
        <p:txBody>
          <a:bodyPr>
            <a:noAutofit/>
          </a:bodyPr>
          <a:lstStyle/>
          <a:p>
            <a:r>
              <a:rPr lang="cs-CZ" dirty="0"/>
              <a:t> </a:t>
            </a:r>
            <a:endParaRPr lang="cs-CZ" sz="3600" b="1" dirty="0"/>
          </a:p>
          <a:p>
            <a:endParaRPr lang="cs-CZ" dirty="0" smtClean="0"/>
          </a:p>
          <a:p>
            <a:r>
              <a:rPr lang="cs-CZ" dirty="0" smtClean="0"/>
              <a:t>Zákonem </a:t>
            </a:r>
            <a:r>
              <a:rPr lang="cs-CZ" dirty="0"/>
              <a:t>č. 47/2020 Sb., kterým se mění zákon č. 200/1994 Sb., o zeměměřictví</a:t>
            </a:r>
            <a:r>
              <a:rPr lang="cs-CZ" dirty="0" smtClean="0"/>
              <a:t>, </a:t>
            </a:r>
            <a:r>
              <a:rPr lang="cs-CZ" dirty="0"/>
              <a:t>byla zavedena komplexní právní úprava tvorby a správy digitálních technických map. 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Vyhláškou č.393/2020 Sb. o </a:t>
            </a:r>
            <a:r>
              <a:rPr lang="cs-CZ" dirty="0"/>
              <a:t>digitální technické mapě, </a:t>
            </a:r>
            <a:r>
              <a:rPr lang="cs-CZ" dirty="0" smtClean="0"/>
              <a:t>je stanovena </a:t>
            </a:r>
            <a:r>
              <a:rPr lang="cs-CZ" dirty="0"/>
              <a:t>struktura a obsah digitální technické mapy, výměnný formát digitální technické mapy a údaje, které stavebník předává do digitální technické mapy při vzniku, změně nebo zániku objektu nebo zařízení. </a:t>
            </a:r>
            <a:endParaRPr lang="cs-CZ" dirty="0" smtClean="0"/>
          </a:p>
          <a:p>
            <a:r>
              <a:rPr lang="cs-CZ" b="1" dirty="0"/>
              <a:t> </a:t>
            </a:r>
            <a:endParaRPr lang="cs-CZ" dirty="0"/>
          </a:p>
          <a:p>
            <a:pPr lvl="0"/>
            <a:endParaRPr lang="cs-CZ" dirty="0">
              <a:solidFill>
                <a:srgbClr val="00B050"/>
              </a:solidFill>
            </a:endParaRPr>
          </a:p>
          <a:p>
            <a:r>
              <a:rPr lang="cs-CZ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Pro </a:t>
            </a:r>
            <a:r>
              <a:rPr lang="cs-CZ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účel zápisu údajů o vodovodu nebo kanalizaci do digitální technické mapy prostřednictvím jednotného </a:t>
            </a:r>
            <a:r>
              <a:rPr lang="cs-CZ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rozhraní</a:t>
            </a:r>
            <a:r>
              <a:rPr lang="cs-CZ" baseline="30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se </a:t>
            </a:r>
            <a:r>
              <a:rPr lang="cs-CZ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systémový identifikátor </a:t>
            </a:r>
            <a:r>
              <a:rPr lang="cs-CZ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přidělí v IS </a:t>
            </a:r>
            <a:r>
              <a:rPr lang="cs-CZ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VaK</a:t>
            </a:r>
            <a:r>
              <a:rPr lang="cs-CZ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cs-CZ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cs-CZ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Výkresová dokumentace </a:t>
            </a:r>
            <a:r>
              <a:rPr lang="cs-CZ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VaK</a:t>
            </a:r>
            <a:r>
              <a:rPr lang="cs-CZ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je zpracována také v digitální formě v jednotné datové struktuře a rozsahu podle vyhlášky upravující digitální technickou mapu kraje</a:t>
            </a:r>
            <a:r>
              <a:rPr lang="cs-CZ" dirty="0" smtClean="0">
                <a:solidFill>
                  <a:srgbClr val="00B050"/>
                </a:solidFill>
              </a:rPr>
              <a:t> </a:t>
            </a:r>
          </a:p>
          <a:p>
            <a:endParaRPr lang="cs-CZ" dirty="0">
              <a:solidFill>
                <a:srgbClr val="00B050"/>
              </a:solidFill>
            </a:endParaRPr>
          </a:p>
          <a:p>
            <a:endParaRPr lang="cs-CZ" dirty="0" smtClean="0"/>
          </a:p>
          <a:p>
            <a:pPr lvl="2" indent="0">
              <a:buNone/>
            </a:pPr>
            <a:endParaRPr lang="cs-CZ" sz="4000" dirty="0"/>
          </a:p>
        </p:txBody>
      </p:sp>
      <p:sp>
        <p:nvSpPr>
          <p:cNvPr id="5" name="Nadpis 4"/>
          <p:cNvSpPr txBox="1">
            <a:spLocks/>
          </p:cNvSpPr>
          <p:nvPr/>
        </p:nvSpPr>
        <p:spPr>
          <a:xfrm>
            <a:off x="7374154" y="1391780"/>
            <a:ext cx="11395984" cy="874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2pPr>
            <a:lvl3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3pPr>
            <a:lvl4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4pPr>
            <a:lvl5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5pPr>
            <a:lvl6pPr marL="4572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6pPr>
            <a:lvl7pPr marL="9144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7pPr>
            <a:lvl8pPr marL="13716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8pPr>
            <a:lvl9pPr marL="18288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9pPr>
          </a:lstStyle>
          <a:p>
            <a:r>
              <a:rPr lang="cs-CZ" sz="4400" dirty="0" smtClean="0">
                <a:solidFill>
                  <a:srgbClr val="0070C0"/>
                </a:solidFill>
              </a:rPr>
              <a:t>Výkresová dokumentace  </a:t>
            </a:r>
            <a:r>
              <a:rPr lang="cs-CZ" sz="4400" dirty="0" err="1" smtClean="0">
                <a:solidFill>
                  <a:srgbClr val="0070C0"/>
                </a:solidFill>
              </a:rPr>
              <a:t>VaK</a:t>
            </a:r>
            <a:r>
              <a:rPr lang="cs-CZ" sz="4400" dirty="0" smtClean="0">
                <a:solidFill>
                  <a:srgbClr val="0070C0"/>
                </a:solidFill>
              </a:rPr>
              <a:t> - § 10</a:t>
            </a:r>
            <a:endParaRPr lang="cs-CZ" sz="4400" dirty="0">
              <a:solidFill>
                <a:srgbClr val="0070C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1FCF67C-FEE9-4F2A-98F4-56CD345AB5A6}"/>
              </a:ext>
            </a:extLst>
          </p:cNvPr>
          <p:cNvPicPr/>
          <p:nvPr/>
        </p:nvPicPr>
        <p:blipFill rotWithShape="1"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01" r="2703"/>
          <a:stretch/>
        </p:blipFill>
        <p:spPr>
          <a:xfrm>
            <a:off x="1149927" y="2798618"/>
            <a:ext cx="5181600" cy="90608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1FCF67C-FEE9-4F2A-98F4-56CD345AB5A6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01" r="2703"/>
          <a:stretch/>
        </p:blipFill>
        <p:spPr>
          <a:xfrm>
            <a:off x="1302327" y="2798618"/>
            <a:ext cx="5181600" cy="92132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Nadpis 4"/>
          <p:cNvSpPr txBox="1">
            <a:spLocks/>
          </p:cNvSpPr>
          <p:nvPr/>
        </p:nvSpPr>
        <p:spPr>
          <a:xfrm>
            <a:off x="19611994" y="517743"/>
            <a:ext cx="4101446" cy="874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2pPr>
            <a:lvl3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3pPr>
            <a:lvl4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4pPr>
            <a:lvl5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5pPr>
            <a:lvl6pPr marL="4572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6pPr>
            <a:lvl7pPr marL="9144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7pPr>
            <a:lvl8pPr marL="13716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8pPr>
            <a:lvl9pPr marL="18288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3200" dirty="0" smtClean="0">
                <a:solidFill>
                  <a:schemeClr val="tx1"/>
                </a:solidFill>
              </a:rPr>
              <a:t>Změny od 1.7.2023</a:t>
            </a:r>
            <a:endParaRPr lang="cs-CZ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3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937915" y="2116805"/>
            <a:ext cx="4968001" cy="104894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525"/>
            <a:endParaRPr lang="cs-CZ" dirty="0">
              <a:solidFill>
                <a:srgbClr val="29B4E9"/>
              </a:solidFill>
              <a:latin typeface="Gill Sans MT" panose="020B0502020104020203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680961" y="1696579"/>
            <a:ext cx="15300960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3200" dirty="0" smtClean="0">
              <a:solidFill>
                <a:srgbClr val="0070C0"/>
              </a:solidFill>
            </a:endParaRPr>
          </a:p>
          <a:p>
            <a:pPr lvl="0"/>
            <a:r>
              <a:rPr lang="cs-CZ" sz="3200" dirty="0" smtClean="0">
                <a:solidFill>
                  <a:srgbClr val="0070C0"/>
                </a:solidFill>
              </a:rPr>
              <a:t>§ 24 – doplnění producentů jako jsou zdravotnická</a:t>
            </a:r>
            <a:r>
              <a:rPr lang="cs-CZ" sz="3200" dirty="0">
                <a:solidFill>
                  <a:srgbClr val="0070C0"/>
                </a:solidFill>
              </a:rPr>
              <a:t>, veterinární a jim podobná zařízení, kteří mohou do kanalizace vypouštět odpadní vody se </a:t>
            </a:r>
            <a:r>
              <a:rPr lang="cs-CZ" sz="3200" b="1" dirty="0">
                <a:solidFill>
                  <a:srgbClr val="0070C0"/>
                </a:solidFill>
              </a:rPr>
              <a:t>zvýšeným obsahem nebezpečných závadných látek, </a:t>
            </a:r>
            <a:r>
              <a:rPr lang="cs-CZ" sz="3200" dirty="0">
                <a:solidFill>
                  <a:srgbClr val="0070C0"/>
                </a:solidFill>
              </a:rPr>
              <a:t>zejména léčiv a léčivých přípravků, infekční odpadní vody nebo radioaktivní odpadní </a:t>
            </a:r>
            <a:r>
              <a:rPr lang="cs-CZ" sz="3200" dirty="0" smtClean="0">
                <a:solidFill>
                  <a:srgbClr val="0070C0"/>
                </a:solidFill>
              </a:rPr>
              <a:t>vody</a:t>
            </a:r>
          </a:p>
          <a:p>
            <a:endParaRPr lang="cs-CZ" sz="3200" dirty="0" smtClean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rgbClr val="0070C0"/>
                </a:solidFill>
              </a:rPr>
              <a:t>Při stanovení vybraných ukazatelů u těchto producentů se postupuje v souladu s postupy uvedenými v ČSN 75 6406 Odvádění a čištění odpadních vod ze zdravotnických zařízení.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rgbClr val="0070C0"/>
                </a:solidFill>
              </a:rPr>
              <a:t>Podle </a:t>
            </a:r>
            <a:r>
              <a:rPr lang="cs-CZ" sz="3200" dirty="0">
                <a:solidFill>
                  <a:srgbClr val="0070C0"/>
                </a:solidFill>
              </a:rPr>
              <a:t>konkrétního stavu znečištění průmyslových odpadních vod a odpadních vod se zvýšeným obsahem nebezpečných závadných látek nebo rizikových biologických činitelů nebo radionuklidů </a:t>
            </a:r>
            <a:r>
              <a:rPr lang="cs-CZ" sz="3200" dirty="0" smtClean="0">
                <a:solidFill>
                  <a:srgbClr val="0070C0"/>
                </a:solidFill>
              </a:rPr>
              <a:t>může </a:t>
            </a:r>
            <a:r>
              <a:rPr lang="cs-CZ" sz="3200" dirty="0">
                <a:solidFill>
                  <a:srgbClr val="0070C0"/>
                </a:solidFill>
              </a:rPr>
              <a:t>vlastník nebo provozovatel kanalizace s ohledem na emisní standardy, které jsou </a:t>
            </a:r>
            <a:r>
              <a:rPr lang="cs-CZ" sz="3200" b="1" dirty="0">
                <a:solidFill>
                  <a:srgbClr val="0070C0"/>
                </a:solidFill>
              </a:rPr>
              <a:t>podle charakteristiky </a:t>
            </a:r>
            <a:r>
              <a:rPr lang="cs-CZ" sz="3200" dirty="0">
                <a:solidFill>
                  <a:srgbClr val="0070C0"/>
                </a:solidFill>
              </a:rPr>
              <a:t>výrobní činnosti </a:t>
            </a:r>
            <a:r>
              <a:rPr lang="cs-CZ" sz="3200" b="1" dirty="0" smtClean="0">
                <a:solidFill>
                  <a:srgbClr val="0070C0"/>
                </a:solidFill>
              </a:rPr>
              <a:t>navrhnout </a:t>
            </a:r>
            <a:r>
              <a:rPr lang="cs-CZ" sz="3200" b="1" dirty="0">
                <a:solidFill>
                  <a:srgbClr val="0070C0"/>
                </a:solidFill>
              </a:rPr>
              <a:t>další ukazatele </a:t>
            </a:r>
            <a:r>
              <a:rPr lang="cs-CZ" sz="3200" dirty="0">
                <a:solidFill>
                  <a:srgbClr val="0070C0"/>
                </a:solidFill>
              </a:rPr>
              <a:t>a jejich limity v kanalizačním řádu.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dirty="0" smtClean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rgbClr val="0070C0"/>
                </a:solidFill>
              </a:rPr>
              <a:t>V</a:t>
            </a:r>
            <a:r>
              <a:rPr lang="cs-CZ" sz="3200" dirty="0">
                <a:solidFill>
                  <a:srgbClr val="0070C0"/>
                </a:solidFill>
              </a:rPr>
              <a:t> případě vypouštění odpadních vod, u nichž lze mít důvodně za to, že mohou obsahovat jednu nebo více zvlášť </a:t>
            </a:r>
            <a:r>
              <a:rPr lang="cs-CZ" sz="3200" b="1" dirty="0">
                <a:solidFill>
                  <a:srgbClr val="0070C0"/>
                </a:solidFill>
              </a:rPr>
              <a:t>nebezpečných závadných látek nebo prioritních nebezpečných </a:t>
            </a:r>
            <a:r>
              <a:rPr lang="cs-CZ" sz="3200" dirty="0">
                <a:solidFill>
                  <a:srgbClr val="0070C0"/>
                </a:solidFill>
              </a:rPr>
              <a:t>látek </a:t>
            </a:r>
            <a:r>
              <a:rPr lang="cs-CZ" sz="3200" dirty="0" smtClean="0">
                <a:solidFill>
                  <a:srgbClr val="0070C0"/>
                </a:solidFill>
              </a:rPr>
              <a:t>je </a:t>
            </a:r>
            <a:r>
              <a:rPr lang="cs-CZ" sz="3200" b="1" dirty="0">
                <a:solidFill>
                  <a:srgbClr val="0070C0"/>
                </a:solidFill>
              </a:rPr>
              <a:t>nutné</a:t>
            </a:r>
            <a:r>
              <a:rPr lang="cs-CZ" sz="3200" dirty="0">
                <a:solidFill>
                  <a:srgbClr val="0070C0"/>
                </a:solidFill>
              </a:rPr>
              <a:t> tento ukazatel zařadit do kanalizačního řádu</a:t>
            </a:r>
            <a:r>
              <a:rPr lang="cs-CZ" sz="3200" dirty="0" smtClean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6" name="Nadpis 4"/>
          <p:cNvSpPr txBox="1">
            <a:spLocks/>
          </p:cNvSpPr>
          <p:nvPr/>
        </p:nvSpPr>
        <p:spPr>
          <a:xfrm>
            <a:off x="7172960" y="822541"/>
            <a:ext cx="17464196" cy="874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2pPr>
            <a:lvl3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3pPr>
            <a:lvl4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4pPr>
            <a:lvl5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5pPr>
            <a:lvl6pPr marL="4572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6pPr>
            <a:lvl7pPr marL="9144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7pPr>
            <a:lvl8pPr marL="13716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8pPr>
            <a:lvl9pPr marL="18288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9pPr>
          </a:lstStyle>
          <a:p>
            <a:r>
              <a:rPr lang="cs-CZ" sz="4400" dirty="0" smtClean="0">
                <a:solidFill>
                  <a:srgbClr val="0070C0"/>
                </a:solidFill>
              </a:rPr>
              <a:t>Kanalizační řád</a:t>
            </a:r>
            <a:endParaRPr lang="cs-CZ" sz="4400" cap="none" dirty="0">
              <a:solidFill>
                <a:srgbClr val="0070C0"/>
              </a:solidFill>
            </a:endParaRP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15" y="2594251"/>
            <a:ext cx="5426309" cy="10058400"/>
          </a:xfrm>
          <a:prstGeom prst="rect">
            <a:avLst/>
          </a:prstGeom>
        </p:spPr>
      </p:pic>
      <p:sp>
        <p:nvSpPr>
          <p:cNvPr id="8" name="Nadpis 4"/>
          <p:cNvSpPr txBox="1">
            <a:spLocks/>
          </p:cNvSpPr>
          <p:nvPr/>
        </p:nvSpPr>
        <p:spPr>
          <a:xfrm>
            <a:off x="19611994" y="517743"/>
            <a:ext cx="4101446" cy="874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2pPr>
            <a:lvl3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3pPr>
            <a:lvl4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4pPr>
            <a:lvl5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5pPr>
            <a:lvl6pPr marL="4572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6pPr>
            <a:lvl7pPr marL="9144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7pPr>
            <a:lvl8pPr marL="13716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8pPr>
            <a:lvl9pPr marL="18288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3200" dirty="0" smtClean="0">
                <a:solidFill>
                  <a:schemeClr val="tx1"/>
                </a:solidFill>
              </a:rPr>
              <a:t>Změny od 1.1.2024</a:t>
            </a:r>
            <a:endParaRPr lang="cs-CZ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3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183943" y="1939636"/>
            <a:ext cx="21433461" cy="11776363"/>
          </a:xfrm>
        </p:spPr>
        <p:txBody>
          <a:bodyPr/>
          <a:lstStyle/>
          <a:p>
            <a:r>
              <a:rPr lang="cs-CZ" dirty="0" smtClean="0"/>
              <a:t>Bilanční a ekonomické údaje  - </a:t>
            </a:r>
            <a:r>
              <a:rPr lang="cs-CZ" b="1" dirty="0" smtClean="0"/>
              <a:t>stejný rozsah </a:t>
            </a:r>
            <a:r>
              <a:rPr lang="cs-CZ" dirty="0" smtClean="0"/>
              <a:t>údajů pro rozvodnou síť a přiváděcí řady či stoky</a:t>
            </a:r>
          </a:p>
          <a:p>
            <a:r>
              <a:rPr lang="cs-CZ" b="1" dirty="0" smtClean="0"/>
              <a:t>Havárií </a:t>
            </a:r>
            <a:r>
              <a:rPr lang="cs-CZ" b="1" dirty="0" err="1" smtClean="0"/>
              <a:t>VaK</a:t>
            </a:r>
            <a:r>
              <a:rPr lang="cs-CZ" b="1" dirty="0" smtClean="0"/>
              <a:t> je neplánovaná</a:t>
            </a:r>
            <a:r>
              <a:rPr lang="cs-CZ" b="1" dirty="0"/>
              <a:t>, mimořádná, částečně nebo zcela neovladatelná, časově a prostorově ohraničená událost, která vznikla nebo jejíž vznik bezprostředně hrozí v souvislosti s částečným fyzickým opotřebením nebo poškozením, vedoucí ke stavu ohrožení plynulého a bezpečného provozování </a:t>
            </a:r>
            <a:r>
              <a:rPr lang="cs-CZ" b="1" dirty="0" err="1" smtClean="0"/>
              <a:t>VaK</a:t>
            </a:r>
            <a:r>
              <a:rPr lang="cs-CZ" b="1" dirty="0" smtClean="0"/>
              <a:t> nebo </a:t>
            </a:r>
            <a:r>
              <a:rPr lang="cs-CZ" b="1" dirty="0"/>
              <a:t>k následkům na životech a zdraví lidí a zvířat, životním prostředí nebo majetku</a:t>
            </a:r>
            <a:r>
              <a:rPr lang="cs-CZ" b="1" dirty="0" smtClean="0"/>
              <a:t>,</a:t>
            </a:r>
            <a:endParaRPr lang="cs-CZ" b="1" dirty="0"/>
          </a:p>
          <a:p>
            <a:pPr marL="0" lvl="0" indent="0">
              <a:buNone/>
            </a:pPr>
            <a:r>
              <a:rPr lang="cs-CZ" dirty="0" smtClean="0"/>
              <a:t>	- za </a:t>
            </a:r>
            <a:r>
              <a:rPr lang="cs-CZ" dirty="0"/>
              <a:t>havárii se také považují případy závažného zhoršení jakosti dodávané pitné vody nebo mimořádného </a:t>
            </a:r>
            <a:r>
              <a:rPr lang="cs-CZ" dirty="0" smtClean="0"/>
              <a:t>ohrožení 	jakosti povrchových </a:t>
            </a:r>
            <a:r>
              <a:rPr lang="cs-CZ" dirty="0"/>
              <a:t>nebo podzemních vod,</a:t>
            </a:r>
          </a:p>
          <a:p>
            <a:pPr marL="0" lvl="0" indent="0">
              <a:buNone/>
            </a:pPr>
            <a:r>
              <a:rPr lang="cs-CZ" dirty="0" smtClean="0"/>
              <a:t>	- havárie </a:t>
            </a:r>
            <a:r>
              <a:rPr lang="cs-CZ" dirty="0"/>
              <a:t>vodovodu je důvodem pro přerušení a omezení dodávky pitné vody a havárie kanalizace je </a:t>
            </a:r>
            <a:r>
              <a:rPr lang="cs-CZ" dirty="0" smtClean="0"/>
              <a:t>	důvodem </a:t>
            </a:r>
            <a:r>
              <a:rPr lang="cs-CZ" dirty="0"/>
              <a:t>pro </a:t>
            </a:r>
            <a:r>
              <a:rPr lang="cs-CZ" dirty="0" smtClean="0"/>
              <a:t>	přerušení </a:t>
            </a:r>
            <a:r>
              <a:rPr lang="cs-CZ" dirty="0"/>
              <a:t>omezení odvádění a čištění odpadních vod,</a:t>
            </a:r>
          </a:p>
          <a:p>
            <a:pPr marL="0" lvl="0" indent="0">
              <a:buNone/>
            </a:pPr>
            <a:r>
              <a:rPr lang="cs-CZ" dirty="0"/>
              <a:t>	</a:t>
            </a:r>
            <a:r>
              <a:rPr lang="cs-CZ" dirty="0" smtClean="0"/>
              <a:t>- pro </a:t>
            </a:r>
            <a:r>
              <a:rPr lang="cs-CZ" dirty="0"/>
              <a:t>účely vykazování </a:t>
            </a:r>
            <a:r>
              <a:rPr lang="cs-CZ" dirty="0" smtClean="0"/>
              <a:t>VÚPE se </a:t>
            </a:r>
            <a:r>
              <a:rPr lang="cs-CZ" dirty="0"/>
              <a:t>za havárii </a:t>
            </a:r>
            <a:r>
              <a:rPr lang="cs-CZ" dirty="0" err="1" smtClean="0"/>
              <a:t>VaK</a:t>
            </a:r>
            <a:r>
              <a:rPr lang="cs-CZ" dirty="0" smtClean="0"/>
              <a:t> nepovažuje </a:t>
            </a:r>
            <a:r>
              <a:rPr lang="cs-CZ" dirty="0"/>
              <a:t>havárie vodovodní nebo kanalizační přípojky vyjma </a:t>
            </a:r>
            <a:r>
              <a:rPr lang="cs-CZ" dirty="0" smtClean="0"/>
              <a:t>odbočení 	s</a:t>
            </a:r>
            <a:r>
              <a:rPr lang="cs-CZ" dirty="0"/>
              <a:t> uzávěrem vodovodní </a:t>
            </a:r>
            <a:r>
              <a:rPr lang="cs-CZ" dirty="0" smtClean="0"/>
              <a:t>přípojky</a:t>
            </a:r>
            <a:r>
              <a:rPr lang="cs-CZ" dirty="0"/>
              <a:t>, které je součástí </a:t>
            </a:r>
            <a:r>
              <a:rPr lang="cs-CZ" dirty="0" smtClean="0"/>
              <a:t>vodovodu</a:t>
            </a:r>
            <a:endParaRPr lang="cs-CZ" dirty="0"/>
          </a:p>
          <a:p>
            <a:pPr lvl="0"/>
            <a:r>
              <a:rPr lang="cs-CZ" b="1" dirty="0"/>
              <a:t>P</a:t>
            </a:r>
            <a:r>
              <a:rPr lang="cs-CZ" b="1" dirty="0" smtClean="0"/>
              <a:t>oruchou </a:t>
            </a:r>
            <a:r>
              <a:rPr lang="cs-CZ" b="1" dirty="0" err="1" smtClean="0"/>
              <a:t>VaK</a:t>
            </a:r>
            <a:r>
              <a:rPr lang="cs-CZ" b="1" dirty="0" smtClean="0"/>
              <a:t> je neplánovaná </a:t>
            </a:r>
            <a:r>
              <a:rPr lang="cs-CZ" b="1" dirty="0"/>
              <a:t>událost způsobená zejména zhoršením technického stavu či funkčnosti vodohospodářské infrastruktury, následkem které dochází k omezení schopnosti </a:t>
            </a:r>
            <a:r>
              <a:rPr lang="cs-CZ" b="1" dirty="0" err="1" smtClean="0"/>
              <a:t>VaK</a:t>
            </a:r>
            <a:r>
              <a:rPr lang="cs-CZ" b="1" dirty="0" smtClean="0"/>
              <a:t> plnit </a:t>
            </a:r>
            <a:r>
              <a:rPr lang="cs-CZ" b="1" dirty="0"/>
              <a:t>požadovanou </a:t>
            </a:r>
            <a:r>
              <a:rPr lang="cs-CZ" b="1" dirty="0" smtClean="0"/>
              <a:t>funkci,</a:t>
            </a:r>
          </a:p>
          <a:p>
            <a:pPr marL="0" lvl="0" indent="0">
              <a:buNone/>
            </a:pPr>
            <a:r>
              <a:rPr lang="cs-CZ" b="1" dirty="0" smtClean="0"/>
              <a:t>	- </a:t>
            </a:r>
            <a:r>
              <a:rPr lang="cs-CZ" dirty="0"/>
              <a:t>za poruchu </a:t>
            </a:r>
            <a:r>
              <a:rPr lang="cs-CZ" dirty="0" err="1"/>
              <a:t>VaK</a:t>
            </a:r>
            <a:r>
              <a:rPr lang="cs-CZ" dirty="0"/>
              <a:t> se nepovažuje omezení nebo přerušení dodávky vody nebo odvádění odpadních vod z důvodu 	dočasného přerušení dodávky elektrické energie; </a:t>
            </a:r>
          </a:p>
          <a:p>
            <a:pPr marL="0" lvl="0" indent="0">
              <a:buNone/>
            </a:pPr>
            <a:r>
              <a:rPr lang="cs-CZ" dirty="0"/>
              <a:t>	- pro účely vykazování VÚPE se za poruchu </a:t>
            </a:r>
            <a:r>
              <a:rPr lang="cs-CZ" dirty="0" err="1"/>
              <a:t>VaK</a:t>
            </a:r>
            <a:r>
              <a:rPr lang="cs-CZ" dirty="0"/>
              <a:t> nepovažují poruchy na přípojkách</a:t>
            </a:r>
            <a:r>
              <a:rPr lang="cs-CZ" dirty="0" smtClean="0"/>
              <a:t>.</a:t>
            </a:r>
            <a:endParaRPr lang="cs-CZ" b="1" dirty="0"/>
          </a:p>
          <a:p>
            <a:pPr marL="0" lvl="0" indent="0">
              <a:buNone/>
            </a:pPr>
            <a:endParaRPr lang="cs-CZ" b="1" dirty="0" smtClean="0"/>
          </a:p>
          <a:p>
            <a:pPr lvl="0"/>
            <a:r>
              <a:rPr lang="cs-CZ" dirty="0" smtClean="0"/>
              <a:t>Doplňuje </a:t>
            </a:r>
            <a:r>
              <a:rPr lang="cs-CZ" dirty="0"/>
              <a:t>se </a:t>
            </a:r>
            <a:r>
              <a:rPr lang="cs-CZ" b="1" dirty="0"/>
              <a:t>identifikátor změny údajů v digitální technické mapě</a:t>
            </a:r>
            <a:r>
              <a:rPr lang="cs-CZ" dirty="0"/>
              <a:t>, který je přidělen na základě zápisu do mapy</a:t>
            </a:r>
          </a:p>
          <a:p>
            <a:pPr marL="0" lvl="0" indent="0">
              <a:buNone/>
            </a:pPr>
            <a:endParaRPr lang="cs-CZ" dirty="0" smtClean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5" name="Nadpis 4"/>
          <p:cNvSpPr txBox="1">
            <a:spLocks/>
          </p:cNvSpPr>
          <p:nvPr/>
        </p:nvSpPr>
        <p:spPr>
          <a:xfrm>
            <a:off x="1183943" y="720941"/>
            <a:ext cx="17990748" cy="874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2pPr>
            <a:lvl3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3pPr>
            <a:lvl4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4pPr>
            <a:lvl5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5pPr>
            <a:lvl6pPr marL="4572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6pPr>
            <a:lvl7pPr marL="9144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7pPr>
            <a:lvl8pPr marL="13716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8pPr>
            <a:lvl9pPr marL="18288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Gill Sans MT" pitchFamily="34" charset="-18"/>
              </a:defRPr>
            </a:lvl9pPr>
          </a:lstStyle>
          <a:p>
            <a:r>
              <a:rPr lang="cs-CZ" sz="4400" dirty="0" smtClean="0">
                <a:solidFill>
                  <a:srgbClr val="0070C0"/>
                </a:solidFill>
              </a:rPr>
              <a:t>Majetková a provozní evidence  - VÚME , VÚPE</a:t>
            </a:r>
            <a:endParaRPr lang="cs-CZ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7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ZE_Prez_VodniHospodarstvi_16x9">
  <a:themeElements>
    <a:clrScheme name="MZe - Vodní hospodářství">
      <a:dk1>
        <a:sysClr val="windowText" lastClr="000000"/>
      </a:dk1>
      <a:lt1>
        <a:sysClr val="window" lastClr="FFFFFF"/>
      </a:lt1>
      <a:dk2>
        <a:srgbClr val="1D1D1B"/>
      </a:dk2>
      <a:lt2>
        <a:srgbClr val="C6C6C6"/>
      </a:lt2>
      <a:accent1>
        <a:srgbClr val="29B4E9"/>
      </a:accent1>
      <a:accent2>
        <a:srgbClr val="004A99"/>
      </a:accent2>
      <a:accent3>
        <a:srgbClr val="98D0BF"/>
      </a:accent3>
      <a:accent4>
        <a:srgbClr val="80733D"/>
      </a:accent4>
      <a:accent5>
        <a:srgbClr val="CDCE00"/>
      </a:accent5>
      <a:accent6>
        <a:srgbClr val="005C2B"/>
      </a:accent6>
      <a:hlink>
        <a:srgbClr val="29B4E9"/>
      </a:hlink>
      <a:folHlink>
        <a:srgbClr val="29B4E9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ZE_Prez_VodniHospodarstvi_16x9.potx" id="{37C848B3-AC23-4065-ADF8-86100E7F729C}" vid="{CE7BB757-A824-4AE0-A691-561606B4467A}"/>
    </a:ext>
  </a:extLst>
</a:theme>
</file>

<file path=ppt/theme/theme2.xml><?xml version="1.0" encoding="utf-8"?>
<a:theme xmlns:a="http://schemas.openxmlformats.org/drawingml/2006/main" name="4_MZE_Prez_VodniHospodarstvi_16x9">
  <a:themeElements>
    <a:clrScheme name="MZe - Vodní hospodářství">
      <a:dk1>
        <a:sysClr val="windowText" lastClr="000000"/>
      </a:dk1>
      <a:lt1>
        <a:sysClr val="window" lastClr="FFFFFF"/>
      </a:lt1>
      <a:dk2>
        <a:srgbClr val="1D1D1B"/>
      </a:dk2>
      <a:lt2>
        <a:srgbClr val="C6C6C6"/>
      </a:lt2>
      <a:accent1>
        <a:srgbClr val="29B4E9"/>
      </a:accent1>
      <a:accent2>
        <a:srgbClr val="004A99"/>
      </a:accent2>
      <a:accent3>
        <a:srgbClr val="98D0BF"/>
      </a:accent3>
      <a:accent4>
        <a:srgbClr val="80733D"/>
      </a:accent4>
      <a:accent5>
        <a:srgbClr val="CDCE00"/>
      </a:accent5>
      <a:accent6>
        <a:srgbClr val="005C2B"/>
      </a:accent6>
      <a:hlink>
        <a:srgbClr val="29B4E9"/>
      </a:hlink>
      <a:folHlink>
        <a:srgbClr val="29B4E9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ZE_Prez_VodniHospodarstvi_16x9.potx" id="{37C848B3-AC23-4065-ADF8-86100E7F729C}" vid="{CE7BB757-A824-4AE0-A691-561606B4467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MZE_Prez_VodniHospodarstvi_16x9</Template>
  <TotalTime>0</TotalTime>
  <Words>2227</Words>
  <Application>Microsoft Office PowerPoint</Application>
  <PresentationFormat>Vlastní</PresentationFormat>
  <Paragraphs>287</Paragraphs>
  <Slides>17</Slides>
  <Notes>13</Notes>
  <HiddenSlides>1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Calibri</vt:lpstr>
      <vt:lpstr>Gill Sans MT</vt:lpstr>
      <vt:lpstr>Wingdings</vt:lpstr>
      <vt:lpstr>1_MZE_Prez_VodniHospodarstvi_16x9</vt:lpstr>
      <vt:lpstr>4_MZE_Prez_VodniHospodarstvi_16x9</vt:lpstr>
      <vt:lpstr>Novela  vyhlášky  č. 428/2001 Sb. , kterou se provádí zákon č. 274/2001 Sb.  o vodovodech a kanalizacích – vyhláška č. 244/2021 Sb.</vt:lpstr>
      <vt:lpstr>Novela vyhlášky č. 428/2001 Sb.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Prezentace aplikace PowerPoint</vt:lpstr>
      <vt:lpstr>Kalkulace cen pro vodné a pro stočné </vt:lpstr>
      <vt:lpstr>Kalkulace cen</vt:lpstr>
      <vt:lpstr>Plán  Financování  obnovy   vodovodů  a  kanalizací   </vt:lpstr>
      <vt:lpstr>Plán financování obnovy    </vt:lpstr>
      <vt:lpstr>Plán  Financování  obnovy   vodovodů  a  kanalizací </vt:lpstr>
      <vt:lpstr>Plán financování obnovy   </vt:lpstr>
      <vt:lpstr>ZÁKON  č. 274/2001 Sb.</vt:lpstr>
      <vt:lpstr>      Děkuji za pozornost          Ing.  Věra Bogdanova         vera.bogdanova@mze.cz         tel. 221 813 036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2017-10-25T10:58:37Z</dcterms:created>
  <dcterms:modified xsi:type="dcterms:W3CDTF">2021-10-22T08:20:32Z</dcterms:modified>
</cp:coreProperties>
</file>